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61" r:id="rId2"/>
    <p:sldId id="641" r:id="rId3"/>
    <p:sldId id="642" r:id="rId4"/>
    <p:sldId id="616" r:id="rId5"/>
    <p:sldId id="617" r:id="rId6"/>
    <p:sldId id="631" r:id="rId7"/>
    <p:sldId id="632" r:id="rId8"/>
    <p:sldId id="643" r:id="rId9"/>
    <p:sldId id="644" r:id="rId10"/>
    <p:sldId id="645" r:id="rId11"/>
    <p:sldId id="649" r:id="rId12"/>
    <p:sldId id="647" r:id="rId13"/>
    <p:sldId id="648" r:id="rId14"/>
    <p:sldId id="628" r:id="rId15"/>
    <p:sldId id="650" r:id="rId16"/>
    <p:sldId id="637" r:id="rId17"/>
    <p:sldId id="652" r:id="rId18"/>
    <p:sldId id="651" r:id="rId19"/>
    <p:sldId id="640" r:id="rId20"/>
    <p:sldId id="653" r:id="rId21"/>
    <p:sldId id="654" r:id="rId22"/>
    <p:sldId id="655" r:id="rId23"/>
    <p:sldId id="656" r:id="rId24"/>
    <p:sldId id="629" r:id="rId25"/>
    <p:sldId id="634" r:id="rId26"/>
    <p:sldId id="636" r:id="rId27"/>
    <p:sldId id="657" r:id="rId28"/>
    <p:sldId id="25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5E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1892" autoAdjust="0"/>
  </p:normalViewPr>
  <p:slideViewPr>
    <p:cSldViewPr snapToGrid="0" snapToObjects="1" showGuides="1">
      <p:cViewPr varScale="1">
        <p:scale>
          <a:sx n="87" d="100"/>
          <a:sy n="87" d="100"/>
        </p:scale>
        <p:origin x="950" y="82"/>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03CA63-C0E0-47DB-89ED-1C1EF8BA7FB3}"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21586AEF-53EF-4AC5-A268-EC9D0D6613B1}">
      <dgm:prSet custT="1"/>
      <dgm:spPr/>
      <dgm:t>
        <a:bodyPr/>
        <a:lstStyle/>
        <a:p>
          <a:pPr rtl="0"/>
          <a:r>
            <a:rPr lang="en-GB" sz="2400" smtClean="0"/>
            <a:t>Able to implement First Level Cache</a:t>
          </a:r>
          <a:endParaRPr lang="en-US" sz="2400"/>
        </a:p>
      </dgm:t>
    </dgm:pt>
    <dgm:pt modelId="{245CFD02-DA11-4761-B9DB-D8B9A282C6E6}" type="parTrans" cxnId="{817E6919-DF57-441E-8F32-0481D7DF7230}">
      <dgm:prSet/>
      <dgm:spPr/>
      <dgm:t>
        <a:bodyPr/>
        <a:lstStyle/>
        <a:p>
          <a:endParaRPr lang="en-US"/>
        </a:p>
      </dgm:t>
    </dgm:pt>
    <dgm:pt modelId="{A9BC832C-7C30-4DA3-B648-723E98402763}" type="sibTrans" cxnId="{817E6919-DF57-441E-8F32-0481D7DF7230}">
      <dgm:prSet/>
      <dgm:spPr/>
      <dgm:t>
        <a:bodyPr/>
        <a:lstStyle/>
        <a:p>
          <a:endParaRPr lang="en-US"/>
        </a:p>
      </dgm:t>
    </dgm:pt>
    <dgm:pt modelId="{4D157E2E-05EF-4E4B-86FA-C88E0CF6B47D}">
      <dgm:prSet custT="1"/>
      <dgm:spPr/>
      <dgm:t>
        <a:bodyPr/>
        <a:lstStyle/>
        <a:p>
          <a:pPr rtl="0"/>
          <a:r>
            <a:rPr lang="en-GB" sz="2400" smtClean="0"/>
            <a:t>1</a:t>
          </a:r>
          <a:endParaRPr lang="en-US" sz="2400"/>
        </a:p>
      </dgm:t>
    </dgm:pt>
    <dgm:pt modelId="{401D22BC-464E-4F1E-AA7D-94293CFF6807}" type="parTrans" cxnId="{948B690C-C4DD-487B-B996-5FDDB8C2296D}">
      <dgm:prSet/>
      <dgm:spPr/>
      <dgm:t>
        <a:bodyPr/>
        <a:lstStyle/>
        <a:p>
          <a:endParaRPr lang="en-US"/>
        </a:p>
      </dgm:t>
    </dgm:pt>
    <dgm:pt modelId="{58E91AF5-567D-4AFA-BE28-0C5B4F517818}" type="sibTrans" cxnId="{948B690C-C4DD-487B-B996-5FDDB8C2296D}">
      <dgm:prSet/>
      <dgm:spPr/>
      <dgm:t>
        <a:bodyPr/>
        <a:lstStyle/>
        <a:p>
          <a:endParaRPr lang="en-US"/>
        </a:p>
      </dgm:t>
    </dgm:pt>
    <dgm:pt modelId="{8AF37F3F-6AD3-4B39-ACF6-088FB9E16A54}">
      <dgm:prSet custT="1"/>
      <dgm:spPr/>
      <dgm:t>
        <a:bodyPr/>
        <a:lstStyle/>
        <a:p>
          <a:pPr rtl="0"/>
          <a:r>
            <a:rPr lang="en-GB" sz="2400" smtClean="0"/>
            <a:t>3</a:t>
          </a:r>
          <a:endParaRPr lang="en-US" sz="2400"/>
        </a:p>
      </dgm:t>
    </dgm:pt>
    <dgm:pt modelId="{2926D785-1766-4D10-89A4-E46D0CF9896C}" type="parTrans" cxnId="{BE815920-07BD-4938-BA3C-DA7398EEF89B}">
      <dgm:prSet/>
      <dgm:spPr/>
      <dgm:t>
        <a:bodyPr/>
        <a:lstStyle/>
        <a:p>
          <a:endParaRPr lang="en-US"/>
        </a:p>
      </dgm:t>
    </dgm:pt>
    <dgm:pt modelId="{96DB2C08-2D2E-485E-B2BB-75FA6D1EFA9B}" type="sibTrans" cxnId="{BE815920-07BD-4938-BA3C-DA7398EEF89B}">
      <dgm:prSet/>
      <dgm:spPr/>
      <dgm:t>
        <a:bodyPr/>
        <a:lstStyle/>
        <a:p>
          <a:endParaRPr lang="en-US"/>
        </a:p>
      </dgm:t>
    </dgm:pt>
    <dgm:pt modelId="{19E91010-7A05-43A4-AAE7-79697A4A47B8}">
      <dgm:prSet custT="1"/>
      <dgm:spPr/>
      <dgm:t>
        <a:bodyPr/>
        <a:lstStyle/>
        <a:p>
          <a:pPr rtl="0"/>
          <a:r>
            <a:rPr lang="en-GB" sz="2400" smtClean="0"/>
            <a:t>2</a:t>
          </a:r>
          <a:endParaRPr lang="en-US" sz="2400"/>
        </a:p>
      </dgm:t>
    </dgm:pt>
    <dgm:pt modelId="{4DF55B9E-968F-4FC4-BF4C-44273BA06A62}" type="parTrans" cxnId="{BC7A0E00-04A2-4043-9163-2CAF2503E88C}">
      <dgm:prSet/>
      <dgm:spPr/>
      <dgm:t>
        <a:bodyPr/>
        <a:lstStyle/>
        <a:p>
          <a:endParaRPr lang="en-US"/>
        </a:p>
      </dgm:t>
    </dgm:pt>
    <dgm:pt modelId="{097FD383-DE33-487F-88E2-F2BDABAFA431}" type="sibTrans" cxnId="{BC7A0E00-04A2-4043-9163-2CAF2503E88C}">
      <dgm:prSet/>
      <dgm:spPr/>
      <dgm:t>
        <a:bodyPr/>
        <a:lstStyle/>
        <a:p>
          <a:endParaRPr lang="en-US"/>
        </a:p>
      </dgm:t>
    </dgm:pt>
    <dgm:pt modelId="{935CA88D-6785-4032-8B2E-8C7DC74AA8DD}">
      <dgm:prSet custT="1"/>
      <dgm:spPr/>
      <dgm:t>
        <a:bodyPr/>
        <a:lstStyle/>
        <a:p>
          <a:pPr rtl="0"/>
          <a:r>
            <a:rPr lang="en-GB" sz="2400" smtClean="0"/>
            <a:t>Understand the type of cache levels in Hibernate.</a:t>
          </a:r>
          <a:endParaRPr lang="en-US" sz="2400"/>
        </a:p>
      </dgm:t>
    </dgm:pt>
    <dgm:pt modelId="{1ABDE3E3-FB14-46EE-B8B7-4E284BAEF71A}" type="parTrans" cxnId="{4A127417-C823-4D7E-9F49-C2413C40022B}">
      <dgm:prSet/>
      <dgm:spPr/>
      <dgm:t>
        <a:bodyPr/>
        <a:lstStyle/>
        <a:p>
          <a:endParaRPr lang="en-US"/>
        </a:p>
      </dgm:t>
    </dgm:pt>
    <dgm:pt modelId="{57463387-5DCE-4BAE-B52B-4FF0FD67D38F}" type="sibTrans" cxnId="{4A127417-C823-4D7E-9F49-C2413C40022B}">
      <dgm:prSet/>
      <dgm:spPr/>
      <dgm:t>
        <a:bodyPr/>
        <a:lstStyle/>
        <a:p>
          <a:endParaRPr lang="en-US"/>
        </a:p>
      </dgm:t>
    </dgm:pt>
    <dgm:pt modelId="{C4CF99FC-8A1C-4CE4-A790-117604FD5033}">
      <dgm:prSet custT="1"/>
      <dgm:spPr/>
      <dgm:t>
        <a:bodyPr/>
        <a:lstStyle/>
        <a:p>
          <a:pPr algn="just"/>
          <a:r>
            <a:rPr lang="en-GB" sz="2400" smtClean="0"/>
            <a:t>Know how to configure using Cache Level 2.</a:t>
          </a:r>
          <a:endParaRPr lang="en-US" sz="2400"/>
        </a:p>
      </dgm:t>
    </dgm:pt>
    <dgm:pt modelId="{1F8A1E73-7A90-44FE-A1C9-B0F0B4E18D75}" type="parTrans" cxnId="{123119B0-9432-4A70-AC52-ACB85EBA6BC7}">
      <dgm:prSet/>
      <dgm:spPr/>
      <dgm:t>
        <a:bodyPr/>
        <a:lstStyle/>
        <a:p>
          <a:endParaRPr lang="en-US"/>
        </a:p>
      </dgm:t>
    </dgm:pt>
    <dgm:pt modelId="{7A075465-62A9-4434-AB88-A82A2A852847}" type="sibTrans" cxnId="{123119B0-9432-4A70-AC52-ACB85EBA6BC7}">
      <dgm:prSet/>
      <dgm:spPr/>
      <dgm:t>
        <a:bodyPr/>
        <a:lstStyle/>
        <a:p>
          <a:endParaRPr lang="en-US"/>
        </a:p>
      </dgm:t>
    </dgm:pt>
    <dgm:pt modelId="{0758A4A8-3B14-49CA-8A9E-A84C064BFD11}">
      <dgm:prSet custT="1"/>
      <dgm:spPr/>
      <dgm:t>
        <a:bodyPr/>
        <a:lstStyle/>
        <a:p>
          <a:pPr algn="ctr"/>
          <a:r>
            <a:rPr lang="en-GB" sz="2400" smtClean="0"/>
            <a:t>4</a:t>
          </a:r>
          <a:endParaRPr lang="en-US" sz="2400"/>
        </a:p>
      </dgm:t>
    </dgm:pt>
    <dgm:pt modelId="{5886597F-82D6-490C-AD69-2A6ECCC29EC4}" type="parTrans" cxnId="{2FA7FA27-EAD4-4422-B21D-87356DCFBBD8}">
      <dgm:prSet/>
      <dgm:spPr/>
      <dgm:t>
        <a:bodyPr/>
        <a:lstStyle/>
        <a:p>
          <a:endParaRPr lang="en-US"/>
        </a:p>
      </dgm:t>
    </dgm:pt>
    <dgm:pt modelId="{844D9287-8BE0-4D95-AC37-914600135651}" type="sibTrans" cxnId="{2FA7FA27-EAD4-4422-B21D-87356DCFBBD8}">
      <dgm:prSet/>
      <dgm:spPr/>
      <dgm:t>
        <a:bodyPr/>
        <a:lstStyle/>
        <a:p>
          <a:endParaRPr lang="en-US"/>
        </a:p>
      </dgm:t>
    </dgm:pt>
    <dgm:pt modelId="{E15A2DBD-B252-437C-B37B-5ACC25BB430D}">
      <dgm:prSet custT="1"/>
      <dgm:spPr/>
      <dgm:t>
        <a:bodyPr/>
        <a:lstStyle/>
        <a:p>
          <a:pPr algn="just"/>
          <a:r>
            <a:rPr lang="en-GB" sz="2400" smtClean="0"/>
            <a:t>Able to implement Query Cache.</a:t>
          </a:r>
          <a:endParaRPr lang="en-US" sz="2400"/>
        </a:p>
      </dgm:t>
    </dgm:pt>
    <dgm:pt modelId="{7244D026-5BA8-4B5C-A488-30A7723AFBBA}" type="parTrans" cxnId="{425587B7-602B-449A-9D67-9F420B7071F3}">
      <dgm:prSet/>
      <dgm:spPr/>
      <dgm:t>
        <a:bodyPr/>
        <a:lstStyle/>
        <a:p>
          <a:endParaRPr lang="en-US"/>
        </a:p>
      </dgm:t>
    </dgm:pt>
    <dgm:pt modelId="{CFEC6639-1751-46BC-83FF-40F552927A80}" type="sibTrans" cxnId="{425587B7-602B-449A-9D67-9F420B7071F3}">
      <dgm:prSet/>
      <dgm:spPr/>
      <dgm:t>
        <a:bodyPr/>
        <a:lstStyle/>
        <a:p>
          <a:endParaRPr lang="en-US"/>
        </a:p>
      </dgm:t>
    </dgm:pt>
    <dgm:pt modelId="{354FED98-9161-46EA-A990-F508D23C5740}" type="pres">
      <dgm:prSet presAssocID="{E303CA63-C0E0-47DB-89ED-1C1EF8BA7FB3}" presName="linearFlow" presStyleCnt="0">
        <dgm:presLayoutVars>
          <dgm:dir/>
          <dgm:animLvl val="lvl"/>
          <dgm:resizeHandles val="exact"/>
        </dgm:presLayoutVars>
      </dgm:prSet>
      <dgm:spPr/>
      <dgm:t>
        <a:bodyPr/>
        <a:lstStyle/>
        <a:p>
          <a:endParaRPr lang="en-US"/>
        </a:p>
      </dgm:t>
    </dgm:pt>
    <dgm:pt modelId="{60AF135C-707C-4DBD-81C8-61230BEB6DAC}" type="pres">
      <dgm:prSet presAssocID="{4D157E2E-05EF-4E4B-86FA-C88E0CF6B47D}" presName="composite" presStyleCnt="0"/>
      <dgm:spPr/>
    </dgm:pt>
    <dgm:pt modelId="{8D772F5D-7EB0-46F8-BB8F-761BB02EE436}" type="pres">
      <dgm:prSet presAssocID="{4D157E2E-05EF-4E4B-86FA-C88E0CF6B47D}" presName="parentText" presStyleLbl="alignNode1" presStyleIdx="0" presStyleCnt="4">
        <dgm:presLayoutVars>
          <dgm:chMax val="1"/>
          <dgm:bulletEnabled val="1"/>
        </dgm:presLayoutVars>
      </dgm:prSet>
      <dgm:spPr/>
      <dgm:t>
        <a:bodyPr/>
        <a:lstStyle/>
        <a:p>
          <a:endParaRPr lang="en-US"/>
        </a:p>
      </dgm:t>
    </dgm:pt>
    <dgm:pt modelId="{AC947E05-BEF1-4163-90B5-C4BCD4C9940C}" type="pres">
      <dgm:prSet presAssocID="{4D157E2E-05EF-4E4B-86FA-C88E0CF6B47D}" presName="descendantText" presStyleLbl="alignAcc1" presStyleIdx="0" presStyleCnt="4">
        <dgm:presLayoutVars>
          <dgm:bulletEnabled val="1"/>
        </dgm:presLayoutVars>
      </dgm:prSet>
      <dgm:spPr/>
      <dgm:t>
        <a:bodyPr/>
        <a:lstStyle/>
        <a:p>
          <a:endParaRPr lang="en-US"/>
        </a:p>
      </dgm:t>
    </dgm:pt>
    <dgm:pt modelId="{0F8A83D8-76D8-481A-A604-6D71CC197287}" type="pres">
      <dgm:prSet presAssocID="{58E91AF5-567D-4AFA-BE28-0C5B4F517818}" presName="sp" presStyleCnt="0"/>
      <dgm:spPr/>
    </dgm:pt>
    <dgm:pt modelId="{F84B728F-FA09-466E-9815-DB245A254A42}" type="pres">
      <dgm:prSet presAssocID="{19E91010-7A05-43A4-AAE7-79697A4A47B8}" presName="composite" presStyleCnt="0"/>
      <dgm:spPr/>
    </dgm:pt>
    <dgm:pt modelId="{2E077B78-13A3-4FFB-A16F-300CE5053F59}" type="pres">
      <dgm:prSet presAssocID="{19E91010-7A05-43A4-AAE7-79697A4A47B8}" presName="parentText" presStyleLbl="alignNode1" presStyleIdx="1" presStyleCnt="4">
        <dgm:presLayoutVars>
          <dgm:chMax val="1"/>
          <dgm:bulletEnabled val="1"/>
        </dgm:presLayoutVars>
      </dgm:prSet>
      <dgm:spPr/>
      <dgm:t>
        <a:bodyPr/>
        <a:lstStyle/>
        <a:p>
          <a:endParaRPr lang="en-US"/>
        </a:p>
      </dgm:t>
    </dgm:pt>
    <dgm:pt modelId="{7E6FF1BD-361D-4FA8-B19A-A9A48E39D49C}" type="pres">
      <dgm:prSet presAssocID="{19E91010-7A05-43A4-AAE7-79697A4A47B8}" presName="descendantText" presStyleLbl="alignAcc1" presStyleIdx="1" presStyleCnt="4">
        <dgm:presLayoutVars>
          <dgm:bulletEnabled val="1"/>
        </dgm:presLayoutVars>
      </dgm:prSet>
      <dgm:spPr/>
      <dgm:t>
        <a:bodyPr/>
        <a:lstStyle/>
        <a:p>
          <a:endParaRPr lang="en-US"/>
        </a:p>
      </dgm:t>
    </dgm:pt>
    <dgm:pt modelId="{66102AAD-F6DB-40B8-8411-71CBC39A95E8}" type="pres">
      <dgm:prSet presAssocID="{097FD383-DE33-487F-88E2-F2BDABAFA431}" presName="sp" presStyleCnt="0"/>
      <dgm:spPr/>
    </dgm:pt>
    <dgm:pt modelId="{C6D2872E-A3AD-420C-9AA6-64DA756EF5B8}" type="pres">
      <dgm:prSet presAssocID="{8AF37F3F-6AD3-4B39-ACF6-088FB9E16A54}" presName="composite" presStyleCnt="0"/>
      <dgm:spPr/>
    </dgm:pt>
    <dgm:pt modelId="{92EDCFFE-8F35-464E-B205-351CF0F62DC1}" type="pres">
      <dgm:prSet presAssocID="{8AF37F3F-6AD3-4B39-ACF6-088FB9E16A54}" presName="parentText" presStyleLbl="alignNode1" presStyleIdx="2" presStyleCnt="4">
        <dgm:presLayoutVars>
          <dgm:chMax val="1"/>
          <dgm:bulletEnabled val="1"/>
        </dgm:presLayoutVars>
      </dgm:prSet>
      <dgm:spPr/>
      <dgm:t>
        <a:bodyPr/>
        <a:lstStyle/>
        <a:p>
          <a:endParaRPr lang="en-US"/>
        </a:p>
      </dgm:t>
    </dgm:pt>
    <dgm:pt modelId="{CE813CE7-2B86-4314-B679-09509CAF77A7}" type="pres">
      <dgm:prSet presAssocID="{8AF37F3F-6AD3-4B39-ACF6-088FB9E16A54}" presName="descendantText" presStyleLbl="alignAcc1" presStyleIdx="2" presStyleCnt="4">
        <dgm:presLayoutVars>
          <dgm:bulletEnabled val="1"/>
        </dgm:presLayoutVars>
      </dgm:prSet>
      <dgm:spPr/>
      <dgm:t>
        <a:bodyPr/>
        <a:lstStyle/>
        <a:p>
          <a:endParaRPr lang="en-US"/>
        </a:p>
      </dgm:t>
    </dgm:pt>
    <dgm:pt modelId="{1C3958A3-5D7E-4974-BA0E-540A1FE4FAFF}" type="pres">
      <dgm:prSet presAssocID="{96DB2C08-2D2E-485E-B2BB-75FA6D1EFA9B}" presName="sp" presStyleCnt="0"/>
      <dgm:spPr/>
    </dgm:pt>
    <dgm:pt modelId="{D4C015C2-3B75-4BA2-BA13-055D740BB5A6}" type="pres">
      <dgm:prSet presAssocID="{0758A4A8-3B14-49CA-8A9E-A84C064BFD11}" presName="composite" presStyleCnt="0"/>
      <dgm:spPr/>
    </dgm:pt>
    <dgm:pt modelId="{0FD2EE31-838C-4773-870E-DC018D9D8A8C}" type="pres">
      <dgm:prSet presAssocID="{0758A4A8-3B14-49CA-8A9E-A84C064BFD11}" presName="parentText" presStyleLbl="alignNode1" presStyleIdx="3" presStyleCnt="4">
        <dgm:presLayoutVars>
          <dgm:chMax val="1"/>
          <dgm:bulletEnabled val="1"/>
        </dgm:presLayoutVars>
      </dgm:prSet>
      <dgm:spPr/>
      <dgm:t>
        <a:bodyPr/>
        <a:lstStyle/>
        <a:p>
          <a:endParaRPr lang="en-US"/>
        </a:p>
      </dgm:t>
    </dgm:pt>
    <dgm:pt modelId="{56290BD9-2FAE-48C2-AD07-5735BBCF104B}" type="pres">
      <dgm:prSet presAssocID="{0758A4A8-3B14-49CA-8A9E-A84C064BFD11}" presName="descendantText" presStyleLbl="alignAcc1" presStyleIdx="3" presStyleCnt="4">
        <dgm:presLayoutVars>
          <dgm:bulletEnabled val="1"/>
        </dgm:presLayoutVars>
      </dgm:prSet>
      <dgm:spPr/>
      <dgm:t>
        <a:bodyPr/>
        <a:lstStyle/>
        <a:p>
          <a:endParaRPr lang="en-US"/>
        </a:p>
      </dgm:t>
    </dgm:pt>
  </dgm:ptLst>
  <dgm:cxnLst>
    <dgm:cxn modelId="{8401484E-45EB-4579-AE70-680E97BA5E65}" type="presOf" srcId="{21586AEF-53EF-4AC5-A268-EC9D0D6613B1}" destId="{7E6FF1BD-361D-4FA8-B19A-A9A48E39D49C}" srcOrd="0" destOrd="0" presId="urn:microsoft.com/office/officeart/2005/8/layout/chevron2"/>
    <dgm:cxn modelId="{4A127417-C823-4D7E-9F49-C2413C40022B}" srcId="{4D157E2E-05EF-4E4B-86FA-C88E0CF6B47D}" destId="{935CA88D-6785-4032-8B2E-8C7DC74AA8DD}" srcOrd="0" destOrd="0" parTransId="{1ABDE3E3-FB14-46EE-B8B7-4E284BAEF71A}" sibTransId="{57463387-5DCE-4BAE-B52B-4FF0FD67D38F}"/>
    <dgm:cxn modelId="{2FA7FA27-EAD4-4422-B21D-87356DCFBBD8}" srcId="{E303CA63-C0E0-47DB-89ED-1C1EF8BA7FB3}" destId="{0758A4A8-3B14-49CA-8A9E-A84C064BFD11}" srcOrd="3" destOrd="0" parTransId="{5886597F-82D6-490C-AD69-2A6ECCC29EC4}" sibTransId="{844D9287-8BE0-4D95-AC37-914600135651}"/>
    <dgm:cxn modelId="{123119B0-9432-4A70-AC52-ACB85EBA6BC7}" srcId="{8AF37F3F-6AD3-4B39-ACF6-088FB9E16A54}" destId="{C4CF99FC-8A1C-4CE4-A790-117604FD5033}" srcOrd="0" destOrd="0" parTransId="{1F8A1E73-7A90-44FE-A1C9-B0F0B4E18D75}" sibTransId="{7A075465-62A9-4434-AB88-A82A2A852847}"/>
    <dgm:cxn modelId="{BE815920-07BD-4938-BA3C-DA7398EEF89B}" srcId="{E303CA63-C0E0-47DB-89ED-1C1EF8BA7FB3}" destId="{8AF37F3F-6AD3-4B39-ACF6-088FB9E16A54}" srcOrd="2" destOrd="0" parTransId="{2926D785-1766-4D10-89A4-E46D0CF9896C}" sibTransId="{96DB2C08-2D2E-485E-B2BB-75FA6D1EFA9B}"/>
    <dgm:cxn modelId="{0E77A394-CCD1-456F-9F45-DA415A998FF1}" type="presOf" srcId="{C4CF99FC-8A1C-4CE4-A790-117604FD5033}" destId="{CE813CE7-2B86-4314-B679-09509CAF77A7}" srcOrd="0" destOrd="0" presId="urn:microsoft.com/office/officeart/2005/8/layout/chevron2"/>
    <dgm:cxn modelId="{E73D296F-FF75-4668-9E48-D4F37CB83382}" type="presOf" srcId="{E15A2DBD-B252-437C-B37B-5ACC25BB430D}" destId="{56290BD9-2FAE-48C2-AD07-5735BBCF104B}" srcOrd="0" destOrd="0" presId="urn:microsoft.com/office/officeart/2005/8/layout/chevron2"/>
    <dgm:cxn modelId="{817E6919-DF57-441E-8F32-0481D7DF7230}" srcId="{19E91010-7A05-43A4-AAE7-79697A4A47B8}" destId="{21586AEF-53EF-4AC5-A268-EC9D0D6613B1}" srcOrd="0" destOrd="0" parTransId="{245CFD02-DA11-4761-B9DB-D8B9A282C6E6}" sibTransId="{A9BC832C-7C30-4DA3-B648-723E98402763}"/>
    <dgm:cxn modelId="{5C5F9E05-A293-436B-B7F5-52D346ECC0A5}" type="presOf" srcId="{E303CA63-C0E0-47DB-89ED-1C1EF8BA7FB3}" destId="{354FED98-9161-46EA-A990-F508D23C5740}" srcOrd="0" destOrd="0" presId="urn:microsoft.com/office/officeart/2005/8/layout/chevron2"/>
    <dgm:cxn modelId="{4101ABBF-F1A3-4355-AC0A-839C70FB1800}" type="presOf" srcId="{0758A4A8-3B14-49CA-8A9E-A84C064BFD11}" destId="{0FD2EE31-838C-4773-870E-DC018D9D8A8C}" srcOrd="0" destOrd="0" presId="urn:microsoft.com/office/officeart/2005/8/layout/chevron2"/>
    <dgm:cxn modelId="{45C1719E-B1FA-4232-94C5-101082C5656A}" type="presOf" srcId="{935CA88D-6785-4032-8B2E-8C7DC74AA8DD}" destId="{AC947E05-BEF1-4163-90B5-C4BCD4C9940C}" srcOrd="0" destOrd="0" presId="urn:microsoft.com/office/officeart/2005/8/layout/chevron2"/>
    <dgm:cxn modelId="{425587B7-602B-449A-9D67-9F420B7071F3}" srcId="{0758A4A8-3B14-49CA-8A9E-A84C064BFD11}" destId="{E15A2DBD-B252-437C-B37B-5ACC25BB430D}" srcOrd="0" destOrd="0" parTransId="{7244D026-5BA8-4B5C-A488-30A7723AFBBA}" sibTransId="{CFEC6639-1751-46BC-83FF-40F552927A80}"/>
    <dgm:cxn modelId="{ED04BB86-5506-4EBC-94A3-D9EBE410B1C3}" type="presOf" srcId="{4D157E2E-05EF-4E4B-86FA-C88E0CF6B47D}" destId="{8D772F5D-7EB0-46F8-BB8F-761BB02EE436}" srcOrd="0" destOrd="0" presId="urn:microsoft.com/office/officeart/2005/8/layout/chevron2"/>
    <dgm:cxn modelId="{BC7A0E00-04A2-4043-9163-2CAF2503E88C}" srcId="{E303CA63-C0E0-47DB-89ED-1C1EF8BA7FB3}" destId="{19E91010-7A05-43A4-AAE7-79697A4A47B8}" srcOrd="1" destOrd="0" parTransId="{4DF55B9E-968F-4FC4-BF4C-44273BA06A62}" sibTransId="{097FD383-DE33-487F-88E2-F2BDABAFA431}"/>
    <dgm:cxn modelId="{948B690C-C4DD-487B-B996-5FDDB8C2296D}" srcId="{E303CA63-C0E0-47DB-89ED-1C1EF8BA7FB3}" destId="{4D157E2E-05EF-4E4B-86FA-C88E0CF6B47D}" srcOrd="0" destOrd="0" parTransId="{401D22BC-464E-4F1E-AA7D-94293CFF6807}" sibTransId="{58E91AF5-567D-4AFA-BE28-0C5B4F517818}"/>
    <dgm:cxn modelId="{0AD34ECC-2F59-4237-925F-BD8C88592618}" type="presOf" srcId="{8AF37F3F-6AD3-4B39-ACF6-088FB9E16A54}" destId="{92EDCFFE-8F35-464E-B205-351CF0F62DC1}" srcOrd="0" destOrd="0" presId="urn:microsoft.com/office/officeart/2005/8/layout/chevron2"/>
    <dgm:cxn modelId="{AEC8F329-5AD3-44A3-8D99-07EFB609987B}" type="presOf" srcId="{19E91010-7A05-43A4-AAE7-79697A4A47B8}" destId="{2E077B78-13A3-4FFB-A16F-300CE5053F59}" srcOrd="0" destOrd="0" presId="urn:microsoft.com/office/officeart/2005/8/layout/chevron2"/>
    <dgm:cxn modelId="{169F3ACE-E15E-4285-BE60-C2090B595625}" type="presParOf" srcId="{354FED98-9161-46EA-A990-F508D23C5740}" destId="{60AF135C-707C-4DBD-81C8-61230BEB6DAC}" srcOrd="0" destOrd="0" presId="urn:microsoft.com/office/officeart/2005/8/layout/chevron2"/>
    <dgm:cxn modelId="{EA147AD0-ABF0-4329-86F2-B2FA805F4F08}" type="presParOf" srcId="{60AF135C-707C-4DBD-81C8-61230BEB6DAC}" destId="{8D772F5D-7EB0-46F8-BB8F-761BB02EE436}" srcOrd="0" destOrd="0" presId="urn:microsoft.com/office/officeart/2005/8/layout/chevron2"/>
    <dgm:cxn modelId="{849F0522-AC88-4DAC-9A38-B9CCECC11C17}" type="presParOf" srcId="{60AF135C-707C-4DBD-81C8-61230BEB6DAC}" destId="{AC947E05-BEF1-4163-90B5-C4BCD4C9940C}" srcOrd="1" destOrd="0" presId="urn:microsoft.com/office/officeart/2005/8/layout/chevron2"/>
    <dgm:cxn modelId="{F06FE9E1-91E8-4F31-B13C-43EFF3F6C1E0}" type="presParOf" srcId="{354FED98-9161-46EA-A990-F508D23C5740}" destId="{0F8A83D8-76D8-481A-A604-6D71CC197287}" srcOrd="1" destOrd="0" presId="urn:microsoft.com/office/officeart/2005/8/layout/chevron2"/>
    <dgm:cxn modelId="{74CB4B4C-E198-4A2A-9257-C05E4655BB8C}" type="presParOf" srcId="{354FED98-9161-46EA-A990-F508D23C5740}" destId="{F84B728F-FA09-466E-9815-DB245A254A42}" srcOrd="2" destOrd="0" presId="urn:microsoft.com/office/officeart/2005/8/layout/chevron2"/>
    <dgm:cxn modelId="{EDC296E7-7A28-4D90-A8DF-F06B30B15B66}" type="presParOf" srcId="{F84B728F-FA09-466E-9815-DB245A254A42}" destId="{2E077B78-13A3-4FFB-A16F-300CE5053F59}" srcOrd="0" destOrd="0" presId="urn:microsoft.com/office/officeart/2005/8/layout/chevron2"/>
    <dgm:cxn modelId="{156C30DA-13F8-482E-A188-60F1A996AEA4}" type="presParOf" srcId="{F84B728F-FA09-466E-9815-DB245A254A42}" destId="{7E6FF1BD-361D-4FA8-B19A-A9A48E39D49C}" srcOrd="1" destOrd="0" presId="urn:microsoft.com/office/officeart/2005/8/layout/chevron2"/>
    <dgm:cxn modelId="{63CE2A23-2CA4-4875-AF49-C645A1A0B5CA}" type="presParOf" srcId="{354FED98-9161-46EA-A990-F508D23C5740}" destId="{66102AAD-F6DB-40B8-8411-71CBC39A95E8}" srcOrd="3" destOrd="0" presId="urn:microsoft.com/office/officeart/2005/8/layout/chevron2"/>
    <dgm:cxn modelId="{1CB17EA9-1946-47A1-911F-93813F081034}" type="presParOf" srcId="{354FED98-9161-46EA-A990-F508D23C5740}" destId="{C6D2872E-A3AD-420C-9AA6-64DA756EF5B8}" srcOrd="4" destOrd="0" presId="urn:microsoft.com/office/officeart/2005/8/layout/chevron2"/>
    <dgm:cxn modelId="{FD3CE7D0-868E-414D-9607-DE8DF34F9F54}" type="presParOf" srcId="{C6D2872E-A3AD-420C-9AA6-64DA756EF5B8}" destId="{92EDCFFE-8F35-464E-B205-351CF0F62DC1}" srcOrd="0" destOrd="0" presId="urn:microsoft.com/office/officeart/2005/8/layout/chevron2"/>
    <dgm:cxn modelId="{DE160BB3-867A-4769-9FB0-3955D1B6AFE6}" type="presParOf" srcId="{C6D2872E-A3AD-420C-9AA6-64DA756EF5B8}" destId="{CE813CE7-2B86-4314-B679-09509CAF77A7}" srcOrd="1" destOrd="0" presId="urn:microsoft.com/office/officeart/2005/8/layout/chevron2"/>
    <dgm:cxn modelId="{BB3DCA96-33A2-4C7A-BB9C-F71E063A90C9}" type="presParOf" srcId="{354FED98-9161-46EA-A990-F508D23C5740}" destId="{1C3958A3-5D7E-4974-BA0E-540A1FE4FAFF}" srcOrd="5" destOrd="0" presId="urn:microsoft.com/office/officeart/2005/8/layout/chevron2"/>
    <dgm:cxn modelId="{76EB7F99-65D1-4522-88CC-6F2EA9CA33D1}" type="presParOf" srcId="{354FED98-9161-46EA-A990-F508D23C5740}" destId="{D4C015C2-3B75-4BA2-BA13-055D740BB5A6}" srcOrd="6" destOrd="0" presId="urn:microsoft.com/office/officeart/2005/8/layout/chevron2"/>
    <dgm:cxn modelId="{E165B2EA-07DD-46F5-AB65-5257B1780AB4}" type="presParOf" srcId="{D4C015C2-3B75-4BA2-BA13-055D740BB5A6}" destId="{0FD2EE31-838C-4773-870E-DC018D9D8A8C}" srcOrd="0" destOrd="0" presId="urn:microsoft.com/office/officeart/2005/8/layout/chevron2"/>
    <dgm:cxn modelId="{44053F2E-AB5E-4061-842C-AEE227D2FFF6}" type="presParOf" srcId="{D4C015C2-3B75-4BA2-BA13-055D740BB5A6}" destId="{56290BD9-2FAE-48C2-AD07-5735BBCF104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72F5D-7EB0-46F8-BB8F-761BB02EE436}">
      <dsp:nvSpPr>
        <dsp:cNvPr id="0" name=""/>
        <dsp:cNvSpPr/>
      </dsp:nvSpPr>
      <dsp:spPr>
        <a:xfrm rot="5400000">
          <a:off x="-153475" y="156426"/>
          <a:ext cx="1023168" cy="716217"/>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1</a:t>
          </a:r>
          <a:endParaRPr lang="en-US" sz="2400" kern="1200"/>
        </a:p>
      </dsp:txBody>
      <dsp:txXfrm rot="-5400000">
        <a:off x="1" y="361060"/>
        <a:ext cx="716217" cy="306951"/>
      </dsp:txXfrm>
    </dsp:sp>
    <dsp:sp modelId="{AC947E05-BEF1-4163-90B5-C4BCD4C9940C}">
      <dsp:nvSpPr>
        <dsp:cNvPr id="0" name=""/>
        <dsp:cNvSpPr/>
      </dsp:nvSpPr>
      <dsp:spPr>
        <a:xfrm rot="5400000">
          <a:off x="4382297" y="-3663128"/>
          <a:ext cx="665408" cy="7997569"/>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GB" sz="2400" kern="1200" smtClean="0"/>
            <a:t>Understand the type of cache levels in Hibernate.</a:t>
          </a:r>
          <a:endParaRPr lang="en-US" sz="2400" kern="1200"/>
        </a:p>
      </dsp:txBody>
      <dsp:txXfrm rot="-5400000">
        <a:off x="716217" y="35435"/>
        <a:ext cx="7965086" cy="600442"/>
      </dsp:txXfrm>
    </dsp:sp>
    <dsp:sp modelId="{2E077B78-13A3-4FFB-A16F-300CE5053F59}">
      <dsp:nvSpPr>
        <dsp:cNvPr id="0" name=""/>
        <dsp:cNvSpPr/>
      </dsp:nvSpPr>
      <dsp:spPr>
        <a:xfrm rot="5400000">
          <a:off x="-153475" y="1029342"/>
          <a:ext cx="1023168" cy="716217"/>
        </a:xfrm>
        <a:prstGeom prst="chevron">
          <a:avLst/>
        </a:prstGeom>
        <a:solidFill>
          <a:schemeClr val="accent5">
            <a:hueOff val="-3311292"/>
            <a:satOff val="13270"/>
            <a:lumOff val="2876"/>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2</a:t>
          </a:r>
          <a:endParaRPr lang="en-US" sz="2400" kern="1200"/>
        </a:p>
      </dsp:txBody>
      <dsp:txXfrm rot="-5400000">
        <a:off x="1" y="1233976"/>
        <a:ext cx="716217" cy="306951"/>
      </dsp:txXfrm>
    </dsp:sp>
    <dsp:sp modelId="{7E6FF1BD-361D-4FA8-B19A-A9A48E39D49C}">
      <dsp:nvSpPr>
        <dsp:cNvPr id="0" name=""/>
        <dsp:cNvSpPr/>
      </dsp:nvSpPr>
      <dsp:spPr>
        <a:xfrm rot="5400000">
          <a:off x="4382472" y="-2790387"/>
          <a:ext cx="665059" cy="7997569"/>
        </a:xfrm>
        <a:prstGeom prst="round2SameRect">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GB" sz="2400" kern="1200" smtClean="0"/>
            <a:t>Able to implement First Level Cache</a:t>
          </a:r>
          <a:endParaRPr lang="en-US" sz="2400" kern="1200"/>
        </a:p>
      </dsp:txBody>
      <dsp:txXfrm rot="-5400000">
        <a:off x="716217" y="908334"/>
        <a:ext cx="7965103" cy="600127"/>
      </dsp:txXfrm>
    </dsp:sp>
    <dsp:sp modelId="{92EDCFFE-8F35-464E-B205-351CF0F62DC1}">
      <dsp:nvSpPr>
        <dsp:cNvPr id="0" name=""/>
        <dsp:cNvSpPr/>
      </dsp:nvSpPr>
      <dsp:spPr>
        <a:xfrm rot="5400000">
          <a:off x="-153475" y="1902259"/>
          <a:ext cx="1023168" cy="716217"/>
        </a:xfrm>
        <a:prstGeom prst="chevron">
          <a:avLst/>
        </a:prstGeom>
        <a:solidFill>
          <a:schemeClr val="accent5">
            <a:hueOff val="-6622584"/>
            <a:satOff val="26541"/>
            <a:lumOff val="5752"/>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kern="1200" smtClean="0"/>
            <a:t>3</a:t>
          </a:r>
          <a:endParaRPr lang="en-US" sz="2400" kern="1200"/>
        </a:p>
      </dsp:txBody>
      <dsp:txXfrm rot="-5400000">
        <a:off x="1" y="2106893"/>
        <a:ext cx="716217" cy="306951"/>
      </dsp:txXfrm>
    </dsp:sp>
    <dsp:sp modelId="{CE813CE7-2B86-4314-B679-09509CAF77A7}">
      <dsp:nvSpPr>
        <dsp:cNvPr id="0" name=""/>
        <dsp:cNvSpPr/>
      </dsp:nvSpPr>
      <dsp:spPr>
        <a:xfrm rot="5400000">
          <a:off x="4382472" y="-1917470"/>
          <a:ext cx="665059" cy="7997569"/>
        </a:xfrm>
        <a:prstGeom prst="round2SameRect">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kern="1200" smtClean="0"/>
            <a:t>Know how to configure using Cache Level 2.</a:t>
          </a:r>
          <a:endParaRPr lang="en-US" sz="2400" kern="1200"/>
        </a:p>
      </dsp:txBody>
      <dsp:txXfrm rot="-5400000">
        <a:off x="716217" y="1781251"/>
        <a:ext cx="7965103" cy="600127"/>
      </dsp:txXfrm>
    </dsp:sp>
    <dsp:sp modelId="{0FD2EE31-838C-4773-870E-DC018D9D8A8C}">
      <dsp:nvSpPr>
        <dsp:cNvPr id="0" name=""/>
        <dsp:cNvSpPr/>
      </dsp:nvSpPr>
      <dsp:spPr>
        <a:xfrm rot="5400000">
          <a:off x="-153475" y="2775175"/>
          <a:ext cx="1023168" cy="716217"/>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GB" sz="2400" kern="1200" smtClean="0"/>
            <a:t>4</a:t>
          </a:r>
          <a:endParaRPr lang="en-US" sz="2400" kern="1200"/>
        </a:p>
      </dsp:txBody>
      <dsp:txXfrm rot="-5400000">
        <a:off x="1" y="2979809"/>
        <a:ext cx="716217" cy="306951"/>
      </dsp:txXfrm>
    </dsp:sp>
    <dsp:sp modelId="{56290BD9-2FAE-48C2-AD07-5735BBCF104B}">
      <dsp:nvSpPr>
        <dsp:cNvPr id="0" name=""/>
        <dsp:cNvSpPr/>
      </dsp:nvSpPr>
      <dsp:spPr>
        <a:xfrm rot="5400000">
          <a:off x="4382472" y="-1044554"/>
          <a:ext cx="665059" cy="7997569"/>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kern="1200" smtClean="0"/>
            <a:t>Able to implement Query Cache.</a:t>
          </a:r>
          <a:endParaRPr lang="en-US" sz="2400" kern="1200"/>
        </a:p>
      </dsp:txBody>
      <dsp:txXfrm rot="-5400000">
        <a:off x="716217" y="2654167"/>
        <a:ext cx="7965103" cy="60012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11/1/2020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3</a:t>
            </a:fld>
            <a:endParaRPr lang="en-US"/>
          </a:p>
        </p:txBody>
      </p:sp>
    </p:spTree>
    <p:extLst>
      <p:ext uri="{BB962C8B-B14F-4D97-AF65-F5344CB8AC3E}">
        <p14:creationId xmlns:p14="http://schemas.microsoft.com/office/powerpoint/2010/main" val="35553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17</a:t>
            </a:fld>
            <a:endParaRPr lang="en-US"/>
          </a:p>
        </p:txBody>
      </p:sp>
    </p:spTree>
    <p:extLst>
      <p:ext uri="{BB962C8B-B14F-4D97-AF65-F5344CB8AC3E}">
        <p14:creationId xmlns:p14="http://schemas.microsoft.com/office/powerpoint/2010/main" val="374423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LƯU Ý:</a:t>
            </a:r>
            <a:r>
              <a:rPr lang="vi-VN" sz="1200" b="0" i="0" kern="1200" smtClean="0">
                <a:solidFill>
                  <a:schemeClr val="tx1"/>
                </a:solidFill>
                <a:effectLst/>
                <a:latin typeface="+mn-lt"/>
                <a:ea typeface="+mn-ea"/>
                <a:cs typeface="+mn-cs"/>
              </a:rPr>
              <a:t>: L2 sẽ chỉ hoạt động trong những trường hợp sau:</a:t>
            </a:r>
          </a:p>
          <a:p>
            <a:r>
              <a:rPr lang="vi-VN" sz="1200" b="0" i="0" kern="1200" smtClean="0">
                <a:solidFill>
                  <a:schemeClr val="tx1"/>
                </a:solidFill>
                <a:effectLst/>
                <a:latin typeface="+mn-lt"/>
                <a:ea typeface="+mn-ea"/>
                <a:cs typeface="+mn-cs"/>
              </a:rPr>
              <a:t>Khi bạn lấy đối tượng bằng ID (tuy nhiên, nếu bạn sử dụng SQL/HQL thì cũng không được cho dù bạn có dùng lệnh where id=?)</a:t>
            </a:r>
          </a:p>
          <a:p>
            <a:r>
              <a:rPr lang="vi-VN" sz="1200" b="0" i="0" kern="1200" smtClean="0">
                <a:solidFill>
                  <a:schemeClr val="tx1"/>
                </a:solidFill>
                <a:effectLst/>
                <a:latin typeface="+mn-lt"/>
                <a:ea typeface="+mn-ea"/>
                <a:cs typeface="+mn-cs"/>
              </a:rPr>
              <a:t>Khi các liên kết ngoại của bạn là lazy-loaded (hoặc eager-loaded với selects thay vì joins)</a:t>
            </a:r>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FE7464-DC84-4E16-BC22-A57505912962}" type="slidenum">
              <a:rPr lang="en-US" smtClean="0"/>
              <a:pPr/>
              <a:t>18</a:t>
            </a:fld>
            <a:endParaRPr lang="en-US"/>
          </a:p>
        </p:txBody>
      </p:sp>
    </p:spTree>
    <p:extLst>
      <p:ext uri="{BB962C8B-B14F-4D97-AF65-F5344CB8AC3E}">
        <p14:creationId xmlns:p14="http://schemas.microsoft.com/office/powerpoint/2010/main" val="3570224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smtClean="0"/>
              <a:t>Lưu ý</a:t>
            </a:r>
            <a:r>
              <a:rPr lang="en-GB" b="1" baseline="0" smtClean="0"/>
              <a:t> thêm:</a:t>
            </a:r>
          </a:p>
          <a:p>
            <a:r>
              <a:rPr lang="en-US" sz="1200" b="0" i="0" kern="1200" smtClean="0">
                <a:solidFill>
                  <a:schemeClr val="tx1"/>
                </a:solidFill>
                <a:effectLst/>
                <a:latin typeface="+mn-lt"/>
                <a:ea typeface="+mn-ea"/>
                <a:cs typeface="+mn-cs"/>
              </a:rPr>
              <a:t>For each entity class, Hibernate will use a separate cache region to store state of instances for that class. The region name is the fully qualified class name.</a:t>
            </a:r>
          </a:p>
          <a:p>
            <a:r>
              <a:rPr lang="en-US" sz="1200" b="0" i="0" kern="1200" smtClean="0">
                <a:solidFill>
                  <a:schemeClr val="tx1"/>
                </a:solidFill>
                <a:effectLst/>
                <a:latin typeface="+mn-lt"/>
                <a:ea typeface="+mn-ea"/>
                <a:cs typeface="+mn-cs"/>
              </a:rPr>
              <a:t>For example, </a:t>
            </a:r>
            <a:r>
              <a:rPr lang="en-US" sz="1200" b="0" i="1" kern="1200" smtClean="0">
                <a:solidFill>
                  <a:schemeClr val="tx1"/>
                </a:solidFill>
                <a:effectLst/>
                <a:latin typeface="+mn-lt"/>
                <a:ea typeface="+mn-ea"/>
                <a:cs typeface="+mn-cs"/>
              </a:rPr>
              <a:t>Foo</a:t>
            </a:r>
            <a:r>
              <a:rPr lang="en-US" sz="1200" b="0" i="0" kern="1200" smtClean="0">
                <a:solidFill>
                  <a:schemeClr val="tx1"/>
                </a:solidFill>
                <a:effectLst/>
                <a:latin typeface="+mn-lt"/>
                <a:ea typeface="+mn-ea"/>
                <a:cs typeface="+mn-cs"/>
              </a:rPr>
              <a:t> instances are stored in a cache named </a:t>
            </a:r>
            <a:r>
              <a:rPr lang="en-US" sz="1200" b="0" i="1" kern="1200" smtClean="0">
                <a:solidFill>
                  <a:schemeClr val="tx1"/>
                </a:solidFill>
                <a:effectLst/>
                <a:latin typeface="+mn-lt"/>
                <a:ea typeface="+mn-ea"/>
                <a:cs typeface="+mn-cs"/>
              </a:rPr>
              <a:t>com.baeldung.hibernate.cache.model.Foo</a:t>
            </a:r>
            <a:r>
              <a:rPr lang="en-US" sz="1200" b="0" i="0" kern="1200" smtClean="0">
                <a:solidFill>
                  <a:schemeClr val="tx1"/>
                </a:solidFill>
                <a:effectLst/>
                <a:latin typeface="+mn-lt"/>
                <a:ea typeface="+mn-ea"/>
                <a:cs typeface="+mn-cs"/>
              </a:rPr>
              <a:t> in Ehcache.</a:t>
            </a:r>
          </a:p>
          <a:p>
            <a:r>
              <a:rPr lang="en-US" sz="1200" b="0" i="0" kern="1200" smtClean="0">
                <a:solidFill>
                  <a:schemeClr val="tx1"/>
                </a:solidFill>
                <a:effectLst/>
                <a:latin typeface="+mn-lt"/>
                <a:ea typeface="+mn-ea"/>
                <a:cs typeface="+mn-cs"/>
              </a:rPr>
              <a:t>To verify that caching is working, we may write a quick test like this:</a:t>
            </a:r>
          </a:p>
          <a:p>
            <a:r>
              <a:rPr lang="en-US" smtClean="0">
                <a:effectLst/>
              </a:rPr>
              <a:t>Foo foo = </a:t>
            </a:r>
            <a:r>
              <a:rPr lang="en-US" sz="1200" b="1" kern="1200" smtClean="0">
                <a:solidFill>
                  <a:schemeClr val="tx1"/>
                </a:solidFill>
                <a:effectLst/>
                <a:latin typeface="+mn-lt"/>
                <a:ea typeface="+mn-ea"/>
                <a:cs typeface="+mn-cs"/>
              </a:rPr>
              <a:t>new</a:t>
            </a:r>
            <a:r>
              <a:rPr lang="en-US" smtClean="0">
                <a:effectLst/>
              </a:rPr>
              <a:t> Foo();</a:t>
            </a:r>
            <a:endParaRPr lang="en-US" sz="1200" kern="1200" smtClean="0">
              <a:solidFill>
                <a:schemeClr val="tx1"/>
              </a:solidFill>
              <a:effectLst/>
              <a:latin typeface="+mn-lt"/>
              <a:ea typeface="+mn-ea"/>
              <a:cs typeface="+mn-cs"/>
            </a:endParaRPr>
          </a:p>
          <a:p>
            <a:r>
              <a:rPr lang="en-US" smtClean="0">
                <a:effectLst/>
              </a:rPr>
              <a:t>fooService.create(foo);</a:t>
            </a:r>
            <a:endParaRPr lang="en-US" sz="1200" kern="1200" smtClean="0">
              <a:solidFill>
                <a:schemeClr val="tx1"/>
              </a:solidFill>
              <a:effectLst/>
              <a:latin typeface="+mn-lt"/>
              <a:ea typeface="+mn-ea"/>
              <a:cs typeface="+mn-cs"/>
            </a:endParaRPr>
          </a:p>
          <a:p>
            <a:r>
              <a:rPr lang="en-US" smtClean="0">
                <a:effectLst/>
              </a:rPr>
              <a:t>fooService.findOne(foo.getId());</a:t>
            </a:r>
            <a:endParaRPr lang="en-US" sz="1200" kern="1200" smtClean="0">
              <a:solidFill>
                <a:schemeClr val="tx1"/>
              </a:solidFill>
              <a:effectLst/>
              <a:latin typeface="+mn-lt"/>
              <a:ea typeface="+mn-ea"/>
              <a:cs typeface="+mn-cs"/>
            </a:endParaRPr>
          </a:p>
          <a:p>
            <a:r>
              <a:rPr lang="en-US" sz="1200" b="1" kern="1200" smtClean="0">
                <a:solidFill>
                  <a:schemeClr val="tx1"/>
                </a:solidFill>
                <a:effectLst/>
                <a:latin typeface="+mn-lt"/>
                <a:ea typeface="+mn-ea"/>
                <a:cs typeface="+mn-cs"/>
              </a:rPr>
              <a:t>int</a:t>
            </a:r>
            <a:r>
              <a:rPr lang="en-US" smtClean="0">
                <a:effectLst/>
              </a:rPr>
              <a:t> size = CacheManager.ALL_CACHE_MANAGERS.get(</a:t>
            </a:r>
            <a:r>
              <a:rPr lang="en-US" sz="1200" kern="1200" smtClean="0">
                <a:solidFill>
                  <a:schemeClr val="tx1"/>
                </a:solidFill>
                <a:effectLst/>
                <a:latin typeface="+mn-lt"/>
                <a:ea typeface="+mn-ea"/>
                <a:cs typeface="+mn-cs"/>
              </a:rPr>
              <a:t>0</a:t>
            </a:r>
            <a:r>
              <a:rPr lang="en-US" smtClean="0">
                <a:effectLst/>
              </a:rPr>
              <a:t>)</a:t>
            </a:r>
            <a:endParaRPr lang="en-US" sz="1200" kern="1200" smtClean="0">
              <a:solidFill>
                <a:schemeClr val="tx1"/>
              </a:solidFill>
              <a:effectLst/>
              <a:latin typeface="+mn-lt"/>
              <a:ea typeface="+mn-ea"/>
              <a:cs typeface="+mn-cs"/>
            </a:endParaRPr>
          </a:p>
          <a:p>
            <a:r>
              <a:rPr lang="en-US" smtClean="0">
                <a:effectLst/>
              </a:rPr>
              <a:t>.getCache(</a:t>
            </a:r>
            <a:r>
              <a:rPr lang="en-US" sz="1200" b="1" kern="1200" smtClean="0">
                <a:solidFill>
                  <a:schemeClr val="tx1"/>
                </a:solidFill>
                <a:effectLst/>
                <a:latin typeface="+mn-lt"/>
                <a:ea typeface="+mn-ea"/>
                <a:cs typeface="+mn-cs"/>
              </a:rPr>
              <a:t>"com.baeldung.hibernate.cache.model.Foo"</a:t>
            </a:r>
            <a:r>
              <a:rPr lang="en-US" smtClean="0">
                <a:effectLst/>
              </a:rPr>
              <a:t>).getSize();</a:t>
            </a:r>
            <a:endParaRPr lang="en-US" sz="1200" kern="1200" smtClean="0">
              <a:solidFill>
                <a:schemeClr val="tx1"/>
              </a:solidFill>
              <a:effectLst/>
              <a:latin typeface="+mn-lt"/>
              <a:ea typeface="+mn-ea"/>
              <a:cs typeface="+mn-cs"/>
            </a:endParaRPr>
          </a:p>
          <a:p>
            <a:r>
              <a:rPr lang="en-US" smtClean="0">
                <a:effectLst/>
              </a:rPr>
              <a:t>assertThat(size, greaterThan(</a:t>
            </a:r>
            <a:r>
              <a:rPr lang="en-US" sz="1200" kern="1200" smtClean="0">
                <a:solidFill>
                  <a:schemeClr val="tx1"/>
                </a:solidFill>
                <a:effectLst/>
                <a:latin typeface="+mn-lt"/>
                <a:ea typeface="+mn-ea"/>
                <a:cs typeface="+mn-cs"/>
              </a:rPr>
              <a:t>0</a:t>
            </a:r>
            <a:r>
              <a:rPr lang="en-US" smtClean="0">
                <a:effectLst/>
              </a:rPr>
              <a:t>));</a:t>
            </a:r>
            <a:endParaRPr lang="en-US" smtClean="0"/>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19</a:t>
            </a:fld>
            <a:endParaRPr lang="en-US"/>
          </a:p>
        </p:txBody>
      </p:sp>
    </p:spTree>
    <p:extLst>
      <p:ext uri="{BB962C8B-B14F-4D97-AF65-F5344CB8AC3E}">
        <p14:creationId xmlns:p14="http://schemas.microsoft.com/office/powerpoint/2010/main" val="1755377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READ_ONLY: </a:t>
            </a:r>
            <a:r>
              <a:rPr lang="vi-VN" sz="1200" b="0" i="0" kern="1200" smtClean="0">
                <a:solidFill>
                  <a:schemeClr val="tx1"/>
                </a:solidFill>
                <a:effectLst/>
                <a:latin typeface="+mn-lt"/>
                <a:ea typeface="+mn-ea"/>
                <a:cs typeface="+mn-cs"/>
              </a:rPr>
              <a:t>Chỉ được sử dụng cho các thực thể được đọc thường xuyên nhưng không bao giờ bị thay đổi. Mình hay gọi đó là master-data. Ví dụ trong DB của bạn có 1 bảng Category(category_id, category_name) và trong list các chức năng của bạn không có cái nào làm thay đổi dữ liệu của bất cứ record nào trong bảng category cả. Đó là 1 ví dụ nho nhỏ thôi, còn đâu là tùy thuộc vào dữ liệu trong hệ thống mà ta sử dụng nữa.</a:t>
            </a:r>
          </a:p>
          <a:p>
            <a:r>
              <a:rPr lang="vi-VN" sz="1200" b="1" i="0" kern="1200" smtClean="0">
                <a:solidFill>
                  <a:schemeClr val="tx1"/>
                </a:solidFill>
                <a:effectLst/>
                <a:latin typeface="+mn-lt"/>
                <a:ea typeface="+mn-ea"/>
                <a:cs typeface="+mn-cs"/>
              </a:rPr>
              <a:t>NONSTRICT_READ_WRITE: </a:t>
            </a:r>
            <a:r>
              <a:rPr lang="vi-VN" sz="1200" b="0" i="0" kern="1200" smtClean="0">
                <a:solidFill>
                  <a:schemeClr val="tx1"/>
                </a:solidFill>
                <a:effectLst/>
                <a:latin typeface="+mn-lt"/>
                <a:ea typeface="+mn-ea"/>
                <a:cs typeface="+mn-cs"/>
              </a:rPr>
              <a:t>Cơ chế này không đảm bảo tính nhất quán giữa bộ nhớ cache và cơ sở dữ liệu. Sử dụng chiến lược này nếu dữ liệu hầu như không thay đổi và trong </a:t>
            </a:r>
            <a:r>
              <a:rPr lang="vi-VN" sz="1200" b="1" i="0" kern="1200" smtClean="0">
                <a:solidFill>
                  <a:schemeClr val="tx1"/>
                </a:solidFill>
                <a:effectLst/>
                <a:latin typeface="+mn-lt"/>
                <a:ea typeface="+mn-ea"/>
                <a:cs typeface="+mn-cs"/>
              </a:rPr>
              <a:t>trường hợp</a:t>
            </a:r>
            <a:r>
              <a:rPr lang="vi-VN" sz="1200" b="0" i="0" kern="1200" smtClean="0">
                <a:solidFill>
                  <a:schemeClr val="tx1"/>
                </a:solidFill>
                <a:effectLst/>
                <a:latin typeface="+mn-lt"/>
                <a:ea typeface="+mn-ea"/>
                <a:cs typeface="+mn-cs"/>
              </a:rPr>
              <a:t> rất hiếm </a:t>
            </a:r>
            <a:r>
              <a:rPr lang="vi-VN" sz="1200" b="1" i="0" kern="1200" smtClean="0">
                <a:solidFill>
                  <a:schemeClr val="tx1"/>
                </a:solidFill>
                <a:effectLst/>
                <a:latin typeface="+mn-lt"/>
                <a:ea typeface="+mn-ea"/>
                <a:cs typeface="+mn-cs"/>
              </a:rPr>
              <a:t>còn lại</a:t>
            </a:r>
            <a:r>
              <a:rPr lang="vi-VN" sz="1200" b="0" i="0" kern="1200" smtClean="0">
                <a:solidFill>
                  <a:schemeClr val="tx1"/>
                </a:solidFill>
                <a:effectLst/>
                <a:latin typeface="+mn-lt"/>
                <a:ea typeface="+mn-ea"/>
                <a:cs typeface="+mn-cs"/>
              </a:rPr>
              <a:t>, thì </a:t>
            </a:r>
            <a:r>
              <a:rPr lang="vi-VN" sz="1200" b="1" i="0" kern="1200" smtClean="0">
                <a:solidFill>
                  <a:schemeClr val="tx1"/>
                </a:solidFill>
                <a:effectLst/>
                <a:latin typeface="+mn-lt"/>
                <a:ea typeface="+mn-ea"/>
                <a:cs typeface="+mn-cs"/>
              </a:rPr>
              <a:t>sự không nhất quán đó cũng không phải là vấn đề</a:t>
            </a:r>
            <a:r>
              <a:rPr lang="vi-VN" sz="1200" b="0" i="0" kern="1200" smtClean="0">
                <a:solidFill>
                  <a:schemeClr val="tx1"/>
                </a:solidFill>
                <a:effectLst/>
                <a:latin typeface="+mn-lt"/>
                <a:ea typeface="+mn-ea"/>
                <a:cs typeface="+mn-cs"/>
              </a:rPr>
              <a:t>.</a:t>
            </a:r>
          </a:p>
          <a:p>
            <a:r>
              <a:rPr lang="vi-VN" sz="1200" b="1" i="0" kern="1200" smtClean="0">
                <a:solidFill>
                  <a:schemeClr val="tx1"/>
                </a:solidFill>
                <a:effectLst/>
                <a:latin typeface="+mn-lt"/>
                <a:ea typeface="+mn-ea"/>
                <a:cs typeface="+mn-cs"/>
              </a:rPr>
              <a:t>READ_WRITE</a:t>
            </a:r>
            <a:r>
              <a:rPr lang="vi-VN" sz="1200" b="0" i="0" kern="1200" smtClean="0">
                <a:solidFill>
                  <a:schemeClr val="tx1"/>
                </a:solidFill>
                <a:effectLst/>
                <a:latin typeface="+mn-lt"/>
                <a:ea typeface="+mn-ea"/>
                <a:cs typeface="+mn-cs"/>
              </a:rPr>
              <a:t>: Cơ chế này đảm bảo tính nhất quán dữ liệu cao bằng việc sử dụng 'soft lock`. Khi một thực thể đã được cache bị update, một 'soft lock' được lưu lại trong cache cho entity và nó sẽ được giải phóng (release) khi transaction được commit. Tất cả các transaction nếu truy cập vào các đối tượng đang bị softblock sẽ được lấy trực tiếp từ cơ sở dữ liệu. Bạn hình dung là, nếu 1 TRANSACTION A đang muốn update đối tượng X, thì nó sẽ "khóa" đối tượng X lại và khi các TRANSACTION B, C muốn sử dụng đối tượng X, nó sẽ phải lấy trực tiếp từ DB thay vì từ cache cho đến khi nào TRANSACTION A mở khóa cho đối tượng X (như mình vừa nói là sau khi transaction commit)</a:t>
            </a:r>
          </a:p>
          <a:p>
            <a:r>
              <a:rPr lang="vi-VN" sz="1200" b="1" i="0" kern="1200" smtClean="0">
                <a:solidFill>
                  <a:schemeClr val="tx1"/>
                </a:solidFill>
                <a:effectLst/>
                <a:latin typeface="+mn-lt"/>
                <a:ea typeface="+mn-ea"/>
                <a:cs typeface="+mn-cs"/>
              </a:rPr>
              <a:t>TRANSACTIONAL: </a:t>
            </a:r>
            <a:r>
              <a:rPr lang="vi-VN" sz="1200" b="0" i="0" kern="1200" smtClean="0">
                <a:solidFill>
                  <a:schemeClr val="tx1"/>
                </a:solidFill>
                <a:effectLst/>
                <a:latin typeface="+mn-lt"/>
                <a:ea typeface="+mn-ea"/>
                <a:cs typeface="+mn-cs"/>
              </a:rPr>
              <a:t>Cơ chế này đảm bảo các transaction làm việc biệt lập hoàn toàn. Cái này chắc fai nhờ các bạn tìm hiểu thêm. Mấy thằng CacheProvider mình liệt kê ngay dứoi đây cũng ko hỗ trợ nó  Nên tạm thời mình cững chưa có dịp tìm hiểu qua =))</a:t>
            </a:r>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20</a:t>
            </a:fld>
            <a:endParaRPr lang="en-US"/>
          </a:p>
        </p:txBody>
      </p:sp>
    </p:spTree>
    <p:extLst>
      <p:ext uri="{BB962C8B-B14F-4D97-AF65-F5344CB8AC3E}">
        <p14:creationId xmlns:p14="http://schemas.microsoft.com/office/powerpoint/2010/main" val="4015932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Nếu không cấu hình chính sách hết hạn và gỡ bỏ, bộ nhớ cache có thể phát triển vô hạn và cuối cùng tiêu thụ hết bộ nhớ hiện có. Trong hầu hết các trường hợp, Hibernate trao nhiệm vụ đó cho Cache Provider. Ví dụ chúng ta khai báo cấu hình EhCache để hạn chế số lượng instance của User với max = 6969 như sau</a:t>
            </a:r>
            <a:endParaRPr lang="en-GB" sz="1200" b="0" i="0" kern="1200" smtClean="0">
              <a:solidFill>
                <a:schemeClr val="tx1"/>
              </a:solidFill>
              <a:effectLst/>
              <a:latin typeface="+mn-lt"/>
              <a:ea typeface="+mn-ea"/>
              <a:cs typeface="+mn-cs"/>
            </a:endParaRPr>
          </a:p>
          <a:p>
            <a:endParaRPr lang="en-GB" sz="1200" b="0" i="0" kern="1200" smtClean="0">
              <a:solidFill>
                <a:schemeClr val="tx1"/>
              </a:solidFill>
              <a:effectLst/>
              <a:latin typeface="+mn-lt"/>
              <a:ea typeface="+mn-ea"/>
              <a:cs typeface="+mn-cs"/>
            </a:endParaRPr>
          </a:p>
          <a:p>
            <a:r>
              <a:rPr lang="en-GB" sz="1200" b="0" i="0" kern="1200" smtClean="0">
                <a:solidFill>
                  <a:schemeClr val="tx1"/>
                </a:solidFill>
                <a:effectLst/>
                <a:latin typeface="+mn-lt"/>
                <a:ea typeface="+mn-ea"/>
                <a:cs typeface="+mn-cs"/>
              </a:rPr>
              <a:t>Nên</a:t>
            </a:r>
            <a:r>
              <a:rPr lang="en-GB" sz="1200" b="0" i="0" kern="1200" baseline="0" smtClean="0">
                <a:solidFill>
                  <a:schemeClr val="tx1"/>
                </a:solidFill>
                <a:effectLst/>
                <a:latin typeface="+mn-lt"/>
                <a:ea typeface="+mn-ea"/>
                <a:cs typeface="+mn-cs"/>
              </a:rPr>
              <a:t> đọc thêm: https://www.journaldev.com/2980/hibernate-ehcache-hibernate-second-level-cache</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21</a:t>
            </a:fld>
            <a:endParaRPr lang="en-US"/>
          </a:p>
        </p:txBody>
      </p:sp>
    </p:spTree>
    <p:extLst>
      <p:ext uri="{BB962C8B-B14F-4D97-AF65-F5344CB8AC3E}">
        <p14:creationId xmlns:p14="http://schemas.microsoft.com/office/powerpoint/2010/main" val="2339432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25</a:t>
            </a:fld>
            <a:endParaRPr lang="en-US"/>
          </a:p>
        </p:txBody>
      </p:sp>
    </p:spTree>
    <p:extLst>
      <p:ext uri="{BB962C8B-B14F-4D97-AF65-F5344CB8AC3E}">
        <p14:creationId xmlns:p14="http://schemas.microsoft.com/office/powerpoint/2010/main" val="1755377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26</a:t>
            </a:fld>
            <a:endParaRPr lang="en-US"/>
          </a:p>
        </p:txBody>
      </p:sp>
    </p:spTree>
    <p:extLst>
      <p:ext uri="{BB962C8B-B14F-4D97-AF65-F5344CB8AC3E}">
        <p14:creationId xmlns:p14="http://schemas.microsoft.com/office/powerpoint/2010/main" val="175537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4433" eaLnBrk="0" fontAlgn="base" hangingPunct="0">
              <a:spcBef>
                <a:spcPct val="30000"/>
              </a:spcBef>
              <a:spcAft>
                <a:spcPct val="0"/>
              </a:spcAft>
              <a:defRPr/>
            </a:pPr>
            <a:r>
              <a:rPr lang="en-US" dirty="0" smtClean="0"/>
              <a:t>Overview: What</a:t>
            </a:r>
            <a:r>
              <a:rPr lang="en-US" baseline="0" dirty="0" smtClean="0"/>
              <a:t> </a:t>
            </a:r>
            <a:r>
              <a:rPr lang="en-US" baseline="0" smtClean="0"/>
              <a:t>is hibernate </a:t>
            </a:r>
            <a:r>
              <a:rPr lang="en-US" baseline="0" dirty="0" smtClean="0"/>
              <a:t>&amp; high level architecture</a:t>
            </a:r>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27</a:t>
            </a:fld>
            <a:endParaRPr lang="en-US"/>
          </a:p>
        </p:txBody>
      </p:sp>
    </p:spTree>
    <p:extLst>
      <p:ext uri="{BB962C8B-B14F-4D97-AF65-F5344CB8AC3E}">
        <p14:creationId xmlns:p14="http://schemas.microsoft.com/office/powerpoint/2010/main" val="288896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244143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a:t>
            </a:fld>
            <a:endParaRPr lang="en-US"/>
          </a:p>
        </p:txBody>
      </p:sp>
    </p:spTree>
    <p:extLst>
      <p:ext uri="{BB962C8B-B14F-4D97-AF65-F5344CB8AC3E}">
        <p14:creationId xmlns:p14="http://schemas.microsoft.com/office/powerpoint/2010/main" val="799471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5</a:t>
            </a:fld>
            <a:endParaRPr lang="en-US"/>
          </a:p>
        </p:txBody>
      </p:sp>
    </p:spTree>
    <p:extLst>
      <p:ext uri="{BB962C8B-B14F-4D97-AF65-F5344CB8AC3E}">
        <p14:creationId xmlns:p14="http://schemas.microsoft.com/office/powerpoint/2010/main" val="1755377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Hibernate </a:t>
            </a:r>
            <a:r>
              <a:rPr lang="vi-VN" sz="1200" b="1" i="0" kern="1200" smtClean="0">
                <a:solidFill>
                  <a:schemeClr val="tx1"/>
                </a:solidFill>
                <a:effectLst/>
                <a:latin typeface="+mn-lt"/>
                <a:ea typeface="+mn-ea"/>
                <a:cs typeface="+mn-cs"/>
              </a:rPr>
              <a:t>First Level Cache</a:t>
            </a:r>
            <a:r>
              <a:rPr lang="vi-VN" sz="1200" b="0" i="0" kern="1200" smtClean="0">
                <a:solidFill>
                  <a:schemeClr val="tx1"/>
                </a:solidFill>
                <a:effectLst/>
                <a:latin typeface="+mn-lt"/>
                <a:ea typeface="+mn-ea"/>
                <a:cs typeface="+mn-cs"/>
              </a:rPr>
              <a:t> được kết hợp với đối tượng Session (phiên làm việc). First Level Cache được mặc định sử dụng trong Hibernate và bạn chẳng cần phải làm gì để bật nó lên cũng như không có cách nào để tắt nó đi cả. Tuy nhiên, Hibernate cung cấp các phuơng thức mà thông qua nó, chúng ta có thể xóa bỏ các đối tượng được lựa chọn từ bộ nhớ cache hay giải phóng bộ nhớ cache 1 cách hoàn toàn. Bất cứ đối tượng đuợc cách nào trong 1 session (phiên làm việc) sẽ không bị ảnh hưởng bởi các session khác và khi session đó bị đóng lại, tất cả các đối tượng được cache đó cũng sẽ bị mất.</a:t>
            </a:r>
            <a:endParaRPr lang="en-GB" sz="1200" b="0" i="0" kern="1200" smtClean="0">
              <a:solidFill>
                <a:schemeClr val="tx1"/>
              </a:solidFill>
              <a:effectLst/>
              <a:latin typeface="+mn-lt"/>
              <a:ea typeface="+mn-ea"/>
              <a:cs typeface="+mn-cs"/>
            </a:endParaRPr>
          </a:p>
          <a:p>
            <a:endParaRPr lang="en-GB" sz="1200" b="0" i="0" kern="1200" smtClean="0">
              <a:solidFill>
                <a:schemeClr val="tx1"/>
              </a:solidFill>
              <a:effectLst/>
              <a:latin typeface="+mn-lt"/>
              <a:ea typeface="+mn-ea"/>
              <a:cs typeface="+mn-cs"/>
            </a:endParaRPr>
          </a:p>
          <a:p>
            <a:r>
              <a:rPr lang="vi-VN" sz="1200" b="1" i="0" kern="1200" smtClean="0">
                <a:solidFill>
                  <a:schemeClr val="tx1"/>
                </a:solidFill>
                <a:effectLst/>
                <a:latin typeface="+mn-lt"/>
                <a:ea typeface="+mn-ea"/>
                <a:cs typeface="+mn-cs"/>
              </a:rPr>
              <a:t>CÁC ĐẶC ĐIỂM QUAN TRỌNG CẦN CHÚ Ý</a:t>
            </a:r>
            <a:endParaRPr lang="vi-VN" sz="1200" b="0" i="0" kern="1200" smtClean="0">
              <a:solidFill>
                <a:schemeClr val="tx1"/>
              </a:solidFill>
              <a:effectLst/>
              <a:latin typeface="+mn-lt"/>
              <a:ea typeface="+mn-ea"/>
              <a:cs typeface="+mn-cs"/>
            </a:endParaRPr>
          </a:p>
          <a:p>
            <a:pPr marL="228600" indent="-228600">
              <a:buFont typeface="+mj-lt"/>
              <a:buAutoNum type="arabicPeriod"/>
            </a:pPr>
            <a:r>
              <a:rPr lang="vi-VN" sz="1200" b="0" i="0" kern="1200" smtClean="0">
                <a:solidFill>
                  <a:schemeClr val="tx1"/>
                </a:solidFill>
                <a:effectLst/>
                <a:latin typeface="+mn-lt"/>
                <a:ea typeface="+mn-ea"/>
                <a:cs typeface="+mn-cs"/>
              </a:rPr>
              <a:t>First Level Cache được kết hợp với đối tượng "session" và các đối tượng session khác trong ứng dụng không thể "nhìn thấy" hay làm ảnh hưởng</a:t>
            </a:r>
          </a:p>
          <a:p>
            <a:pPr marL="228600" indent="-228600">
              <a:buFont typeface="+mj-lt"/>
              <a:buAutoNum type="arabicPeriod"/>
            </a:pPr>
            <a:r>
              <a:rPr lang="vi-VN" sz="1200" b="0" i="0" kern="1200" smtClean="0">
                <a:solidFill>
                  <a:schemeClr val="tx1"/>
                </a:solidFill>
                <a:effectLst/>
                <a:latin typeface="+mn-lt"/>
                <a:ea typeface="+mn-ea"/>
                <a:cs typeface="+mn-cs"/>
              </a:rPr>
              <a:t>Phạm vi của cách đối tượng cache này là session (phiên). Khi một session bị đóng lại, các đối tượng cache thuộc session đó sẽ vĩnh viễn bị mất đi.</a:t>
            </a:r>
          </a:p>
          <a:p>
            <a:pPr marL="228600" indent="-228600">
              <a:buFont typeface="+mj-lt"/>
              <a:buAutoNum type="arabicPeriod"/>
            </a:pPr>
            <a:r>
              <a:rPr lang="vi-VN" sz="1200" b="0" i="0" kern="1200" smtClean="0">
                <a:solidFill>
                  <a:schemeClr val="tx1"/>
                </a:solidFill>
                <a:effectLst/>
                <a:latin typeface="+mn-lt"/>
                <a:ea typeface="+mn-ea"/>
                <a:cs typeface="+mn-cs"/>
              </a:rPr>
              <a:t>First Level Cache là mặc định trong Hibernate và không có cách nào để disable nó cả.</a:t>
            </a:r>
          </a:p>
          <a:p>
            <a:pPr marL="228600" indent="-228600">
              <a:buFont typeface="+mj-lt"/>
              <a:buAutoNum type="arabicPeriod"/>
            </a:pPr>
            <a:r>
              <a:rPr lang="vi-VN" sz="1200" b="0" i="0" kern="1200" smtClean="0">
                <a:solidFill>
                  <a:schemeClr val="tx1"/>
                </a:solidFill>
                <a:effectLst/>
                <a:latin typeface="+mn-lt"/>
                <a:ea typeface="+mn-ea"/>
                <a:cs typeface="+mn-cs"/>
              </a:rPr>
              <a:t>Khi chúng ta truy vấn 1 thực thể (abc) lần đầu tiên, nó sẽ được lấy về từ database và được lữu trữ trong bộ nhớ của first-level cache - cái mà được liên kết với đối tượng hibernate session</a:t>
            </a:r>
          </a:p>
          <a:p>
            <a:pPr marL="228600" indent="-228600">
              <a:buFont typeface="+mj-lt"/>
              <a:buAutoNum type="arabicPeriod"/>
            </a:pPr>
            <a:r>
              <a:rPr lang="vi-VN" sz="1200" b="0" i="0" kern="1200" smtClean="0">
                <a:solidFill>
                  <a:schemeClr val="tx1"/>
                </a:solidFill>
                <a:effectLst/>
                <a:latin typeface="+mn-lt"/>
                <a:ea typeface="+mn-ea"/>
                <a:cs typeface="+mn-cs"/>
              </a:rPr>
              <a:t>Nếu chúng ta truy vấn lại cùng 1 đối tượng (abc) với cùng session, nó sẽ được load từ trong cache thay vì việc thực thi lại câu truy vấn sql</a:t>
            </a:r>
          </a:p>
          <a:p>
            <a:pPr marL="228600" indent="-228600">
              <a:buFont typeface="+mj-lt"/>
              <a:buAutoNum type="arabicPeriod"/>
            </a:pPr>
            <a:r>
              <a:rPr lang="vi-VN" sz="1200" b="0" i="0" kern="1200" smtClean="0">
                <a:solidFill>
                  <a:schemeClr val="tx1"/>
                </a:solidFill>
                <a:effectLst/>
                <a:latin typeface="+mn-lt"/>
                <a:ea typeface="+mn-ea"/>
                <a:cs typeface="+mn-cs"/>
              </a:rPr>
              <a:t>Thực thể (abc) được load có thể bị xóa khỏi session, khỏi bộ nhớ first level cache bằng việc sử dụng phuơng thức evict(entity). Như vậy, vào lần tiếp theo ta truy vấn thực thể đó, nó sẽ được lấy từ database (thay vì bộ nhớ cache).</a:t>
            </a:r>
          </a:p>
          <a:p>
            <a:pPr marL="228600" indent="-228600">
              <a:buFont typeface="+mj-lt"/>
              <a:buAutoNum type="arabicPeriod"/>
            </a:pPr>
            <a:r>
              <a:rPr lang="vi-VN" sz="1200" b="0" i="0" kern="1200" smtClean="0">
                <a:solidFill>
                  <a:schemeClr val="tx1"/>
                </a:solidFill>
                <a:effectLst/>
                <a:latin typeface="+mn-lt"/>
                <a:ea typeface="+mn-ea"/>
                <a:cs typeface="+mn-cs"/>
              </a:rPr>
              <a:t>Toàn bộ bộ nhớ cache </a:t>
            </a:r>
            <a:r>
              <a:rPr lang="en-GB" sz="1200" b="0" i="0" kern="1200" smtClean="0">
                <a:solidFill>
                  <a:schemeClr val="tx1"/>
                </a:solidFill>
                <a:effectLst/>
                <a:latin typeface="+mn-lt"/>
                <a:ea typeface="+mn-ea"/>
                <a:cs typeface="+mn-cs"/>
              </a:rPr>
              <a:t>của</a:t>
            </a:r>
            <a:r>
              <a:rPr lang="vi-VN" sz="1200" b="0" i="0" kern="1200" smtClean="0">
                <a:solidFill>
                  <a:schemeClr val="tx1"/>
                </a:solidFill>
                <a:effectLst/>
                <a:latin typeface="+mn-lt"/>
                <a:ea typeface="+mn-ea"/>
                <a:cs typeface="+mn-cs"/>
              </a:rPr>
              <a:t> session có thể bị làm trống với việc sử dụng phuơng thức clear(). Điều này có nghĩa là các thực thể được lưu trữ trong bộ nhớ cache cũng sẽ bị xóa bỏ.</a:t>
            </a:r>
          </a:p>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6</a:t>
            </a:fld>
            <a:endParaRPr lang="en-US"/>
          </a:p>
        </p:txBody>
      </p:sp>
    </p:spTree>
    <p:extLst>
      <p:ext uri="{BB962C8B-B14F-4D97-AF65-F5344CB8AC3E}">
        <p14:creationId xmlns:p14="http://schemas.microsoft.com/office/powerpoint/2010/main" val="1755377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FE7464-DC84-4E16-BC22-A57505912962}" type="slidenum">
              <a:rPr lang="en-US" smtClean="0"/>
              <a:pPr/>
              <a:t>7</a:t>
            </a:fld>
            <a:endParaRPr lang="en-US"/>
          </a:p>
        </p:txBody>
      </p:sp>
    </p:spTree>
    <p:extLst>
      <p:ext uri="{BB962C8B-B14F-4D97-AF65-F5344CB8AC3E}">
        <p14:creationId xmlns:p14="http://schemas.microsoft.com/office/powerpoint/2010/main" val="1755377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Khi nào</a:t>
            </a:r>
            <a:r>
              <a:rPr lang="en-GB" baseline="0" smtClean="0"/>
              <a:t> nên xóa cache: </a:t>
            </a:r>
            <a:r>
              <a:rPr lang="vi-VN" smtClean="0"/>
              <a:t>phiên làm việc quá dài, không thể đảm bảo được rằng đối tượng ta đang cache trong First Level Cache luôn luôn khớp với đối tượng đó trong database trong khi ta luôn cần lấy thông tin đó 1 cách chính xác nhất</a:t>
            </a:r>
            <a:r>
              <a:rPr lang="vi-VN" sz="1200" b="0" i="0" kern="1200" smtClean="0">
                <a:solidFill>
                  <a:schemeClr val="tx1"/>
                </a:solidFill>
                <a:effectLst/>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13</a:t>
            </a:fld>
            <a:endParaRPr lang="en-US"/>
          </a:p>
        </p:txBody>
      </p:sp>
    </p:spTree>
    <p:extLst>
      <p:ext uri="{BB962C8B-B14F-4D97-AF65-F5344CB8AC3E}">
        <p14:creationId xmlns:p14="http://schemas.microsoft.com/office/powerpoint/2010/main" val="245568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https://www.journaldev.com/2980/hibernate-ehcache-hibernate-second-level-cache</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14</a:t>
            </a:fld>
            <a:endParaRPr lang="en-US"/>
          </a:p>
        </p:txBody>
      </p:sp>
    </p:spTree>
    <p:extLst>
      <p:ext uri="{BB962C8B-B14F-4D97-AF65-F5344CB8AC3E}">
        <p14:creationId xmlns:p14="http://schemas.microsoft.com/office/powerpoint/2010/main" val="129504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LƯU Ý:</a:t>
            </a:r>
            <a:r>
              <a:rPr lang="vi-VN" sz="1200" b="0" i="0" kern="1200" smtClean="0">
                <a:solidFill>
                  <a:schemeClr val="tx1"/>
                </a:solidFill>
                <a:effectLst/>
                <a:latin typeface="+mn-lt"/>
                <a:ea typeface="+mn-ea"/>
                <a:cs typeface="+mn-cs"/>
              </a:rPr>
              <a:t>: L2 sẽ chỉ hoạt động trong những trường hợp sau:</a:t>
            </a:r>
          </a:p>
          <a:p>
            <a:r>
              <a:rPr lang="vi-VN" sz="1200" b="0" i="0" kern="1200" smtClean="0">
                <a:solidFill>
                  <a:schemeClr val="tx1"/>
                </a:solidFill>
                <a:effectLst/>
                <a:latin typeface="+mn-lt"/>
                <a:ea typeface="+mn-ea"/>
                <a:cs typeface="+mn-cs"/>
              </a:rPr>
              <a:t>Khi bạn lấy đối tượng bằng ID (tuy nhiên, nếu bạn sử dụng SQL/HQL thì cũng không được cho dù bạn có dùng lệnh where id=?)</a:t>
            </a:r>
          </a:p>
          <a:p>
            <a:r>
              <a:rPr lang="vi-VN" sz="1200" b="0" i="0" kern="1200" smtClean="0">
                <a:solidFill>
                  <a:schemeClr val="tx1"/>
                </a:solidFill>
                <a:effectLst/>
                <a:latin typeface="+mn-lt"/>
                <a:ea typeface="+mn-ea"/>
                <a:cs typeface="+mn-cs"/>
              </a:rPr>
              <a:t>Khi các liên kết ngoại của bạn là lazy-loaded (hoặc eager-loaded với selects thay vì joins)</a:t>
            </a:r>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FE7464-DC84-4E16-BC22-A57505912962}" type="slidenum">
              <a:rPr lang="en-US" smtClean="0"/>
              <a:pPr/>
              <a:t>15</a:t>
            </a:fld>
            <a:endParaRPr lang="en-US"/>
          </a:p>
        </p:txBody>
      </p:sp>
    </p:spTree>
    <p:extLst>
      <p:ext uri="{BB962C8B-B14F-4D97-AF65-F5344CB8AC3E}">
        <p14:creationId xmlns:p14="http://schemas.microsoft.com/office/powerpoint/2010/main" val="309916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smtClean="0">
                <a:solidFill>
                  <a:schemeClr val="tx1"/>
                </a:solidFill>
                <a:effectLst/>
                <a:latin typeface="+mn-lt"/>
                <a:ea typeface="+mn-ea"/>
                <a:cs typeface="+mn-cs"/>
              </a:rPr>
              <a:t>LƯU Ý:</a:t>
            </a:r>
            <a:r>
              <a:rPr lang="vi-VN" sz="1200" b="0" i="0" kern="1200" smtClean="0">
                <a:solidFill>
                  <a:schemeClr val="tx1"/>
                </a:solidFill>
                <a:effectLst/>
                <a:latin typeface="+mn-lt"/>
                <a:ea typeface="+mn-ea"/>
                <a:cs typeface="+mn-cs"/>
              </a:rPr>
              <a:t>: L2 sẽ chỉ hoạt động trong những trường hợp sau:</a:t>
            </a:r>
          </a:p>
          <a:p>
            <a:r>
              <a:rPr lang="vi-VN" sz="1200" b="0" i="0" kern="1200" smtClean="0">
                <a:solidFill>
                  <a:schemeClr val="tx1"/>
                </a:solidFill>
                <a:effectLst/>
                <a:latin typeface="+mn-lt"/>
                <a:ea typeface="+mn-ea"/>
                <a:cs typeface="+mn-cs"/>
              </a:rPr>
              <a:t>Khi bạn lấy đối tượng bằng ID (tuy nhiên, nếu bạn sử dụng SQL/HQL thì cũng không được cho dù bạn có dùng lệnh where id=?)</a:t>
            </a:r>
          </a:p>
          <a:p>
            <a:r>
              <a:rPr lang="vi-VN" sz="1200" b="0" i="0" kern="1200" smtClean="0">
                <a:solidFill>
                  <a:schemeClr val="tx1"/>
                </a:solidFill>
                <a:effectLst/>
                <a:latin typeface="+mn-lt"/>
                <a:ea typeface="+mn-ea"/>
                <a:cs typeface="+mn-cs"/>
              </a:rPr>
              <a:t>Khi các liên kết ngoại của bạn là lazy-loaded (hoặc eager-loaded với selects thay vì joins)</a:t>
            </a:r>
            <a:endParaRPr lang="vi-VN"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DFE7464-DC84-4E16-BC22-A57505912962}" type="slidenum">
              <a:rPr lang="en-US" smtClean="0"/>
              <a:pPr/>
              <a:t>16</a:t>
            </a:fld>
            <a:endParaRPr lang="en-US"/>
          </a:p>
        </p:txBody>
      </p:sp>
    </p:spTree>
    <p:extLst>
      <p:ext uri="{BB962C8B-B14F-4D97-AF65-F5344CB8AC3E}">
        <p14:creationId xmlns:p14="http://schemas.microsoft.com/office/powerpoint/2010/main" val="1755377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Autofit/>
          </a:bodyPr>
          <a:lstStyle>
            <a:lvl1pPr marL="342900" indent="-342900">
              <a:buClr>
                <a:schemeClr val="accent6">
                  <a:lumMod val="75000"/>
                </a:schemeClr>
              </a:buClr>
              <a:buFont typeface="Wingdings" panose="05000000000000000000" pitchFamily="2" charset="2"/>
              <a:buChar char="v"/>
              <a:defRPr sz="28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5456914"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91410" y="6356350"/>
            <a:ext cx="5559149" cy="365125"/>
          </a:xfrm>
        </p:spPr>
        <p:txBody>
          <a:bodyPr/>
          <a:lstStyle/>
          <a:p>
            <a:r>
              <a:rPr lang="en-US" smtClean="0"/>
              <a:t>43e-BM/HR/HDCV/FSOFT V1.2 -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jboss.org/hibernate/orm/5.3/javadocs/org/hibernate/CacheMode.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fontAlgn="base"/>
            <a:r>
              <a:rPr lang="en-US" sz="4400" b="1" smtClean="0">
                <a:solidFill>
                  <a:schemeClr val="accent6">
                    <a:lumMod val="75000"/>
                  </a:schemeClr>
                </a:solidFill>
              </a:rPr>
              <a:t>Hibernate </a:t>
            </a:r>
            <a:r>
              <a:rPr lang="en-US" sz="4400" b="1" dirty="0">
                <a:solidFill>
                  <a:schemeClr val="accent6">
                    <a:lumMod val="75000"/>
                  </a:schemeClr>
                </a:solidFill>
              </a:rPr>
              <a:t>Caching</a:t>
            </a:r>
          </a:p>
        </p:txBody>
      </p:sp>
      <p:sp>
        <p:nvSpPr>
          <p:cNvPr id="3" name="Subtitle 2"/>
          <p:cNvSpPr>
            <a:spLocks noGrp="1"/>
          </p:cNvSpPr>
          <p:nvPr>
            <p:ph type="subTitle" idx="1"/>
          </p:nvPr>
        </p:nvSpPr>
        <p:spPr/>
        <p:txBody>
          <a:bodyPr/>
          <a:lstStyle/>
          <a:p>
            <a:r>
              <a:rPr lang="en-GB" smtClean="0"/>
              <a:t>Design by: DieuNT1</a:t>
            </a:r>
            <a:endParaRPr lang="en-US"/>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Tree>
    <p:extLst>
      <p:ext uri="{BB962C8B-B14F-4D97-AF65-F5344CB8AC3E}">
        <p14:creationId xmlns:p14="http://schemas.microsoft.com/office/powerpoint/2010/main" val="2805221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Level Cache</a:t>
            </a:r>
          </a:p>
        </p:txBody>
      </p:sp>
      <p:sp>
        <p:nvSpPr>
          <p:cNvPr id="3" name="Content Placeholder 2"/>
          <p:cNvSpPr>
            <a:spLocks noGrp="1"/>
          </p:cNvSpPr>
          <p:nvPr>
            <p:ph idx="1"/>
          </p:nvPr>
        </p:nvSpPr>
        <p:spPr/>
        <p:txBody>
          <a:bodyPr/>
          <a:lstStyle/>
          <a:p>
            <a:r>
              <a:rPr lang="en-GB" sz="2400" b="1"/>
              <a:t>Example </a:t>
            </a:r>
            <a:r>
              <a:rPr lang="en-GB" sz="2400" b="1" smtClean="0"/>
              <a:t>2</a:t>
            </a:r>
            <a:r>
              <a:rPr lang="en-GB" sz="2400" smtClean="0"/>
              <a:t>: </a:t>
            </a:r>
            <a:r>
              <a:rPr lang="en-GB" sz="1800" smtClean="0">
                <a:solidFill>
                  <a:srgbClr val="1125E5"/>
                </a:solidFill>
              </a:rPr>
              <a:t>load the entity </a:t>
            </a:r>
            <a:r>
              <a:rPr lang="en-GB" sz="1800">
                <a:solidFill>
                  <a:srgbClr val="1125E5"/>
                </a:solidFill>
              </a:rPr>
              <a:t>many times in the </a:t>
            </a:r>
            <a:r>
              <a:rPr lang="en-GB" sz="1800" smtClean="0">
                <a:solidFill>
                  <a:srgbClr val="1125E5"/>
                </a:solidFill>
              </a:rPr>
              <a:t>different </a:t>
            </a:r>
            <a:r>
              <a:rPr lang="en-GB" sz="1800">
                <a:solidFill>
                  <a:srgbClr val="1125E5"/>
                </a:solidFill>
              </a:rPr>
              <a:t>session </a:t>
            </a:r>
            <a:endParaRPr lang="en-US" sz="24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
        <p:nvSpPr>
          <p:cNvPr id="6" name="Rectangle 5"/>
          <p:cNvSpPr/>
          <p:nvPr/>
        </p:nvSpPr>
        <p:spPr>
          <a:xfrm>
            <a:off x="682556" y="1351994"/>
            <a:ext cx="7731760" cy="4862870"/>
          </a:xfrm>
          <a:prstGeom prst="rect">
            <a:avLst/>
          </a:prstGeom>
          <a:solidFill>
            <a:schemeClr val="bg1">
              <a:lumMod val="95000"/>
            </a:schemeClr>
          </a:solidFill>
        </p:spPr>
        <p:txBody>
          <a:bodyPr wrap="square">
            <a:spAutoFit/>
          </a:bodyPr>
          <a:lstStyle/>
          <a:p>
            <a:pPr>
              <a:spcBef>
                <a:spcPts val="600"/>
              </a:spcBef>
            </a:pPr>
            <a:r>
              <a:rPr lang="en-US" sz="1600">
                <a:solidFill>
                  <a:srgbClr val="6A3E3E"/>
                </a:solidFill>
                <a:highlight>
                  <a:srgbClr val="F0D8A8"/>
                </a:highlight>
                <a:latin typeface="Consolas" panose="020B0609020204030204" pitchFamily="49" charset="0"/>
              </a:rPr>
              <a:t>sessionA</a:t>
            </a:r>
            <a:r>
              <a:rPr lang="en-US" sz="1600">
                <a:solidFill>
                  <a:srgbClr val="000000"/>
                </a:solidFill>
                <a:highlight>
                  <a:srgbClr val="F0D8A8"/>
                </a:highlight>
                <a:latin typeface="Consolas" panose="020B0609020204030204" pitchFamily="49" charset="0"/>
              </a:rPr>
              <a:t> = HibernateUtils.</a:t>
            </a:r>
            <a:r>
              <a:rPr lang="en-US" sz="1600" i="1">
                <a:solidFill>
                  <a:srgbClr val="000000"/>
                </a:solidFill>
                <a:highlight>
                  <a:srgbClr val="F0D8A8"/>
                </a:highlight>
                <a:latin typeface="Consolas" panose="020B0609020204030204" pitchFamily="49" charset="0"/>
              </a:rPr>
              <a:t>getSessionFactory().openSession();</a:t>
            </a:r>
          </a:p>
          <a:p>
            <a:pPr>
              <a:spcBef>
                <a:spcPts val="600"/>
              </a:spcBef>
            </a:pPr>
            <a:r>
              <a:rPr lang="en-US" sz="1600" smtClean="0">
                <a:solidFill>
                  <a:srgbClr val="6A3E3E"/>
                </a:solidFill>
                <a:latin typeface="Consolas" panose="020B0609020204030204" pitchFamily="49" charset="0"/>
              </a:rPr>
              <a:t>sessionB</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HibernateUtils.</a:t>
            </a:r>
            <a:r>
              <a:rPr lang="en-US" sz="1600" i="1">
                <a:solidFill>
                  <a:srgbClr val="000000"/>
                </a:solidFill>
                <a:latin typeface="Consolas" panose="020B0609020204030204" pitchFamily="49" charset="0"/>
              </a:rPr>
              <a:t>getSessionFactory().openSession();</a:t>
            </a:r>
          </a:p>
          <a:p>
            <a:pPr>
              <a:spcBef>
                <a:spcPts val="600"/>
              </a:spcBef>
            </a:pPr>
            <a:r>
              <a:rPr lang="en-US" sz="1600">
                <a:solidFill>
                  <a:srgbClr val="000000"/>
                </a:solidFill>
                <a:latin typeface="Consolas" panose="020B0609020204030204" pitchFamily="49" charset="0"/>
              </a:rPr>
              <a:t>            </a:t>
            </a:r>
          </a:p>
          <a:p>
            <a:pPr>
              <a:spcBef>
                <a:spcPts val="600"/>
              </a:spcBef>
            </a:pPr>
            <a:r>
              <a:rPr lang="en-US" sz="1600" smtClean="0">
                <a:solidFill>
                  <a:srgbClr val="000000"/>
                </a:solidFill>
                <a:latin typeface="Consolas" panose="020B0609020204030204" pitchFamily="49" charset="0"/>
              </a:rPr>
              <a:t>Departments </a:t>
            </a:r>
            <a:r>
              <a:rPr lang="en-US" sz="1600">
                <a:solidFill>
                  <a:srgbClr val="6A3E3E"/>
                </a:solidFill>
                <a:latin typeface="Consolas" panose="020B0609020204030204" pitchFamily="49" charset="0"/>
              </a:rPr>
              <a:t>department</a:t>
            </a:r>
            <a:r>
              <a:rPr lang="en-US" sz="1600">
                <a:solidFill>
                  <a:srgbClr val="000000"/>
                </a:solidFill>
                <a:latin typeface="Consolas" panose="020B0609020204030204" pitchFamily="49" charset="0"/>
              </a:rPr>
              <a:t> = </a:t>
            </a:r>
            <a:r>
              <a:rPr lang="en-US" sz="1600">
                <a:solidFill>
                  <a:srgbClr val="6A3E3E"/>
                </a:solidFill>
                <a:highlight>
                  <a:srgbClr val="D4D4D4"/>
                </a:highlight>
                <a:latin typeface="Consolas" panose="020B0609020204030204" pitchFamily="49" charset="0"/>
              </a:rPr>
              <a:t>sessionA</a:t>
            </a:r>
            <a:r>
              <a:rPr lang="en-US" sz="1600">
                <a:solidFill>
                  <a:srgbClr val="000000"/>
                </a:solidFill>
                <a:highlight>
                  <a:srgbClr val="D4D4D4"/>
                </a:highlight>
                <a:latin typeface="Consolas" panose="020B0609020204030204" pitchFamily="49" charset="0"/>
              </a:rPr>
              <a:t>.load(Departments.</a:t>
            </a:r>
            <a:r>
              <a:rPr lang="en-US" sz="1600" b="1">
                <a:solidFill>
                  <a:srgbClr val="7F0055"/>
                </a:solidFill>
                <a:highlight>
                  <a:srgbClr val="D4D4D4"/>
                </a:highlight>
                <a:latin typeface="Consolas" panose="020B0609020204030204" pitchFamily="49" charset="0"/>
              </a:rPr>
              <a:t>class</a:t>
            </a:r>
            <a:r>
              <a:rPr lang="en-US" sz="1600" b="1">
                <a:solidFill>
                  <a:srgbClr val="000000"/>
                </a:solidFill>
                <a:highlight>
                  <a:srgbClr val="D4D4D4"/>
                </a:highlight>
                <a:latin typeface="Consolas" panose="020B0609020204030204" pitchFamily="49" charset="0"/>
              </a:rPr>
              <a:t>, </a:t>
            </a:r>
            <a:endParaRPr lang="en-US" sz="1600" b="1" smtClean="0">
              <a:solidFill>
                <a:srgbClr val="000000"/>
              </a:solidFill>
              <a:highlight>
                <a:srgbClr val="D4D4D4"/>
              </a:highlight>
              <a:latin typeface="Consolas" panose="020B0609020204030204" pitchFamily="49" charset="0"/>
            </a:endParaRPr>
          </a:p>
          <a:p>
            <a:pPr>
              <a:spcBef>
                <a:spcPts val="600"/>
              </a:spcBef>
            </a:pPr>
            <a:r>
              <a:rPr lang="en-US" sz="1600" b="1">
                <a:solidFill>
                  <a:srgbClr val="000000"/>
                </a:solidFill>
                <a:highlight>
                  <a:srgbClr val="D4D4D4"/>
                </a:highlight>
                <a:latin typeface="Consolas" panose="020B0609020204030204" pitchFamily="49" charset="0"/>
              </a:rPr>
              <a:t>	</a:t>
            </a:r>
            <a:r>
              <a:rPr lang="en-US" sz="1600" b="1" smtClean="0">
                <a:solidFill>
                  <a:srgbClr val="000000"/>
                </a:solidFill>
                <a:highlight>
                  <a:srgbClr val="D4D4D4"/>
                </a:highlight>
                <a:latin typeface="Consolas" panose="020B0609020204030204" pitchFamily="49" charset="0"/>
              </a:rPr>
              <a:t>											</a:t>
            </a:r>
            <a:r>
              <a:rPr lang="en-US" sz="1600" b="1" smtClean="0">
                <a:solidFill>
                  <a:srgbClr val="7F0055"/>
                </a:solidFill>
                <a:highlight>
                  <a:srgbClr val="E8F2FE"/>
                </a:highlight>
                <a:latin typeface="Consolas" panose="020B0609020204030204" pitchFamily="49" charset="0"/>
              </a:rPr>
              <a:t>new</a:t>
            </a:r>
            <a:r>
              <a:rPr lang="en-US" sz="1600" b="1" smtClean="0">
                <a:solidFill>
                  <a:srgbClr val="000000"/>
                </a:solidFill>
                <a:highlight>
                  <a:srgbClr val="E8F2FE"/>
                </a:highlight>
                <a:latin typeface="Consolas" panose="020B0609020204030204" pitchFamily="49" charset="0"/>
              </a:rPr>
              <a:t> </a:t>
            </a:r>
            <a:r>
              <a:rPr lang="en-US" sz="1600" b="1">
                <a:solidFill>
                  <a:srgbClr val="000000"/>
                </a:solidFill>
                <a:highlight>
                  <a:srgbClr val="E8F2FE"/>
                </a:highlight>
                <a:latin typeface="Consolas" panose="020B0609020204030204" pitchFamily="49" charset="0"/>
              </a:rPr>
              <a:t>Integer(1)</a:t>
            </a:r>
            <a:r>
              <a:rPr lang="en-US" sz="1600" b="1" smtClean="0">
                <a:solidFill>
                  <a:srgbClr val="000000"/>
                </a:solidFill>
                <a:highlight>
                  <a:srgbClr val="D4D4D4"/>
                </a:highlight>
                <a:latin typeface="Consolas" panose="020B0609020204030204" pitchFamily="49" charset="0"/>
              </a:rPr>
              <a:t>);</a:t>
            </a:r>
            <a:endParaRPr lang="en-US" sz="1600" b="1">
              <a:solidFill>
                <a:srgbClr val="000000"/>
              </a:solidFill>
              <a:highlight>
                <a:srgbClr val="D4D4D4"/>
              </a:highlight>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p>
          <a:p>
            <a:pPr>
              <a:spcBef>
                <a:spcPts val="600"/>
              </a:spcBef>
            </a:pPr>
            <a:r>
              <a:rPr lang="en-US" sz="1600">
                <a:solidFill>
                  <a:srgbClr val="000000"/>
                </a:solidFill>
                <a:latin typeface="Consolas" panose="020B0609020204030204" pitchFamily="49" charset="0"/>
              </a:rPr>
              <a:t>            </a:t>
            </a:r>
          </a:p>
          <a:p>
            <a:pPr>
              <a:spcBef>
                <a:spcPts val="600"/>
              </a:spcBef>
            </a:pPr>
            <a:r>
              <a:rPr lang="vi-VN" sz="1600" smtClean="0">
                <a:solidFill>
                  <a:srgbClr val="3F7F5F"/>
                </a:solidFill>
                <a:latin typeface="Consolas" panose="020B0609020204030204" pitchFamily="49" charset="0"/>
              </a:rPr>
              <a:t>// </a:t>
            </a:r>
            <a:r>
              <a:rPr lang="vi-VN" sz="1600">
                <a:solidFill>
                  <a:srgbClr val="3F7F5F"/>
                </a:solidFill>
                <a:latin typeface="Consolas" panose="020B0609020204030204" pitchFamily="49" charset="0"/>
              </a:rPr>
              <a:t>Lấy đối tượng department thêm lần nữa trong sesssionA</a:t>
            </a:r>
          </a:p>
          <a:p>
            <a:pPr>
              <a:spcBef>
                <a:spcPts val="600"/>
              </a:spcBef>
            </a:pPr>
            <a:r>
              <a:rPr lang="en-US" sz="1600" smtClean="0">
                <a:solidFill>
                  <a:srgbClr val="6A3E3E"/>
                </a:solidFill>
                <a:latin typeface="Consolas" panose="020B0609020204030204" pitchFamily="49" charset="0"/>
              </a:rPr>
              <a:t>department</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a:t>
            </a:r>
            <a:r>
              <a:rPr lang="en-US" sz="1600">
                <a:solidFill>
                  <a:srgbClr val="6A3E3E"/>
                </a:solidFill>
                <a:highlight>
                  <a:srgbClr val="D4D4D4"/>
                </a:highlight>
                <a:latin typeface="Consolas" panose="020B0609020204030204" pitchFamily="49" charset="0"/>
              </a:rPr>
              <a:t>sessionA</a:t>
            </a:r>
            <a:r>
              <a:rPr lang="en-US" sz="1600">
                <a:solidFill>
                  <a:srgbClr val="000000"/>
                </a:solidFill>
                <a:highlight>
                  <a:srgbClr val="D4D4D4"/>
                </a:highlight>
                <a:latin typeface="Consolas" panose="020B0609020204030204" pitchFamily="49" charset="0"/>
              </a:rPr>
              <a:t>.load(Departments.</a:t>
            </a:r>
            <a:r>
              <a:rPr lang="en-US" sz="1600" b="1">
                <a:solidFill>
                  <a:srgbClr val="7F0055"/>
                </a:solidFill>
                <a:highlight>
                  <a:srgbClr val="D4D4D4"/>
                </a:highlight>
                <a:latin typeface="Consolas" panose="020B0609020204030204" pitchFamily="49" charset="0"/>
              </a:rPr>
              <a:t>class</a:t>
            </a:r>
            <a:r>
              <a:rPr lang="en-US" sz="1600" b="1">
                <a:solidFill>
                  <a:srgbClr val="000000"/>
                </a:solidFill>
                <a:highlight>
                  <a:srgbClr val="D4D4D4"/>
                </a:highlight>
                <a:latin typeface="Consolas" panose="020B0609020204030204" pitchFamily="49" charset="0"/>
              </a:rPr>
              <a:t>, </a:t>
            </a:r>
            <a:r>
              <a:rPr lang="en-US" sz="1600" b="1">
                <a:solidFill>
                  <a:srgbClr val="7F0055"/>
                </a:solidFill>
                <a:highlight>
                  <a:srgbClr val="E8F2FE"/>
                </a:highlight>
                <a:latin typeface="Consolas" panose="020B0609020204030204" pitchFamily="49" charset="0"/>
              </a:rPr>
              <a:t>new</a:t>
            </a:r>
            <a:r>
              <a:rPr lang="en-US" sz="1600" b="1">
                <a:solidFill>
                  <a:srgbClr val="000000"/>
                </a:solidFill>
                <a:highlight>
                  <a:srgbClr val="E8F2FE"/>
                </a:highlight>
                <a:latin typeface="Consolas" panose="020B0609020204030204" pitchFamily="49" charset="0"/>
              </a:rPr>
              <a:t> Integer(1)</a:t>
            </a:r>
            <a:r>
              <a:rPr lang="en-US" sz="1600" b="1" smtClean="0">
                <a:solidFill>
                  <a:srgbClr val="000000"/>
                </a:solidFill>
                <a:highlight>
                  <a:srgbClr val="D4D4D4"/>
                </a:highlight>
                <a:latin typeface="Consolas" panose="020B0609020204030204" pitchFamily="49" charset="0"/>
              </a:rPr>
              <a:t>);</a:t>
            </a:r>
            <a:endParaRPr lang="en-US" sz="1600" b="1">
              <a:solidFill>
                <a:srgbClr val="000000"/>
              </a:solidFill>
              <a:highlight>
                <a:srgbClr val="D4D4D4"/>
              </a:highlight>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p>
          <a:p>
            <a:pPr>
              <a:spcBef>
                <a:spcPts val="600"/>
              </a:spcBef>
            </a:pPr>
            <a:r>
              <a:rPr lang="en-US" sz="1600">
                <a:solidFill>
                  <a:srgbClr val="000000"/>
                </a:solidFill>
                <a:latin typeface="Consolas" panose="020B0609020204030204" pitchFamily="49" charset="0"/>
              </a:rPr>
              <a:t>            </a:t>
            </a:r>
          </a:p>
          <a:p>
            <a:pPr>
              <a:spcBef>
                <a:spcPts val="600"/>
              </a:spcBef>
            </a:pPr>
            <a:r>
              <a:rPr lang="vi-VN" sz="1600" smtClean="0">
                <a:solidFill>
                  <a:srgbClr val="3F7F5F"/>
                </a:solidFill>
                <a:latin typeface="Consolas" panose="020B0609020204030204" pitchFamily="49" charset="0"/>
              </a:rPr>
              <a:t>// </a:t>
            </a:r>
            <a:r>
              <a:rPr lang="vi-VN" sz="1600">
                <a:solidFill>
                  <a:srgbClr val="3F7F5F"/>
                </a:solidFill>
                <a:latin typeface="Consolas" panose="020B0609020204030204" pitchFamily="49" charset="0"/>
              </a:rPr>
              <a:t>Lấy đối tượng department thêm lần nữa trong sessionB</a:t>
            </a:r>
          </a:p>
          <a:p>
            <a:pPr>
              <a:spcBef>
                <a:spcPts val="600"/>
              </a:spcBef>
            </a:pPr>
            <a:r>
              <a:rPr lang="en-US" sz="1600" smtClean="0">
                <a:solidFill>
                  <a:srgbClr val="6A3E3E"/>
                </a:solidFill>
                <a:latin typeface="Consolas" panose="020B0609020204030204" pitchFamily="49" charset="0"/>
              </a:rPr>
              <a:t>department</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(Departments) </a:t>
            </a:r>
            <a:r>
              <a:rPr lang="en-US" sz="1600">
                <a:solidFill>
                  <a:srgbClr val="6A3E3E"/>
                </a:solidFill>
                <a:latin typeface="Consolas" panose="020B0609020204030204" pitchFamily="49" charset="0"/>
              </a:rPr>
              <a:t>sessionB</a:t>
            </a:r>
            <a:r>
              <a:rPr lang="en-US" sz="1600">
                <a:solidFill>
                  <a:srgbClr val="000000"/>
                </a:solidFill>
                <a:latin typeface="Consolas" panose="020B0609020204030204" pitchFamily="49" charset="0"/>
              </a:rPr>
              <a:t>.load(Departments.</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endParaRPr lang="en-US" sz="1600" b="1" smtClean="0">
              <a:solidFill>
                <a:srgbClr val="000000"/>
              </a:solidFill>
              <a:latin typeface="Consolas" panose="020B0609020204030204" pitchFamily="49" charset="0"/>
            </a:endParaRPr>
          </a:p>
          <a:p>
            <a:pPr>
              <a:spcBef>
                <a:spcPts val="600"/>
              </a:spcBef>
            </a:pPr>
            <a:r>
              <a:rPr lang="en-US" sz="1600" b="1">
                <a:solidFill>
                  <a:srgbClr val="000000"/>
                </a:solidFill>
                <a:highlight>
                  <a:srgbClr val="E8F2FE"/>
                </a:highlight>
                <a:latin typeface="Consolas" panose="020B0609020204030204" pitchFamily="49" charset="0"/>
              </a:rPr>
              <a:t>	</a:t>
            </a:r>
            <a:r>
              <a:rPr lang="en-US" sz="1600" b="1" smtClean="0">
                <a:solidFill>
                  <a:srgbClr val="000000"/>
                </a:solidFill>
                <a:highlight>
                  <a:srgbClr val="E8F2FE"/>
                </a:highlight>
                <a:latin typeface="Consolas" panose="020B0609020204030204" pitchFamily="49" charset="0"/>
              </a:rPr>
              <a:t>											</a:t>
            </a:r>
            <a:r>
              <a:rPr lang="en-US" sz="1600" b="1" smtClean="0">
                <a:solidFill>
                  <a:srgbClr val="7F0055"/>
                </a:solidFill>
                <a:highlight>
                  <a:srgbClr val="E8F2FE"/>
                </a:highlight>
                <a:latin typeface="Consolas" panose="020B0609020204030204" pitchFamily="49" charset="0"/>
              </a:rPr>
              <a:t>new</a:t>
            </a:r>
            <a:r>
              <a:rPr lang="en-US" sz="1600" b="1" smtClean="0">
                <a:solidFill>
                  <a:srgbClr val="000000"/>
                </a:solidFill>
                <a:highlight>
                  <a:srgbClr val="E8F2FE"/>
                </a:highlight>
                <a:latin typeface="Consolas" panose="020B0609020204030204" pitchFamily="49" charset="0"/>
              </a:rPr>
              <a:t> </a:t>
            </a:r>
            <a:r>
              <a:rPr lang="en-US" sz="1600" b="1">
                <a:solidFill>
                  <a:srgbClr val="000000"/>
                </a:solidFill>
                <a:highlight>
                  <a:srgbClr val="E8F2FE"/>
                </a:highlight>
                <a:latin typeface="Consolas" panose="020B0609020204030204" pitchFamily="49" charset="0"/>
              </a:rPr>
              <a:t>Integer(1)</a:t>
            </a:r>
            <a:r>
              <a:rPr lang="en-US" sz="1600" b="1" smtClean="0">
                <a:solidFill>
                  <a:srgbClr val="000000"/>
                </a:solidFill>
                <a:latin typeface="Consolas" panose="020B0609020204030204" pitchFamily="49" charset="0"/>
              </a:rPr>
              <a:t>);</a:t>
            </a:r>
            <a:endParaRPr lang="en-US" sz="1600" b="1">
              <a:solidFill>
                <a:srgbClr val="000000"/>
              </a:solidFill>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endParaRPr lang="en-US" sz="1600"/>
          </a:p>
        </p:txBody>
      </p:sp>
    </p:spTree>
    <p:extLst>
      <p:ext uri="{BB962C8B-B14F-4D97-AF65-F5344CB8AC3E}">
        <p14:creationId xmlns:p14="http://schemas.microsoft.com/office/powerpoint/2010/main" val="2052878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Level Cache</a:t>
            </a:r>
          </a:p>
        </p:txBody>
      </p:sp>
      <p:sp>
        <p:nvSpPr>
          <p:cNvPr id="3" name="Content Placeholder 2"/>
          <p:cNvSpPr>
            <a:spLocks noGrp="1"/>
          </p:cNvSpPr>
          <p:nvPr>
            <p:ph idx="1"/>
          </p:nvPr>
        </p:nvSpPr>
        <p:spPr/>
        <p:txBody>
          <a:bodyPr/>
          <a:lstStyle/>
          <a:p>
            <a:r>
              <a:rPr lang="en-GB" sz="2400" b="1"/>
              <a:t>Example 2</a:t>
            </a:r>
            <a:r>
              <a:rPr lang="en-GB" sz="2400" smtClean="0"/>
              <a:t>: </a:t>
            </a:r>
            <a:r>
              <a:rPr lang="en-GB" sz="1800" smtClean="0">
                <a:solidFill>
                  <a:srgbClr val="1125E5"/>
                </a:solidFill>
              </a:rPr>
              <a:t>load the entity </a:t>
            </a:r>
            <a:r>
              <a:rPr lang="en-GB" sz="1800">
                <a:solidFill>
                  <a:srgbClr val="1125E5"/>
                </a:solidFill>
              </a:rPr>
              <a:t>many times in the same session </a:t>
            </a:r>
            <a:endParaRPr lang="en-US" sz="24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sp>
        <p:nvSpPr>
          <p:cNvPr id="7" name="Rectangle 6"/>
          <p:cNvSpPr/>
          <p:nvPr/>
        </p:nvSpPr>
        <p:spPr>
          <a:xfrm>
            <a:off x="355600" y="1455122"/>
            <a:ext cx="8666480" cy="3262432"/>
          </a:xfrm>
          <a:prstGeom prst="rect">
            <a:avLst/>
          </a:prstGeom>
        </p:spPr>
        <p:txBody>
          <a:bodyPr wrap="square">
            <a:spAutoFit/>
          </a:bodyPr>
          <a:lstStyle/>
          <a:p>
            <a:pPr algn="just"/>
            <a:r>
              <a:rPr lang="en-GB" smtClean="0">
                <a:solidFill>
                  <a:srgbClr val="1125E5"/>
                </a:solidFill>
                <a:latin typeface="Arial" panose="020B0604020202020204" pitchFamily="34" charset="0"/>
                <a:cs typeface="Arial" panose="020B0604020202020204" pitchFamily="34" charset="0"/>
              </a:rPr>
              <a:t>Console log:</a:t>
            </a:r>
          </a:p>
          <a:p>
            <a:pPr algn="just"/>
            <a:endParaRPr lang="en-GB" smtClean="0">
              <a:solidFill>
                <a:srgbClr val="000000"/>
              </a:solidFill>
              <a:latin typeface="Consolas" panose="020B0609020204030204" pitchFamily="49" charset="0"/>
            </a:endParaRPr>
          </a:p>
          <a:p>
            <a:pPr algn="just"/>
            <a:r>
              <a:rPr lang="en-GB">
                <a:solidFill>
                  <a:srgbClr val="000000"/>
                </a:solidFill>
                <a:latin typeface="Consolas" panose="020B0609020204030204" pitchFamily="49" charset="0"/>
              </a:rPr>
              <a:t>Hibernate: select department0_.dept_id as dept_id1_6_0_, department0_.dept_name as dept_nam2_6_0_ from dbo.Departments department0_ where department0_.dept_id</a:t>
            </a:r>
            <a:r>
              <a:rPr lang="en-GB" smtClean="0">
                <a:solidFill>
                  <a:srgbClr val="000000"/>
                </a:solidFill>
                <a:latin typeface="Consolas" panose="020B0609020204030204" pitchFamily="49" charset="0"/>
              </a:rPr>
              <a:t>=?</a:t>
            </a:r>
            <a:endParaRPr lang="en-GB" sz="900">
              <a:solidFill>
                <a:srgbClr val="000000"/>
              </a:solidFill>
              <a:latin typeface="Consolas" panose="020B0609020204030204" pitchFamily="49" charset="0"/>
            </a:endParaRPr>
          </a:p>
          <a:p>
            <a:pPr algn="just"/>
            <a:r>
              <a:rPr lang="en-US">
                <a:solidFill>
                  <a:srgbClr val="000000"/>
                </a:solidFill>
                <a:latin typeface="Consolas" panose="020B0609020204030204" pitchFamily="49" charset="0"/>
              </a:rPr>
              <a:t>IT Tools</a:t>
            </a:r>
          </a:p>
          <a:p>
            <a:pPr algn="just"/>
            <a:r>
              <a:rPr lang="en-US">
                <a:solidFill>
                  <a:srgbClr val="000000"/>
                </a:solidFill>
                <a:latin typeface="Consolas" panose="020B0609020204030204" pitchFamily="49" charset="0"/>
              </a:rPr>
              <a:t>IT Tools</a:t>
            </a:r>
          </a:p>
          <a:p>
            <a:pPr algn="just"/>
            <a:endParaRPr lang="en-GB" sz="800" smtClean="0">
              <a:solidFill>
                <a:srgbClr val="000000"/>
              </a:solidFill>
              <a:latin typeface="Consolas" panose="020B0609020204030204" pitchFamily="49" charset="0"/>
            </a:endParaRPr>
          </a:p>
          <a:p>
            <a:pPr algn="just"/>
            <a:r>
              <a:rPr lang="en-GB" smtClean="0">
                <a:solidFill>
                  <a:srgbClr val="000000"/>
                </a:solidFill>
                <a:latin typeface="Consolas" panose="020B0609020204030204" pitchFamily="49" charset="0"/>
              </a:rPr>
              <a:t>Hibernate</a:t>
            </a:r>
            <a:r>
              <a:rPr lang="en-GB">
                <a:solidFill>
                  <a:srgbClr val="000000"/>
                </a:solidFill>
                <a:latin typeface="Consolas" panose="020B0609020204030204" pitchFamily="49" charset="0"/>
              </a:rPr>
              <a:t>: select department0_.dept_id as dept_id1_6_0_, department0_.dept_name as dept_nam2_6_0_ from dbo.Departments department0_ where department0_.dept_id=?</a:t>
            </a:r>
          </a:p>
          <a:p>
            <a:pPr algn="just"/>
            <a:r>
              <a:rPr lang="en-US">
                <a:solidFill>
                  <a:srgbClr val="000000"/>
                </a:solidFill>
                <a:latin typeface="Consolas" panose="020B0609020204030204" pitchFamily="49" charset="0"/>
              </a:rPr>
              <a:t>IT Tools</a:t>
            </a:r>
          </a:p>
        </p:txBody>
      </p:sp>
    </p:spTree>
    <p:extLst>
      <p:ext uri="{BB962C8B-B14F-4D97-AF65-F5344CB8AC3E}">
        <p14:creationId xmlns:p14="http://schemas.microsoft.com/office/powerpoint/2010/main" val="343249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Level Cache</a:t>
            </a:r>
          </a:p>
        </p:txBody>
      </p:sp>
      <p:sp>
        <p:nvSpPr>
          <p:cNvPr id="3" name="Content Placeholder 2"/>
          <p:cNvSpPr>
            <a:spLocks noGrp="1"/>
          </p:cNvSpPr>
          <p:nvPr>
            <p:ph idx="1"/>
          </p:nvPr>
        </p:nvSpPr>
        <p:spPr/>
        <p:txBody>
          <a:bodyPr/>
          <a:lstStyle/>
          <a:p>
            <a:r>
              <a:rPr lang="en-GB" sz="2400" b="1"/>
              <a:t>Example 3</a:t>
            </a:r>
            <a:r>
              <a:rPr lang="en-GB" sz="2400" smtClean="0"/>
              <a:t>: </a:t>
            </a:r>
            <a:r>
              <a:rPr lang="en-GB" sz="1800" smtClean="0">
                <a:solidFill>
                  <a:srgbClr val="1125E5"/>
                </a:solidFill>
              </a:rPr>
              <a:t>remove </a:t>
            </a:r>
            <a:r>
              <a:rPr lang="en-GB" sz="1800">
                <a:solidFill>
                  <a:srgbClr val="1125E5"/>
                </a:solidFill>
              </a:rPr>
              <a:t>all </a:t>
            </a:r>
            <a:r>
              <a:rPr lang="en-GB" sz="1800" smtClean="0">
                <a:solidFill>
                  <a:srgbClr val="1125E5"/>
                </a:solidFill>
              </a:rPr>
              <a:t>of the </a:t>
            </a:r>
            <a:r>
              <a:rPr lang="en-GB" sz="1800">
                <a:solidFill>
                  <a:srgbClr val="1125E5"/>
                </a:solidFill>
              </a:rPr>
              <a:t>objects from the cache </a:t>
            </a:r>
            <a:endParaRPr lang="en-US" sz="24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sp>
        <p:nvSpPr>
          <p:cNvPr id="7" name="Rectangle 6"/>
          <p:cNvSpPr/>
          <p:nvPr/>
        </p:nvSpPr>
        <p:spPr>
          <a:xfrm>
            <a:off x="731520" y="1325902"/>
            <a:ext cx="7437120" cy="4585871"/>
          </a:xfrm>
          <a:prstGeom prst="rect">
            <a:avLst/>
          </a:prstGeom>
          <a:solidFill>
            <a:schemeClr val="bg1">
              <a:lumMod val="95000"/>
            </a:schemeClr>
          </a:solidFill>
        </p:spPr>
        <p:txBody>
          <a:bodyPr wrap="square">
            <a:spAutoFit/>
          </a:bodyPr>
          <a:lstStyle/>
          <a:p>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 = HibernateUtils.</a:t>
            </a:r>
            <a:r>
              <a:rPr lang="en-US" sz="1600" i="1">
                <a:solidFill>
                  <a:srgbClr val="000000"/>
                </a:solidFill>
                <a:latin typeface="Consolas" panose="020B0609020204030204" pitchFamily="49" charset="0"/>
              </a:rPr>
              <a:t>getSessionFactory().openSession();</a:t>
            </a:r>
          </a:p>
          <a:p>
            <a:r>
              <a:rPr lang="en-US" sz="1600">
                <a:solidFill>
                  <a:srgbClr val="000000"/>
                </a:solidFill>
                <a:latin typeface="Consolas" panose="020B0609020204030204" pitchFamily="49" charset="0"/>
              </a:rPr>
              <a:t>            </a:t>
            </a:r>
          </a:p>
          <a:p>
            <a:r>
              <a:rPr lang="vi-VN" sz="1600" smtClean="0">
                <a:solidFill>
                  <a:srgbClr val="3F7F5F"/>
                </a:solidFill>
                <a:latin typeface="Consolas" panose="020B0609020204030204" pitchFamily="49" charset="0"/>
              </a:rPr>
              <a:t>// </a:t>
            </a:r>
            <a:r>
              <a:rPr lang="vi-VN" sz="1600">
                <a:solidFill>
                  <a:srgbClr val="3F7F5F"/>
                </a:solidFill>
                <a:latin typeface="Consolas" panose="020B0609020204030204" pitchFamily="49" charset="0"/>
              </a:rPr>
              <a:t>Lấy đối tượng department lần đầu tiên</a:t>
            </a:r>
          </a:p>
          <a:p>
            <a:r>
              <a:rPr lang="en-US" sz="1600" smtClean="0">
                <a:solidFill>
                  <a:srgbClr val="000000"/>
                </a:solidFill>
                <a:latin typeface="Consolas" panose="020B0609020204030204" pitchFamily="49" charset="0"/>
              </a:rPr>
              <a:t>Departments </a:t>
            </a:r>
            <a:r>
              <a:rPr lang="en-US" sz="1600">
                <a:solidFill>
                  <a:srgbClr val="6A3E3E"/>
                </a:solidFill>
                <a:latin typeface="Consolas" panose="020B0609020204030204" pitchFamily="49" charset="0"/>
              </a:rPr>
              <a:t>department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.load(Departments.</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smtClean="0">
                <a:solidFill>
                  <a:srgbClr val="000000"/>
                </a:solidFill>
                <a:latin typeface="Consolas" panose="020B0609020204030204" pitchFamily="49" charset="0"/>
              </a:rPr>
              <a:t>					</a:t>
            </a:r>
            <a:r>
              <a:rPr lang="en-US" sz="1600" b="1" smtClean="0">
                <a:solidFill>
                  <a:srgbClr val="7F0055"/>
                </a:solidFill>
                <a:latin typeface="Consolas" panose="020B0609020204030204" pitchFamily="49" charset="0"/>
              </a:rPr>
              <a:t>new</a:t>
            </a:r>
            <a:r>
              <a:rPr lang="en-US" sz="1600" b="1" smtClean="0">
                <a:solidFill>
                  <a:srgbClr val="000000"/>
                </a:solidFill>
                <a:latin typeface="Consolas" panose="020B0609020204030204" pitchFamily="49" charset="0"/>
              </a:rPr>
              <a:t> </a:t>
            </a:r>
            <a:r>
              <a:rPr lang="en-US" sz="1600" b="1">
                <a:solidFill>
                  <a:srgbClr val="000000"/>
                </a:solidFill>
                <a:latin typeface="Consolas" panose="020B0609020204030204" pitchFamily="49" charset="0"/>
              </a:rPr>
              <a:t>Integer(1));</a:t>
            </a:r>
          </a:p>
          <a:p>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smtClean="0">
                <a:solidFill>
                  <a:srgbClr val="3F7F5F"/>
                </a:solidFill>
                <a:latin typeface="Consolas" panose="020B0609020204030204" pitchFamily="49" charset="0"/>
              </a:rPr>
              <a:t>// </a:t>
            </a:r>
            <a:r>
              <a:rPr lang="en-US" sz="1600">
                <a:solidFill>
                  <a:srgbClr val="3F7F5F"/>
                </a:solidFill>
                <a:latin typeface="Consolas" panose="020B0609020204030204" pitchFamily="49" charset="0"/>
              </a:rPr>
              <a:t>Lấy tiếp lần thứ 2</a:t>
            </a:r>
          </a:p>
          <a:p>
            <a:r>
              <a:rPr lang="en-US" sz="1600" smtClean="0">
                <a:solidFill>
                  <a:srgbClr val="6A3E3E"/>
                </a:solidFill>
                <a:latin typeface="Consolas" panose="020B0609020204030204" pitchFamily="49" charset="0"/>
              </a:rPr>
              <a:t>department</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.load(Departments.</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Integer(1));</a:t>
            </a:r>
          </a:p>
          <a:p>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p>
          <a:p>
            <a:r>
              <a:rPr lang="en-GB" sz="1600" smtClean="0">
                <a:solidFill>
                  <a:srgbClr val="3F7F5F"/>
                </a:solidFill>
                <a:latin typeface="Consolas" panose="020B0609020204030204" pitchFamily="49" charset="0"/>
              </a:rPr>
              <a:t>// </a:t>
            </a:r>
            <a:r>
              <a:rPr lang="en-GB" sz="1600">
                <a:solidFill>
                  <a:srgbClr val="3F7F5F"/>
                </a:solidFill>
                <a:latin typeface="Consolas" panose="020B0609020204030204" pitchFamily="49" charset="0"/>
              </a:rPr>
              <a:t>Xóa bỏ khỏi session - hay First Level Cache</a:t>
            </a:r>
          </a:p>
          <a:p>
            <a:r>
              <a:rPr lang="en-US" sz="1600" smtClean="0">
                <a:solidFill>
                  <a:srgbClr val="6A3E3E"/>
                </a:solidFill>
                <a:latin typeface="Consolas" panose="020B0609020204030204" pitchFamily="49" charset="0"/>
              </a:rPr>
              <a:t>session</a:t>
            </a:r>
            <a:r>
              <a:rPr lang="en-US" sz="1600" smtClean="0">
                <a:solidFill>
                  <a:srgbClr val="000000"/>
                </a:solidFill>
                <a:latin typeface="Consolas" panose="020B0609020204030204" pitchFamily="49" charset="0"/>
              </a:rPr>
              <a:t>.evict(</a:t>
            </a:r>
            <a:r>
              <a:rPr lang="en-US" sz="1600" smtClean="0">
                <a:solidFill>
                  <a:srgbClr val="6A3E3E"/>
                </a:solidFill>
                <a:latin typeface="Consolas" panose="020B0609020204030204" pitchFamily="49" charset="0"/>
              </a:rPr>
              <a:t>department</a:t>
            </a:r>
            <a:r>
              <a:rPr lang="en-US" sz="1600">
                <a:solidFill>
                  <a:srgbClr val="000000"/>
                </a:solidFill>
                <a:latin typeface="Consolas" panose="020B0609020204030204" pitchFamily="49" charset="0"/>
              </a:rPr>
              <a:t>);</a:t>
            </a:r>
          </a:p>
          <a:p>
            <a:r>
              <a:rPr lang="en-US" sz="1600" smtClean="0">
                <a:solidFill>
                  <a:srgbClr val="3F7F5F"/>
                </a:solidFill>
                <a:latin typeface="Consolas" panose="020B0609020204030204" pitchFamily="49" charset="0"/>
              </a:rPr>
              <a:t>// </a:t>
            </a:r>
            <a:r>
              <a:rPr lang="en-US" sz="1600">
                <a:solidFill>
                  <a:srgbClr val="3F7F5F"/>
                </a:solidFill>
                <a:latin typeface="Consolas" panose="020B0609020204030204" pitchFamily="49" charset="0"/>
              </a:rPr>
              <a:t>session.clear();</a:t>
            </a:r>
          </a:p>
          <a:p>
            <a:r>
              <a:rPr lang="en-US" sz="1600">
                <a:solidFill>
                  <a:srgbClr val="000000"/>
                </a:solidFill>
                <a:latin typeface="Consolas" panose="020B0609020204030204" pitchFamily="49" charset="0"/>
              </a:rPr>
              <a:t>            </a:t>
            </a:r>
          </a:p>
          <a:p>
            <a:r>
              <a:rPr lang="vi-VN" sz="1600" smtClean="0">
                <a:solidFill>
                  <a:srgbClr val="3F7F5F"/>
                </a:solidFill>
                <a:latin typeface="Consolas" panose="020B0609020204030204" pitchFamily="49" charset="0"/>
              </a:rPr>
              <a:t>// </a:t>
            </a:r>
            <a:r>
              <a:rPr lang="vi-VN" sz="1600">
                <a:solidFill>
                  <a:srgbClr val="3F7F5F"/>
                </a:solidFill>
                <a:latin typeface="Consolas" panose="020B0609020204030204" pitchFamily="49" charset="0"/>
              </a:rPr>
              <a:t>Lấy tiếp đối tượng department lần nữa</a:t>
            </a:r>
          </a:p>
          <a:p>
            <a:r>
              <a:rPr lang="en-US" sz="1600" smtClean="0">
                <a:solidFill>
                  <a:srgbClr val="6A3E3E"/>
                </a:solidFill>
                <a:latin typeface="Consolas" panose="020B0609020204030204" pitchFamily="49" charset="0"/>
              </a:rPr>
              <a:t>department</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(Departments) </a:t>
            </a:r>
            <a:r>
              <a:rPr lang="en-US" sz="1600" smtClean="0">
                <a:solidFill>
                  <a:srgbClr val="6A3E3E"/>
                </a:solidFill>
                <a:latin typeface="Consolas" panose="020B0609020204030204" pitchFamily="49" charset="0"/>
              </a:rPr>
              <a:t>session</a:t>
            </a:r>
            <a:r>
              <a:rPr lang="en-US" sz="1600" smtClean="0">
                <a:solidFill>
                  <a:srgbClr val="000000"/>
                </a:solidFill>
                <a:latin typeface="Consolas" panose="020B0609020204030204" pitchFamily="49" charset="0"/>
              </a:rPr>
              <a:t>.load(Departments.</a:t>
            </a:r>
            <a:r>
              <a:rPr lang="en-US" sz="1600" b="1" smtClean="0">
                <a:solidFill>
                  <a:srgbClr val="7F0055"/>
                </a:solidFill>
                <a:latin typeface="Consolas" panose="020B0609020204030204" pitchFamily="49" charset="0"/>
              </a:rPr>
              <a:t>class</a:t>
            </a:r>
            <a:r>
              <a:rPr lang="en-US" sz="1600" b="1" smtClean="0">
                <a:solidFill>
                  <a:srgbClr val="000000"/>
                </a:solidFill>
                <a:latin typeface="Consolas" panose="020B0609020204030204" pitchFamily="49" charset="0"/>
              </a:rPr>
              <a:t>, </a:t>
            </a:r>
          </a:p>
          <a:p>
            <a:r>
              <a:rPr lang="en-US" sz="1600" b="1">
                <a:solidFill>
                  <a:srgbClr val="000000"/>
                </a:solidFill>
                <a:latin typeface="Consolas" panose="020B0609020204030204" pitchFamily="49" charset="0"/>
              </a:rPr>
              <a:t>	</a:t>
            </a:r>
            <a:r>
              <a:rPr lang="en-US" sz="1600" b="1" smtClean="0">
                <a:solidFill>
                  <a:srgbClr val="000000"/>
                </a:solidFill>
                <a:latin typeface="Consolas" panose="020B0609020204030204" pitchFamily="49" charset="0"/>
              </a:rPr>
              <a:t>										</a:t>
            </a:r>
            <a:r>
              <a:rPr lang="en-US" sz="1600" b="1" smtClean="0">
                <a:solidFill>
                  <a:srgbClr val="7F0055"/>
                </a:solidFill>
                <a:latin typeface="Consolas" panose="020B0609020204030204" pitchFamily="49" charset="0"/>
              </a:rPr>
              <a:t>new</a:t>
            </a:r>
            <a:r>
              <a:rPr lang="en-US" sz="1600" b="1" smtClean="0">
                <a:solidFill>
                  <a:srgbClr val="000000"/>
                </a:solidFill>
                <a:latin typeface="Consolas" panose="020B0609020204030204" pitchFamily="49" charset="0"/>
              </a:rPr>
              <a:t> </a:t>
            </a:r>
            <a:r>
              <a:rPr lang="en-US" sz="1600" b="1">
                <a:solidFill>
                  <a:srgbClr val="000000"/>
                </a:solidFill>
                <a:latin typeface="Consolas" panose="020B0609020204030204" pitchFamily="49" charset="0"/>
              </a:rPr>
              <a:t>Integer(1));</a:t>
            </a:r>
          </a:p>
          <a:p>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endParaRPr lang="en-US" sz="1600"/>
          </a:p>
        </p:txBody>
      </p:sp>
    </p:spTree>
    <p:extLst>
      <p:ext uri="{BB962C8B-B14F-4D97-AF65-F5344CB8AC3E}">
        <p14:creationId xmlns:p14="http://schemas.microsoft.com/office/powerpoint/2010/main" val="4293822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Level Cache</a:t>
            </a:r>
          </a:p>
        </p:txBody>
      </p:sp>
      <p:sp>
        <p:nvSpPr>
          <p:cNvPr id="3" name="Content Placeholder 2"/>
          <p:cNvSpPr>
            <a:spLocks noGrp="1"/>
          </p:cNvSpPr>
          <p:nvPr>
            <p:ph idx="1"/>
          </p:nvPr>
        </p:nvSpPr>
        <p:spPr/>
        <p:txBody>
          <a:bodyPr/>
          <a:lstStyle/>
          <a:p>
            <a:r>
              <a:rPr lang="en-GB" sz="2400" b="1"/>
              <a:t>Example </a:t>
            </a:r>
            <a:r>
              <a:rPr lang="en-GB" sz="2400" b="1" smtClean="0"/>
              <a:t>3</a:t>
            </a:r>
            <a:r>
              <a:rPr lang="en-GB" sz="2400" smtClean="0"/>
              <a:t>: </a:t>
            </a:r>
            <a:r>
              <a:rPr lang="en-GB" sz="1800" smtClean="0">
                <a:solidFill>
                  <a:srgbClr val="1125E5"/>
                </a:solidFill>
              </a:rPr>
              <a:t>load the entity </a:t>
            </a:r>
            <a:r>
              <a:rPr lang="en-GB" sz="1800">
                <a:solidFill>
                  <a:srgbClr val="1125E5"/>
                </a:solidFill>
              </a:rPr>
              <a:t>many times in the same session </a:t>
            </a:r>
            <a:endParaRPr lang="en-US" sz="24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
        <p:nvSpPr>
          <p:cNvPr id="7" name="Rectangle 6"/>
          <p:cNvSpPr/>
          <p:nvPr/>
        </p:nvSpPr>
        <p:spPr>
          <a:xfrm>
            <a:off x="355600" y="1455122"/>
            <a:ext cx="8666480" cy="3262432"/>
          </a:xfrm>
          <a:prstGeom prst="rect">
            <a:avLst/>
          </a:prstGeom>
        </p:spPr>
        <p:txBody>
          <a:bodyPr wrap="square">
            <a:spAutoFit/>
          </a:bodyPr>
          <a:lstStyle/>
          <a:p>
            <a:pPr algn="just"/>
            <a:r>
              <a:rPr lang="en-GB" smtClean="0">
                <a:solidFill>
                  <a:srgbClr val="1125E5"/>
                </a:solidFill>
                <a:latin typeface="Arial" panose="020B0604020202020204" pitchFamily="34" charset="0"/>
                <a:cs typeface="Arial" panose="020B0604020202020204" pitchFamily="34" charset="0"/>
              </a:rPr>
              <a:t>Console log:</a:t>
            </a:r>
          </a:p>
          <a:p>
            <a:pPr algn="just"/>
            <a:endParaRPr lang="en-GB" smtClean="0">
              <a:solidFill>
                <a:srgbClr val="000000"/>
              </a:solidFill>
              <a:latin typeface="Consolas" panose="020B0609020204030204" pitchFamily="49" charset="0"/>
            </a:endParaRPr>
          </a:p>
          <a:p>
            <a:pPr algn="just"/>
            <a:r>
              <a:rPr lang="en-GB">
                <a:solidFill>
                  <a:srgbClr val="000000"/>
                </a:solidFill>
                <a:latin typeface="Consolas" panose="020B0609020204030204" pitchFamily="49" charset="0"/>
              </a:rPr>
              <a:t>Hibernate: select department0_.dept_id as dept_id1_6_0_, department0_.dept_name as dept_nam2_6_0_ from dbo.Departments department0_ where department0_.dept_id</a:t>
            </a:r>
            <a:r>
              <a:rPr lang="en-GB" smtClean="0">
                <a:solidFill>
                  <a:srgbClr val="000000"/>
                </a:solidFill>
                <a:latin typeface="Consolas" panose="020B0609020204030204" pitchFamily="49" charset="0"/>
              </a:rPr>
              <a:t>=?</a:t>
            </a:r>
            <a:endParaRPr lang="en-GB" sz="900">
              <a:solidFill>
                <a:srgbClr val="000000"/>
              </a:solidFill>
              <a:latin typeface="Consolas" panose="020B0609020204030204" pitchFamily="49" charset="0"/>
            </a:endParaRPr>
          </a:p>
          <a:p>
            <a:pPr algn="just"/>
            <a:r>
              <a:rPr lang="en-US">
                <a:solidFill>
                  <a:srgbClr val="000000"/>
                </a:solidFill>
                <a:latin typeface="Consolas" panose="020B0609020204030204" pitchFamily="49" charset="0"/>
              </a:rPr>
              <a:t>IT Tools</a:t>
            </a:r>
          </a:p>
          <a:p>
            <a:pPr algn="just"/>
            <a:r>
              <a:rPr lang="en-US">
                <a:solidFill>
                  <a:srgbClr val="000000"/>
                </a:solidFill>
                <a:latin typeface="Consolas" panose="020B0609020204030204" pitchFamily="49" charset="0"/>
              </a:rPr>
              <a:t>IT Tools</a:t>
            </a:r>
          </a:p>
          <a:p>
            <a:pPr algn="just"/>
            <a:endParaRPr lang="en-GB" sz="800" smtClean="0">
              <a:solidFill>
                <a:srgbClr val="000000"/>
              </a:solidFill>
              <a:latin typeface="Consolas" panose="020B0609020204030204" pitchFamily="49" charset="0"/>
            </a:endParaRPr>
          </a:p>
          <a:p>
            <a:pPr algn="just"/>
            <a:r>
              <a:rPr lang="en-GB" smtClean="0">
                <a:solidFill>
                  <a:srgbClr val="000000"/>
                </a:solidFill>
                <a:latin typeface="Consolas" panose="020B0609020204030204" pitchFamily="49" charset="0"/>
              </a:rPr>
              <a:t>Hibernate</a:t>
            </a:r>
            <a:r>
              <a:rPr lang="en-GB">
                <a:solidFill>
                  <a:srgbClr val="000000"/>
                </a:solidFill>
                <a:latin typeface="Consolas" panose="020B0609020204030204" pitchFamily="49" charset="0"/>
              </a:rPr>
              <a:t>: select department0_.dept_id as dept_id1_6_0_, department0_.dept_name as dept_nam2_6_0_ from dbo.Departments department0_ where department0_.dept_id=?</a:t>
            </a:r>
          </a:p>
          <a:p>
            <a:pPr algn="just"/>
            <a:r>
              <a:rPr lang="en-US">
                <a:solidFill>
                  <a:srgbClr val="000000"/>
                </a:solidFill>
                <a:latin typeface="Consolas" panose="020B0609020204030204" pitchFamily="49" charset="0"/>
              </a:rPr>
              <a:t>IT Tools</a:t>
            </a:r>
          </a:p>
        </p:txBody>
      </p:sp>
    </p:spTree>
    <p:extLst>
      <p:ext uri="{BB962C8B-B14F-4D97-AF65-F5344CB8AC3E}">
        <p14:creationId xmlns:p14="http://schemas.microsoft.com/office/powerpoint/2010/main" val="1327408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Second Level Cache</a:t>
            </a:r>
          </a:p>
        </p:txBody>
      </p:sp>
      <p:sp>
        <p:nvSpPr>
          <p:cNvPr id="7" name="Text Placeholder 6"/>
          <p:cNvSpPr>
            <a:spLocks noGrp="1"/>
          </p:cNvSpPr>
          <p:nvPr>
            <p:ph type="body" idx="1"/>
          </p:nvPr>
        </p:nvSpPr>
        <p:spPr/>
        <p:txBody>
          <a:bodyPr/>
          <a:lstStyle/>
          <a:p>
            <a:r>
              <a:rPr lang="en-US" smtClean="0"/>
              <a:t>Section 02</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14</a:t>
            </a:fld>
            <a:endParaRPr lang="en-US" altLang="ja-JP" dirty="0"/>
          </a:p>
        </p:txBody>
      </p:sp>
    </p:spTree>
    <p:extLst>
      <p:ext uri="{BB962C8B-B14F-4D97-AF65-F5344CB8AC3E}">
        <p14:creationId xmlns:p14="http://schemas.microsoft.com/office/powerpoint/2010/main" val="2938032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Level Cache</a:t>
            </a:r>
          </a:p>
        </p:txBody>
      </p:sp>
      <p:sp>
        <p:nvSpPr>
          <p:cNvPr id="3" name="Content Placeholder 2"/>
          <p:cNvSpPr>
            <a:spLocks noGrp="1"/>
          </p:cNvSpPr>
          <p:nvPr>
            <p:ph idx="1"/>
          </p:nvPr>
        </p:nvSpPr>
        <p:spPr/>
        <p:txBody>
          <a:bodyPr/>
          <a:lstStyle/>
          <a:p>
            <a:pPr algn="just">
              <a:spcBef>
                <a:spcPts val="1200"/>
              </a:spcBef>
            </a:pPr>
            <a:r>
              <a:rPr lang="en-GB" sz="2000" b="1" smtClean="0"/>
              <a:t>First Level Cache </a:t>
            </a:r>
            <a:r>
              <a:rPr lang="en-GB" sz="2000"/>
              <a:t>is a session scoped cache which ensures that each entity instance is loaded only once in the persistent context.</a:t>
            </a:r>
          </a:p>
          <a:p>
            <a:pPr algn="just">
              <a:spcBef>
                <a:spcPts val="1200"/>
              </a:spcBef>
            </a:pPr>
            <a:r>
              <a:rPr lang="en-GB" sz="2000">
                <a:solidFill>
                  <a:srgbClr val="1125E5"/>
                </a:solidFill>
              </a:rPr>
              <a:t>Once the session is closed, first-level cache is terminated </a:t>
            </a:r>
            <a:r>
              <a:rPr lang="en-GB" sz="2000"/>
              <a:t>as well. </a:t>
            </a:r>
            <a:r>
              <a:rPr lang="en-GB" sz="2000" i="1"/>
              <a:t>This is actually desirable, as it allows for concurrent sessions to work with entity instances in isolation from each other</a:t>
            </a:r>
            <a:r>
              <a:rPr lang="en-GB" sz="2000"/>
              <a:t>.</a:t>
            </a:r>
          </a:p>
          <a:p>
            <a:pPr algn="just">
              <a:spcBef>
                <a:spcPts val="1200"/>
              </a:spcBef>
            </a:pPr>
            <a:r>
              <a:rPr lang="en-GB" sz="2000" b="1"/>
              <a:t>S</a:t>
            </a:r>
            <a:r>
              <a:rPr lang="en-GB" sz="2000" b="1" smtClean="0"/>
              <a:t>econd-level </a:t>
            </a:r>
            <a:r>
              <a:rPr lang="en-GB" sz="2000" b="1"/>
              <a:t>cache </a:t>
            </a:r>
            <a:r>
              <a:rPr lang="en-GB" sz="2000"/>
              <a:t>is </a:t>
            </a:r>
            <a:r>
              <a:rPr lang="en-GB" sz="2000" i="1"/>
              <a:t>SessionFactory</a:t>
            </a:r>
            <a:r>
              <a:rPr lang="en-GB" sz="2000"/>
              <a:t>-scoped, meaning it is shared by all sessions created with the same session </a:t>
            </a:r>
            <a:r>
              <a:rPr lang="en-GB" sz="2000" smtClean="0"/>
              <a:t>factory.</a:t>
            </a:r>
          </a:p>
          <a:p>
            <a:pPr algn="just">
              <a:spcBef>
                <a:spcPts val="1200"/>
              </a:spcBef>
            </a:pPr>
            <a:r>
              <a:rPr lang="en-GB" sz="2000"/>
              <a:t>When an entity instance is looked up by its </a:t>
            </a:r>
            <a:r>
              <a:rPr lang="en-GB" sz="2000" smtClean="0"/>
              <a:t>id, </a:t>
            </a:r>
            <a:r>
              <a:rPr lang="en-GB" sz="2000"/>
              <a:t>and if second-level caching is enabled for that entity, the following happens:</a:t>
            </a:r>
          </a:p>
          <a:p>
            <a:pPr lvl="1" algn="just">
              <a:spcBef>
                <a:spcPts val="1200"/>
              </a:spcBef>
            </a:pPr>
            <a:r>
              <a:rPr lang="en-GB" sz="1600"/>
              <a:t>If an instance is already present in the first-level cache, it is returned from there</a:t>
            </a:r>
          </a:p>
          <a:p>
            <a:pPr lvl="1" algn="just">
              <a:spcBef>
                <a:spcPts val="1200"/>
              </a:spcBef>
            </a:pPr>
            <a:r>
              <a:rPr lang="en-GB" sz="1600" smtClean="0"/>
              <a:t>If </a:t>
            </a:r>
            <a:r>
              <a:rPr lang="en-GB" sz="1600"/>
              <a:t>an instance is not found in the first-level cache, and the corresponding instance state is cached in the second-level cache, then the data is fetched from there and an instance is assembled and returned</a:t>
            </a:r>
          </a:p>
          <a:p>
            <a:pPr lvl="1" algn="just">
              <a:spcBef>
                <a:spcPts val="1200"/>
              </a:spcBef>
            </a:pPr>
            <a:r>
              <a:rPr lang="en-GB" sz="1600"/>
              <a:t>Otherwise, the necessary data are loaded from the database and an instance is assembled and </a:t>
            </a:r>
            <a:r>
              <a:rPr lang="en-GB" sz="1600" smtClean="0"/>
              <a:t>returned.</a:t>
            </a:r>
            <a:endParaRPr lang="en-GB" sz="16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15</a:t>
            </a:fld>
            <a:endParaRPr lang="en-US" altLang="ja-JP" sz="2000" dirty="0"/>
          </a:p>
        </p:txBody>
      </p:sp>
    </p:spTree>
    <p:extLst>
      <p:ext uri="{BB962C8B-B14F-4D97-AF65-F5344CB8AC3E}">
        <p14:creationId xmlns:p14="http://schemas.microsoft.com/office/powerpoint/2010/main" val="3468041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Level Cache</a:t>
            </a:r>
          </a:p>
        </p:txBody>
      </p:sp>
      <p:sp>
        <p:nvSpPr>
          <p:cNvPr id="3" name="Content Placeholder 2"/>
          <p:cNvSpPr>
            <a:spLocks noGrp="1"/>
          </p:cNvSpPr>
          <p:nvPr>
            <p:ph idx="1"/>
          </p:nvPr>
        </p:nvSpPr>
        <p:spPr/>
        <p:txBody>
          <a:bodyPr/>
          <a:lstStyle/>
          <a:p>
            <a:pPr algn="just">
              <a:spcBef>
                <a:spcPts val="600"/>
              </a:spcBef>
            </a:pPr>
            <a:r>
              <a:rPr lang="en-GB" sz="2200"/>
              <a:t>Hibernate </a:t>
            </a:r>
            <a:r>
              <a:rPr lang="en-GB" sz="2200" b="1"/>
              <a:t>second-level caching </a:t>
            </a:r>
            <a:r>
              <a:rPr lang="en-GB" sz="2200"/>
              <a:t>is designed to be </a:t>
            </a:r>
            <a:r>
              <a:rPr lang="en-GB" sz="2200" smtClean="0"/>
              <a:t>unaware</a:t>
            </a:r>
            <a:r>
              <a:rPr lang="en-GB" sz="2200" baseline="30000" smtClean="0"/>
              <a:t>[không biết]</a:t>
            </a:r>
            <a:r>
              <a:rPr lang="en-GB" sz="2200" smtClean="0"/>
              <a:t> </a:t>
            </a:r>
            <a:r>
              <a:rPr lang="en-GB" sz="2200"/>
              <a:t>of the actual cache provider used. </a:t>
            </a:r>
          </a:p>
          <a:p>
            <a:pPr algn="just">
              <a:spcBef>
                <a:spcPts val="600"/>
              </a:spcBef>
            </a:pPr>
            <a:r>
              <a:rPr lang="en-GB" sz="2200" smtClean="0"/>
              <a:t>Hibernate </a:t>
            </a:r>
            <a:r>
              <a:rPr lang="en-GB" sz="2200"/>
              <a:t>only needs to be provided with an implementation of the </a:t>
            </a:r>
            <a:r>
              <a:rPr lang="en-GB" sz="2200">
                <a:solidFill>
                  <a:srgbClr val="1125E5"/>
                </a:solidFill>
              </a:rPr>
              <a:t>org.hibernate.cache.spi.RegionFactory</a:t>
            </a:r>
            <a:r>
              <a:rPr lang="en-GB" sz="2200"/>
              <a:t> interface which encapsulates all details specific to actual cache providers. </a:t>
            </a:r>
            <a:endParaRPr lang="en-GB" sz="2200" smtClean="0"/>
          </a:p>
          <a:p>
            <a:pPr algn="just">
              <a:spcBef>
                <a:spcPts val="600"/>
              </a:spcBef>
            </a:pPr>
            <a:r>
              <a:rPr lang="en-GB" sz="2200" i="1" smtClean="0"/>
              <a:t>It </a:t>
            </a:r>
            <a:r>
              <a:rPr lang="en-GB" sz="2200" i="1"/>
              <a:t>acts as a bridge between Hibernate and cache providers</a:t>
            </a:r>
            <a:r>
              <a:rPr lang="en-GB" sz="2200" smtClean="0"/>
              <a:t>.</a:t>
            </a:r>
            <a:endParaRPr lang="en-US" sz="2200" smtClean="0"/>
          </a:p>
          <a:p>
            <a:pPr algn="just">
              <a:spcBef>
                <a:spcPts val="600"/>
              </a:spcBef>
            </a:pPr>
            <a:r>
              <a:rPr lang="en-US" sz="2200" smtClean="0"/>
              <a:t>Hibernate </a:t>
            </a:r>
            <a:r>
              <a:rPr lang="en-US" sz="2200" dirty="0"/>
              <a:t>Second Level cache providers include </a:t>
            </a:r>
            <a:r>
              <a:rPr lang="en-US" sz="2200" b="1" dirty="0" err="1"/>
              <a:t>EHCache</a:t>
            </a:r>
            <a:r>
              <a:rPr lang="en-US" sz="2200" dirty="0"/>
              <a:t> </a:t>
            </a:r>
            <a:r>
              <a:rPr lang="en-US" sz="2200"/>
              <a:t>and </a:t>
            </a:r>
            <a:r>
              <a:rPr lang="en-US" sz="2200" b="1" smtClean="0"/>
              <a:t>Infinispan. </a:t>
            </a:r>
            <a:r>
              <a:rPr lang="en-US" sz="2200"/>
              <a:t>Use </a:t>
            </a:r>
            <a:r>
              <a:rPr lang="en-US" sz="2200" b="1"/>
              <a:t>Ehcache </a:t>
            </a:r>
            <a:r>
              <a:rPr lang="en-US" sz="2200"/>
              <a:t>as a cache </a:t>
            </a:r>
            <a:r>
              <a:rPr lang="en-US" sz="2200" smtClean="0"/>
              <a:t>provider</a:t>
            </a:r>
            <a:r>
              <a:rPr lang="en-US" sz="2200" dirty="0"/>
              <a:t>:</a:t>
            </a:r>
            <a:endParaRPr lang="en-US" sz="220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16</a:t>
            </a:fld>
            <a:endParaRPr lang="en-US" altLang="ja-JP"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619" y="3879775"/>
            <a:ext cx="4387633" cy="2476575"/>
          </a:xfrm>
          <a:prstGeom prst="rect">
            <a:avLst/>
          </a:prstGeom>
        </p:spPr>
      </p:pic>
    </p:spTree>
    <p:extLst>
      <p:ext uri="{BB962C8B-B14F-4D97-AF65-F5344CB8AC3E}">
        <p14:creationId xmlns:p14="http://schemas.microsoft.com/office/powerpoint/2010/main" val="3965645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Second Level Cache</a:t>
            </a:r>
          </a:p>
        </p:txBody>
      </p:sp>
      <p:sp>
        <p:nvSpPr>
          <p:cNvPr id="3" name="Content Placeholder 2"/>
          <p:cNvSpPr>
            <a:spLocks noGrp="1"/>
          </p:cNvSpPr>
          <p:nvPr>
            <p:ph idx="1"/>
          </p:nvPr>
        </p:nvSpPr>
        <p:spPr/>
        <p:txBody>
          <a:bodyPr/>
          <a:lstStyle/>
          <a:p>
            <a:pPr algn="just"/>
            <a:r>
              <a:rPr lang="en-GB" sz="2400"/>
              <a:t>We add the </a:t>
            </a:r>
            <a:r>
              <a:rPr lang="en-GB" sz="2400" b="1"/>
              <a:t>Ehcache</a:t>
            </a:r>
            <a:r>
              <a:rPr lang="en-GB" sz="2400"/>
              <a:t> region factory implementation to the classpath with the following Maven dependency:</a:t>
            </a:r>
            <a:endParaRPr lang="en-US" sz="24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sp>
        <p:nvSpPr>
          <p:cNvPr id="6" name="Rectangle 5"/>
          <p:cNvSpPr/>
          <p:nvPr/>
        </p:nvSpPr>
        <p:spPr>
          <a:xfrm>
            <a:off x="610364" y="1702606"/>
            <a:ext cx="7945593" cy="4401205"/>
          </a:xfrm>
          <a:prstGeom prst="rect">
            <a:avLst/>
          </a:prstGeom>
          <a:solidFill>
            <a:schemeClr val="bg1">
              <a:lumMod val="95000"/>
            </a:schemeClr>
          </a:solidFill>
        </p:spPr>
        <p:txBody>
          <a:bodyPr wrap="square">
            <a:spAutoFit/>
          </a:bodyPr>
          <a:lstStyle/>
          <a:p>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p>
          <a:p>
            <a:pPr lvl="1"/>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org.hibernate</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p>
          <a:p>
            <a:pPr lvl="1"/>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hibernate-ehcache</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p>
          <a:p>
            <a:pPr lvl="1"/>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5.4.12.Final</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p>
          <a:p>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p>
          <a:p>
            <a:endParaRPr lang="en-US" sz="2000">
              <a:latin typeface="Consolas" panose="020B0609020204030204" pitchFamily="49" charset="0"/>
            </a:endParaRPr>
          </a:p>
          <a:p>
            <a:r>
              <a:rPr lang="en-US" sz="2000">
                <a:solidFill>
                  <a:srgbClr val="3F5FBF"/>
                </a:solidFill>
                <a:latin typeface="Consolas" panose="020B0609020204030204" pitchFamily="49" charset="0"/>
              </a:rPr>
              <a:t>&lt;!-- Ehcache --&gt;</a:t>
            </a:r>
          </a:p>
          <a:p>
            <a:r>
              <a:rPr lang="en-US" sz="2000">
                <a:solidFill>
                  <a:srgbClr val="3F5FBF"/>
                </a:solidFill>
                <a:latin typeface="Consolas" panose="020B0609020204030204" pitchFamily="49" charset="0"/>
              </a:rPr>
              <a:t>&lt;!-- https://mvnrepository.com/artifact</a:t>
            </a:r>
            <a:r>
              <a:rPr lang="en-US" sz="2000" smtClean="0">
                <a:solidFill>
                  <a:srgbClr val="3F5FBF"/>
                </a:solidFill>
                <a:latin typeface="Consolas" panose="020B0609020204030204" pitchFamily="49" charset="0"/>
              </a:rPr>
              <a:t>/</a:t>
            </a:r>
          </a:p>
          <a:p>
            <a:r>
              <a:rPr lang="en-US" sz="2000">
                <a:solidFill>
                  <a:srgbClr val="3F5FBF"/>
                </a:solidFill>
                <a:latin typeface="Consolas" panose="020B0609020204030204" pitchFamily="49" charset="0"/>
              </a:rPr>
              <a:t>	</a:t>
            </a:r>
            <a:r>
              <a:rPr lang="en-US" sz="2000" smtClean="0">
                <a:solidFill>
                  <a:srgbClr val="3F5FBF"/>
                </a:solidFill>
                <a:latin typeface="Consolas" panose="020B0609020204030204" pitchFamily="49" charset="0"/>
              </a:rPr>
              <a:t>							net.sf.ehcache/ehcache </a:t>
            </a:r>
            <a:r>
              <a:rPr lang="en-US" sz="2000">
                <a:solidFill>
                  <a:srgbClr val="3F5FBF"/>
                </a:solidFill>
                <a:latin typeface="Consolas" panose="020B0609020204030204" pitchFamily="49" charset="0"/>
              </a:rPr>
              <a:t>--&gt;</a:t>
            </a:r>
          </a:p>
          <a:p>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p>
          <a:p>
            <a:pPr lvl="1"/>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net.sf.ehcache</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groupId</a:t>
            </a:r>
            <a:r>
              <a:rPr lang="en-US" sz="2000">
                <a:solidFill>
                  <a:srgbClr val="008080"/>
                </a:solidFill>
                <a:latin typeface="Consolas" panose="020B0609020204030204" pitchFamily="49" charset="0"/>
              </a:rPr>
              <a:t>&gt;</a:t>
            </a:r>
          </a:p>
          <a:p>
            <a:pPr lvl="1"/>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ehcache</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artifactId</a:t>
            </a:r>
            <a:r>
              <a:rPr lang="en-US" sz="2000">
                <a:solidFill>
                  <a:srgbClr val="008080"/>
                </a:solidFill>
                <a:latin typeface="Consolas" panose="020B0609020204030204" pitchFamily="49" charset="0"/>
              </a:rPr>
              <a:t>&gt;</a:t>
            </a:r>
          </a:p>
          <a:p>
            <a:pPr lvl="1"/>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r>
              <a:rPr lang="en-US" sz="2000">
                <a:solidFill>
                  <a:srgbClr val="000000"/>
                </a:solidFill>
                <a:latin typeface="Consolas" panose="020B0609020204030204" pitchFamily="49" charset="0"/>
              </a:rPr>
              <a:t>2.10.5</a:t>
            </a:r>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version</a:t>
            </a:r>
            <a:r>
              <a:rPr lang="en-US" sz="2000">
                <a:solidFill>
                  <a:srgbClr val="008080"/>
                </a:solidFill>
                <a:latin typeface="Consolas" panose="020B0609020204030204" pitchFamily="49" charset="0"/>
              </a:rPr>
              <a:t>&gt;</a:t>
            </a:r>
          </a:p>
          <a:p>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dependency</a:t>
            </a:r>
            <a:r>
              <a:rPr lang="en-US" sz="2000">
                <a:solidFill>
                  <a:srgbClr val="008080"/>
                </a:solidFill>
                <a:latin typeface="Consolas" panose="020B0609020204030204" pitchFamily="49" charset="0"/>
              </a:rPr>
              <a:t>&gt;</a:t>
            </a:r>
            <a:endParaRPr lang="en-US" sz="2000"/>
          </a:p>
        </p:txBody>
      </p:sp>
    </p:spTree>
    <p:extLst>
      <p:ext uri="{BB962C8B-B14F-4D97-AF65-F5344CB8AC3E}">
        <p14:creationId xmlns:p14="http://schemas.microsoft.com/office/powerpoint/2010/main" val="2676008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Level Cache</a:t>
            </a:r>
          </a:p>
        </p:txBody>
      </p:sp>
      <p:sp>
        <p:nvSpPr>
          <p:cNvPr id="3" name="Content Placeholder 2"/>
          <p:cNvSpPr>
            <a:spLocks noGrp="1"/>
          </p:cNvSpPr>
          <p:nvPr>
            <p:ph idx="1"/>
          </p:nvPr>
        </p:nvSpPr>
        <p:spPr/>
        <p:txBody>
          <a:bodyPr/>
          <a:lstStyle/>
          <a:p>
            <a:r>
              <a:rPr lang="en-GB" smtClean="0"/>
              <a:t>To L2 </a:t>
            </a:r>
            <a:r>
              <a:rPr lang="en-GB"/>
              <a:t>caching is enabled and we give it the name of the region factory </a:t>
            </a:r>
            <a:r>
              <a:rPr lang="en-GB" smtClean="0"/>
              <a:t>class.</a:t>
            </a:r>
          </a:p>
          <a:p>
            <a:r>
              <a:rPr lang="en-US" b="1" smtClean="0"/>
              <a:t>hibernate.cfg.xml</a:t>
            </a:r>
            <a:r>
              <a:rPr lang="en-US" smtClean="0"/>
              <a:t>:</a:t>
            </a:r>
            <a:endParaRPr lang="en-GB" smtClean="0"/>
          </a:p>
          <a:p>
            <a:pPr lvl="1"/>
            <a:endParaRPr lang="en-US" sz="20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18</a:t>
            </a:fld>
            <a:endParaRPr lang="en-US" altLang="ja-JP" sz="2000" dirty="0"/>
          </a:p>
        </p:txBody>
      </p:sp>
      <p:sp>
        <p:nvSpPr>
          <p:cNvPr id="12" name="Rectangle 11"/>
          <p:cNvSpPr/>
          <p:nvPr/>
        </p:nvSpPr>
        <p:spPr>
          <a:xfrm>
            <a:off x="677273" y="2681520"/>
            <a:ext cx="8228187" cy="1354217"/>
          </a:xfrm>
          <a:prstGeom prst="rect">
            <a:avLst/>
          </a:prstGeom>
          <a:solidFill>
            <a:schemeClr val="bg1">
              <a:lumMod val="95000"/>
            </a:schemeClr>
          </a:solidFill>
          <a:ln>
            <a:solidFill>
              <a:schemeClr val="accent1"/>
            </a:solidFill>
          </a:ln>
        </p:spPr>
        <p:txBody>
          <a:bodyPr wrap="square">
            <a:spAutoFit/>
          </a:bodyPr>
          <a:lstStyle/>
          <a:p>
            <a:pPr>
              <a:spcBef>
                <a:spcPts val="600"/>
              </a:spcBef>
            </a:pPr>
            <a:r>
              <a:rPr lang="en-US" b="1">
                <a:solidFill>
                  <a:srgbClr val="006699"/>
                </a:solidFill>
                <a:latin typeface="Consolas" panose="020B0609020204030204" pitchFamily="49" charset="0"/>
              </a:rPr>
              <a:t>&lt;property</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name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"cache.use_second_level_cache"</a:t>
            </a:r>
            <a:r>
              <a:rPr lang="en-US" b="1">
                <a:solidFill>
                  <a:srgbClr val="006699"/>
                </a:solidFill>
                <a:latin typeface="Consolas" panose="020B0609020204030204" pitchFamily="49" charset="0"/>
              </a:rPr>
              <a:t>&gt;</a:t>
            </a:r>
            <a:r>
              <a:rPr lang="en-US">
                <a:solidFill>
                  <a:srgbClr val="000000"/>
                </a:solidFill>
                <a:latin typeface="Consolas" panose="020B0609020204030204" pitchFamily="49" charset="0"/>
              </a:rPr>
              <a:t>true</a:t>
            </a:r>
            <a:r>
              <a:rPr lang="en-US" b="1">
                <a:solidFill>
                  <a:srgbClr val="006699"/>
                </a:solidFill>
                <a:latin typeface="Consolas" panose="020B0609020204030204" pitchFamily="49" charset="0"/>
              </a:rPr>
              <a:t>&lt;/property&gt;</a:t>
            </a:r>
            <a:r>
              <a:rPr lang="en-US">
                <a:solidFill>
                  <a:srgbClr val="000000"/>
                </a:solidFill>
                <a:latin typeface="Consolas" panose="020B0609020204030204" pitchFamily="49" charset="0"/>
              </a:rPr>
              <a:t>   </a:t>
            </a:r>
          </a:p>
          <a:p>
            <a:pPr>
              <a:spcBef>
                <a:spcPts val="600"/>
              </a:spcBef>
            </a:pPr>
            <a:r>
              <a:rPr lang="en-US" b="1" smtClean="0">
                <a:solidFill>
                  <a:srgbClr val="006699"/>
                </a:solidFill>
                <a:latin typeface="Consolas" panose="020B0609020204030204" pitchFamily="49" charset="0"/>
              </a:rPr>
              <a:t>&lt;</a:t>
            </a:r>
            <a:r>
              <a:rPr lang="en-US" b="1">
                <a:solidFill>
                  <a:srgbClr val="006699"/>
                </a:solidFill>
                <a:latin typeface="Consolas" panose="020B0609020204030204" pitchFamily="49" charset="0"/>
              </a:rPr>
              <a:t>property</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name</a:t>
            </a:r>
            <a:r>
              <a:rPr lang="en-US">
                <a:solidFill>
                  <a:srgbClr val="000000"/>
                </a:solidFill>
                <a:latin typeface="Consolas" panose="020B0609020204030204" pitchFamily="49" charset="0"/>
              </a:rPr>
              <a:t>=</a:t>
            </a:r>
            <a:r>
              <a:rPr lang="en-US">
                <a:solidFill>
                  <a:srgbClr val="0000FF"/>
                </a:solidFill>
                <a:latin typeface="Consolas" panose="020B0609020204030204" pitchFamily="49" charset="0"/>
              </a:rPr>
              <a:t>"cache.region.factory_class</a:t>
            </a:r>
            <a:r>
              <a:rPr lang="en-US" smtClean="0">
                <a:solidFill>
                  <a:srgbClr val="0000FF"/>
                </a:solidFill>
                <a:latin typeface="Consolas" panose="020B0609020204030204" pitchFamily="49" charset="0"/>
              </a:rPr>
              <a:t>"</a:t>
            </a:r>
            <a:r>
              <a:rPr lang="en-US" b="1" smtClean="0">
                <a:solidFill>
                  <a:srgbClr val="006699"/>
                </a:solidFill>
                <a:latin typeface="Consolas" panose="020B0609020204030204" pitchFamily="49" charset="0"/>
              </a:rPr>
              <a:t>&gt;</a:t>
            </a:r>
          </a:p>
          <a:p>
            <a:pPr>
              <a:spcBef>
                <a:spcPts val="600"/>
              </a:spcBef>
            </a:pPr>
            <a:r>
              <a:rPr lang="en-US" b="1">
                <a:solidFill>
                  <a:srgbClr val="006699"/>
                </a:solidFill>
                <a:latin typeface="Consolas" panose="020B0609020204030204" pitchFamily="49" charset="0"/>
              </a:rPr>
              <a:t>	</a:t>
            </a:r>
            <a:r>
              <a:rPr lang="en-US" smtClean="0">
                <a:solidFill>
                  <a:srgbClr val="000000"/>
                </a:solidFill>
                <a:latin typeface="Consolas" panose="020B0609020204030204" pitchFamily="49" charset="0"/>
              </a:rPr>
              <a:t>org.hibernate.cache.ehcache.EhCacheRegionFactory</a:t>
            </a:r>
            <a:r>
              <a:rPr lang="en-US" b="1">
                <a:solidFill>
                  <a:srgbClr val="006699"/>
                </a:solidFill>
                <a:latin typeface="Consolas" panose="020B0609020204030204" pitchFamily="49" charset="0"/>
              </a:rPr>
              <a:t>&lt;/property&gt;</a:t>
            </a:r>
            <a:r>
              <a:rPr lang="en-US">
                <a:solidFill>
                  <a:srgbClr val="000000"/>
                </a:solidFill>
                <a:latin typeface="Consolas" panose="020B0609020204030204" pitchFamily="49" charset="0"/>
              </a:rPr>
              <a:t>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6612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an Entity Cacheable</a:t>
            </a:r>
          </a:p>
        </p:txBody>
      </p:sp>
      <p:sp>
        <p:nvSpPr>
          <p:cNvPr id="3" name="Content Placeholder 2"/>
          <p:cNvSpPr>
            <a:spLocks noGrp="1"/>
          </p:cNvSpPr>
          <p:nvPr>
            <p:ph idx="1"/>
          </p:nvPr>
        </p:nvSpPr>
        <p:spPr/>
        <p:txBody>
          <a:bodyPr/>
          <a:lstStyle/>
          <a:p>
            <a:r>
              <a:rPr lang="en-US" sz="2400" b="1" dirty="0"/>
              <a:t>Entity</a:t>
            </a:r>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19</a:t>
            </a:fld>
            <a:endParaRPr lang="en-US" altLang="ja-JP" sz="2000" dirty="0"/>
          </a:p>
        </p:txBody>
      </p:sp>
      <p:sp>
        <p:nvSpPr>
          <p:cNvPr id="7" name="Rectangle 6"/>
          <p:cNvSpPr/>
          <p:nvPr/>
        </p:nvSpPr>
        <p:spPr>
          <a:xfrm>
            <a:off x="532435" y="1334866"/>
            <a:ext cx="8148578" cy="3970318"/>
          </a:xfrm>
          <a:prstGeom prst="rect">
            <a:avLst/>
          </a:prstGeom>
          <a:solidFill>
            <a:schemeClr val="bg1">
              <a:lumMod val="95000"/>
            </a:schemeClr>
          </a:solidFill>
        </p:spPr>
        <p:txBody>
          <a:bodyPr wrap="square">
            <a:spAutoFit/>
          </a:bodyPr>
          <a:lstStyle/>
          <a:p>
            <a:r>
              <a:rPr lang="en-US" sz="1400">
                <a:solidFill>
                  <a:srgbClr val="646464"/>
                </a:solidFill>
                <a:latin typeface="Consolas" panose="020B0609020204030204" pitchFamily="49" charset="0"/>
              </a:rPr>
              <a:t>@Entity</a:t>
            </a:r>
          </a:p>
          <a:p>
            <a:r>
              <a:rPr lang="en-US" sz="1400">
                <a:solidFill>
                  <a:srgbClr val="646464"/>
                </a:solidFill>
                <a:latin typeface="Consolas" panose="020B0609020204030204" pitchFamily="49" charset="0"/>
              </a:rPr>
              <a:t>@Table</a:t>
            </a:r>
            <a:r>
              <a:rPr lang="en-US" sz="1400">
                <a:solidFill>
                  <a:srgbClr val="000000"/>
                </a:solidFill>
                <a:latin typeface="Consolas" panose="020B0609020204030204" pitchFamily="49" charset="0"/>
              </a:rPr>
              <a:t>(name = </a:t>
            </a:r>
            <a:r>
              <a:rPr lang="en-US" sz="1400">
                <a:solidFill>
                  <a:srgbClr val="2A00FF"/>
                </a:solidFill>
                <a:latin typeface="Consolas" panose="020B0609020204030204" pitchFamily="49" charset="0"/>
              </a:rPr>
              <a:t>"Departments"</a:t>
            </a:r>
            <a:r>
              <a:rPr lang="en-US" sz="1400">
                <a:solidFill>
                  <a:srgbClr val="000000"/>
                </a:solidFill>
                <a:latin typeface="Consolas" panose="020B0609020204030204" pitchFamily="49" charset="0"/>
              </a:rPr>
              <a:t>, schema = </a:t>
            </a:r>
            <a:r>
              <a:rPr lang="en-US" sz="1400">
                <a:solidFill>
                  <a:srgbClr val="2A00FF"/>
                </a:solidFill>
                <a:latin typeface="Consolas" panose="020B0609020204030204" pitchFamily="49" charset="0"/>
              </a:rPr>
              <a:t>"dbo"</a:t>
            </a:r>
            <a:r>
              <a:rPr lang="en-US" sz="1400">
                <a:solidFill>
                  <a:srgbClr val="000000"/>
                </a:solidFill>
                <a:latin typeface="Consolas" panose="020B0609020204030204" pitchFamily="49" charset="0"/>
              </a:rPr>
              <a:t>)</a:t>
            </a:r>
          </a:p>
          <a:p>
            <a:r>
              <a:rPr lang="en-US" sz="1400">
                <a:solidFill>
                  <a:srgbClr val="646464"/>
                </a:solidFill>
                <a:latin typeface="Consolas" panose="020B0609020204030204" pitchFamily="49" charset="0"/>
              </a:rPr>
              <a:t>@Cacheable</a:t>
            </a:r>
          </a:p>
          <a:p>
            <a:r>
              <a:rPr lang="en-US" sz="1400">
                <a:solidFill>
                  <a:srgbClr val="646464"/>
                </a:solidFill>
                <a:latin typeface="Consolas" panose="020B0609020204030204" pitchFamily="49" charset="0"/>
              </a:rPr>
              <a:t>@</a:t>
            </a:r>
            <a:r>
              <a:rPr lang="en-US" sz="1400">
                <a:solidFill>
                  <a:srgbClr val="000000"/>
                </a:solidFill>
                <a:latin typeface="Consolas" panose="020B0609020204030204" pitchFamily="49" charset="0"/>
              </a:rPr>
              <a:t>org.hibernate.annotations.</a:t>
            </a:r>
            <a:r>
              <a:rPr lang="en-US" sz="1400">
                <a:solidFill>
                  <a:srgbClr val="646464"/>
                </a:solidFill>
                <a:latin typeface="Consolas" panose="020B0609020204030204" pitchFamily="49" charset="0"/>
              </a:rPr>
              <a:t>Cache</a:t>
            </a:r>
            <a:r>
              <a:rPr lang="en-US" sz="1400">
                <a:solidFill>
                  <a:srgbClr val="000000"/>
                </a:solidFill>
                <a:latin typeface="Consolas" panose="020B0609020204030204" pitchFamily="49" charset="0"/>
              </a:rPr>
              <a:t>(usage = CacheConcurrencyStrategy.</a:t>
            </a:r>
            <a:r>
              <a:rPr lang="en-US" sz="1400" b="1" i="1">
                <a:solidFill>
                  <a:srgbClr val="0000C0"/>
                </a:solidFill>
                <a:latin typeface="Consolas" panose="020B0609020204030204" pitchFamily="49" charset="0"/>
              </a:rPr>
              <a:t>READ_WRITE</a:t>
            </a:r>
            <a:r>
              <a:rPr lang="en-US" sz="1400" b="1" i="1">
                <a:solidFill>
                  <a:srgbClr val="000000"/>
                </a:solidFill>
                <a:latin typeface="Consolas" panose="020B0609020204030204" pitchFamily="49" charset="0"/>
              </a:rPr>
              <a:t>)</a:t>
            </a:r>
          </a:p>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Departments {</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@Id</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@GeneratedValue</a:t>
            </a:r>
            <a:r>
              <a:rPr lang="en-US" sz="1400">
                <a:solidFill>
                  <a:srgbClr val="000000"/>
                </a:solidFill>
                <a:latin typeface="Consolas" panose="020B0609020204030204" pitchFamily="49" charset="0"/>
              </a:rPr>
              <a:t>(strategy = GenerationType.</a:t>
            </a:r>
            <a:r>
              <a:rPr lang="en-US" sz="1400" b="1" i="1">
                <a:solidFill>
                  <a:srgbClr val="0000C0"/>
                </a:solidFill>
                <a:latin typeface="Consolas" panose="020B0609020204030204" pitchFamily="49" charset="0"/>
              </a:rPr>
              <a:t>IDENTITY</a:t>
            </a:r>
            <a:r>
              <a:rPr lang="en-US" sz="1400" b="1" i="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@Column</a:t>
            </a:r>
            <a:r>
              <a:rPr lang="en-US" sz="1400">
                <a:solidFill>
                  <a:srgbClr val="000000"/>
                </a:solidFill>
                <a:latin typeface="Consolas" panose="020B0609020204030204" pitchFamily="49" charset="0"/>
              </a:rPr>
              <a:t>(name = </a:t>
            </a:r>
            <a:r>
              <a:rPr lang="en-US" sz="1400">
                <a:solidFill>
                  <a:srgbClr val="2A00FF"/>
                </a:solidFill>
                <a:latin typeface="Consolas" panose="020B0609020204030204" pitchFamily="49" charset="0"/>
              </a:rPr>
              <a:t>"dept_id"</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0000C0"/>
                </a:solidFill>
                <a:latin typeface="Consolas" panose="020B0609020204030204" pitchFamily="49" charset="0"/>
              </a:rPr>
              <a:t>deptId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@Column</a:t>
            </a:r>
            <a:r>
              <a:rPr lang="en-US" sz="1400">
                <a:solidFill>
                  <a:srgbClr val="000000"/>
                </a:solidFill>
                <a:latin typeface="Consolas" panose="020B0609020204030204" pitchFamily="49" charset="0"/>
              </a:rPr>
              <a:t>(name = </a:t>
            </a:r>
            <a:r>
              <a:rPr lang="en-US" sz="1400">
                <a:solidFill>
                  <a:srgbClr val="2A00FF"/>
                </a:solidFill>
                <a:latin typeface="Consolas" panose="020B0609020204030204" pitchFamily="49" charset="0"/>
              </a:rPr>
              <a:t>"dept_name"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String </a:t>
            </a:r>
            <a:r>
              <a:rPr lang="en-US" sz="1400" b="1">
                <a:solidFill>
                  <a:srgbClr val="0000C0"/>
                </a:solidFill>
                <a:latin typeface="Consolas" panose="020B0609020204030204" pitchFamily="49" charset="0"/>
              </a:rPr>
              <a:t>deptName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46464"/>
                </a:solidFill>
                <a:latin typeface="Consolas" panose="020B0609020204030204" pitchFamily="49" charset="0"/>
              </a:rPr>
              <a:t>@OneToMany</a:t>
            </a:r>
            <a:r>
              <a:rPr lang="en-US" sz="1400">
                <a:solidFill>
                  <a:srgbClr val="000000"/>
                </a:solidFill>
                <a:latin typeface="Consolas" panose="020B0609020204030204" pitchFamily="49" charset="0"/>
              </a:rPr>
              <a:t>(mappedBy = </a:t>
            </a:r>
            <a:r>
              <a:rPr lang="en-US" sz="1400">
                <a:solidFill>
                  <a:srgbClr val="2A00FF"/>
                </a:solidFill>
                <a:latin typeface="Consolas" panose="020B0609020204030204" pitchFamily="49" charset="0"/>
              </a:rPr>
              <a:t>"department"</a:t>
            </a:r>
            <a:r>
              <a:rPr lang="en-US" sz="1400">
                <a:solidFill>
                  <a:srgbClr val="000000"/>
                </a:solidFill>
                <a:latin typeface="Consolas" panose="020B0609020204030204" pitchFamily="49" charset="0"/>
              </a:rPr>
              <a:t>, fetch = FetchType.</a:t>
            </a:r>
            <a:r>
              <a:rPr lang="en-US" sz="1400" b="1" i="1">
                <a:solidFill>
                  <a:srgbClr val="0000C0"/>
                </a:solidFill>
                <a:latin typeface="Consolas" panose="020B0609020204030204" pitchFamily="49" charset="0"/>
              </a:rPr>
              <a:t>LAZY</a:t>
            </a:r>
            <a:r>
              <a:rPr lang="en-US" sz="1400" b="1" i="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Set&lt;Employees&gt; </a:t>
            </a:r>
            <a:r>
              <a:rPr lang="en-US" sz="1400" b="1">
                <a:solidFill>
                  <a:srgbClr val="0000C0"/>
                </a:solidFill>
                <a:latin typeface="Consolas" panose="020B0609020204030204" pitchFamily="49" charset="0"/>
              </a:rPr>
              <a:t>employees</a:t>
            </a:r>
            <a:r>
              <a:rPr lang="en-US" sz="1400" b="1" smtClean="0">
                <a:solidFill>
                  <a:srgbClr val="000000"/>
                </a:solidFill>
                <a:latin typeface="Consolas" panose="020B0609020204030204" pitchFamily="49" charset="0"/>
              </a:rPr>
              <a:t>;</a:t>
            </a:r>
          </a:p>
          <a:p>
            <a:endParaRPr lang="en-GB" sz="1400" b="1" smtClean="0">
              <a:solidFill>
                <a:srgbClr val="000000"/>
              </a:solidFill>
              <a:latin typeface="Consolas" panose="020B0609020204030204" pitchFamily="49" charset="0"/>
            </a:endParaRPr>
          </a:p>
          <a:p>
            <a:r>
              <a:rPr lang="en-GB" sz="1400" b="1">
                <a:solidFill>
                  <a:srgbClr val="00B050"/>
                </a:solidFill>
                <a:latin typeface="Consolas" panose="020B0609020204030204" pitchFamily="49" charset="0"/>
              </a:rPr>
              <a:t> </a:t>
            </a:r>
            <a:r>
              <a:rPr lang="en-GB" sz="1400" b="1" smtClean="0">
                <a:solidFill>
                  <a:srgbClr val="00B050"/>
                </a:solidFill>
                <a:latin typeface="Consolas" panose="020B0609020204030204" pitchFamily="49" charset="0"/>
              </a:rPr>
              <a:t>   // getter and setter methods</a:t>
            </a:r>
            <a:endParaRPr lang="en-GB" sz="1400" b="1">
              <a:solidFill>
                <a:srgbClr val="00B050"/>
              </a:solidFill>
              <a:latin typeface="Consolas" panose="020B0609020204030204" pitchFamily="49" charset="0"/>
            </a:endParaRPr>
          </a:p>
          <a:p>
            <a:r>
              <a:rPr lang="en-GB" sz="1400" b="1">
                <a:solidFill>
                  <a:srgbClr val="000000"/>
                </a:solidFill>
                <a:latin typeface="Consolas" panose="020B0609020204030204" pitchFamily="49" charset="0"/>
              </a:rPr>
              <a:t>}</a:t>
            </a:r>
            <a:endParaRPr lang="en-US" sz="1400"/>
          </a:p>
        </p:txBody>
      </p:sp>
      <p:sp>
        <p:nvSpPr>
          <p:cNvPr id="8" name="Rectangle 7"/>
          <p:cNvSpPr/>
          <p:nvPr/>
        </p:nvSpPr>
        <p:spPr>
          <a:xfrm>
            <a:off x="552755" y="1788160"/>
            <a:ext cx="7798765" cy="457200"/>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07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Lesson </a:t>
            </a:r>
            <a:r>
              <a:rPr lang="en-US" smtClean="0"/>
              <a:t>Objectives</a:t>
            </a:r>
            <a:endParaRPr lang="en-US" cap="all"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610508"/>
              </p:ext>
            </p:extLst>
          </p:nvPr>
        </p:nvGraphicFramePr>
        <p:xfrm>
          <a:off x="192088" y="924180"/>
          <a:ext cx="8713787" cy="3647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a:t>
            </a:fld>
            <a:endParaRPr lang="en-US" altLang="ja-JP" dirty="0"/>
          </a:p>
        </p:txBody>
      </p:sp>
    </p:spTree>
    <p:extLst>
      <p:ext uri="{BB962C8B-B14F-4D97-AF65-F5344CB8AC3E}">
        <p14:creationId xmlns:p14="http://schemas.microsoft.com/office/powerpoint/2010/main" val="3725726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Cache Concurrency </a:t>
            </a:r>
            <a:r>
              <a:rPr lang="en-US" smtClean="0"/>
              <a:t>Strategy</a:t>
            </a:r>
            <a:endParaRPr lang="en-US"/>
          </a:p>
        </p:txBody>
      </p:sp>
      <p:sp>
        <p:nvSpPr>
          <p:cNvPr id="3" name="Content Placeholder 2"/>
          <p:cNvSpPr>
            <a:spLocks noGrp="1"/>
          </p:cNvSpPr>
          <p:nvPr>
            <p:ph idx="1"/>
          </p:nvPr>
        </p:nvSpPr>
        <p:spPr/>
        <p:txBody>
          <a:bodyPr/>
          <a:lstStyle/>
          <a:p>
            <a:pPr algn="just">
              <a:spcBef>
                <a:spcPts val="900"/>
              </a:spcBef>
            </a:pPr>
            <a:r>
              <a:rPr lang="en-GB" sz="1800" b="1" i="1"/>
              <a:t>READ_ONLY</a:t>
            </a:r>
            <a:r>
              <a:rPr lang="en-GB" sz="1800"/>
              <a:t>: Used only for en</a:t>
            </a:r>
            <a:r>
              <a:rPr lang="en-GB" sz="1800">
                <a:solidFill>
                  <a:srgbClr val="1125E5"/>
                </a:solidFill>
              </a:rPr>
              <a:t>tities that never change </a:t>
            </a:r>
            <a:r>
              <a:rPr lang="en-GB" sz="1800"/>
              <a:t>(exception is thrown if an attempt to update such an entity is made). It is very simple and performant. Very suitable for some static reference data that don't change</a:t>
            </a:r>
          </a:p>
          <a:p>
            <a:pPr algn="just">
              <a:spcBef>
                <a:spcPts val="900"/>
              </a:spcBef>
            </a:pPr>
            <a:r>
              <a:rPr lang="en-GB" sz="1800" b="1" i="1"/>
              <a:t>NONSTRICT_READ_WRITE</a:t>
            </a:r>
            <a:r>
              <a:rPr lang="en-GB" sz="1800"/>
              <a:t>: Cache is updated after a transaction that changed the affected data has been committed. Thus, strong consistency is not guaranteed and there is a small time window in which stale data may be obtained from cache. This kind of strategy is suitable for use cases that can tolerate eventual consistency</a:t>
            </a:r>
          </a:p>
          <a:p>
            <a:pPr algn="just">
              <a:spcBef>
                <a:spcPts val="900"/>
              </a:spcBef>
            </a:pPr>
            <a:r>
              <a:rPr lang="en-GB" sz="1800" b="1" i="1"/>
              <a:t>READ_WRITE</a:t>
            </a:r>
            <a:r>
              <a:rPr lang="en-GB" sz="1800"/>
              <a:t>: This strategy guarantees strong consistency which it achieves by using ‘soft' locks: When a cached entity is updated, a soft lock is stored in the cache for that entity as well, which is released after the transaction is committed. All concurrent transactions that access soft-locked entries will fetch the corresponding data directly from database</a:t>
            </a:r>
          </a:p>
          <a:p>
            <a:pPr algn="just">
              <a:spcBef>
                <a:spcPts val="900"/>
              </a:spcBef>
            </a:pPr>
            <a:r>
              <a:rPr lang="en-GB" sz="1800" b="1" i="1"/>
              <a:t>TRANSACTIONAL</a:t>
            </a:r>
            <a:r>
              <a:rPr lang="en-GB" sz="1800"/>
              <a:t>: Cache changes are done in distributed XA transactions. A change in a cached entity is either committed or rolled back in both database and cache in the same XA transaction</a:t>
            </a: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spTree>
    <p:extLst>
      <p:ext uri="{BB962C8B-B14F-4D97-AF65-F5344CB8AC3E}">
        <p14:creationId xmlns:p14="http://schemas.microsoft.com/office/powerpoint/2010/main" val="4155004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Cache </a:t>
            </a:r>
            <a:r>
              <a:rPr lang="en-US" smtClean="0"/>
              <a:t>Management</a:t>
            </a:r>
            <a:endParaRPr lang="en-US"/>
          </a:p>
        </p:txBody>
      </p:sp>
      <p:sp>
        <p:nvSpPr>
          <p:cNvPr id="3" name="Content Placeholder 2"/>
          <p:cNvSpPr>
            <a:spLocks noGrp="1"/>
          </p:cNvSpPr>
          <p:nvPr>
            <p:ph idx="1"/>
          </p:nvPr>
        </p:nvSpPr>
        <p:spPr/>
        <p:txBody>
          <a:bodyPr/>
          <a:lstStyle/>
          <a:p>
            <a:pPr algn="just"/>
            <a:r>
              <a:rPr lang="en-GB" sz="2000" smtClean="0"/>
              <a:t>If </a:t>
            </a:r>
            <a:r>
              <a:rPr lang="en-GB" sz="2000"/>
              <a:t>expiration and eviction policies are not defined, the </a:t>
            </a:r>
            <a:r>
              <a:rPr lang="en-GB" sz="2000">
                <a:solidFill>
                  <a:srgbClr val="1125E5"/>
                </a:solidFill>
              </a:rPr>
              <a:t>cache could grow indefinitely and eventually consume all of available memory</a:t>
            </a:r>
            <a:r>
              <a:rPr lang="en-GB" sz="2000"/>
              <a:t>. </a:t>
            </a:r>
            <a:endParaRPr lang="en-GB" sz="2000" smtClean="0"/>
          </a:p>
          <a:p>
            <a:pPr algn="just"/>
            <a:r>
              <a:rPr lang="en-GB" sz="2000" smtClean="0"/>
              <a:t>In </a:t>
            </a:r>
            <a:r>
              <a:rPr lang="en-GB" sz="2000"/>
              <a:t>most cases, Hibernate leaves cache management duties like these to cache providers, as they are indeed specific to each cache implementation.</a:t>
            </a:r>
          </a:p>
          <a:p>
            <a:pPr algn="just"/>
            <a:r>
              <a:rPr lang="en-GB" sz="2000"/>
              <a:t>For example, we could define the following Ehcache configuration to limit the maximum number of cached </a:t>
            </a:r>
            <a:r>
              <a:rPr lang="en-GB" sz="2000" i="1" smtClean="0"/>
              <a:t>Departments</a:t>
            </a:r>
            <a:r>
              <a:rPr lang="en-GB" sz="2000"/>
              <a:t> instances to 1000:</a:t>
            </a:r>
          </a:p>
          <a:p>
            <a:endParaRPr lang="en-US" sz="2000"/>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sp>
        <p:nvSpPr>
          <p:cNvPr id="7" name="Rectangle 6"/>
          <p:cNvSpPr/>
          <p:nvPr/>
        </p:nvSpPr>
        <p:spPr>
          <a:xfrm>
            <a:off x="955040" y="3429000"/>
            <a:ext cx="7508240" cy="1323439"/>
          </a:xfrm>
          <a:prstGeom prst="rect">
            <a:avLst/>
          </a:prstGeom>
          <a:solidFill>
            <a:schemeClr val="bg1">
              <a:lumMod val="95000"/>
            </a:schemeClr>
          </a:solidFill>
        </p:spPr>
        <p:txBody>
          <a:bodyPr wrap="square">
            <a:spAutoFit/>
          </a:bodyPr>
          <a:lstStyle/>
          <a:p>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ehcache</a:t>
            </a:r>
            <a:r>
              <a:rPr lang="en-US" sz="2000">
                <a:solidFill>
                  <a:srgbClr val="008080"/>
                </a:solidFill>
                <a:latin typeface="Consolas" panose="020B0609020204030204" pitchFamily="49" charset="0"/>
              </a:rPr>
              <a:t>&gt;</a:t>
            </a:r>
          </a:p>
          <a:p>
            <a:r>
              <a:rPr lang="en-US" sz="2000" smtClean="0">
                <a:solidFill>
                  <a:srgbClr val="008080"/>
                </a:solidFill>
                <a:latin typeface="Consolas" panose="020B0609020204030204" pitchFamily="49" charset="0"/>
              </a:rPr>
              <a:t>	&lt;</a:t>
            </a:r>
            <a:r>
              <a:rPr lang="en-US" sz="2000">
                <a:solidFill>
                  <a:srgbClr val="3F7F7F"/>
                </a:solidFill>
                <a:latin typeface="Consolas" panose="020B0609020204030204" pitchFamily="49" charset="0"/>
              </a:rPr>
              <a:t>cache </a:t>
            </a:r>
            <a:r>
              <a:rPr lang="en-US" sz="2000" smtClean="0">
                <a:solidFill>
                  <a:srgbClr val="7F007F"/>
                </a:solidFill>
                <a:latin typeface="Consolas" panose="020B0609020204030204" pitchFamily="49" charset="0"/>
              </a:rPr>
              <a:t>name</a:t>
            </a:r>
            <a:r>
              <a:rPr lang="en-US" sz="2000">
                <a:solidFill>
                  <a:srgbClr val="000000"/>
                </a:solidFill>
                <a:latin typeface="Consolas" panose="020B0609020204030204" pitchFamily="49" charset="0"/>
              </a:rPr>
              <a:t>=</a:t>
            </a:r>
            <a:r>
              <a:rPr lang="en-US" sz="2000" i="1">
                <a:solidFill>
                  <a:srgbClr val="2A00FF"/>
                </a:solidFill>
                <a:latin typeface="Consolas" panose="020B0609020204030204" pitchFamily="49" charset="0"/>
              </a:rPr>
              <a:t>"fa.training.entities.Departments"</a:t>
            </a:r>
          </a:p>
          <a:p>
            <a:r>
              <a:rPr lang="en-US" sz="2000" smtClean="0">
                <a:solidFill>
                  <a:srgbClr val="7F007F"/>
                </a:solidFill>
                <a:latin typeface="Consolas" panose="020B0609020204030204" pitchFamily="49" charset="0"/>
              </a:rPr>
              <a:t>			maxElementsInMemory</a:t>
            </a:r>
            <a:r>
              <a:rPr lang="en-US" sz="2000">
                <a:solidFill>
                  <a:srgbClr val="000000"/>
                </a:solidFill>
                <a:latin typeface="Consolas" panose="020B0609020204030204" pitchFamily="49" charset="0"/>
              </a:rPr>
              <a:t>=</a:t>
            </a:r>
            <a:r>
              <a:rPr lang="en-US" sz="2000" i="1">
                <a:solidFill>
                  <a:srgbClr val="2A00FF"/>
                </a:solidFill>
                <a:latin typeface="Consolas" panose="020B0609020204030204" pitchFamily="49" charset="0"/>
              </a:rPr>
              <a:t>"1000" </a:t>
            </a:r>
            <a:r>
              <a:rPr lang="en-US" sz="2000" i="1">
                <a:solidFill>
                  <a:srgbClr val="008080"/>
                </a:solidFill>
                <a:latin typeface="Consolas" panose="020B0609020204030204" pitchFamily="49" charset="0"/>
              </a:rPr>
              <a:t>/&gt;</a:t>
            </a:r>
          </a:p>
          <a:p>
            <a:r>
              <a:rPr lang="en-US" sz="2000">
                <a:solidFill>
                  <a:srgbClr val="008080"/>
                </a:solidFill>
                <a:latin typeface="Consolas" panose="020B0609020204030204" pitchFamily="49" charset="0"/>
              </a:rPr>
              <a:t>&lt;/</a:t>
            </a:r>
            <a:r>
              <a:rPr lang="en-US" sz="2000">
                <a:solidFill>
                  <a:srgbClr val="3F7F7F"/>
                </a:solidFill>
                <a:latin typeface="Consolas" panose="020B0609020204030204" pitchFamily="49" charset="0"/>
              </a:rPr>
              <a:t>ehcache</a:t>
            </a:r>
            <a:r>
              <a:rPr lang="en-US" sz="2000">
                <a:solidFill>
                  <a:srgbClr val="008080"/>
                </a:solidFill>
                <a:latin typeface="Consolas" panose="020B0609020204030204" pitchFamily="49" charset="0"/>
              </a:rPr>
              <a:t>&gt;</a:t>
            </a:r>
            <a:endParaRPr lang="en-US" sz="2000"/>
          </a:p>
        </p:txBody>
      </p:sp>
    </p:spTree>
    <p:extLst>
      <p:ext uri="{BB962C8B-B14F-4D97-AF65-F5344CB8AC3E}">
        <p14:creationId xmlns:p14="http://schemas.microsoft.com/office/powerpoint/2010/main" val="7896001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Second Level Cache</a:t>
            </a:r>
            <a:endParaRPr lang="en-US"/>
          </a:p>
        </p:txBody>
      </p:sp>
      <p:sp>
        <p:nvSpPr>
          <p:cNvPr id="3" name="Content Placeholder 2"/>
          <p:cNvSpPr>
            <a:spLocks noGrp="1"/>
          </p:cNvSpPr>
          <p:nvPr>
            <p:ph idx="1"/>
          </p:nvPr>
        </p:nvSpPr>
        <p:spPr/>
        <p:txBody>
          <a:bodyPr/>
          <a:lstStyle/>
          <a:p>
            <a:r>
              <a:rPr lang="en-GB" sz="2000" b="1" smtClean="0"/>
              <a:t>Example:</a:t>
            </a:r>
            <a:endParaRPr lang="en-US" sz="2000" b="1"/>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sp>
        <p:nvSpPr>
          <p:cNvPr id="6" name="Rectangle 5"/>
          <p:cNvSpPr/>
          <p:nvPr/>
        </p:nvSpPr>
        <p:spPr>
          <a:xfrm>
            <a:off x="463899" y="1176879"/>
            <a:ext cx="8094885" cy="5047536"/>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try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sessionA</a:t>
            </a:r>
            <a:r>
              <a:rPr lang="en-US" sz="1400">
                <a:solidFill>
                  <a:srgbClr val="000000"/>
                </a:solidFill>
                <a:latin typeface="Consolas" panose="020B0609020204030204" pitchFamily="49" charset="0"/>
              </a:rPr>
              <a:t> = HibernateUtils.</a:t>
            </a:r>
            <a:r>
              <a:rPr lang="en-US" sz="1400" i="1">
                <a:solidFill>
                  <a:srgbClr val="000000"/>
                </a:solidFill>
                <a:latin typeface="Consolas" panose="020B0609020204030204" pitchFamily="49" charset="0"/>
              </a:rPr>
              <a:t>getSessionFactory().openSession();</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sessionB</a:t>
            </a:r>
            <a:r>
              <a:rPr lang="en-US" sz="1400">
                <a:solidFill>
                  <a:srgbClr val="000000"/>
                </a:solidFill>
                <a:latin typeface="Consolas" panose="020B0609020204030204" pitchFamily="49" charset="0"/>
              </a:rPr>
              <a:t> = HibernateUtils.</a:t>
            </a:r>
            <a:r>
              <a:rPr lang="en-US" sz="1400" i="1">
                <a:solidFill>
                  <a:srgbClr val="000000"/>
                </a:solidFill>
                <a:latin typeface="Consolas" panose="020B0609020204030204" pitchFamily="49" charset="0"/>
              </a:rPr>
              <a:t>getSessionFactory().openSession();</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Departments </a:t>
            </a:r>
            <a:r>
              <a:rPr lang="en-US" sz="1400">
                <a:solidFill>
                  <a:srgbClr val="6A3E3E"/>
                </a:solidFill>
                <a:latin typeface="Consolas" panose="020B0609020204030204" pitchFamily="49" charset="0"/>
              </a:rPr>
              <a:t>department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sessionA</a:t>
            </a:r>
            <a:r>
              <a:rPr lang="en-US" sz="1400">
                <a:solidFill>
                  <a:srgbClr val="000000"/>
                </a:solidFill>
                <a:latin typeface="Consolas" panose="020B0609020204030204" pitchFamily="49" charset="0"/>
              </a:rPr>
              <a:t>.load(Departments.</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deptId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department</a:t>
            </a:r>
            <a:r>
              <a:rPr lang="en-US" sz="1400" b="1" i="1">
                <a:solidFill>
                  <a:srgbClr val="000000"/>
                </a:solidFill>
                <a:latin typeface="Consolas" panose="020B0609020204030204" pitchFamily="49" charset="0"/>
              </a:rPr>
              <a:t>.getDeptName());</a:t>
            </a:r>
          </a:p>
          <a:p>
            <a:r>
              <a:rPr lang="en-US" sz="1400">
                <a:solidFill>
                  <a:srgbClr val="000000"/>
                </a:solidFill>
                <a:latin typeface="Consolas" panose="020B0609020204030204" pitchFamily="49" charset="0"/>
              </a:rPr>
              <a:t>            </a:t>
            </a:r>
          </a:p>
          <a:p>
            <a:r>
              <a:rPr lang="vi-VN" sz="1400">
                <a:solidFill>
                  <a:srgbClr val="000000"/>
                </a:solidFill>
                <a:latin typeface="Consolas" panose="020B0609020204030204" pitchFamily="49" charset="0"/>
              </a:rPr>
              <a:t>            </a:t>
            </a:r>
            <a:r>
              <a:rPr lang="vi-VN" sz="1400">
                <a:solidFill>
                  <a:srgbClr val="3F7F5F"/>
                </a:solidFill>
                <a:latin typeface="Consolas" panose="020B0609020204030204" pitchFamily="49" charset="0"/>
              </a:rPr>
              <a:t>// Lấy đối tượng department thêm lần nữa trong sesssionA</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department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sessionA</a:t>
            </a:r>
            <a:r>
              <a:rPr lang="en-US" sz="1400">
                <a:solidFill>
                  <a:srgbClr val="000000"/>
                </a:solidFill>
                <a:latin typeface="Consolas" panose="020B0609020204030204" pitchFamily="49" charset="0"/>
              </a:rPr>
              <a:t>.load(Departments.</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deptId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department</a:t>
            </a:r>
            <a:r>
              <a:rPr lang="en-US" sz="1400" b="1" i="1">
                <a:solidFill>
                  <a:srgbClr val="000000"/>
                </a:solidFill>
                <a:latin typeface="Consolas" panose="020B0609020204030204" pitchFamily="49" charset="0"/>
              </a:rPr>
              <a:t>.getDeptName());</a:t>
            </a:r>
          </a:p>
          <a:p>
            <a:r>
              <a:rPr lang="en-US" sz="1400">
                <a:solidFill>
                  <a:srgbClr val="000000"/>
                </a:solidFill>
                <a:latin typeface="Consolas" panose="020B0609020204030204" pitchFamily="49" charset="0"/>
              </a:rPr>
              <a:t>            </a:t>
            </a:r>
          </a:p>
          <a:p>
            <a:r>
              <a:rPr lang="vi-VN" sz="1400">
                <a:solidFill>
                  <a:srgbClr val="000000"/>
                </a:solidFill>
                <a:latin typeface="Consolas" panose="020B0609020204030204" pitchFamily="49" charset="0"/>
              </a:rPr>
              <a:t>            </a:t>
            </a:r>
            <a:r>
              <a:rPr lang="vi-VN" sz="1400">
                <a:solidFill>
                  <a:srgbClr val="3F7F5F"/>
                </a:solidFill>
                <a:latin typeface="Consolas" panose="020B0609020204030204" pitchFamily="49" charset="0"/>
              </a:rPr>
              <a:t>// Lấy đối tượng department thêm lần nữa trong sessionB</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department</a:t>
            </a:r>
            <a:r>
              <a:rPr lang="en-US" sz="1400">
                <a:solidFill>
                  <a:srgbClr val="000000"/>
                </a:solidFill>
                <a:latin typeface="Consolas" panose="020B0609020204030204" pitchFamily="49" charset="0"/>
              </a:rPr>
              <a:t> = (Departments) </a:t>
            </a:r>
            <a:r>
              <a:rPr lang="en-US" sz="1400">
                <a:solidFill>
                  <a:srgbClr val="6A3E3E"/>
                </a:solidFill>
                <a:latin typeface="Consolas" panose="020B0609020204030204" pitchFamily="49" charset="0"/>
              </a:rPr>
              <a:t>sessionB</a:t>
            </a:r>
            <a:r>
              <a:rPr lang="en-US" sz="1400">
                <a:solidFill>
                  <a:srgbClr val="000000"/>
                </a:solidFill>
                <a:latin typeface="Consolas" panose="020B0609020204030204" pitchFamily="49" charset="0"/>
              </a:rPr>
              <a:t>.load(Departments.</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deptId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department</a:t>
            </a:r>
            <a:r>
              <a:rPr lang="en-US" sz="1400" b="1" i="1">
                <a:solidFill>
                  <a:srgbClr val="000000"/>
                </a:solidFill>
                <a:latin typeface="Consolas" panose="020B0609020204030204" pitchFamily="49" charset="0"/>
              </a:rPr>
              <a:t>.getDeptName());</a:t>
            </a:r>
          </a:p>
          <a:p>
            <a:r>
              <a:rPr lang="en-US" sz="1400">
                <a:solidFill>
                  <a:srgbClr val="000000"/>
                </a:solidFill>
                <a:latin typeface="Consolas" panose="020B0609020204030204" pitchFamily="49" charset="0"/>
              </a:rPr>
              <a:t>            </a:t>
            </a:r>
            <a:endParaRPr lang="en-US" sz="1400" b="1">
              <a:solidFill>
                <a:srgbClr val="000000"/>
              </a:solidFill>
              <a:latin typeface="Consolas" panose="020B0609020204030204" pitchFamily="49" charset="0"/>
            </a:endParaRPr>
          </a:p>
          <a:p>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finally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if</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sessionA</a:t>
            </a:r>
            <a:r>
              <a:rPr lang="en-US" sz="1400" b="1">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sessionA</a:t>
            </a:r>
            <a:r>
              <a:rPr lang="en-US" sz="1400">
                <a:solidFill>
                  <a:srgbClr val="000000"/>
                </a:solidFill>
                <a:latin typeface="Consolas" panose="020B0609020204030204" pitchFamily="49" charset="0"/>
              </a:rPr>
              <a:t>.close();</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if</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sessionB</a:t>
            </a:r>
            <a:r>
              <a:rPr lang="en-US" sz="1400" b="1">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sessionB</a:t>
            </a:r>
            <a:r>
              <a:rPr lang="en-US" sz="1400">
                <a:solidFill>
                  <a:srgbClr val="000000"/>
                </a:solidFill>
                <a:latin typeface="Consolas" panose="020B0609020204030204" pitchFamily="49" charset="0"/>
              </a:rPr>
              <a:t>.close();</a:t>
            </a:r>
          </a:p>
          <a:p>
            <a:r>
              <a:rPr lang="en-US" sz="1400">
                <a:solidFill>
                  <a:srgbClr val="000000"/>
                </a:solidFill>
                <a:latin typeface="Consolas" panose="020B0609020204030204" pitchFamily="49" charset="0"/>
              </a:rPr>
              <a:t>            }</a:t>
            </a:r>
          </a:p>
          <a:p>
            <a:r>
              <a:rPr lang="en-US" sz="1400" smtClean="0">
                <a:solidFill>
                  <a:srgbClr val="000000"/>
                </a:solidFill>
                <a:latin typeface="Consolas" panose="020B0609020204030204" pitchFamily="49" charset="0"/>
              </a:rPr>
              <a:t>}</a:t>
            </a:r>
            <a:endParaRPr lang="en-US" sz="1400"/>
          </a:p>
        </p:txBody>
      </p:sp>
    </p:spTree>
    <p:extLst>
      <p:ext uri="{BB962C8B-B14F-4D97-AF65-F5344CB8AC3E}">
        <p14:creationId xmlns:p14="http://schemas.microsoft.com/office/powerpoint/2010/main" val="1226635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Second Level Cache</a:t>
            </a:r>
            <a:endParaRPr lang="en-US"/>
          </a:p>
        </p:txBody>
      </p:sp>
      <p:sp>
        <p:nvSpPr>
          <p:cNvPr id="3" name="Content Placeholder 2"/>
          <p:cNvSpPr>
            <a:spLocks noGrp="1"/>
          </p:cNvSpPr>
          <p:nvPr>
            <p:ph idx="1"/>
          </p:nvPr>
        </p:nvSpPr>
        <p:spPr/>
        <p:txBody>
          <a:bodyPr/>
          <a:lstStyle/>
          <a:p>
            <a:r>
              <a:rPr lang="en-GB" sz="2400" b="1" smtClean="0"/>
              <a:t>Console log:</a:t>
            </a:r>
          </a:p>
          <a:p>
            <a:endParaRPr lang="en-GB" sz="2400" b="1" smtClean="0"/>
          </a:p>
          <a:p>
            <a:endParaRPr lang="en-GB" sz="2400" b="1"/>
          </a:p>
          <a:p>
            <a:endParaRPr lang="en-GB" sz="2400" b="1" smtClean="0"/>
          </a:p>
          <a:p>
            <a:endParaRPr lang="en-GB" sz="2400" b="1"/>
          </a:p>
          <a:p>
            <a:endParaRPr lang="en-GB" sz="2400" b="1" smtClean="0"/>
          </a:p>
          <a:p>
            <a:r>
              <a:rPr lang="en-GB" sz="2400" b="1" smtClean="0"/>
              <a:t>Remove all of the objects from cache level 2:</a:t>
            </a:r>
            <a:endParaRPr lang="en-GB" sz="2400" b="1"/>
          </a:p>
          <a:p>
            <a:pPr marL="0" indent="0" algn="ctr">
              <a:buNone/>
            </a:pPr>
            <a:r>
              <a:rPr lang="en-US" sz="2400" smtClean="0">
                <a:solidFill>
                  <a:srgbClr val="1125E5"/>
                </a:solidFill>
              </a:rPr>
              <a:t>sessionFactory.getCache().evictEntity(User.class, user);</a:t>
            </a:r>
          </a:p>
          <a:p>
            <a:pPr marL="0" indent="0" algn="ctr">
              <a:buNone/>
            </a:pPr>
            <a:r>
              <a:rPr lang="en-US" sz="2400">
                <a:solidFill>
                  <a:srgbClr val="1125E5"/>
                </a:solidFill>
                <a:latin typeface="SFMono-Regular"/>
              </a:rPr>
              <a:t>sessionFactory.getCache().evictAllRegions()</a:t>
            </a:r>
            <a:endParaRPr lang="en-US" sz="2400" b="1">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
        <p:nvSpPr>
          <p:cNvPr id="6" name="Rectangle 5"/>
          <p:cNvSpPr/>
          <p:nvPr/>
        </p:nvSpPr>
        <p:spPr>
          <a:xfrm>
            <a:off x="633868" y="1459359"/>
            <a:ext cx="8271592" cy="1754326"/>
          </a:xfrm>
          <a:prstGeom prst="rect">
            <a:avLst/>
          </a:prstGeom>
        </p:spPr>
        <p:txBody>
          <a:bodyPr wrap="square">
            <a:spAutoFit/>
          </a:bodyPr>
          <a:lstStyle/>
          <a:p>
            <a:r>
              <a:rPr lang="en-GB">
                <a:solidFill>
                  <a:srgbClr val="000000"/>
                </a:solidFill>
                <a:latin typeface="Consolas" panose="020B0609020204030204" pitchFamily="49" charset="0"/>
              </a:rPr>
              <a:t>Hibernate: select department0_.dept_id as dept_id1_6_0_, department0_.dept_name as dept_nam2_6_0_ from dbo.Departments department0_ where department0_.dept_id=?</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a:t>
            </a:r>
            <a:r>
              <a:rPr lang="en-US" smtClean="0">
                <a:solidFill>
                  <a:srgbClr val="000000"/>
                </a:solidFill>
                <a:latin typeface="Consolas" panose="020B0609020204030204" pitchFamily="49" charset="0"/>
              </a:rPr>
              <a:t>Tools</a:t>
            </a:r>
            <a:endParaRPr lang="en-US"/>
          </a:p>
        </p:txBody>
      </p:sp>
    </p:spTree>
    <p:extLst>
      <p:ext uri="{BB962C8B-B14F-4D97-AF65-F5344CB8AC3E}">
        <p14:creationId xmlns:p14="http://schemas.microsoft.com/office/powerpoint/2010/main" val="3596411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Query Cache</a:t>
            </a:r>
          </a:p>
        </p:txBody>
      </p:sp>
      <p:sp>
        <p:nvSpPr>
          <p:cNvPr id="7" name="Text Placeholder 6"/>
          <p:cNvSpPr>
            <a:spLocks noGrp="1"/>
          </p:cNvSpPr>
          <p:nvPr>
            <p:ph type="body" idx="1"/>
          </p:nvPr>
        </p:nvSpPr>
        <p:spPr/>
        <p:txBody>
          <a:bodyPr/>
          <a:lstStyle/>
          <a:p>
            <a:r>
              <a:rPr lang="en-US" smtClean="0"/>
              <a:t>Section 03</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24</a:t>
            </a:fld>
            <a:endParaRPr lang="en-US" altLang="ja-JP" dirty="0"/>
          </a:p>
        </p:txBody>
      </p:sp>
    </p:spTree>
    <p:extLst>
      <p:ext uri="{BB962C8B-B14F-4D97-AF65-F5344CB8AC3E}">
        <p14:creationId xmlns:p14="http://schemas.microsoft.com/office/powerpoint/2010/main" val="7362535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Query Cache</a:t>
            </a:r>
          </a:p>
        </p:txBody>
      </p:sp>
      <p:sp>
        <p:nvSpPr>
          <p:cNvPr id="3" name="Content Placeholder 2"/>
          <p:cNvSpPr>
            <a:spLocks noGrp="1"/>
          </p:cNvSpPr>
          <p:nvPr>
            <p:ph idx="1"/>
          </p:nvPr>
        </p:nvSpPr>
        <p:spPr/>
        <p:txBody>
          <a:bodyPr/>
          <a:lstStyle/>
          <a:p>
            <a:r>
              <a:rPr lang="en-US" sz="2400" dirty="0"/>
              <a:t>Aside from caching entities and collections, Hibernate offers a query cache too. This is useful for frequently executed queries with fixed parameter values</a:t>
            </a:r>
            <a:r>
              <a:rPr lang="en-US" sz="2400" dirty="0" smtClean="0"/>
              <a:t>.</a:t>
            </a:r>
          </a:p>
          <a:p>
            <a:pPr lvl="1" algn="just">
              <a:buFont typeface="Wingdings" pitchFamily="2" charset="2"/>
              <a:buChar char="§"/>
            </a:pPr>
            <a:r>
              <a:rPr lang="en-US" sz="2000" dirty="0"/>
              <a:t>To use query caching, you will first need to enable it with the following configuration property</a:t>
            </a:r>
            <a:r>
              <a:rPr lang="en-US" sz="2000" dirty="0" smtClean="0"/>
              <a:t>:</a:t>
            </a:r>
          </a:p>
          <a:p>
            <a:pPr lvl="1">
              <a:buFont typeface="Wingdings" pitchFamily="2" charset="2"/>
              <a:buChar char="§"/>
            </a:pPr>
            <a:endParaRPr lang="en-US" sz="1600" dirty="0"/>
          </a:p>
          <a:p>
            <a:pPr lvl="1">
              <a:buFont typeface="Wingdings" pitchFamily="2" charset="2"/>
              <a:buChar char="§"/>
            </a:pPr>
            <a:endParaRPr lang="en-US" sz="1600" dirty="0" smtClean="0"/>
          </a:p>
          <a:p>
            <a:pPr lvl="1">
              <a:buFont typeface="Wingdings" pitchFamily="2" charset="2"/>
              <a:buChar char="§"/>
            </a:pPr>
            <a:endParaRPr lang="en-US" sz="1600" dirty="0"/>
          </a:p>
          <a:p>
            <a:pPr lvl="1">
              <a:buFont typeface="Wingdings" pitchFamily="2" charset="2"/>
              <a:buChar char="§"/>
            </a:pPr>
            <a:endParaRPr lang="en-US" sz="1600" dirty="0" smtClean="0"/>
          </a:p>
          <a:p>
            <a:pPr lvl="1">
              <a:buFont typeface="Wingdings" pitchFamily="2" charset="2"/>
              <a:buChar char="§"/>
            </a:pPr>
            <a:r>
              <a:rPr lang="en-US" sz="2000" dirty="0"/>
              <a:t>Caching query using Hibernate native API</a:t>
            </a:r>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25</a:t>
            </a:fld>
            <a:endParaRPr lang="en-US" altLang="ja-JP" sz="2000" dirty="0"/>
          </a:p>
        </p:txBody>
      </p:sp>
      <p:sp>
        <p:nvSpPr>
          <p:cNvPr id="7" name="TextBox 6"/>
          <p:cNvSpPr txBox="1"/>
          <p:nvPr/>
        </p:nvSpPr>
        <p:spPr>
          <a:xfrm>
            <a:off x="680909" y="2764136"/>
            <a:ext cx="8078992" cy="400110"/>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sz="2000" dirty="0"/>
              <a:t>&lt;property name="</a:t>
            </a:r>
            <a:r>
              <a:rPr lang="en-US" sz="2000" b="1" dirty="0" err="1">
                <a:solidFill>
                  <a:srgbClr val="1125E5"/>
                </a:solidFill>
              </a:rPr>
              <a:t>hibernate.cache.use_query_cache</a:t>
            </a:r>
            <a:r>
              <a:rPr lang="en-US" sz="2000" dirty="0"/>
              <a:t>" value="</a:t>
            </a:r>
            <a:r>
              <a:rPr lang="en-US" sz="2000" b="1" dirty="0">
                <a:solidFill>
                  <a:srgbClr val="1125E5"/>
                </a:solidFill>
              </a:rPr>
              <a:t>true</a:t>
            </a:r>
            <a:r>
              <a:rPr lang="en-US" sz="2000" dirty="0"/>
              <a:t>" /&gt;</a:t>
            </a:r>
          </a:p>
        </p:txBody>
      </p:sp>
      <p:sp>
        <p:nvSpPr>
          <p:cNvPr id="8" name="TextBox 7"/>
          <p:cNvSpPr txBox="1"/>
          <p:nvPr/>
        </p:nvSpPr>
        <p:spPr>
          <a:xfrm>
            <a:off x="833309" y="4368818"/>
            <a:ext cx="8078992" cy="1015663"/>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sz="2000" dirty="0"/>
              <a:t>List&lt;Person&gt; persons = </a:t>
            </a:r>
            <a:r>
              <a:rPr lang="en-US" sz="2000" dirty="0" err="1"/>
              <a:t>session.createQuery</a:t>
            </a:r>
            <a:r>
              <a:rPr lang="en-US" sz="2000" dirty="0"/>
              <a:t>( "select p " + "from Person p " + "where p.name = :name") .</a:t>
            </a:r>
            <a:r>
              <a:rPr lang="en-US" sz="2000" dirty="0" err="1"/>
              <a:t>setParameter</a:t>
            </a:r>
            <a:r>
              <a:rPr lang="en-US" sz="2000" dirty="0"/>
              <a:t>( "name", "John Doe") .</a:t>
            </a:r>
            <a:r>
              <a:rPr lang="en-US" sz="2000" b="1" dirty="0" err="1">
                <a:solidFill>
                  <a:srgbClr val="1125E5"/>
                </a:solidFill>
              </a:rPr>
              <a:t>setCacheable</a:t>
            </a:r>
            <a:r>
              <a:rPr lang="en-US" sz="2000" b="1" dirty="0">
                <a:solidFill>
                  <a:srgbClr val="1125E5"/>
                </a:solidFill>
              </a:rPr>
              <a:t>(true)</a:t>
            </a:r>
            <a:r>
              <a:rPr lang="en-US" sz="2000" dirty="0"/>
              <a:t> .list();</a:t>
            </a:r>
          </a:p>
        </p:txBody>
      </p:sp>
      <p:sp>
        <p:nvSpPr>
          <p:cNvPr id="6" name="Rectangle 5"/>
          <p:cNvSpPr/>
          <p:nvPr/>
        </p:nvSpPr>
        <p:spPr>
          <a:xfrm>
            <a:off x="833309" y="4939748"/>
            <a:ext cx="2764656" cy="444733"/>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801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Cache</a:t>
            </a:r>
          </a:p>
        </p:txBody>
      </p:sp>
      <p:sp>
        <p:nvSpPr>
          <p:cNvPr id="3" name="Content Placeholder 2"/>
          <p:cNvSpPr>
            <a:spLocks noGrp="1"/>
          </p:cNvSpPr>
          <p:nvPr>
            <p:ph idx="1"/>
          </p:nvPr>
        </p:nvSpPr>
        <p:spPr/>
        <p:txBody>
          <a:bodyPr/>
          <a:lstStyle/>
          <a:p>
            <a:r>
              <a:rPr lang="en-US" sz="2400" dirty="0"/>
              <a:t>Hibernate defined the </a:t>
            </a:r>
            <a:r>
              <a:rPr lang="en-US" sz="2400" u="sng" dirty="0" err="1">
                <a:hlinkClick r:id="rId3"/>
              </a:rPr>
              <a:t>CacheMode</a:t>
            </a:r>
            <a:r>
              <a:rPr lang="en-US" sz="2400" dirty="0"/>
              <a:t> enumeration to describe the ways of interactions with the cached</a:t>
            </a:r>
            <a:endParaRPr lang="en-US" sz="16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26</a:t>
            </a:fld>
            <a:endParaRPr lang="en-US" altLang="ja-JP" sz="2000" dirty="0"/>
          </a:p>
        </p:txBody>
      </p:sp>
      <p:sp>
        <p:nvSpPr>
          <p:cNvPr id="8" name="TextBox 7"/>
          <p:cNvSpPr txBox="1"/>
          <p:nvPr/>
        </p:nvSpPr>
        <p:spPr>
          <a:xfrm>
            <a:off x="645459" y="5008007"/>
            <a:ext cx="8078992" cy="707886"/>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sz="2000" dirty="0"/>
              <a:t>List&lt;Person&gt; persons = </a:t>
            </a:r>
            <a:r>
              <a:rPr lang="en-US" sz="2000" dirty="0" err="1"/>
              <a:t>session.createQuery</a:t>
            </a:r>
            <a:r>
              <a:rPr lang="en-US" sz="2000" dirty="0"/>
              <a:t>( "select p from Person p" ) .</a:t>
            </a:r>
            <a:r>
              <a:rPr lang="en-US" sz="2000" dirty="0" err="1"/>
              <a:t>setCacheable</a:t>
            </a:r>
            <a:r>
              <a:rPr lang="en-US" sz="2000" dirty="0"/>
              <a:t>( true ) .</a:t>
            </a:r>
            <a:r>
              <a:rPr lang="en-US" sz="2000" b="1" dirty="0" err="1" smtClean="0">
                <a:solidFill>
                  <a:srgbClr val="1125E5"/>
                </a:solidFill>
              </a:rPr>
              <a:t>setCacheMode</a:t>
            </a:r>
            <a:r>
              <a:rPr lang="en-US" sz="2000" b="1" dirty="0" smtClean="0">
                <a:solidFill>
                  <a:srgbClr val="1125E5"/>
                </a:solidFill>
              </a:rPr>
              <a:t>(</a:t>
            </a:r>
            <a:r>
              <a:rPr lang="en-US" sz="2000" b="1" dirty="0" err="1" smtClean="0">
                <a:solidFill>
                  <a:srgbClr val="1125E5"/>
                </a:solidFill>
              </a:rPr>
              <a:t>CacheMode.REFRESH</a:t>
            </a:r>
            <a:r>
              <a:rPr lang="en-US" sz="2000" b="1" dirty="0" smtClean="0">
                <a:solidFill>
                  <a:srgbClr val="1125E5"/>
                </a:solidFill>
              </a:rPr>
              <a:t>)</a:t>
            </a:r>
            <a:r>
              <a:rPr lang="en-US" sz="2000" dirty="0" smtClean="0"/>
              <a:t> </a:t>
            </a:r>
            <a:r>
              <a:rPr lang="en-US" sz="2000" dirty="0"/>
              <a:t>.list();</a:t>
            </a:r>
          </a:p>
        </p:txBody>
      </p:sp>
      <p:graphicFrame>
        <p:nvGraphicFramePr>
          <p:cNvPr id="9" name="Table 8"/>
          <p:cNvGraphicFramePr>
            <a:graphicFrameLocks noGrp="1"/>
          </p:cNvGraphicFramePr>
          <p:nvPr>
            <p:extLst>
              <p:ext uri="{D42A27DB-BD31-4B8C-83A1-F6EECF244321}">
                <p14:modId xmlns:p14="http://schemas.microsoft.com/office/powerpoint/2010/main" val="145995185"/>
              </p:ext>
            </p:extLst>
          </p:nvPr>
        </p:nvGraphicFramePr>
        <p:xfrm>
          <a:off x="645459" y="1653843"/>
          <a:ext cx="8078992" cy="3134952"/>
        </p:xfrm>
        <a:graphic>
          <a:graphicData uri="http://schemas.openxmlformats.org/drawingml/2006/table">
            <a:tbl>
              <a:tblPr>
                <a:tableStyleId>{69C7853C-536D-4A76-A0AE-DD22124D55A5}</a:tableStyleId>
              </a:tblPr>
              <a:tblGrid>
                <a:gridCol w="3012141">
                  <a:extLst>
                    <a:ext uri="{9D8B030D-6E8A-4147-A177-3AD203B41FA5}">
                      <a16:colId xmlns:a16="http://schemas.microsoft.com/office/drawing/2014/main" val="20000"/>
                    </a:ext>
                  </a:extLst>
                </a:gridCol>
                <a:gridCol w="5066851">
                  <a:extLst>
                    <a:ext uri="{9D8B030D-6E8A-4147-A177-3AD203B41FA5}">
                      <a16:colId xmlns:a16="http://schemas.microsoft.com/office/drawing/2014/main" val="20001"/>
                    </a:ext>
                  </a:extLst>
                </a:gridCol>
              </a:tblGrid>
              <a:tr h="262535">
                <a:tc>
                  <a:txBody>
                    <a:bodyPr/>
                    <a:lstStyle/>
                    <a:p>
                      <a:pPr algn="l" rtl="0" fontAlgn="t"/>
                      <a:r>
                        <a:rPr lang="en-US" sz="1400" b="1" dirty="0" err="1" smtClean="0">
                          <a:effectLst/>
                        </a:rPr>
                        <a:t>CacheMode</a:t>
                      </a:r>
                      <a:endParaRPr lang="en-US" sz="1400" b="1" dirty="0">
                        <a:effectLst/>
                        <a:latin typeface="Arial" pitchFamily="34" charset="0"/>
                        <a:cs typeface="Arial" pitchFamily="34" charset="0"/>
                      </a:endParaRPr>
                    </a:p>
                  </a:txBody>
                  <a:tcPr marL="55876" marR="55876" marT="27938" marB="27938"/>
                </a:tc>
                <a:tc>
                  <a:txBody>
                    <a:bodyPr/>
                    <a:lstStyle/>
                    <a:p>
                      <a:pPr algn="l" rtl="0" fontAlgn="t"/>
                      <a:r>
                        <a:rPr lang="en-US" sz="1400" b="1" dirty="0">
                          <a:effectLst/>
                        </a:rPr>
                        <a:t>Description</a:t>
                      </a:r>
                      <a:endParaRPr lang="en-US" sz="1400" b="1" dirty="0">
                        <a:effectLst/>
                        <a:latin typeface="Arial" pitchFamily="34" charset="0"/>
                        <a:cs typeface="Arial" pitchFamily="34" charset="0"/>
                      </a:endParaRPr>
                    </a:p>
                  </a:txBody>
                  <a:tcPr marL="55876" marR="55876" marT="27938" marB="27938"/>
                </a:tc>
                <a:extLst>
                  <a:ext uri="{0D108BD9-81ED-4DB2-BD59-A6C34878D82A}">
                    <a16:rowId xmlns:a16="http://schemas.microsoft.com/office/drawing/2014/main" val="10000"/>
                  </a:ext>
                </a:extLst>
              </a:tr>
              <a:tr h="484398">
                <a:tc>
                  <a:txBody>
                    <a:bodyPr/>
                    <a:lstStyle/>
                    <a:p>
                      <a:pPr algn="l" rtl="0" fontAlgn="t"/>
                      <a:r>
                        <a:rPr lang="en-US" sz="1400">
                          <a:effectLst/>
                        </a:rPr>
                        <a:t>CacheMode.NORMAL</a:t>
                      </a:r>
                      <a:endParaRPr lang="en-US" sz="1400" b="0">
                        <a:effectLst/>
                        <a:latin typeface="Arial" pitchFamily="34" charset="0"/>
                        <a:cs typeface="Arial" pitchFamily="34" charset="0"/>
                      </a:endParaRPr>
                    </a:p>
                  </a:txBody>
                  <a:tcPr marL="55876" marR="55876" marT="27938" marB="27938"/>
                </a:tc>
                <a:tc>
                  <a:txBody>
                    <a:bodyPr/>
                    <a:lstStyle/>
                    <a:p>
                      <a:pPr algn="l" rtl="0" fontAlgn="t"/>
                      <a:r>
                        <a:rPr lang="en-US" sz="1400" dirty="0">
                          <a:effectLst/>
                        </a:rPr>
                        <a:t>Default. Reads/writes data from/into the cache</a:t>
                      </a:r>
                      <a:endParaRPr lang="en-US" sz="1400" b="0" dirty="0">
                        <a:effectLst/>
                        <a:latin typeface="Arial" pitchFamily="34" charset="0"/>
                        <a:cs typeface="Arial" pitchFamily="34" charset="0"/>
                      </a:endParaRPr>
                    </a:p>
                  </a:txBody>
                  <a:tcPr marL="55876" marR="55876" marT="27938" marB="27938"/>
                </a:tc>
                <a:extLst>
                  <a:ext uri="{0D108BD9-81ED-4DB2-BD59-A6C34878D82A}">
                    <a16:rowId xmlns:a16="http://schemas.microsoft.com/office/drawing/2014/main" val="10001"/>
                  </a:ext>
                </a:extLst>
              </a:tr>
              <a:tr h="706261">
                <a:tc>
                  <a:txBody>
                    <a:bodyPr/>
                    <a:lstStyle/>
                    <a:p>
                      <a:pPr algn="l" rtl="0" fontAlgn="t"/>
                      <a:r>
                        <a:rPr lang="en-US" sz="1400" dirty="0" err="1">
                          <a:effectLst/>
                        </a:rPr>
                        <a:t>CacheMode.REFRESH</a:t>
                      </a:r>
                      <a:endParaRPr lang="en-US" sz="1400" b="0" dirty="0">
                        <a:effectLst/>
                        <a:latin typeface="Arial" pitchFamily="34" charset="0"/>
                        <a:cs typeface="Arial" pitchFamily="34" charset="0"/>
                      </a:endParaRPr>
                    </a:p>
                  </a:txBody>
                  <a:tcPr marL="55876" marR="55876" marT="27938" marB="27938"/>
                </a:tc>
                <a:tc>
                  <a:txBody>
                    <a:bodyPr/>
                    <a:lstStyle/>
                    <a:p>
                      <a:pPr algn="l" rtl="0" fontAlgn="t"/>
                      <a:r>
                        <a:rPr lang="en-US" sz="1400" dirty="0">
                          <a:effectLst/>
                        </a:rPr>
                        <a:t>Doesn’t read from cache, but writes to the cache upon loading from the database</a:t>
                      </a:r>
                      <a:endParaRPr lang="en-US" sz="1400" b="0" dirty="0">
                        <a:effectLst/>
                        <a:latin typeface="Arial" pitchFamily="34" charset="0"/>
                        <a:cs typeface="Arial" pitchFamily="34" charset="0"/>
                      </a:endParaRPr>
                    </a:p>
                  </a:txBody>
                  <a:tcPr marL="55876" marR="55876" marT="27938" marB="27938"/>
                </a:tc>
                <a:extLst>
                  <a:ext uri="{0D108BD9-81ED-4DB2-BD59-A6C34878D82A}">
                    <a16:rowId xmlns:a16="http://schemas.microsoft.com/office/drawing/2014/main" val="10002"/>
                  </a:ext>
                </a:extLst>
              </a:tr>
              <a:tr h="706261">
                <a:tc>
                  <a:txBody>
                    <a:bodyPr/>
                    <a:lstStyle/>
                    <a:p>
                      <a:pPr algn="l" rtl="0" fontAlgn="t"/>
                      <a:r>
                        <a:rPr lang="en-US" sz="1400">
                          <a:effectLst/>
                        </a:rPr>
                        <a:t>CacheMode.PUT</a:t>
                      </a:r>
                      <a:endParaRPr lang="en-US" sz="1400" b="0">
                        <a:effectLst/>
                        <a:latin typeface="Arial" pitchFamily="34" charset="0"/>
                        <a:cs typeface="Arial" pitchFamily="34" charset="0"/>
                      </a:endParaRPr>
                    </a:p>
                  </a:txBody>
                  <a:tcPr marL="55876" marR="55876" marT="27938" marB="27938"/>
                </a:tc>
                <a:tc>
                  <a:txBody>
                    <a:bodyPr/>
                    <a:lstStyle/>
                    <a:p>
                      <a:pPr algn="l" rtl="0" fontAlgn="t"/>
                      <a:r>
                        <a:rPr lang="en-US" sz="1400">
                          <a:effectLst/>
                        </a:rPr>
                        <a:t>Doesn’t read from cache, but writes to the cache as it reads from the database</a:t>
                      </a:r>
                      <a:endParaRPr lang="en-US" sz="1400" b="0">
                        <a:effectLst/>
                        <a:latin typeface="Arial" pitchFamily="34" charset="0"/>
                        <a:cs typeface="Arial" pitchFamily="34" charset="0"/>
                      </a:endParaRPr>
                    </a:p>
                  </a:txBody>
                  <a:tcPr marL="55876" marR="55876" marT="27938" marB="27938"/>
                </a:tc>
                <a:extLst>
                  <a:ext uri="{0D108BD9-81ED-4DB2-BD59-A6C34878D82A}">
                    <a16:rowId xmlns:a16="http://schemas.microsoft.com/office/drawing/2014/main" val="10003"/>
                  </a:ext>
                </a:extLst>
              </a:tr>
              <a:tr h="484398">
                <a:tc>
                  <a:txBody>
                    <a:bodyPr/>
                    <a:lstStyle/>
                    <a:p>
                      <a:pPr algn="l" rtl="0" fontAlgn="t"/>
                      <a:r>
                        <a:rPr lang="en-US" sz="1400">
                          <a:effectLst/>
                        </a:rPr>
                        <a:t>CacheMode.GET</a:t>
                      </a:r>
                      <a:endParaRPr lang="en-US" sz="1400" b="0">
                        <a:effectLst/>
                        <a:latin typeface="Arial" pitchFamily="34" charset="0"/>
                        <a:cs typeface="Arial" pitchFamily="34" charset="0"/>
                      </a:endParaRPr>
                    </a:p>
                  </a:txBody>
                  <a:tcPr marL="55876" marR="55876" marT="27938" marB="27938"/>
                </a:tc>
                <a:tc>
                  <a:txBody>
                    <a:bodyPr/>
                    <a:lstStyle/>
                    <a:p>
                      <a:pPr algn="l" rtl="0" fontAlgn="t"/>
                      <a:r>
                        <a:rPr lang="en-US" sz="1400">
                          <a:effectLst/>
                        </a:rPr>
                        <a:t>Read from the cache, but doesn’t write to cache</a:t>
                      </a:r>
                      <a:endParaRPr lang="en-US" sz="1400" b="0">
                        <a:effectLst/>
                        <a:latin typeface="Arial" pitchFamily="34" charset="0"/>
                        <a:cs typeface="Arial" pitchFamily="34" charset="0"/>
                      </a:endParaRPr>
                    </a:p>
                  </a:txBody>
                  <a:tcPr marL="55876" marR="55876" marT="27938" marB="27938"/>
                </a:tc>
                <a:extLst>
                  <a:ext uri="{0D108BD9-81ED-4DB2-BD59-A6C34878D82A}">
                    <a16:rowId xmlns:a16="http://schemas.microsoft.com/office/drawing/2014/main" val="10004"/>
                  </a:ext>
                </a:extLst>
              </a:tr>
              <a:tr h="484398">
                <a:tc>
                  <a:txBody>
                    <a:bodyPr/>
                    <a:lstStyle/>
                    <a:p>
                      <a:pPr algn="l" rtl="0" fontAlgn="t"/>
                      <a:r>
                        <a:rPr lang="en-US" sz="1400">
                          <a:effectLst/>
                        </a:rPr>
                        <a:t>CacheMode.IGNORE</a:t>
                      </a:r>
                      <a:endParaRPr lang="en-US" sz="1400" b="0">
                        <a:effectLst/>
                        <a:latin typeface="Arial" pitchFamily="34" charset="0"/>
                        <a:cs typeface="Arial" pitchFamily="34" charset="0"/>
                      </a:endParaRPr>
                    </a:p>
                  </a:txBody>
                  <a:tcPr marL="55876" marR="55876" marT="27938" marB="27938"/>
                </a:tc>
                <a:tc>
                  <a:txBody>
                    <a:bodyPr/>
                    <a:lstStyle/>
                    <a:p>
                      <a:pPr algn="l" rtl="0" fontAlgn="t"/>
                      <a:r>
                        <a:rPr lang="en-US" sz="1400" dirty="0">
                          <a:effectLst/>
                        </a:rPr>
                        <a:t>Doesn’t read/write data from/into the cache</a:t>
                      </a:r>
                      <a:endParaRPr lang="en-US" sz="1400" b="0" dirty="0">
                        <a:effectLst/>
                        <a:latin typeface="Arial" pitchFamily="34" charset="0"/>
                        <a:cs typeface="Arial" pitchFamily="34" charset="0"/>
                      </a:endParaRPr>
                    </a:p>
                  </a:txBody>
                  <a:tcPr marL="55876" marR="55876" marT="27938" marB="2793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36252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a:xfrm>
            <a:off x="1355322" y="871869"/>
            <a:ext cx="6374007" cy="5253717"/>
          </a:xfrm>
        </p:spPr>
        <p:txBody>
          <a:bodyPr>
            <a:normAutofit/>
          </a:bodyPr>
          <a:lstStyle/>
          <a:p>
            <a:pPr>
              <a:spcBef>
                <a:spcPts val="1800"/>
              </a:spcBef>
            </a:pPr>
            <a:r>
              <a:rPr lang="en-US" smtClean="0"/>
              <a:t>Introduction to </a:t>
            </a:r>
            <a:r>
              <a:rPr lang="en-US"/>
              <a:t>Caching in Hibernate</a:t>
            </a:r>
            <a:endParaRPr lang="en-US" smtClean="0"/>
          </a:p>
          <a:p>
            <a:pPr>
              <a:spcBef>
                <a:spcPts val="1800"/>
              </a:spcBef>
            </a:pPr>
            <a:r>
              <a:rPr lang="en-GB" smtClean="0"/>
              <a:t>First Level Cache</a:t>
            </a:r>
          </a:p>
          <a:p>
            <a:pPr>
              <a:spcBef>
                <a:spcPts val="1800"/>
              </a:spcBef>
            </a:pPr>
            <a:r>
              <a:rPr lang="en-GB" smtClean="0"/>
              <a:t>Second Level Cache</a:t>
            </a:r>
          </a:p>
          <a:p>
            <a:pPr>
              <a:spcBef>
                <a:spcPts val="1800"/>
              </a:spcBef>
            </a:pPr>
            <a:r>
              <a:rPr lang="en-GB" smtClean="0"/>
              <a:t>Query Cache</a:t>
            </a:r>
            <a:endParaRPr lang="en-US"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27</a:t>
            </a:fld>
            <a:endParaRPr lang="en-US" altLang="ja-JP" dirty="0"/>
          </a:p>
        </p:txBody>
      </p:sp>
    </p:spTree>
    <p:extLst>
      <p:ext uri="{BB962C8B-B14F-4D97-AF65-F5344CB8AC3E}">
        <p14:creationId xmlns:p14="http://schemas.microsoft.com/office/powerpoint/2010/main" val="2267726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7040880" cy="1143000"/>
          </a:xfrm>
        </p:spPr>
        <p:txBody>
          <a:bodyPr>
            <a:noAutofit/>
          </a:bodyPr>
          <a:lstStyle/>
          <a:p>
            <a:r>
              <a:rPr lang="en-US" sz="7200" dirty="0" smtClean="0">
                <a:solidFill>
                  <a:srgbClr val="E46C0A"/>
                </a:solidFill>
              </a:rPr>
              <a:t>Thank you</a:t>
            </a:r>
            <a:endParaRPr lang="en-US" sz="72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28</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43e-BM/HR/HDCV/FSOFT V1.2 -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28</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a:xfrm>
            <a:off x="1355322" y="871869"/>
            <a:ext cx="6374007" cy="5253717"/>
          </a:xfrm>
        </p:spPr>
        <p:txBody>
          <a:bodyPr>
            <a:normAutofit/>
          </a:bodyPr>
          <a:lstStyle/>
          <a:p>
            <a:pPr>
              <a:spcBef>
                <a:spcPts val="1800"/>
              </a:spcBef>
            </a:pPr>
            <a:r>
              <a:rPr lang="en-US" smtClean="0"/>
              <a:t>Introduction to </a:t>
            </a:r>
            <a:r>
              <a:rPr lang="en-US"/>
              <a:t>Caching in Hibernate</a:t>
            </a:r>
            <a:endParaRPr lang="en-US" smtClean="0"/>
          </a:p>
          <a:p>
            <a:pPr>
              <a:spcBef>
                <a:spcPts val="1800"/>
              </a:spcBef>
            </a:pPr>
            <a:r>
              <a:rPr lang="en-GB" smtClean="0"/>
              <a:t>First Level Cache</a:t>
            </a:r>
          </a:p>
          <a:p>
            <a:pPr>
              <a:spcBef>
                <a:spcPts val="1800"/>
              </a:spcBef>
            </a:pPr>
            <a:r>
              <a:rPr lang="en-GB" smtClean="0"/>
              <a:t>Second Level Cache</a:t>
            </a:r>
          </a:p>
          <a:p>
            <a:pPr>
              <a:spcBef>
                <a:spcPts val="1800"/>
              </a:spcBef>
            </a:pPr>
            <a:r>
              <a:rPr lang="en-GB" smtClean="0"/>
              <a:t>Query Cache</a:t>
            </a:r>
            <a:endParaRPr lang="en-US"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a:prstGeom prst="rect">
            <a:avLst/>
          </a:prstGeom>
        </p:spPr>
        <p:txBody>
          <a:bodyPr/>
          <a:lstStyle/>
          <a:p>
            <a:pPr>
              <a:defRPr/>
            </a:pPr>
            <a:fld id="{573F15EC-E95E-4468-87C4-3E082D252491}" type="slidenum">
              <a:rPr lang="en-US" altLang="ja-JP" smtClean="0"/>
              <a:pPr>
                <a:defRPr/>
              </a:pPr>
              <a:t>3</a:t>
            </a:fld>
            <a:endParaRPr lang="en-US" altLang="ja-JP" dirty="0"/>
          </a:p>
        </p:txBody>
      </p:sp>
    </p:spTree>
    <p:extLst>
      <p:ext uri="{BB962C8B-B14F-4D97-AF65-F5344CB8AC3E}">
        <p14:creationId xmlns:p14="http://schemas.microsoft.com/office/powerpoint/2010/main" val="1381909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Caching in Hibernate</a:t>
            </a:r>
          </a:p>
        </p:txBody>
      </p:sp>
      <p:sp>
        <p:nvSpPr>
          <p:cNvPr id="7" name="Text Placeholder 6"/>
          <p:cNvSpPr>
            <a:spLocks noGrp="1"/>
          </p:cNvSpPr>
          <p:nvPr>
            <p:ph type="body" idx="1"/>
          </p:nvPr>
        </p:nvSpPr>
        <p:spPr/>
        <p:txBody>
          <a:bodyPr/>
          <a:lstStyle/>
          <a:p>
            <a:r>
              <a:rPr lang="en-US" smtClean="0"/>
              <a:t>Section </a:t>
            </a:r>
            <a:r>
              <a:rPr lang="en-US" dirty="0" smtClean="0"/>
              <a:t>01</a:t>
            </a:r>
            <a:endParaRPr lang="en-US" dirty="0"/>
          </a:p>
        </p:txBody>
      </p:sp>
      <p:sp>
        <p:nvSpPr>
          <p:cNvPr id="2" name="Footer Placeholder 1"/>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mtClean="0"/>
              <a:pPr>
                <a:defRPr/>
              </a:pPr>
              <a:t>4</a:t>
            </a:fld>
            <a:endParaRPr lang="en-US" altLang="ja-JP" dirty="0"/>
          </a:p>
        </p:txBody>
      </p:sp>
    </p:spTree>
    <p:extLst>
      <p:ext uri="{BB962C8B-B14F-4D97-AF65-F5344CB8AC3E}">
        <p14:creationId xmlns:p14="http://schemas.microsoft.com/office/powerpoint/2010/main" val="726091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sp>
        <p:nvSpPr>
          <p:cNvPr id="3" name="Content Placeholder 2"/>
          <p:cNvSpPr>
            <a:spLocks noGrp="1"/>
          </p:cNvSpPr>
          <p:nvPr>
            <p:ph idx="1"/>
          </p:nvPr>
        </p:nvSpPr>
        <p:spPr/>
        <p:txBody>
          <a:bodyPr/>
          <a:lstStyle/>
          <a:p>
            <a:pPr algn="just">
              <a:spcBef>
                <a:spcPts val="1200"/>
              </a:spcBef>
              <a:defRPr/>
            </a:pPr>
            <a:r>
              <a:rPr lang="en-US" sz="2400" dirty="0"/>
              <a:t>Hibernate Cache can be very useful in gaining fast application performance if used correctly. </a:t>
            </a:r>
          </a:p>
          <a:p>
            <a:pPr algn="just">
              <a:spcBef>
                <a:spcPts val="1200"/>
              </a:spcBef>
              <a:defRPr/>
            </a:pPr>
            <a:r>
              <a:rPr lang="en-US" sz="2400" dirty="0"/>
              <a:t>Reduce the number of database queries, hence reducing the throughput time of the application.</a:t>
            </a:r>
          </a:p>
          <a:p>
            <a:pPr algn="just">
              <a:spcBef>
                <a:spcPts val="1200"/>
              </a:spcBef>
              <a:defRPr/>
            </a:pPr>
            <a:r>
              <a:rPr lang="en-US" sz="2400" dirty="0"/>
              <a:t>Hibernate comes with different types </a:t>
            </a:r>
            <a:r>
              <a:rPr lang="en-US" sz="2400"/>
              <a:t>of </a:t>
            </a:r>
            <a:r>
              <a:rPr lang="en-US" sz="2400" smtClean="0"/>
              <a:t>Cache:</a:t>
            </a:r>
          </a:p>
          <a:p>
            <a:pPr lvl="1" algn="just">
              <a:spcBef>
                <a:spcPts val="1200"/>
              </a:spcBef>
              <a:buFont typeface="Wingdings" pitchFamily="2" charset="2"/>
              <a:buChar char="§"/>
              <a:defRPr/>
            </a:pPr>
            <a:r>
              <a:rPr lang="en-US" b="1" smtClean="0"/>
              <a:t>First </a:t>
            </a:r>
            <a:r>
              <a:rPr lang="en-US" b="1" dirty="0"/>
              <a:t>Level Cache</a:t>
            </a:r>
          </a:p>
          <a:p>
            <a:pPr lvl="1" algn="just">
              <a:spcBef>
                <a:spcPts val="1200"/>
              </a:spcBef>
              <a:buFont typeface="Wingdings" pitchFamily="2" charset="2"/>
              <a:buChar char="§"/>
              <a:defRPr/>
            </a:pPr>
            <a:r>
              <a:rPr lang="en-US" b="1" dirty="0"/>
              <a:t>Second Level </a:t>
            </a:r>
            <a:r>
              <a:rPr lang="en-US" b="1" dirty="0" smtClean="0"/>
              <a:t>Cache</a:t>
            </a:r>
            <a:endParaRPr lang="en-US" dirty="0"/>
          </a:p>
          <a:p>
            <a:pPr lvl="1" algn="just">
              <a:spcBef>
                <a:spcPts val="1200"/>
              </a:spcBef>
              <a:buFont typeface="Wingdings" pitchFamily="2" charset="2"/>
              <a:buChar char="§"/>
              <a:defRPr/>
            </a:pPr>
            <a:r>
              <a:rPr lang="en-US" b="1" dirty="0" smtClean="0"/>
              <a:t>Query Cache</a:t>
            </a:r>
            <a:endParaRPr lang="en-US"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5</a:t>
            </a:fld>
            <a:endParaRPr lang="en-US" altLang="ja-JP" sz="2000" dirty="0"/>
          </a:p>
        </p:txBody>
      </p:sp>
    </p:spTree>
    <p:extLst>
      <p:ext uri="{BB962C8B-B14F-4D97-AF65-F5344CB8AC3E}">
        <p14:creationId xmlns:p14="http://schemas.microsoft.com/office/powerpoint/2010/main" val="556203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Level Cache</a:t>
            </a:r>
          </a:p>
        </p:txBody>
      </p:sp>
      <p:sp>
        <p:nvSpPr>
          <p:cNvPr id="3" name="Content Placeholder 2"/>
          <p:cNvSpPr>
            <a:spLocks noGrp="1"/>
          </p:cNvSpPr>
          <p:nvPr>
            <p:ph idx="1"/>
          </p:nvPr>
        </p:nvSpPr>
        <p:spPr/>
        <p:txBody>
          <a:bodyPr/>
          <a:lstStyle/>
          <a:p>
            <a:pPr algn="just"/>
            <a:r>
              <a:rPr lang="en-US" sz="2400" dirty="0"/>
              <a:t>Hibernate first level cache is associated with the </a:t>
            </a:r>
            <a:r>
              <a:rPr lang="en-US" sz="2400" b="1" dirty="0"/>
              <a:t>Session</a:t>
            </a:r>
            <a:r>
              <a:rPr lang="en-US" sz="2400" dirty="0"/>
              <a:t> object. </a:t>
            </a:r>
          </a:p>
          <a:p>
            <a:pPr algn="just"/>
            <a:r>
              <a:rPr lang="en-US" sz="2400" dirty="0"/>
              <a:t>Hibernate first level cache is enabled by </a:t>
            </a:r>
            <a:r>
              <a:rPr lang="en-US" sz="2400" dirty="0">
                <a:solidFill>
                  <a:srgbClr val="1125E5"/>
                </a:solidFill>
              </a:rPr>
              <a:t>default and there is no way to disable it. </a:t>
            </a:r>
          </a:p>
          <a:p>
            <a:pPr algn="just"/>
            <a:r>
              <a:rPr lang="en-US" sz="2400" dirty="0" smtClean="0"/>
              <a:t>Any </a:t>
            </a:r>
            <a:r>
              <a:rPr lang="en-US" sz="2400" dirty="0"/>
              <a:t>object cached in a session will not be visible to other sessions and when the session is closed, all the cached objects will also be lost</a:t>
            </a:r>
            <a:r>
              <a:rPr lang="en-US" sz="2400" dirty="0" smtClean="0"/>
              <a:t>.</a:t>
            </a:r>
            <a:endParaRPr lang="en-US" sz="16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6</a:t>
            </a:fld>
            <a:endParaRPr lang="en-US" altLang="ja-JP" sz="2000" dirty="0"/>
          </a:p>
        </p:txBody>
      </p:sp>
      <p:pic>
        <p:nvPicPr>
          <p:cNvPr id="7" name="Picture 2" descr="https://viblo.asia/uploads/d0d482b4-7cb0-4003-9baf-87d22ae1fa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355" y="3728156"/>
            <a:ext cx="4017646" cy="248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592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Level Cache</a:t>
            </a:r>
          </a:p>
        </p:txBody>
      </p:sp>
      <p:sp>
        <p:nvSpPr>
          <p:cNvPr id="3" name="Content Placeholder 2"/>
          <p:cNvSpPr>
            <a:spLocks noGrp="1"/>
          </p:cNvSpPr>
          <p:nvPr>
            <p:ph idx="1"/>
          </p:nvPr>
        </p:nvSpPr>
        <p:spPr/>
        <p:txBody>
          <a:bodyPr/>
          <a:lstStyle/>
          <a:p>
            <a:pPr algn="just"/>
            <a:r>
              <a:rPr lang="en-US" sz="2400" dirty="0" smtClean="0"/>
              <a:t>Hibernate </a:t>
            </a:r>
            <a:r>
              <a:rPr lang="en-US" sz="2400" dirty="0"/>
              <a:t>provides methods through which we can delete selected objects from the cache or clear the cache completely. </a:t>
            </a:r>
          </a:p>
          <a:p>
            <a:pPr lvl="1">
              <a:buFont typeface="Wingdings" pitchFamily="2" charset="2"/>
              <a:buChar char="§"/>
            </a:pPr>
            <a:r>
              <a:rPr lang="en-US" sz="2000" b="1" dirty="0" smtClean="0">
                <a:solidFill>
                  <a:srgbClr val="1125E5"/>
                </a:solidFill>
              </a:rPr>
              <a:t>evict</a:t>
            </a:r>
            <a:r>
              <a:rPr lang="en-US" sz="2000" b="1" dirty="0">
                <a:solidFill>
                  <a:srgbClr val="1125E5"/>
                </a:solidFill>
              </a:rPr>
              <a:t>()</a:t>
            </a:r>
            <a:r>
              <a:rPr lang="en-US" sz="2000" dirty="0"/>
              <a:t> </a:t>
            </a:r>
            <a:r>
              <a:rPr lang="en-US" sz="2000" dirty="0" smtClean="0"/>
              <a:t>remove </a:t>
            </a:r>
            <a:r>
              <a:rPr lang="en-US" sz="2000" dirty="0"/>
              <a:t>a single object from the hibernate first level cache.</a:t>
            </a:r>
          </a:p>
          <a:p>
            <a:pPr lvl="1">
              <a:buFont typeface="Wingdings" pitchFamily="2" charset="2"/>
              <a:buChar char="§"/>
            </a:pPr>
            <a:r>
              <a:rPr lang="en-US" sz="2000" b="1" dirty="0" smtClean="0">
                <a:solidFill>
                  <a:srgbClr val="1125E5"/>
                </a:solidFill>
              </a:rPr>
              <a:t>clear</a:t>
            </a:r>
            <a:r>
              <a:rPr lang="en-US" sz="2000" b="1" dirty="0">
                <a:solidFill>
                  <a:srgbClr val="1125E5"/>
                </a:solidFill>
              </a:rPr>
              <a:t>()</a:t>
            </a:r>
            <a:r>
              <a:rPr lang="en-US" sz="2000" dirty="0"/>
              <a:t> </a:t>
            </a:r>
            <a:r>
              <a:rPr lang="en-US" sz="2000" dirty="0" smtClean="0"/>
              <a:t>clear </a:t>
            </a:r>
            <a:r>
              <a:rPr lang="en-US" sz="2000" dirty="0"/>
              <a:t>the </a:t>
            </a:r>
            <a:r>
              <a:rPr lang="en-US" sz="2000" dirty="0" smtClean="0"/>
              <a:t>cache: delete </a:t>
            </a:r>
            <a:r>
              <a:rPr lang="en-US" sz="2000" dirty="0"/>
              <a:t>all the objects from the cache.</a:t>
            </a:r>
          </a:p>
          <a:p>
            <a:pPr lvl="1">
              <a:buFont typeface="Wingdings" pitchFamily="2" charset="2"/>
              <a:buChar char="§"/>
            </a:pPr>
            <a:r>
              <a:rPr lang="en-US" sz="2000" b="1" dirty="0" smtClean="0">
                <a:solidFill>
                  <a:srgbClr val="1125E5"/>
                </a:solidFill>
              </a:rPr>
              <a:t>contains()</a:t>
            </a:r>
            <a:r>
              <a:rPr lang="en-US" sz="2000" dirty="0" smtClean="0"/>
              <a:t> </a:t>
            </a:r>
            <a:r>
              <a:rPr lang="en-US" sz="2000" dirty="0"/>
              <a:t>check if an object is present in the hibernate cache or </a:t>
            </a:r>
            <a:r>
              <a:rPr lang="en-US" sz="2000" dirty="0" smtClean="0"/>
              <a:t>not</a:t>
            </a:r>
            <a:endParaRPr lang="en-US" sz="2000" dirty="0"/>
          </a:p>
        </p:txBody>
      </p:sp>
      <p:sp>
        <p:nvSpPr>
          <p:cNvPr id="5" name="Footer Placeholder 4"/>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4" name="Slide Number Placeholder 3"/>
          <p:cNvSpPr>
            <a:spLocks noGrp="1"/>
          </p:cNvSpPr>
          <p:nvPr>
            <p:ph type="sldNum" sz="quarter" idx="12"/>
          </p:nvPr>
        </p:nvSpPr>
        <p:spPr/>
        <p:txBody>
          <a:bodyPr/>
          <a:lstStyle/>
          <a:p>
            <a:pPr>
              <a:defRPr/>
            </a:pPr>
            <a:fld id="{573F15EC-E95E-4468-87C4-3E082D252491}" type="slidenum">
              <a:rPr lang="en-US" altLang="ja-JP" sz="2000" smtClean="0"/>
              <a:pPr>
                <a:defRPr/>
              </a:pPr>
              <a:t>7</a:t>
            </a:fld>
            <a:endParaRPr lang="en-US" altLang="ja-JP" sz="2000" dirty="0"/>
          </a:p>
        </p:txBody>
      </p:sp>
      <p:sp>
        <p:nvSpPr>
          <p:cNvPr id="6" name="TextBox 5"/>
          <p:cNvSpPr txBox="1"/>
          <p:nvPr/>
        </p:nvSpPr>
        <p:spPr>
          <a:xfrm>
            <a:off x="335280" y="3312776"/>
            <a:ext cx="8676640" cy="2862322"/>
          </a:xfrm>
          <a:prstGeom prst="rect">
            <a:avLst/>
          </a:prstGeom>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fontAlgn="base"/>
            <a:r>
              <a:rPr lang="en-US" dirty="0" smtClean="0">
                <a:latin typeface="Consolas" panose="020B0609020204030204" pitchFamily="49" charset="0"/>
              </a:rPr>
              <a:t>Session </a:t>
            </a:r>
            <a:r>
              <a:rPr lang="en-US" dirty="0" err="1">
                <a:latin typeface="Consolas" panose="020B0609020204030204" pitchFamily="49" charset="0"/>
              </a:rPr>
              <a:t>session</a:t>
            </a:r>
            <a:r>
              <a:rPr lang="en-US" dirty="0">
                <a:latin typeface="Consolas" panose="020B0609020204030204" pitchFamily="49" charset="0"/>
              </a:rPr>
              <a:t> = </a:t>
            </a:r>
            <a:r>
              <a:rPr lang="en-US" dirty="0" err="1">
                <a:latin typeface="Consolas" panose="020B0609020204030204" pitchFamily="49" charset="0"/>
              </a:rPr>
              <a:t>HibernateUtil.getSessionFactory</a:t>
            </a:r>
            <a:r>
              <a:rPr lang="en-US" dirty="0">
                <a:latin typeface="Consolas" panose="020B0609020204030204" pitchFamily="49" charset="0"/>
              </a:rPr>
              <a:t>().</a:t>
            </a:r>
            <a:r>
              <a:rPr lang="en-US" dirty="0" err="1">
                <a:latin typeface="Consolas" panose="020B0609020204030204" pitchFamily="49" charset="0"/>
              </a:rPr>
              <a:t>openSession</a:t>
            </a:r>
            <a:r>
              <a:rPr lang="en-US" dirty="0">
                <a:latin typeface="Consolas" panose="020B0609020204030204" pitchFamily="49" charset="0"/>
              </a:rPr>
              <a:t>();</a:t>
            </a:r>
          </a:p>
          <a:p>
            <a:pPr fontAlgn="base"/>
            <a:r>
              <a:rPr lang="en-US" dirty="0" smtClean="0">
                <a:latin typeface="Consolas" panose="020B0609020204030204" pitchFamily="49" charset="0"/>
              </a:rPr>
              <a:t>…</a:t>
            </a:r>
          </a:p>
          <a:p>
            <a:pPr fontAlgn="base"/>
            <a:r>
              <a:rPr lang="en-US" dirty="0" err="1" smtClean="0">
                <a:latin typeface="Consolas" panose="020B0609020204030204" pitchFamily="49" charset="0"/>
              </a:rPr>
              <a:t>AntEntity</a:t>
            </a:r>
            <a:r>
              <a:rPr lang="en-US" dirty="0" smtClean="0">
                <a:latin typeface="Consolas" panose="020B0609020204030204" pitchFamily="49" charset="0"/>
              </a:rPr>
              <a:t> entity = (</a:t>
            </a:r>
            <a:r>
              <a:rPr lang="en-US" dirty="0" err="1" smtClean="0">
                <a:latin typeface="Consolas" panose="020B0609020204030204" pitchFamily="49" charset="0"/>
              </a:rPr>
              <a:t>AntEntity</a:t>
            </a:r>
            <a:r>
              <a:rPr lang="en-US" dirty="0" smtClean="0">
                <a:latin typeface="Consolas" panose="020B0609020204030204" pitchFamily="49" charset="0"/>
              </a:rPr>
              <a:t>) </a:t>
            </a:r>
            <a:r>
              <a:rPr lang="en-US" dirty="0" err="1" smtClean="0">
                <a:latin typeface="Consolas" panose="020B0609020204030204" pitchFamily="49" charset="0"/>
              </a:rPr>
              <a:t>session.load</a:t>
            </a:r>
            <a:r>
              <a:rPr lang="en-US" dirty="0" smtClean="0">
                <a:latin typeface="Consolas" panose="020B0609020204030204" pitchFamily="49" charset="0"/>
              </a:rPr>
              <a:t>(</a:t>
            </a:r>
            <a:r>
              <a:rPr lang="en-US" dirty="0" err="1" smtClean="0">
                <a:latin typeface="Consolas" panose="020B0609020204030204" pitchFamily="49" charset="0"/>
              </a:rPr>
              <a:t>AntEntity.class</a:t>
            </a:r>
            <a:r>
              <a:rPr lang="en-US" dirty="0" smtClean="0">
                <a:latin typeface="Consolas" panose="020B0609020204030204" pitchFamily="49" charset="0"/>
              </a:rPr>
              <a:t>, new Integer(1));</a:t>
            </a:r>
            <a:endParaRPr lang="en-US" dirty="0">
              <a:latin typeface="Consolas" panose="020B0609020204030204" pitchFamily="49" charset="0"/>
            </a:endParaRPr>
          </a:p>
          <a:p>
            <a:pPr fontAlgn="base"/>
            <a:r>
              <a:rPr lang="en-US" dirty="0" smtClean="0">
                <a:latin typeface="Consolas" panose="020B0609020204030204" pitchFamily="49" charset="0"/>
              </a:rPr>
              <a:t>entity </a:t>
            </a:r>
            <a:r>
              <a:rPr lang="en-US" dirty="0">
                <a:latin typeface="Consolas" panose="020B0609020204030204" pitchFamily="49" charset="0"/>
              </a:rPr>
              <a:t>= (</a:t>
            </a:r>
            <a:r>
              <a:rPr lang="en-US" dirty="0" err="1">
                <a:latin typeface="Consolas" panose="020B0609020204030204" pitchFamily="49" charset="0"/>
              </a:rPr>
              <a:t>AntEntity</a:t>
            </a:r>
            <a:r>
              <a:rPr lang="en-US" dirty="0">
                <a:latin typeface="Consolas" panose="020B0609020204030204" pitchFamily="49" charset="0"/>
              </a:rPr>
              <a:t>) </a:t>
            </a:r>
            <a:r>
              <a:rPr lang="en-US" dirty="0" err="1">
                <a:latin typeface="Consolas" panose="020B0609020204030204" pitchFamily="49" charset="0"/>
              </a:rPr>
              <a:t>session.load</a:t>
            </a:r>
            <a:r>
              <a:rPr lang="en-US" dirty="0">
                <a:latin typeface="Consolas" panose="020B0609020204030204" pitchFamily="49" charset="0"/>
              </a:rPr>
              <a:t>(</a:t>
            </a:r>
            <a:r>
              <a:rPr lang="en-US" dirty="0" err="1">
                <a:latin typeface="Consolas" panose="020B0609020204030204" pitchFamily="49" charset="0"/>
              </a:rPr>
              <a:t>AntEntity.class</a:t>
            </a:r>
            <a:r>
              <a:rPr lang="en-US" dirty="0">
                <a:latin typeface="Consolas" panose="020B0609020204030204" pitchFamily="49" charset="0"/>
              </a:rPr>
              <a:t>, new Integer(1</a:t>
            </a:r>
            <a:r>
              <a:rPr lang="en-US" dirty="0" smtClean="0">
                <a:latin typeface="Consolas" panose="020B0609020204030204" pitchFamily="49" charset="0"/>
              </a:rPr>
              <a:t>));</a:t>
            </a:r>
            <a:endParaRPr lang="en-US" dirty="0">
              <a:latin typeface="Consolas" panose="020B0609020204030204" pitchFamily="49" charset="0"/>
            </a:endParaRPr>
          </a:p>
          <a:p>
            <a:pPr fontAlgn="base"/>
            <a:r>
              <a:rPr lang="en-US" dirty="0">
                <a:latin typeface="Consolas" panose="020B0609020204030204" pitchFamily="49" charset="0"/>
              </a:rPr>
              <a:t>     </a:t>
            </a:r>
          </a:p>
          <a:p>
            <a:pPr fontAlgn="base"/>
            <a:r>
              <a:rPr lang="en-US" b="1" dirty="0" err="1" smtClean="0">
                <a:solidFill>
                  <a:srgbClr val="1125E5"/>
                </a:solidFill>
                <a:latin typeface="Consolas" panose="020B0609020204030204" pitchFamily="49" charset="0"/>
              </a:rPr>
              <a:t>session.evict</a:t>
            </a:r>
            <a:r>
              <a:rPr lang="en-US" b="1" dirty="0" smtClean="0">
                <a:solidFill>
                  <a:srgbClr val="1125E5"/>
                </a:solidFill>
                <a:latin typeface="Consolas" panose="020B0609020204030204" pitchFamily="49" charset="0"/>
              </a:rPr>
              <a:t>(entity); //</a:t>
            </a:r>
            <a:r>
              <a:rPr lang="en-US" b="1" dirty="0" err="1">
                <a:solidFill>
                  <a:srgbClr val="1125E5"/>
                </a:solidFill>
                <a:latin typeface="Consolas" panose="020B0609020204030204" pitchFamily="49" charset="0"/>
              </a:rPr>
              <a:t>session.clear</a:t>
            </a:r>
            <a:r>
              <a:rPr lang="en-US" b="1" dirty="0">
                <a:solidFill>
                  <a:srgbClr val="1125E5"/>
                </a:solidFill>
                <a:latin typeface="Consolas" panose="020B0609020204030204" pitchFamily="49" charset="0"/>
              </a:rPr>
              <a:t>(); </a:t>
            </a:r>
          </a:p>
          <a:p>
            <a:pPr fontAlgn="base"/>
            <a:r>
              <a:rPr lang="en-US" dirty="0">
                <a:latin typeface="Consolas" panose="020B0609020204030204" pitchFamily="49" charset="0"/>
              </a:rPr>
              <a:t>     </a:t>
            </a:r>
          </a:p>
          <a:p>
            <a:pPr fontAlgn="base"/>
            <a:r>
              <a:rPr lang="en-US" dirty="0" smtClean="0">
                <a:latin typeface="Consolas" panose="020B0609020204030204" pitchFamily="49" charset="0"/>
              </a:rPr>
              <a:t>entity </a:t>
            </a:r>
            <a:r>
              <a:rPr lang="en-US" dirty="0">
                <a:latin typeface="Consolas" panose="020B0609020204030204" pitchFamily="49" charset="0"/>
              </a:rPr>
              <a:t>= (</a:t>
            </a:r>
            <a:r>
              <a:rPr lang="en-US" dirty="0" err="1">
                <a:latin typeface="Consolas" panose="020B0609020204030204" pitchFamily="49" charset="0"/>
              </a:rPr>
              <a:t>AntEntity</a:t>
            </a:r>
            <a:r>
              <a:rPr lang="en-US" dirty="0">
                <a:latin typeface="Consolas" panose="020B0609020204030204" pitchFamily="49" charset="0"/>
              </a:rPr>
              <a:t>) </a:t>
            </a:r>
            <a:r>
              <a:rPr lang="en-US" dirty="0" err="1">
                <a:latin typeface="Consolas" panose="020B0609020204030204" pitchFamily="49" charset="0"/>
              </a:rPr>
              <a:t>session.load</a:t>
            </a:r>
            <a:r>
              <a:rPr lang="en-US" dirty="0">
                <a:latin typeface="Consolas" panose="020B0609020204030204" pitchFamily="49" charset="0"/>
              </a:rPr>
              <a:t>(</a:t>
            </a:r>
            <a:r>
              <a:rPr lang="en-US" dirty="0" err="1">
                <a:latin typeface="Consolas" panose="020B0609020204030204" pitchFamily="49" charset="0"/>
              </a:rPr>
              <a:t>AntEntity.class</a:t>
            </a:r>
            <a:r>
              <a:rPr lang="en-US" dirty="0">
                <a:latin typeface="Consolas" panose="020B0609020204030204" pitchFamily="49" charset="0"/>
              </a:rPr>
              <a:t>, new Integer(1</a:t>
            </a:r>
            <a:r>
              <a:rPr lang="en-US" dirty="0" smtClean="0">
                <a:latin typeface="Consolas" panose="020B0609020204030204" pitchFamily="49" charset="0"/>
              </a:rPr>
              <a:t>));</a:t>
            </a:r>
          </a:p>
          <a:p>
            <a:pPr fontAlgn="base"/>
            <a:r>
              <a:rPr lang="en-US" dirty="0" smtClean="0">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3610243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Level Cache</a:t>
            </a:r>
          </a:p>
        </p:txBody>
      </p:sp>
      <p:sp>
        <p:nvSpPr>
          <p:cNvPr id="3" name="Content Placeholder 2"/>
          <p:cNvSpPr>
            <a:spLocks noGrp="1"/>
          </p:cNvSpPr>
          <p:nvPr>
            <p:ph idx="1"/>
          </p:nvPr>
        </p:nvSpPr>
        <p:spPr/>
        <p:txBody>
          <a:bodyPr/>
          <a:lstStyle/>
          <a:p>
            <a:r>
              <a:rPr lang="en-GB" sz="2400" b="1"/>
              <a:t>Example 1</a:t>
            </a:r>
            <a:r>
              <a:rPr lang="en-GB" sz="2400"/>
              <a:t>: </a:t>
            </a:r>
            <a:r>
              <a:rPr lang="en-GB" sz="1800" smtClean="0">
                <a:solidFill>
                  <a:srgbClr val="1125E5"/>
                </a:solidFill>
              </a:rPr>
              <a:t>load the entity </a:t>
            </a:r>
            <a:r>
              <a:rPr lang="en-GB" sz="1800">
                <a:solidFill>
                  <a:srgbClr val="1125E5"/>
                </a:solidFill>
              </a:rPr>
              <a:t>many times in the same session </a:t>
            </a:r>
            <a:endParaRPr lang="en-US" sz="24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sp>
        <p:nvSpPr>
          <p:cNvPr id="6" name="Rectangle 5"/>
          <p:cNvSpPr/>
          <p:nvPr/>
        </p:nvSpPr>
        <p:spPr>
          <a:xfrm>
            <a:off x="325121" y="1478478"/>
            <a:ext cx="8580340" cy="4862870"/>
          </a:xfrm>
          <a:prstGeom prst="rect">
            <a:avLst/>
          </a:prstGeom>
          <a:solidFill>
            <a:schemeClr val="bg1">
              <a:lumMod val="95000"/>
            </a:schemeClr>
          </a:solidFill>
        </p:spPr>
        <p:txBody>
          <a:bodyPr wrap="square">
            <a:spAutoFit/>
          </a:bodyPr>
          <a:lstStyle/>
          <a:p>
            <a:pPr>
              <a:spcBef>
                <a:spcPts val="600"/>
              </a:spcBef>
            </a:pPr>
            <a:r>
              <a:rPr lang="en-US" sz="1600" smtClean="0">
                <a:solidFill>
                  <a:srgbClr val="6A3E3E"/>
                </a:solidFill>
                <a:latin typeface="Consolas" panose="020B0609020204030204" pitchFamily="49" charset="0"/>
              </a:rPr>
              <a:t>session</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HibernateUtils.</a:t>
            </a:r>
            <a:r>
              <a:rPr lang="en-US" sz="1600" i="1">
                <a:solidFill>
                  <a:srgbClr val="000000"/>
                </a:solidFill>
                <a:latin typeface="Consolas" panose="020B0609020204030204" pitchFamily="49" charset="0"/>
              </a:rPr>
              <a:t>getSessionFactory().openSession();</a:t>
            </a:r>
          </a:p>
          <a:p>
            <a:pPr>
              <a:spcBef>
                <a:spcPts val="600"/>
              </a:spcBef>
            </a:pPr>
            <a:r>
              <a:rPr lang="en-US" sz="1600">
                <a:solidFill>
                  <a:srgbClr val="000000"/>
                </a:solidFill>
                <a:latin typeface="Consolas" panose="020B0609020204030204" pitchFamily="49" charset="0"/>
              </a:rPr>
              <a:t>            </a:t>
            </a:r>
          </a:p>
          <a:p>
            <a:pPr>
              <a:spcBef>
                <a:spcPts val="600"/>
              </a:spcBef>
            </a:pPr>
            <a:r>
              <a:rPr lang="en-US" sz="1600" smtClean="0">
                <a:solidFill>
                  <a:srgbClr val="000000"/>
                </a:solidFill>
                <a:latin typeface="Consolas" panose="020B0609020204030204" pitchFamily="49" charset="0"/>
              </a:rPr>
              <a:t>Departments </a:t>
            </a:r>
            <a:r>
              <a:rPr lang="en-US" sz="1600">
                <a:solidFill>
                  <a:srgbClr val="6A3E3E"/>
                </a:solidFill>
                <a:latin typeface="Consolas" panose="020B0609020204030204" pitchFamily="49" charset="0"/>
              </a:rPr>
              <a:t>department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.load(Departments.</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b="1">
                <a:solidFill>
                  <a:srgbClr val="7F0055"/>
                </a:solidFill>
                <a:highlight>
                  <a:srgbClr val="E8F2FE"/>
                </a:highlight>
                <a:latin typeface="Consolas" panose="020B0609020204030204" pitchFamily="49" charset="0"/>
              </a:rPr>
              <a:t>new</a:t>
            </a:r>
            <a:r>
              <a:rPr lang="en-US" sz="1600" b="1">
                <a:solidFill>
                  <a:srgbClr val="000000"/>
                </a:solidFill>
                <a:highlight>
                  <a:srgbClr val="E8F2FE"/>
                </a:highlight>
                <a:latin typeface="Consolas" panose="020B0609020204030204" pitchFamily="49" charset="0"/>
              </a:rPr>
              <a:t> Integer(1)</a:t>
            </a:r>
            <a:r>
              <a:rPr lang="en-US" sz="1600" b="1" smtClean="0">
                <a:solidFill>
                  <a:srgbClr val="000000"/>
                </a:solidFill>
                <a:latin typeface="Consolas" panose="020B0609020204030204" pitchFamily="49" charset="0"/>
              </a:rPr>
              <a:t>);</a:t>
            </a:r>
            <a:endParaRPr lang="en-US" sz="1600" b="1">
              <a:solidFill>
                <a:srgbClr val="000000"/>
              </a:solidFill>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p>
          <a:p>
            <a:pPr>
              <a:spcBef>
                <a:spcPts val="600"/>
              </a:spcBef>
            </a:pPr>
            <a:r>
              <a:rPr lang="en-US" sz="1600">
                <a:solidFill>
                  <a:srgbClr val="000000"/>
                </a:solidFill>
                <a:latin typeface="Consolas" panose="020B0609020204030204" pitchFamily="49" charset="0"/>
              </a:rPr>
              <a:t>            </a:t>
            </a:r>
          </a:p>
          <a:p>
            <a:pPr>
              <a:spcBef>
                <a:spcPts val="600"/>
              </a:spcBef>
            </a:pPr>
            <a:r>
              <a:rPr lang="vi-VN" sz="1600" smtClean="0">
                <a:solidFill>
                  <a:srgbClr val="3F7F5F"/>
                </a:solidFill>
                <a:latin typeface="Consolas" panose="020B0609020204030204" pitchFamily="49" charset="0"/>
              </a:rPr>
              <a:t>// </a:t>
            </a:r>
            <a:r>
              <a:rPr lang="vi-VN" sz="1600">
                <a:solidFill>
                  <a:srgbClr val="3F7F5F"/>
                </a:solidFill>
                <a:latin typeface="Consolas" panose="020B0609020204030204" pitchFamily="49" charset="0"/>
              </a:rPr>
              <a:t>Lấy đối tượng department thêm lần nữa</a:t>
            </a:r>
          </a:p>
          <a:p>
            <a:pPr>
              <a:spcBef>
                <a:spcPts val="600"/>
              </a:spcBef>
            </a:pPr>
            <a:r>
              <a:rPr lang="en-US" sz="1600" smtClean="0">
                <a:solidFill>
                  <a:srgbClr val="6A3E3E"/>
                </a:solidFill>
                <a:latin typeface="Consolas" panose="020B0609020204030204" pitchFamily="49" charset="0"/>
              </a:rPr>
              <a:t>department</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(Departments) </a:t>
            </a:r>
            <a:r>
              <a:rPr lang="en-US" sz="1600">
                <a:solidFill>
                  <a:srgbClr val="6A3E3E"/>
                </a:solidFill>
                <a:latin typeface="Consolas" panose="020B0609020204030204" pitchFamily="49" charset="0"/>
              </a:rPr>
              <a:t>session</a:t>
            </a:r>
            <a:r>
              <a:rPr lang="en-US" sz="1600">
                <a:solidFill>
                  <a:srgbClr val="000000"/>
                </a:solidFill>
                <a:latin typeface="Consolas" panose="020B0609020204030204" pitchFamily="49" charset="0"/>
              </a:rPr>
              <a:t>.load(Departments.</a:t>
            </a:r>
            <a:r>
              <a:rPr lang="en-US" sz="1600" b="1">
                <a:solidFill>
                  <a:srgbClr val="7F0055"/>
                </a:solidFill>
                <a:latin typeface="Consolas" panose="020B0609020204030204" pitchFamily="49" charset="0"/>
              </a:rPr>
              <a:t>class</a:t>
            </a:r>
            <a:r>
              <a:rPr lang="en-US" sz="1600" b="1">
                <a:solidFill>
                  <a:srgbClr val="000000"/>
                </a:solidFill>
                <a:latin typeface="Consolas" panose="020B0609020204030204" pitchFamily="49" charset="0"/>
              </a:rPr>
              <a:t>, </a:t>
            </a:r>
            <a:r>
              <a:rPr lang="en-US" sz="1600" b="1">
                <a:solidFill>
                  <a:srgbClr val="7F0055"/>
                </a:solidFill>
                <a:highlight>
                  <a:srgbClr val="E8F2FE"/>
                </a:highlight>
                <a:latin typeface="Consolas" panose="020B0609020204030204" pitchFamily="49" charset="0"/>
              </a:rPr>
              <a:t>new</a:t>
            </a:r>
            <a:r>
              <a:rPr lang="en-US" sz="1600" b="1">
                <a:solidFill>
                  <a:srgbClr val="000000"/>
                </a:solidFill>
                <a:highlight>
                  <a:srgbClr val="E8F2FE"/>
                </a:highlight>
                <a:latin typeface="Consolas" panose="020B0609020204030204" pitchFamily="49" charset="0"/>
              </a:rPr>
              <a:t> Integer(1)</a:t>
            </a:r>
            <a:r>
              <a:rPr lang="en-US" sz="1600" b="1" smtClean="0">
                <a:solidFill>
                  <a:srgbClr val="000000"/>
                </a:solidFill>
                <a:latin typeface="Consolas" panose="020B0609020204030204" pitchFamily="49" charset="0"/>
              </a:rPr>
              <a:t>);</a:t>
            </a:r>
            <a:endParaRPr lang="en-US" sz="1600" b="1">
              <a:solidFill>
                <a:srgbClr val="000000"/>
              </a:solidFill>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r>
              <a:rPr lang="en-US" sz="1600" b="1" i="1">
                <a:solidFill>
                  <a:srgbClr val="000000"/>
                </a:solidFill>
                <a:latin typeface="Consolas" panose="020B0609020204030204" pitchFamily="49" charset="0"/>
              </a:rPr>
              <a:t>());</a:t>
            </a:r>
          </a:p>
          <a:p>
            <a:pPr>
              <a:spcBef>
                <a:spcPts val="600"/>
              </a:spcBef>
            </a:pPr>
            <a:r>
              <a:rPr lang="en-US" sz="1600">
                <a:solidFill>
                  <a:srgbClr val="000000"/>
                </a:solidFill>
                <a:latin typeface="Consolas" panose="020B0609020204030204" pitchFamily="49" charset="0"/>
              </a:rPr>
              <a:t>            </a:t>
            </a:r>
          </a:p>
          <a:p>
            <a:pPr>
              <a:spcBef>
                <a:spcPts val="600"/>
              </a:spcBef>
            </a:pPr>
            <a:r>
              <a:rPr lang="en-US" sz="1600" smtClean="0">
                <a:solidFill>
                  <a:srgbClr val="3F7F5F"/>
                </a:solidFill>
                <a:latin typeface="Consolas" panose="020B0609020204030204" pitchFamily="49" charset="0"/>
              </a:rPr>
              <a:t>// </a:t>
            </a:r>
            <a:r>
              <a:rPr lang="en-US" sz="1600">
                <a:solidFill>
                  <a:srgbClr val="3F7F5F"/>
                </a:solidFill>
                <a:latin typeface="Consolas" panose="020B0609020204030204" pitchFamily="49" charset="0"/>
              </a:rPr>
              <a:t>Lấy thêm nhiều lần nữa</a:t>
            </a:r>
          </a:p>
          <a:p>
            <a:pPr>
              <a:spcBef>
                <a:spcPts val="600"/>
              </a:spcBef>
            </a:pPr>
            <a:r>
              <a:rPr lang="nn-NO" sz="1600" b="1" smtClean="0">
                <a:solidFill>
                  <a:srgbClr val="7F0055"/>
                </a:solidFill>
                <a:latin typeface="Consolas" panose="020B0609020204030204" pitchFamily="49" charset="0"/>
              </a:rPr>
              <a:t>for</a:t>
            </a:r>
            <a:r>
              <a:rPr lang="nn-NO" sz="1600" b="1" smtClean="0">
                <a:solidFill>
                  <a:srgbClr val="000000"/>
                </a:solidFill>
                <a:latin typeface="Consolas" panose="020B0609020204030204" pitchFamily="49" charset="0"/>
              </a:rPr>
              <a:t> </a:t>
            </a:r>
            <a:r>
              <a:rPr lang="nn-NO" sz="1600" b="1">
                <a:solidFill>
                  <a:srgbClr val="000000"/>
                </a:solidFill>
                <a:latin typeface="Consolas" panose="020B0609020204030204" pitchFamily="49" charset="0"/>
              </a:rPr>
              <a:t>(</a:t>
            </a:r>
            <a:r>
              <a:rPr lang="nn-NO" sz="1600" b="1">
                <a:solidFill>
                  <a:srgbClr val="7F0055"/>
                </a:solidFill>
                <a:latin typeface="Consolas" panose="020B0609020204030204" pitchFamily="49" charset="0"/>
              </a:rPr>
              <a:t>int</a:t>
            </a:r>
            <a:r>
              <a:rPr lang="nn-NO" sz="1600" b="1">
                <a:solidFill>
                  <a:srgbClr val="000000"/>
                </a:solidFill>
                <a:latin typeface="Consolas" panose="020B0609020204030204" pitchFamily="49" charset="0"/>
              </a:rPr>
              <a:t> </a:t>
            </a:r>
            <a:r>
              <a:rPr lang="nn-NO" sz="1600" b="1">
                <a:solidFill>
                  <a:srgbClr val="6A3E3E"/>
                </a:solidFill>
                <a:latin typeface="Consolas" panose="020B0609020204030204" pitchFamily="49" charset="0"/>
              </a:rPr>
              <a:t>i</a:t>
            </a:r>
            <a:r>
              <a:rPr lang="nn-NO" sz="1600" b="1">
                <a:solidFill>
                  <a:srgbClr val="000000"/>
                </a:solidFill>
                <a:latin typeface="Consolas" panose="020B0609020204030204" pitchFamily="49" charset="0"/>
              </a:rPr>
              <a:t> = 0; </a:t>
            </a:r>
            <a:r>
              <a:rPr lang="nn-NO" sz="1600" b="1">
                <a:solidFill>
                  <a:srgbClr val="6A3E3E"/>
                </a:solidFill>
                <a:latin typeface="Consolas" panose="020B0609020204030204" pitchFamily="49" charset="0"/>
              </a:rPr>
              <a:t>i</a:t>
            </a:r>
            <a:r>
              <a:rPr lang="nn-NO" sz="1600" b="1">
                <a:solidFill>
                  <a:srgbClr val="000000"/>
                </a:solidFill>
                <a:latin typeface="Consolas" panose="020B0609020204030204" pitchFamily="49" charset="0"/>
              </a:rPr>
              <a:t> &lt; 5; </a:t>
            </a:r>
            <a:r>
              <a:rPr lang="nn-NO" sz="1600" b="1">
                <a:solidFill>
                  <a:srgbClr val="6A3E3E"/>
                </a:solidFill>
                <a:latin typeface="Consolas" panose="020B0609020204030204" pitchFamily="49" charset="0"/>
              </a:rPr>
              <a:t>i</a:t>
            </a:r>
            <a:r>
              <a:rPr lang="nn-NO" sz="1600" b="1">
                <a:solidFill>
                  <a:srgbClr val="000000"/>
                </a:solidFill>
                <a:latin typeface="Consolas" panose="020B0609020204030204" pitchFamily="49" charset="0"/>
              </a:rPr>
              <a:t>++) {</a:t>
            </a:r>
          </a:p>
          <a:p>
            <a:pPr>
              <a:spcBef>
                <a:spcPts val="600"/>
              </a:spcBef>
            </a:pPr>
            <a:r>
              <a:rPr lang="en-US" sz="1600" smtClean="0">
                <a:solidFill>
                  <a:srgbClr val="6A3E3E"/>
                </a:solidFill>
                <a:latin typeface="Consolas" panose="020B0609020204030204" pitchFamily="49" charset="0"/>
              </a:rPr>
              <a:t>	department</a:t>
            </a:r>
            <a:r>
              <a:rPr lang="en-US" sz="1600" smtClean="0">
                <a:solidFill>
                  <a:srgbClr val="000000"/>
                </a:solidFill>
                <a:latin typeface="Consolas" panose="020B0609020204030204" pitchFamily="49" charset="0"/>
              </a:rPr>
              <a:t> </a:t>
            </a:r>
            <a:r>
              <a:rPr lang="en-US" sz="1600">
                <a:solidFill>
                  <a:srgbClr val="000000"/>
                </a:solidFill>
                <a:latin typeface="Consolas" panose="020B0609020204030204" pitchFamily="49" charset="0"/>
              </a:rPr>
              <a:t>= (Departments) </a:t>
            </a:r>
            <a:r>
              <a:rPr lang="en-US" sz="1600" smtClean="0">
                <a:solidFill>
                  <a:srgbClr val="6A3E3E"/>
                </a:solidFill>
                <a:latin typeface="Consolas" panose="020B0609020204030204" pitchFamily="49" charset="0"/>
              </a:rPr>
              <a:t>session</a:t>
            </a:r>
            <a:r>
              <a:rPr lang="en-US" sz="1600" smtClean="0">
                <a:solidFill>
                  <a:srgbClr val="000000"/>
                </a:solidFill>
                <a:latin typeface="Consolas" panose="020B0609020204030204" pitchFamily="49" charset="0"/>
              </a:rPr>
              <a:t>.load(Departments.</a:t>
            </a:r>
            <a:r>
              <a:rPr lang="en-US" sz="1600" b="1" smtClean="0">
                <a:solidFill>
                  <a:srgbClr val="7F0055"/>
                </a:solidFill>
                <a:latin typeface="Consolas" panose="020B0609020204030204" pitchFamily="49" charset="0"/>
              </a:rPr>
              <a:t>class</a:t>
            </a:r>
            <a:r>
              <a:rPr lang="en-US" sz="1600" b="1" smtClean="0">
                <a:solidFill>
                  <a:srgbClr val="000000"/>
                </a:solidFill>
                <a:latin typeface="Consolas" panose="020B0609020204030204" pitchFamily="49" charset="0"/>
              </a:rPr>
              <a:t>, </a:t>
            </a:r>
          </a:p>
          <a:p>
            <a:pPr>
              <a:spcBef>
                <a:spcPts val="600"/>
              </a:spcBef>
            </a:pPr>
            <a:r>
              <a:rPr lang="en-US" sz="1600" b="1">
                <a:solidFill>
                  <a:srgbClr val="000000"/>
                </a:solidFill>
                <a:highlight>
                  <a:srgbClr val="E8F2FE"/>
                </a:highlight>
                <a:latin typeface="Consolas" panose="020B0609020204030204" pitchFamily="49" charset="0"/>
              </a:rPr>
              <a:t>	</a:t>
            </a:r>
            <a:r>
              <a:rPr lang="en-US" sz="1600" b="1" smtClean="0">
                <a:solidFill>
                  <a:srgbClr val="000000"/>
                </a:solidFill>
                <a:highlight>
                  <a:srgbClr val="E8F2FE"/>
                </a:highlight>
                <a:latin typeface="Consolas" panose="020B0609020204030204" pitchFamily="49" charset="0"/>
              </a:rPr>
              <a:t>												</a:t>
            </a:r>
            <a:r>
              <a:rPr lang="en-US" sz="1600" b="1" smtClean="0">
                <a:solidFill>
                  <a:srgbClr val="7F0055"/>
                </a:solidFill>
                <a:highlight>
                  <a:srgbClr val="E8F2FE"/>
                </a:highlight>
                <a:latin typeface="Consolas" panose="020B0609020204030204" pitchFamily="49" charset="0"/>
              </a:rPr>
              <a:t>new</a:t>
            </a:r>
            <a:r>
              <a:rPr lang="en-US" sz="1600" b="1" smtClean="0">
                <a:solidFill>
                  <a:srgbClr val="000000"/>
                </a:solidFill>
                <a:highlight>
                  <a:srgbClr val="E8F2FE"/>
                </a:highlight>
                <a:latin typeface="Consolas" panose="020B0609020204030204" pitchFamily="49" charset="0"/>
              </a:rPr>
              <a:t> </a:t>
            </a:r>
            <a:r>
              <a:rPr lang="en-US" sz="1600" b="1">
                <a:solidFill>
                  <a:srgbClr val="000000"/>
                </a:solidFill>
                <a:highlight>
                  <a:srgbClr val="E8F2FE"/>
                </a:highlight>
                <a:latin typeface="Consolas" panose="020B0609020204030204" pitchFamily="49" charset="0"/>
              </a:rPr>
              <a:t>Integer(1)</a:t>
            </a:r>
            <a:r>
              <a:rPr lang="en-US" sz="1600" smtClean="0">
                <a:solidFill>
                  <a:srgbClr val="000000"/>
                </a:solidFill>
                <a:latin typeface="Consolas" panose="020B0609020204030204" pitchFamily="49" charset="0"/>
              </a:rPr>
              <a:t>);</a:t>
            </a:r>
            <a:endParaRPr lang="en-US" sz="1600">
              <a:solidFill>
                <a:srgbClr val="000000"/>
              </a:solidFill>
              <a:latin typeface="Consolas" panose="020B0609020204030204" pitchFamily="49" charset="0"/>
            </a:endParaRPr>
          </a:p>
          <a:p>
            <a:pPr>
              <a:spcBef>
                <a:spcPts val="600"/>
              </a:spcBef>
            </a:pPr>
            <a:r>
              <a:rPr lang="en-US" sz="1600" smtClean="0">
                <a:solidFill>
                  <a:srgbClr val="000000"/>
                </a:solidFill>
                <a:latin typeface="Consolas" panose="020B0609020204030204" pitchFamily="49" charset="0"/>
              </a:rPr>
              <a:t>    System.</a:t>
            </a:r>
            <a:r>
              <a:rPr lang="en-US" sz="1600" b="1" i="1" smtClean="0">
                <a:solidFill>
                  <a:srgbClr val="0000C0"/>
                </a:solidFill>
                <a:latin typeface="Consolas" panose="020B0609020204030204" pitchFamily="49" charset="0"/>
              </a:rPr>
              <a:t>out</a:t>
            </a:r>
            <a:r>
              <a:rPr lang="en-US" sz="1600" b="1" i="1" smtClean="0">
                <a:solidFill>
                  <a:srgbClr val="000000"/>
                </a:solidFill>
                <a:latin typeface="Consolas" panose="020B0609020204030204" pitchFamily="49" charset="0"/>
              </a:rPr>
              <a:t>.println(</a:t>
            </a:r>
            <a:r>
              <a:rPr lang="en-US" sz="1600" b="1" i="1" smtClean="0">
                <a:solidFill>
                  <a:srgbClr val="6A3E3E"/>
                </a:solidFill>
                <a:latin typeface="Consolas" panose="020B0609020204030204" pitchFamily="49" charset="0"/>
              </a:rPr>
              <a:t>department</a:t>
            </a:r>
            <a:r>
              <a:rPr lang="en-US" sz="1600" b="1" i="1" smtClean="0">
                <a:solidFill>
                  <a:srgbClr val="000000"/>
                </a:solidFill>
                <a:latin typeface="Consolas" panose="020B0609020204030204" pitchFamily="49" charset="0"/>
              </a:rPr>
              <a:t>.getDeptName());</a:t>
            </a:r>
          </a:p>
          <a:p>
            <a:pPr>
              <a:spcBef>
                <a:spcPts val="600"/>
              </a:spcBef>
            </a:pPr>
            <a:r>
              <a:rPr lang="en-US" sz="1600" smtClean="0">
                <a:solidFill>
                  <a:srgbClr val="000000"/>
                </a:solidFill>
                <a:latin typeface="Consolas" panose="020B0609020204030204" pitchFamily="49" charset="0"/>
              </a:rPr>
              <a:t>}</a:t>
            </a:r>
            <a:endParaRPr lang="en-US" sz="1600"/>
          </a:p>
        </p:txBody>
      </p:sp>
    </p:spTree>
    <p:extLst>
      <p:ext uri="{BB962C8B-B14F-4D97-AF65-F5344CB8AC3E}">
        <p14:creationId xmlns:p14="http://schemas.microsoft.com/office/powerpoint/2010/main" val="117210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Level Cache</a:t>
            </a:r>
          </a:p>
        </p:txBody>
      </p:sp>
      <p:sp>
        <p:nvSpPr>
          <p:cNvPr id="3" name="Content Placeholder 2"/>
          <p:cNvSpPr>
            <a:spLocks noGrp="1"/>
          </p:cNvSpPr>
          <p:nvPr>
            <p:ph idx="1"/>
          </p:nvPr>
        </p:nvSpPr>
        <p:spPr/>
        <p:txBody>
          <a:bodyPr/>
          <a:lstStyle/>
          <a:p>
            <a:r>
              <a:rPr lang="en-GB" sz="2400" b="1"/>
              <a:t>Example 1</a:t>
            </a:r>
            <a:r>
              <a:rPr lang="en-GB" sz="2400"/>
              <a:t>: </a:t>
            </a:r>
            <a:r>
              <a:rPr lang="en-GB" sz="1800" smtClean="0">
                <a:solidFill>
                  <a:srgbClr val="1125E5"/>
                </a:solidFill>
              </a:rPr>
              <a:t>load the entity </a:t>
            </a:r>
            <a:r>
              <a:rPr lang="en-GB" sz="1800">
                <a:solidFill>
                  <a:srgbClr val="1125E5"/>
                </a:solidFill>
              </a:rPr>
              <a:t>many times in the same session </a:t>
            </a:r>
            <a:endParaRPr lang="en-US" sz="2400">
              <a:solidFill>
                <a:srgbClr val="1125E5"/>
              </a:solidFill>
            </a:endParaRPr>
          </a:p>
        </p:txBody>
      </p:sp>
      <p:sp>
        <p:nvSpPr>
          <p:cNvPr id="4" name="Footer Placeholder 3"/>
          <p:cNvSpPr>
            <a:spLocks noGrp="1"/>
          </p:cNvSpPr>
          <p:nvPr>
            <p:ph type="ftr" sz="quarter" idx="11"/>
          </p:nvPr>
        </p:nvSpPr>
        <p:spPr/>
        <p:txBody>
          <a:bodyPr/>
          <a:lstStyle/>
          <a:p>
            <a:r>
              <a:rPr lang="en-US" smtClean="0"/>
              <a:t>43e-BM/HR/HDCV/FSOFT V1.2 -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
        <p:nvSpPr>
          <p:cNvPr id="7" name="Rectangle 6"/>
          <p:cNvSpPr/>
          <p:nvPr/>
        </p:nvSpPr>
        <p:spPr>
          <a:xfrm>
            <a:off x="579120" y="1455122"/>
            <a:ext cx="8564880" cy="3416320"/>
          </a:xfrm>
          <a:prstGeom prst="rect">
            <a:avLst/>
          </a:prstGeom>
        </p:spPr>
        <p:txBody>
          <a:bodyPr wrap="square">
            <a:spAutoFit/>
          </a:bodyPr>
          <a:lstStyle/>
          <a:p>
            <a:r>
              <a:rPr lang="en-GB" smtClean="0">
                <a:solidFill>
                  <a:srgbClr val="1125E5"/>
                </a:solidFill>
                <a:latin typeface="Arial" panose="020B0604020202020204" pitchFamily="34" charset="0"/>
                <a:cs typeface="Arial" panose="020B0604020202020204" pitchFamily="34" charset="0"/>
              </a:rPr>
              <a:t>Console log:</a:t>
            </a:r>
          </a:p>
          <a:p>
            <a:endParaRPr lang="en-GB" smtClean="0">
              <a:solidFill>
                <a:srgbClr val="000000"/>
              </a:solidFill>
              <a:latin typeface="Consolas" panose="020B0609020204030204" pitchFamily="49" charset="0"/>
            </a:endParaRPr>
          </a:p>
          <a:p>
            <a:r>
              <a:rPr lang="en-GB" smtClean="0">
                <a:solidFill>
                  <a:srgbClr val="000000"/>
                </a:solidFill>
                <a:latin typeface="Consolas" panose="020B0609020204030204" pitchFamily="49" charset="0"/>
              </a:rPr>
              <a:t>Hibernate</a:t>
            </a:r>
            <a:r>
              <a:rPr lang="en-GB">
                <a:solidFill>
                  <a:srgbClr val="000000"/>
                </a:solidFill>
                <a:latin typeface="Consolas" panose="020B0609020204030204" pitchFamily="49" charset="0"/>
              </a:rPr>
              <a:t>: select department0_.dept_id as dept_id1_6_0_, department0_.dept_name as dept_nam2_6_0_ from dbo.Departments department0_ where department0_.dept_id=?</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Tools</a:t>
            </a:r>
          </a:p>
          <a:p>
            <a:r>
              <a:rPr lang="en-US">
                <a:solidFill>
                  <a:srgbClr val="000000"/>
                </a:solidFill>
                <a:latin typeface="Consolas" panose="020B0609020204030204" pitchFamily="49" charset="0"/>
              </a:rPr>
              <a:t>IT Tools</a:t>
            </a:r>
          </a:p>
        </p:txBody>
      </p:sp>
    </p:spTree>
    <p:extLst>
      <p:ext uri="{BB962C8B-B14F-4D97-AF65-F5344CB8AC3E}">
        <p14:creationId xmlns:p14="http://schemas.microsoft.com/office/powerpoint/2010/main" val="2584367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rgbClr val="FF0000"/>
          </a:solid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8410</TotalTime>
  <Words>3537</Words>
  <Application>Microsoft Office PowerPoint</Application>
  <PresentationFormat>On-screen Show (4:3)</PresentationFormat>
  <Paragraphs>386</Paragraphs>
  <Slides>28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ＭＳ Ｐゴシック</vt:lpstr>
      <vt:lpstr>Arial</vt:lpstr>
      <vt:lpstr>Calibri</vt:lpstr>
      <vt:lpstr>Candara</vt:lpstr>
      <vt:lpstr>Consolas</vt:lpstr>
      <vt:lpstr>SFMono-Regular</vt:lpstr>
      <vt:lpstr>Wingdings</vt:lpstr>
      <vt:lpstr>Wingdings 2</vt:lpstr>
      <vt:lpstr>Presentation2</vt:lpstr>
      <vt:lpstr>Hibernate Caching</vt:lpstr>
      <vt:lpstr>Lesson Objectives</vt:lpstr>
      <vt:lpstr>Agenda</vt:lpstr>
      <vt:lpstr>Caching in Hibernate</vt:lpstr>
      <vt:lpstr>Introduction</vt:lpstr>
      <vt:lpstr>First Level Cache</vt:lpstr>
      <vt:lpstr>First Level Cache</vt:lpstr>
      <vt:lpstr>First Level Cache</vt:lpstr>
      <vt:lpstr>First Level Cache</vt:lpstr>
      <vt:lpstr>First Level Cache</vt:lpstr>
      <vt:lpstr>First Level Cache</vt:lpstr>
      <vt:lpstr>First Level Cache</vt:lpstr>
      <vt:lpstr>First Level Cache</vt:lpstr>
      <vt:lpstr>Second Level Cache</vt:lpstr>
      <vt:lpstr>Second Level Cache</vt:lpstr>
      <vt:lpstr>Second Level Cache</vt:lpstr>
      <vt:lpstr>Second Level Cache</vt:lpstr>
      <vt:lpstr>Second Level Cache</vt:lpstr>
      <vt:lpstr>Making an Entity Cacheable</vt:lpstr>
      <vt:lpstr>Cache Concurrency Strategy</vt:lpstr>
      <vt:lpstr>Cache Management</vt:lpstr>
      <vt:lpstr>Second Level Cache</vt:lpstr>
      <vt:lpstr>Second Level Cache</vt:lpstr>
      <vt:lpstr>Query Cache</vt:lpstr>
      <vt:lpstr>Query Cache</vt:lpstr>
      <vt:lpstr>Query Cache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(FA.HN)</cp:lastModifiedBy>
  <cp:revision>694</cp:revision>
  <dcterms:created xsi:type="dcterms:W3CDTF">2016-11-02T02:13:02Z</dcterms:created>
  <dcterms:modified xsi:type="dcterms:W3CDTF">2020-11-01T07:47:17Z</dcterms:modified>
</cp:coreProperties>
</file>