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8"/>
  </p:notesMasterIdLst>
  <p:sldIdLst>
    <p:sldId id="287" r:id="rId2"/>
    <p:sldId id="257" r:id="rId3"/>
    <p:sldId id="259" r:id="rId4"/>
    <p:sldId id="288" r:id="rId5"/>
    <p:sldId id="290" r:id="rId6"/>
    <p:sldId id="291" r:id="rId7"/>
    <p:sldId id="294" r:id="rId8"/>
    <p:sldId id="293" r:id="rId9"/>
    <p:sldId id="292" r:id="rId10"/>
    <p:sldId id="297" r:id="rId11"/>
    <p:sldId id="298" r:id="rId12"/>
    <p:sldId id="300" r:id="rId13"/>
    <p:sldId id="301" r:id="rId14"/>
    <p:sldId id="302" r:id="rId15"/>
    <p:sldId id="261" r:id="rId16"/>
    <p:sldId id="303" r:id="rId17"/>
    <p:sldId id="304" r:id="rId18"/>
    <p:sldId id="306" r:id="rId19"/>
    <p:sldId id="307" r:id="rId20"/>
    <p:sldId id="308" r:id="rId21"/>
    <p:sldId id="310" r:id="rId22"/>
    <p:sldId id="309" r:id="rId23"/>
    <p:sldId id="311" r:id="rId24"/>
    <p:sldId id="312" r:id="rId25"/>
    <p:sldId id="313" r:id="rId26"/>
    <p:sldId id="314" r:id="rId27"/>
  </p:sldIdLst>
  <p:sldSz cx="9144000" cy="5143500" type="screen16x9"/>
  <p:notesSz cx="6858000" cy="9144000"/>
  <p:embeddedFontLst>
    <p:embeddedFont>
      <p:font typeface="Cambria" panose="02040503050406030204" pitchFamily="18" charset="0"/>
      <p:regular r:id="rId29"/>
      <p:bold r:id="rId30"/>
      <p:italic r:id="rId31"/>
      <p:boldItalic r:id="rId32"/>
    </p:embeddedFont>
    <p:embeddedFont>
      <p:font typeface="Sniglet" panose="020B0604020202020204" charset="0"/>
      <p:regular r:id="rId33"/>
    </p:embeddedFont>
    <p:embeddedFont>
      <p:font typeface="Walter Turncoat" panose="020B0604020202020204" charset="0"/>
      <p:regular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ùng Việt" initials="HV" lastIdx="1" clrIdx="0">
    <p:extLst>
      <p:ext uri="{19B8F6BF-5375-455C-9EA6-DF929625EA0E}">
        <p15:presenceInfo xmlns:p15="http://schemas.microsoft.com/office/powerpoint/2012/main" userId="Hùng Việt" providerId="None"/>
      </p:ext>
    </p:extLst>
  </p:cmAuthor>
  <p:cmAuthor id="2" name="Viet Hung Nguyen" initials="VHN" lastIdx="1" clrIdx="1">
    <p:extLst>
      <p:ext uri="{19B8F6BF-5375-455C-9EA6-DF929625EA0E}">
        <p15:presenceInfo xmlns:p15="http://schemas.microsoft.com/office/powerpoint/2012/main" userId="Viet Hung Nguye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FFCAA11-D53D-4E3F-8041-25C1E5A41FD4}">
  <a:tblStyle styleId="{EFFCAA11-D53D-4E3F-8041-25C1E5A41FD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630" autoAdjust="0"/>
    <p:restoredTop sz="71710" autoAdjust="0"/>
  </p:normalViewPr>
  <p:slideViewPr>
    <p:cSldViewPr snapToGrid="0">
      <p:cViewPr varScale="1">
        <p:scale>
          <a:sx n="83" d="100"/>
          <a:sy n="83" d="100"/>
        </p:scale>
        <p:origin x="542" y="6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plunkbase.splunk.com/app/2890/"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s://en.wikipedia.org/wiki/Common_Vulnerabilities_and_Exposures"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61933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64494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73425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8418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83533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73037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0" i="0" u="none" strike="noStrike" cap="none">
                <a:solidFill>
                  <a:srgbClr val="000000"/>
                </a:solidFill>
                <a:effectLst/>
                <a:latin typeface="Arial"/>
                <a:ea typeface="Arial"/>
                <a:cs typeface="Arial"/>
                <a:sym typeface="Arial"/>
              </a:rPr>
              <a:t>Cốt lõi của OPNids là Công cụ học máy DragonFly (MLE), sử dụng mô hình phân tích dữ liệu trực tuyến để nhập dữ liệu mạng tốc độ đường truyền từ Suricata. Theo Andrew Fast, trưởng nhóm khoa học dữ liệu tại CounterFlow AL: “ Hầu hết các kỹ thuật học máy (machine learning) là những gì truyền thống được gọi là kỹ thuật hàng loạt (batch techniques). Chúng tôi thực hiện cách tiếp cận khác, với phân tích trực tiếp, một nhánh mới hơn của học máy mà không được sử dụng rộng rãi”. </a:t>
            </a:r>
            <a:endParaRPr lang="en-US" sz="1100" b="0" i="0" u="none" strike="noStrike" cap="none">
              <a:solidFill>
                <a:srgbClr val="000000"/>
              </a:solidFill>
              <a:effectLst/>
              <a:latin typeface="Arial"/>
              <a:ea typeface="Arial"/>
              <a:cs typeface="Arial"/>
              <a:sym typeface="Arial"/>
            </a:endParaRPr>
          </a:p>
          <a:p>
            <a:r>
              <a:rPr lang="vi-VN" sz="1100" b="0" i="0" u="none" strike="noStrike" cap="none">
                <a:solidFill>
                  <a:srgbClr val="000000"/>
                </a:solidFill>
                <a:effectLst/>
                <a:latin typeface="Arial"/>
                <a:ea typeface="Arial"/>
                <a:cs typeface="Arial"/>
                <a:sym typeface="Arial"/>
              </a:rPr>
              <a:t>          Với phân tích trực tuyến, thay vì xem xét một nhóm dữ liệu được thu thập, DragonFly MLE đang thu thập dữ liệu thống kê và đưa ra quyết định khi dữ liệu này chảy qua IDS. </a:t>
            </a:r>
            <a:endParaRPr lang="en-US" sz="1100" b="0" i="0" u="none" strike="noStrike" cap="none">
              <a:solidFill>
                <a:srgbClr val="000000"/>
              </a:solidFill>
              <a:effectLst/>
              <a:latin typeface="Arial"/>
              <a:ea typeface="Arial"/>
              <a:cs typeface="Arial"/>
              <a:sym typeface="Arial"/>
            </a:endParaRPr>
          </a:p>
          <a:p>
            <a:r>
              <a:rPr lang="vi-VN" sz="1100" b="0" i="0" u="none" strike="noStrike" cap="none">
                <a:solidFill>
                  <a:srgbClr val="000000"/>
                </a:solidFill>
                <a:effectLst/>
                <a:latin typeface="Arial"/>
                <a:ea typeface="Arial"/>
                <a:cs typeface="Arial"/>
                <a:sym typeface="Arial"/>
              </a:rPr>
              <a:t>          OPNids cũng cho phép gửi các xử lý của dữ liệu để phân tích bổ sung, với cách tiếp cận là filebeat, thường được sử dụng cho ELastic Stack. Như vậy, dữ liệu OPNids có thể được chuyển tiếp đến công cụ tìm kiếm ELastic để phân tích bổ sung. Kafa cũng được sử dụng để xem dữ liệu trong elastic 1 cách trực quan nhất. </a:t>
            </a:r>
            <a:endParaRPr lang="en-US" sz="1100" b="0" i="0" u="none" strike="noStrike" cap="none">
              <a:solidFill>
                <a:srgbClr val="000000"/>
              </a:solidFill>
              <a:effectLst/>
              <a:latin typeface="Arial"/>
              <a:ea typeface="Arial"/>
              <a:cs typeface="Arial"/>
              <a:sym typeface="Arial"/>
            </a:endParaRPr>
          </a:p>
          <a:p>
            <a:pPr marL="171450" lvl="0" indent="-171450" algn="l" rtl="0">
              <a:spcBef>
                <a:spcPts val="0"/>
              </a:spcBef>
              <a:spcAft>
                <a:spcPts val="0"/>
              </a:spcAft>
            </a:pPr>
            <a:endParaRPr lang="en-US" sz="1100" b="1" i="0" u="none" strike="noStrike" cap="none">
              <a:solidFill>
                <a:srgbClr val="000000"/>
              </a:solidFill>
              <a:effectLst/>
              <a:latin typeface="Arial"/>
              <a:ea typeface="Arial"/>
              <a:cs typeface="Arial"/>
              <a:sym typeface="Arial"/>
              <a:hlinkClick r:id="rId3"/>
            </a:endParaRPr>
          </a:p>
          <a:p>
            <a:pPr marL="171450" lvl="0" indent="-171450" algn="l" rtl="0">
              <a:spcBef>
                <a:spcPts val="0"/>
              </a:spcBef>
              <a:spcAft>
                <a:spcPts val="0"/>
              </a:spcAft>
            </a:pPr>
            <a:endParaRPr lang="en-US" sz="1100" b="1" i="0" u="none" strike="noStrike" cap="none">
              <a:solidFill>
                <a:srgbClr val="000000"/>
              </a:solidFill>
              <a:effectLst/>
              <a:latin typeface="Arial"/>
              <a:ea typeface="Arial"/>
              <a:cs typeface="Arial"/>
              <a:sym typeface="Arial"/>
              <a:hlinkClick r:id="rId3"/>
            </a:endParaRPr>
          </a:p>
          <a:p>
            <a:pPr marL="171450" lvl="0" indent="-171450" algn="l" rtl="0">
              <a:spcBef>
                <a:spcPts val="0"/>
              </a:spcBef>
              <a:spcAft>
                <a:spcPts val="0"/>
              </a:spcAft>
            </a:pPr>
            <a:endParaRPr lang="en-US" sz="1100" b="1" i="0" u="none" strike="noStrike" cap="none">
              <a:solidFill>
                <a:srgbClr val="000000"/>
              </a:solidFill>
              <a:effectLst/>
              <a:latin typeface="Arial"/>
              <a:ea typeface="Arial"/>
              <a:cs typeface="Arial"/>
              <a:sym typeface="Arial"/>
              <a:hlinkClick r:id="rId3"/>
            </a:endParaRPr>
          </a:p>
          <a:p>
            <a:pPr marL="171450" lvl="0" indent="-171450" algn="l" rtl="0">
              <a:spcBef>
                <a:spcPts val="0"/>
              </a:spcBef>
              <a:spcAft>
                <a:spcPts val="0"/>
              </a:spcAft>
            </a:pPr>
            <a:r>
              <a:rPr lang="vi-VN" sz="1100" b="1" i="0" u="none" strike="noStrike" cap="none">
                <a:solidFill>
                  <a:srgbClr val="000000"/>
                </a:solidFill>
                <a:effectLst/>
                <a:latin typeface="Arial"/>
                <a:ea typeface="Arial"/>
                <a:cs typeface="Arial"/>
                <a:sym typeface="Arial"/>
                <a:hlinkClick r:id="rId3"/>
              </a:rPr>
              <a:t>Machine Learning Toolkit</a:t>
            </a:r>
            <a:r>
              <a:rPr lang="vi-VN" sz="1100" b="1" i="0" u="none" strike="noStrike" cap="none">
                <a:solidFill>
                  <a:srgbClr val="000000"/>
                </a:solidFill>
                <a:effectLst/>
                <a:latin typeface="Arial"/>
                <a:ea typeface="Arial"/>
                <a:cs typeface="Arial"/>
                <a:sym typeface="Arial"/>
              </a:rPr>
              <a:t> sử dụng để phân tích Botnets</a:t>
            </a:r>
            <a:endParaRPr lang="en-US" sz="1100" b="1" i="0" u="none" strike="noStrike" cap="none">
              <a:solidFill>
                <a:srgbClr val="000000"/>
              </a:solidFill>
              <a:effectLst/>
              <a:latin typeface="Arial"/>
              <a:ea typeface="Arial"/>
              <a:cs typeface="Arial"/>
              <a:sym typeface="Arial"/>
            </a:endParaRPr>
          </a:p>
          <a:p>
            <a:pPr marL="171450" lvl="0" indent="-171450" algn="l" rtl="0">
              <a:spcBef>
                <a:spcPts val="0"/>
              </a:spcBef>
              <a:spcAft>
                <a:spcPts val="0"/>
              </a:spcAft>
            </a:pPr>
            <a:endParaRPr lang="en-US" sz="1100" b="1" i="0" u="none" strike="noStrike" cap="none">
              <a:solidFill>
                <a:srgbClr val="000000"/>
              </a:solidFill>
              <a:effectLst/>
              <a:latin typeface="Arial"/>
              <a:cs typeface="Arial"/>
              <a:sym typeface="Arial"/>
            </a:endParaRPr>
          </a:p>
          <a:p>
            <a:pPr lvl="1"/>
            <a:r>
              <a:rPr lang="vi-VN" sz="1100" b="0" i="0" u="none" strike="noStrike" cap="none">
                <a:solidFill>
                  <a:srgbClr val="000000"/>
                </a:solidFill>
                <a:effectLst/>
                <a:latin typeface="Arial"/>
                <a:ea typeface="Arial"/>
                <a:cs typeface="Arial"/>
                <a:sym typeface="Arial"/>
              </a:rPr>
              <a:t>MLTK phân tích dựa trên những lần đăng nhập không thành công của các địa chỉ IP cụ thể. Danh sách các địa chỉ IP bị nghi ngờ này có thể được phân tích cho các tính năng khác nhau như địa lý, đăng ký IANA, tần suất truy cập. v.v. </a:t>
            </a:r>
            <a:endParaRPr lang="en-US" sz="1100" b="0" i="0" u="none" strike="noStrike" cap="none">
              <a:solidFill>
                <a:srgbClr val="000000"/>
              </a:solidFill>
              <a:effectLst/>
              <a:latin typeface="Arial"/>
              <a:ea typeface="Arial"/>
              <a:cs typeface="Arial"/>
              <a:sym typeface="Arial"/>
            </a:endParaRPr>
          </a:p>
          <a:p>
            <a:pPr lvl="1"/>
            <a:r>
              <a:rPr lang="vi-VN" sz="1100" b="0" i="0" u="none" strike="noStrike" cap="none">
                <a:solidFill>
                  <a:srgbClr val="000000"/>
                </a:solidFill>
                <a:effectLst/>
                <a:latin typeface="Arial"/>
                <a:ea typeface="Arial"/>
                <a:cs typeface="Arial"/>
                <a:sym typeface="Arial"/>
              </a:rPr>
              <a:t>Kết hợp danh sách các mối đe dọa trên với dữ liệu netflow phát hiện xâm nhập thụ động sẽ tạo ra một tập dữ liệu phong phú để xây dựng một mô hình. Việc bổ sung theo ngữ cảnh và thông tin chi tiết về nỗ lực truy cập ở cấp độ gói cung cấp thông tin chi tiết về hoạt động được thực hiện bởi IP đó hoặc khối các IP trong 24h. </a:t>
            </a:r>
            <a:endParaRPr lang="en-US" sz="1100" b="0" i="0" u="none" strike="noStrike" cap="none">
              <a:solidFill>
                <a:srgbClr val="000000"/>
              </a:solidFill>
              <a:effectLst/>
              <a:latin typeface="Arial"/>
              <a:ea typeface="Arial"/>
              <a:cs typeface="Arial"/>
              <a:sym typeface="Arial"/>
            </a:endParaRPr>
          </a:p>
          <a:p>
            <a:pPr marL="171450" lvl="0" indent="-171450" algn="l" rtl="0">
              <a:spcBef>
                <a:spcPts val="0"/>
              </a:spcBef>
              <a:spcAft>
                <a:spcPts val="0"/>
              </a:spcAft>
            </a:pPr>
            <a:endParaRPr lang="en-US" sz="1100" b="1" i="0" u="none" strike="noStrike" cap="none">
              <a:solidFill>
                <a:srgbClr val="000000"/>
              </a:solidFill>
              <a:effectLst/>
              <a:latin typeface="Arial"/>
              <a:cs typeface="Arial"/>
              <a:sym typeface="Arial"/>
            </a:endParaRPr>
          </a:p>
          <a:p>
            <a:pPr marL="171450" lvl="0" indent="-171450" algn="l" rtl="0">
              <a:spcBef>
                <a:spcPts val="0"/>
              </a:spcBef>
              <a:spcAft>
                <a:spcPts val="0"/>
              </a:spcAft>
            </a:pPr>
            <a:endParaRPr lang="en-US" sz="1100" b="1" i="0" u="none" strike="noStrike" cap="none">
              <a:solidFill>
                <a:srgbClr val="000000"/>
              </a:solidFill>
              <a:effectLst/>
              <a:latin typeface="Arial"/>
              <a:cs typeface="Arial"/>
              <a:sym typeface="Arial"/>
            </a:endParaRPr>
          </a:p>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vi-VN" sz="1100" b="0" i="0" u="none" strike="noStrike" cap="none">
                <a:solidFill>
                  <a:srgbClr val="000000"/>
                </a:solidFill>
                <a:effectLst/>
                <a:latin typeface="Arial"/>
                <a:ea typeface="Arial"/>
                <a:cs typeface="Arial"/>
                <a:sym typeface="Arial"/>
              </a:rPr>
              <a:t>Ngoài các giải pháp được hỗ trợ, có thể  sử dụng lập trình để giảm thiểu các công việc phải ngồi theo dõi log trong suricata. Chẳng hạn như viết 1 bot để theo dõi log của các rule phát hiện cve. </a:t>
            </a:r>
            <a:r>
              <a:rPr lang="vi-VN" sz="1100" b="0" i="0" u="none" strike="noStrike" cap="none" baseline="30000">
                <a:solidFill>
                  <a:srgbClr val="000000"/>
                </a:solidFill>
                <a:effectLst/>
                <a:latin typeface="Arial"/>
                <a:ea typeface="Arial"/>
                <a:cs typeface="Arial"/>
                <a:sym typeface="Arial"/>
              </a:rPr>
              <a:t>[</a:t>
            </a:r>
            <a:r>
              <a:rPr lang="vi-VN" sz="1100" b="0" i="0" u="sng" strike="noStrike" cap="none" baseline="30000">
                <a:solidFill>
                  <a:srgbClr val="000000"/>
                </a:solidFill>
                <a:effectLst/>
                <a:latin typeface="Arial"/>
                <a:ea typeface="Arial"/>
                <a:cs typeface="Arial"/>
                <a:sym typeface="Arial"/>
                <a:hlinkClick r:id="rId4"/>
              </a:rPr>
              <a:t>2</a:t>
            </a:r>
            <a:r>
              <a:rPr lang="vi-VN" sz="1100" b="0" i="0" u="none" strike="noStrike" cap="none" baseline="30000">
                <a:solidFill>
                  <a:srgbClr val="000000"/>
                </a:solidFill>
                <a:effectLst/>
                <a:latin typeface="Arial"/>
                <a:ea typeface="Arial"/>
                <a:cs typeface="Arial"/>
                <a:sym typeface="Arial"/>
              </a:rPr>
              <a:t>]</a:t>
            </a:r>
            <a:r>
              <a:rPr lang="vi-VN" sz="1100" b="0" i="0" u="none" strike="noStrike" cap="none">
                <a:solidFill>
                  <a:srgbClr val="000000"/>
                </a:solidFill>
                <a:effectLst/>
                <a:latin typeface="Arial"/>
                <a:ea typeface="Arial"/>
                <a:cs typeface="Arial"/>
                <a:sym typeface="Arial"/>
              </a:rPr>
              <a:t> Nếu có bất cứ cảnh báo nào trong các rule phát hiện các attacker đang khai thác lỗ hổng trong hệ thống thì cảnh báo về các nền tảng như mail, telegram, ...</a:t>
            </a:r>
            <a:endParaRPr lang="en-US" sz="1100" b="1" i="0" u="none" strike="noStrike" cap="none">
              <a:solidFill>
                <a:srgbClr val="000000"/>
              </a:solidFill>
              <a:effectLst/>
              <a:latin typeface="Arial"/>
              <a:ea typeface="Arial"/>
              <a:cs typeface="Arial"/>
              <a:sym typeface="Arial"/>
              <a:hlinkClick r:id="rId3"/>
            </a:endParaRPr>
          </a:p>
          <a:p>
            <a:pPr marL="171450" lvl="0" indent="-171450" algn="l" rtl="0">
              <a:spcBef>
                <a:spcPts val="0"/>
              </a:spcBef>
              <a:spcAft>
                <a:spcPts val="0"/>
              </a:spcAft>
            </a:pPr>
            <a:endParaRPr lang="en-US" sz="1100" b="1" i="0" u="none" strike="noStrike" cap="none">
              <a:solidFill>
                <a:srgbClr val="000000"/>
              </a:solidFill>
              <a:effectLst/>
              <a:latin typeface="Arial"/>
              <a:cs typeface="Arial"/>
              <a:sym typeface="Arial"/>
            </a:endParaRPr>
          </a:p>
          <a:p>
            <a:pPr marL="171450" lvl="0" indent="-171450" algn="l" rtl="0">
              <a:spcBef>
                <a:spcPts val="0"/>
              </a:spcBef>
              <a:spcAft>
                <a:spcPts val="0"/>
              </a:spcAft>
            </a:pPr>
            <a:endParaRPr/>
          </a:p>
        </p:txBody>
      </p:sp>
    </p:spTree>
    <p:extLst>
      <p:ext uri="{BB962C8B-B14F-4D97-AF65-F5344CB8AC3E}">
        <p14:creationId xmlns:p14="http://schemas.microsoft.com/office/powerpoint/2010/main" val="7999930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301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65332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8576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4538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sz="3200" b="0" i="0" u="none" strike="noStrike" cap="none">
                <a:solidFill>
                  <a:srgbClr val="000000"/>
                </a:solidFill>
                <a:effectLst/>
                <a:latin typeface="Arial"/>
                <a:ea typeface="Arial"/>
                <a:cs typeface="Arial"/>
                <a:sym typeface="Arial"/>
              </a:rPr>
              <a:t>Đầu tiên, mỗi gói tin được xử lý trong các function Decoding, sau đó nó được xử lý bởi các module Detection. Các chức năng Decoding đọc gói tin và lưu dữ liệu đã giải mã vào 1 gói gửi lại nội bộ. Các chức năng Decoding được gọi cùng lúc trên gói. Có thể mở rộng chức năng Decoding bằng cách triển khai 1 chức năng giải mã mới và đặt nó vào quy trình giải mã.</a:t>
            </a:r>
            <a:endParaRPr lang="en-US" sz="3200" b="0" i="0" u="none" strike="noStrike" cap="none">
              <a:solidFill>
                <a:srgbClr val="000000"/>
              </a:solidFill>
              <a:effectLst/>
              <a:latin typeface="Arial"/>
              <a:ea typeface="Arial"/>
              <a:cs typeface="Arial"/>
              <a:sym typeface="Arial"/>
            </a:endParaRPr>
          </a:p>
          <a:p>
            <a:endParaRPr lang="en-US" sz="3200" b="0" i="0" u="none" strike="noStrike" cap="none">
              <a:solidFill>
                <a:srgbClr val="000000"/>
              </a:solidFill>
              <a:effectLst/>
              <a:latin typeface="Arial"/>
              <a:cs typeface="Arial"/>
              <a:sym typeface="Arial"/>
            </a:endParaRPr>
          </a:p>
          <a:p>
            <a:endParaRPr lang="en-US" sz="3200" b="0" i="0" u="none" strike="noStrike" cap="none">
              <a:solidFill>
                <a:srgbClr val="000000"/>
              </a:solidFill>
              <a:effectLst/>
              <a:latin typeface="Arial"/>
              <a:cs typeface="Arial"/>
              <a:sym typeface="Arial"/>
            </a:endParaRPr>
          </a:p>
          <a:p>
            <a:r>
              <a:rPr lang="vi-VN" sz="1100" b="0" i="0" u="none" strike="noStrike" cap="none">
                <a:solidFill>
                  <a:srgbClr val="000000"/>
                </a:solidFill>
                <a:effectLst/>
                <a:latin typeface="Arial"/>
                <a:ea typeface="Arial"/>
                <a:cs typeface="Arial"/>
                <a:sym typeface="Arial"/>
              </a:rPr>
              <a:t>Sau khi trải qua quá trình Decoding, các gói thông qua được Detection. Detection được điều chỉnh bởi các Rules và phụ thuộc vào bước Decoding. Khi các gói tin match với các rule được đưa ra, nó sẽ được xử lý để cảnh báo hoặc chặn gói tin đó, cũng có thể là bỏ qua ..v.v. sau đó đưa các thông báo đó ra output.</a:t>
            </a:r>
            <a:endParaRPr lang="en-US" sz="1100" b="0" i="0" u="none" strike="noStrike" cap="none">
              <a:solidFill>
                <a:srgbClr val="000000"/>
              </a:solidFill>
              <a:effectLst/>
              <a:latin typeface="Arial"/>
              <a:ea typeface="Arial"/>
              <a:cs typeface="Arial"/>
              <a:sym typeface="Arial"/>
            </a:endParaRPr>
          </a:p>
          <a:p>
            <a:endParaRPr lang="en-US" sz="1100" b="0" i="0" u="none" strike="noStrike" cap="none">
              <a:solidFill>
                <a:srgbClr val="000000"/>
              </a:solidFill>
              <a:effectLst/>
              <a:latin typeface="Arial"/>
              <a:cs typeface="Arial"/>
              <a:sym typeface="Arial"/>
            </a:endParaRPr>
          </a:p>
          <a:p>
            <a:endParaRPr lang="en-US" sz="1100" b="0" i="0" u="none" strike="noStrike" cap="none">
              <a:solidFill>
                <a:srgbClr val="000000"/>
              </a:solidFill>
              <a:effectLst/>
              <a:latin typeface="Arial"/>
              <a:cs typeface="Arial"/>
              <a:sym typeface="Arial"/>
            </a:endParaRPr>
          </a:p>
          <a:p>
            <a:endParaRPr lang="en-US" sz="3200"/>
          </a:p>
        </p:txBody>
      </p:sp>
    </p:spTree>
    <p:extLst>
      <p:ext uri="{BB962C8B-B14F-4D97-AF65-F5344CB8AC3E}">
        <p14:creationId xmlns:p14="http://schemas.microsoft.com/office/powerpoint/2010/main" val="15889483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1100" b="0" i="0" u="none" strike="noStrike" cap="none">
                <a:solidFill>
                  <a:srgbClr val="000000"/>
                </a:solidFill>
                <a:effectLst/>
                <a:latin typeface="Arial"/>
                <a:ea typeface="Arial"/>
                <a:cs typeface="Arial"/>
                <a:sym typeface="Arial"/>
              </a:rPr>
              <a:t>Pass</a:t>
            </a:r>
            <a:endParaRPr lang="en-US" sz="1100" b="0" i="0" u="none" strike="noStrike" cap="none">
              <a:solidFill>
                <a:srgbClr val="000000"/>
              </a:solidFill>
              <a:effectLst/>
              <a:latin typeface="Arial"/>
              <a:ea typeface="Arial"/>
              <a:cs typeface="Arial"/>
              <a:sym typeface="Arial"/>
            </a:endParaRPr>
          </a:p>
          <a:p>
            <a:pPr marL="0" lvl="0" indent="0" algn="l" rtl="0">
              <a:spcBef>
                <a:spcPts val="0"/>
              </a:spcBef>
              <a:spcAft>
                <a:spcPts val="0"/>
              </a:spcAft>
              <a:buNone/>
            </a:pPr>
            <a:r>
              <a:rPr lang="vi-VN" sz="1100" b="0" i="0" u="none" strike="noStrike" cap="none">
                <a:solidFill>
                  <a:srgbClr val="000000"/>
                </a:solidFill>
                <a:effectLst/>
                <a:latin typeface="Arial"/>
                <a:ea typeface="Arial"/>
                <a:cs typeface="Arial"/>
                <a:sym typeface="Arial"/>
              </a:rPr>
              <a:t>Drop</a:t>
            </a:r>
            <a:endParaRPr lang="en-US" sz="1100" b="0" i="0" u="none" strike="noStrike" cap="none">
              <a:solidFill>
                <a:srgbClr val="000000"/>
              </a:solidFill>
              <a:effectLst/>
              <a:latin typeface="Arial"/>
              <a:ea typeface="Arial"/>
              <a:cs typeface="Arial"/>
              <a:sym typeface="Arial"/>
            </a:endParaRPr>
          </a:p>
          <a:p>
            <a:pPr marL="0" lvl="0" indent="0" algn="l" rtl="0">
              <a:spcBef>
                <a:spcPts val="0"/>
              </a:spcBef>
              <a:spcAft>
                <a:spcPts val="0"/>
              </a:spcAft>
              <a:buNone/>
            </a:pPr>
            <a:r>
              <a:rPr lang="vi-VN" sz="1100" b="0" i="0" u="none" strike="noStrike" cap="none">
                <a:solidFill>
                  <a:srgbClr val="000000"/>
                </a:solidFill>
                <a:effectLst/>
                <a:latin typeface="Arial"/>
                <a:ea typeface="Arial"/>
                <a:cs typeface="Arial"/>
                <a:sym typeface="Arial"/>
              </a:rPr>
              <a:t>Reject </a:t>
            </a:r>
            <a:endParaRPr lang="en-US" sz="1100" b="0" i="0" u="none" strike="noStrike" cap="none">
              <a:solidFill>
                <a:srgbClr val="000000"/>
              </a:solidFill>
              <a:effectLst/>
              <a:latin typeface="Arial"/>
              <a:ea typeface="Arial"/>
              <a:cs typeface="Arial"/>
              <a:sym typeface="Arial"/>
            </a:endParaRPr>
          </a:p>
          <a:p>
            <a:pPr marL="0" lvl="0" indent="0" algn="l" rtl="0">
              <a:spcBef>
                <a:spcPts val="0"/>
              </a:spcBef>
              <a:spcAft>
                <a:spcPts val="0"/>
              </a:spcAft>
              <a:buNone/>
            </a:pPr>
            <a:r>
              <a:rPr lang="vi-VN" sz="1100" b="0" i="0" u="none" strike="noStrike" cap="none">
                <a:solidFill>
                  <a:srgbClr val="000000"/>
                </a:solidFill>
                <a:effectLst/>
                <a:latin typeface="Arial"/>
                <a:ea typeface="Arial"/>
                <a:cs typeface="Arial"/>
                <a:sym typeface="Arial"/>
              </a:rPr>
              <a:t>Alert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85568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1325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685800" y="1964342"/>
            <a:ext cx="77724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3" name="Google Shape;13;p3"/>
          <p:cNvSpPr txBox="1">
            <a:spLocks noGrp="1"/>
          </p:cNvSpPr>
          <p:nvPr>
            <p:ph type="subTitle" idx="1"/>
          </p:nvPr>
        </p:nvSpPr>
        <p:spPr>
          <a:xfrm>
            <a:off x="685800" y="3144853"/>
            <a:ext cx="77724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4" name="Google Shape;14;p3"/>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22" name="Google Shape;22;p5"/>
          <p:cNvSpPr txBox="1">
            <a:spLocks noGrp="1"/>
          </p:cNvSpPr>
          <p:nvPr>
            <p:ph type="body" idx="1"/>
          </p:nvPr>
        </p:nvSpPr>
        <p:spPr>
          <a:xfrm>
            <a:off x="457200" y="1563400"/>
            <a:ext cx="8229600" cy="25032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23" name="Google Shape;23;p5"/>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26" name="Google Shape;26;p6"/>
          <p:cNvSpPr txBox="1">
            <a:spLocks noGrp="1"/>
          </p:cNvSpPr>
          <p:nvPr>
            <p:ph type="body" idx="1"/>
          </p:nvPr>
        </p:nvSpPr>
        <p:spPr>
          <a:xfrm>
            <a:off x="457200" y="1507925"/>
            <a:ext cx="3994500" cy="34179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7" name="Google Shape;27;p6"/>
          <p:cNvSpPr txBox="1">
            <a:spLocks noGrp="1"/>
          </p:cNvSpPr>
          <p:nvPr>
            <p:ph type="body" idx="2"/>
          </p:nvPr>
        </p:nvSpPr>
        <p:spPr>
          <a:xfrm>
            <a:off x="4692275" y="1507925"/>
            <a:ext cx="3994500" cy="34179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8" name="Google Shape;28;p6"/>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bwMode="blackWhite">
      <p:bgPr>
        <a:blipFill>
          <a:blip r:embed="rId5">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25" y="967975"/>
            <a:ext cx="9156000" cy="8574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1pPr>
            <a:lvl2pPr lvl="1"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2pPr>
            <a:lvl3pPr lvl="2"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3pPr>
            <a:lvl4pPr lvl="3"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4pPr>
            <a:lvl5pPr lvl="4"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5pPr>
            <a:lvl6pPr lvl="5"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6pPr>
            <a:lvl7pPr lvl="6"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7pPr>
            <a:lvl8pPr lvl="7"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8pPr>
            <a:lvl9pPr lvl="8"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9pPr>
          </a:lstStyle>
          <a:p>
            <a:endParaRPr/>
          </a:p>
        </p:txBody>
      </p:sp>
      <p:sp>
        <p:nvSpPr>
          <p:cNvPr id="7" name="Google Shape;7;p1"/>
          <p:cNvSpPr txBox="1">
            <a:spLocks noGrp="1"/>
          </p:cNvSpPr>
          <p:nvPr>
            <p:ph type="body" idx="1"/>
          </p:nvPr>
        </p:nvSpPr>
        <p:spPr>
          <a:xfrm>
            <a:off x="457200" y="1563400"/>
            <a:ext cx="8229600" cy="25032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lt1"/>
              </a:buClr>
              <a:buSzPts val="2000"/>
              <a:buFont typeface="Sniglet"/>
              <a:buChar char="✘"/>
              <a:defRPr sz="2000">
                <a:solidFill>
                  <a:schemeClr val="lt1"/>
                </a:solidFill>
                <a:latin typeface="Sniglet"/>
                <a:ea typeface="Sniglet"/>
                <a:cs typeface="Sniglet"/>
                <a:sym typeface="Sniglet"/>
              </a:defRPr>
            </a:lvl1pPr>
            <a:lvl2pPr marL="914400" lvl="1"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2pPr>
            <a:lvl3pPr marL="1371600" lvl="2"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3pPr>
            <a:lvl4pPr marL="1828800" lvl="3"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4pPr>
            <a:lvl5pPr marL="2286000" lvl="4"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5pPr>
            <a:lvl6pPr marL="2743200" lvl="5"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6pPr>
            <a:lvl7pPr marL="3200400" lvl="6"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7pPr>
            <a:lvl8pPr marL="3657600" lvl="7"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8pPr>
            <a:lvl9pPr marL="4114800" lvl="8"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9pPr>
          </a:lstStyle>
          <a:p>
            <a:endParaRPr/>
          </a:p>
        </p:txBody>
      </p:sp>
      <p:sp>
        <p:nvSpPr>
          <p:cNvPr id="8" name="Google Shape;8;p1"/>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lvl1pPr lvl="0" algn="ctr">
              <a:buNone/>
              <a:defRPr sz="1000">
                <a:solidFill>
                  <a:schemeClr val="lt1"/>
                </a:solidFill>
                <a:latin typeface="Sniglet"/>
                <a:ea typeface="Sniglet"/>
                <a:cs typeface="Sniglet"/>
                <a:sym typeface="Sniglet"/>
              </a:defRPr>
            </a:lvl1pPr>
            <a:lvl2pPr lvl="1" algn="ctr">
              <a:buNone/>
              <a:defRPr sz="1000">
                <a:solidFill>
                  <a:schemeClr val="lt1"/>
                </a:solidFill>
                <a:latin typeface="Sniglet"/>
                <a:ea typeface="Sniglet"/>
                <a:cs typeface="Sniglet"/>
                <a:sym typeface="Sniglet"/>
              </a:defRPr>
            </a:lvl2pPr>
            <a:lvl3pPr lvl="2" algn="ctr">
              <a:buNone/>
              <a:defRPr sz="1000">
                <a:solidFill>
                  <a:schemeClr val="lt1"/>
                </a:solidFill>
                <a:latin typeface="Sniglet"/>
                <a:ea typeface="Sniglet"/>
                <a:cs typeface="Sniglet"/>
                <a:sym typeface="Sniglet"/>
              </a:defRPr>
            </a:lvl3pPr>
            <a:lvl4pPr lvl="3" algn="ctr">
              <a:buNone/>
              <a:defRPr sz="1000">
                <a:solidFill>
                  <a:schemeClr val="lt1"/>
                </a:solidFill>
                <a:latin typeface="Sniglet"/>
                <a:ea typeface="Sniglet"/>
                <a:cs typeface="Sniglet"/>
                <a:sym typeface="Sniglet"/>
              </a:defRPr>
            </a:lvl4pPr>
            <a:lvl5pPr lvl="4" algn="ctr">
              <a:buNone/>
              <a:defRPr sz="1000">
                <a:solidFill>
                  <a:schemeClr val="lt1"/>
                </a:solidFill>
                <a:latin typeface="Sniglet"/>
                <a:ea typeface="Sniglet"/>
                <a:cs typeface="Sniglet"/>
                <a:sym typeface="Sniglet"/>
              </a:defRPr>
            </a:lvl5pPr>
            <a:lvl6pPr lvl="5" algn="ctr">
              <a:buNone/>
              <a:defRPr sz="1000">
                <a:solidFill>
                  <a:schemeClr val="lt1"/>
                </a:solidFill>
                <a:latin typeface="Sniglet"/>
                <a:ea typeface="Sniglet"/>
                <a:cs typeface="Sniglet"/>
                <a:sym typeface="Sniglet"/>
              </a:defRPr>
            </a:lvl6pPr>
            <a:lvl7pPr lvl="6" algn="ctr">
              <a:buNone/>
              <a:defRPr sz="1000">
                <a:solidFill>
                  <a:schemeClr val="lt1"/>
                </a:solidFill>
                <a:latin typeface="Sniglet"/>
                <a:ea typeface="Sniglet"/>
                <a:cs typeface="Sniglet"/>
                <a:sym typeface="Sniglet"/>
              </a:defRPr>
            </a:lvl7pPr>
            <a:lvl8pPr lvl="7" algn="ctr">
              <a:buNone/>
              <a:defRPr sz="1000">
                <a:solidFill>
                  <a:schemeClr val="lt1"/>
                </a:solidFill>
                <a:latin typeface="Sniglet"/>
                <a:ea typeface="Sniglet"/>
                <a:cs typeface="Sniglet"/>
                <a:sym typeface="Sniglet"/>
              </a:defRPr>
            </a:lvl8pPr>
            <a:lvl9pPr lvl="8" algn="ctr">
              <a:buNone/>
              <a:defRPr sz="1000">
                <a:solidFill>
                  <a:schemeClr val="lt1"/>
                </a:solidFill>
                <a:latin typeface="Sniglet"/>
                <a:ea typeface="Sniglet"/>
                <a:cs typeface="Sniglet"/>
                <a:sym typeface="Sniglet"/>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57C7D9F-587A-4766-9F0B-79478DE8BF1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latin typeface="Cambria" panose="02040503050406030204" pitchFamily="18" charset="0"/>
                <a:ea typeface="Cambria" panose="02040503050406030204" pitchFamily="18" charset="0"/>
                <a:cs typeface="Calibri Light" panose="020F0302020204030204" pitchFamily="34" charset="0"/>
              </a:rPr>
              <a:t>1</a:t>
            </a:fld>
            <a:endParaRPr lang="en">
              <a:latin typeface="Cambria" panose="02040503050406030204" pitchFamily="18" charset="0"/>
              <a:ea typeface="Cambria" panose="02040503050406030204" pitchFamily="18" charset="0"/>
              <a:cs typeface="Calibri Light" panose="020F0302020204030204" pitchFamily="34" charset="0"/>
            </a:endParaRPr>
          </a:p>
        </p:txBody>
      </p:sp>
      <p:sp>
        <p:nvSpPr>
          <p:cNvPr id="9" name="Google Shape;47;p11">
            <a:extLst>
              <a:ext uri="{FF2B5EF4-FFF2-40B4-BE49-F238E27FC236}">
                <a16:creationId xmlns:a16="http://schemas.microsoft.com/office/drawing/2014/main" id="{E5C28859-0F97-4BB6-BB8A-9B1B126FD1FC}"/>
              </a:ext>
            </a:extLst>
          </p:cNvPr>
          <p:cNvSpPr txBox="1">
            <a:spLocks/>
          </p:cNvSpPr>
          <p:nvPr/>
        </p:nvSpPr>
        <p:spPr>
          <a:xfrm>
            <a:off x="834809" y="1678827"/>
            <a:ext cx="7474379" cy="116211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4800"/>
              <a:buFont typeface="Walter Turncoat"/>
              <a:buNone/>
              <a:defRPr sz="4800" b="0" i="0" u="none" strike="noStrike" cap="none">
                <a:solidFill>
                  <a:schemeClr val="lt1"/>
                </a:solidFill>
                <a:latin typeface="Walter Turncoat"/>
                <a:ea typeface="Walter Turncoat"/>
                <a:cs typeface="Walter Turncoat"/>
                <a:sym typeface="Walter Turncoat"/>
              </a:defRPr>
            </a:lvl1pPr>
            <a:lvl2pPr marR="0" lvl="1" algn="ctr" rtl="0">
              <a:lnSpc>
                <a:spcPct val="100000"/>
              </a:lnSpc>
              <a:spcBef>
                <a:spcPts val="0"/>
              </a:spcBef>
              <a:spcAft>
                <a:spcPts val="0"/>
              </a:spcAft>
              <a:buClr>
                <a:schemeClr val="lt1"/>
              </a:buClr>
              <a:buSzPts val="4800"/>
              <a:buFont typeface="Walter Turncoat"/>
              <a:buNone/>
              <a:defRPr sz="4800" b="0" i="0" u="none" strike="noStrike" cap="none">
                <a:solidFill>
                  <a:schemeClr val="lt1"/>
                </a:solidFill>
                <a:latin typeface="Walter Turncoat"/>
                <a:ea typeface="Walter Turncoat"/>
                <a:cs typeface="Walter Turncoat"/>
                <a:sym typeface="Walter Turncoat"/>
              </a:defRPr>
            </a:lvl2pPr>
            <a:lvl3pPr marR="0" lvl="2" algn="ctr" rtl="0">
              <a:lnSpc>
                <a:spcPct val="100000"/>
              </a:lnSpc>
              <a:spcBef>
                <a:spcPts val="0"/>
              </a:spcBef>
              <a:spcAft>
                <a:spcPts val="0"/>
              </a:spcAft>
              <a:buClr>
                <a:schemeClr val="lt1"/>
              </a:buClr>
              <a:buSzPts val="4800"/>
              <a:buFont typeface="Walter Turncoat"/>
              <a:buNone/>
              <a:defRPr sz="4800" b="0" i="0" u="none" strike="noStrike" cap="none">
                <a:solidFill>
                  <a:schemeClr val="lt1"/>
                </a:solidFill>
                <a:latin typeface="Walter Turncoat"/>
                <a:ea typeface="Walter Turncoat"/>
                <a:cs typeface="Walter Turncoat"/>
                <a:sym typeface="Walter Turncoat"/>
              </a:defRPr>
            </a:lvl3pPr>
            <a:lvl4pPr marR="0" lvl="3" algn="ctr" rtl="0">
              <a:lnSpc>
                <a:spcPct val="100000"/>
              </a:lnSpc>
              <a:spcBef>
                <a:spcPts val="0"/>
              </a:spcBef>
              <a:spcAft>
                <a:spcPts val="0"/>
              </a:spcAft>
              <a:buClr>
                <a:schemeClr val="lt1"/>
              </a:buClr>
              <a:buSzPts val="4800"/>
              <a:buFont typeface="Walter Turncoat"/>
              <a:buNone/>
              <a:defRPr sz="4800" b="0" i="0" u="none" strike="noStrike" cap="none">
                <a:solidFill>
                  <a:schemeClr val="lt1"/>
                </a:solidFill>
                <a:latin typeface="Walter Turncoat"/>
                <a:ea typeface="Walter Turncoat"/>
                <a:cs typeface="Walter Turncoat"/>
                <a:sym typeface="Walter Turncoat"/>
              </a:defRPr>
            </a:lvl4pPr>
            <a:lvl5pPr marR="0" lvl="4" algn="ctr" rtl="0">
              <a:lnSpc>
                <a:spcPct val="100000"/>
              </a:lnSpc>
              <a:spcBef>
                <a:spcPts val="0"/>
              </a:spcBef>
              <a:spcAft>
                <a:spcPts val="0"/>
              </a:spcAft>
              <a:buClr>
                <a:schemeClr val="lt1"/>
              </a:buClr>
              <a:buSzPts val="4800"/>
              <a:buFont typeface="Walter Turncoat"/>
              <a:buNone/>
              <a:defRPr sz="4800" b="0" i="0" u="none" strike="noStrike" cap="none">
                <a:solidFill>
                  <a:schemeClr val="lt1"/>
                </a:solidFill>
                <a:latin typeface="Walter Turncoat"/>
                <a:ea typeface="Walter Turncoat"/>
                <a:cs typeface="Walter Turncoat"/>
                <a:sym typeface="Walter Turncoat"/>
              </a:defRPr>
            </a:lvl5pPr>
            <a:lvl6pPr marR="0" lvl="5" algn="ctr" rtl="0">
              <a:lnSpc>
                <a:spcPct val="100000"/>
              </a:lnSpc>
              <a:spcBef>
                <a:spcPts val="0"/>
              </a:spcBef>
              <a:spcAft>
                <a:spcPts val="0"/>
              </a:spcAft>
              <a:buClr>
                <a:schemeClr val="lt1"/>
              </a:buClr>
              <a:buSzPts val="4800"/>
              <a:buFont typeface="Walter Turncoat"/>
              <a:buNone/>
              <a:defRPr sz="4800" b="0" i="0" u="none" strike="noStrike" cap="none">
                <a:solidFill>
                  <a:schemeClr val="lt1"/>
                </a:solidFill>
                <a:latin typeface="Walter Turncoat"/>
                <a:ea typeface="Walter Turncoat"/>
                <a:cs typeface="Walter Turncoat"/>
                <a:sym typeface="Walter Turncoat"/>
              </a:defRPr>
            </a:lvl6pPr>
            <a:lvl7pPr marR="0" lvl="6" algn="ctr" rtl="0">
              <a:lnSpc>
                <a:spcPct val="100000"/>
              </a:lnSpc>
              <a:spcBef>
                <a:spcPts val="0"/>
              </a:spcBef>
              <a:spcAft>
                <a:spcPts val="0"/>
              </a:spcAft>
              <a:buClr>
                <a:schemeClr val="lt1"/>
              </a:buClr>
              <a:buSzPts val="4800"/>
              <a:buFont typeface="Walter Turncoat"/>
              <a:buNone/>
              <a:defRPr sz="4800" b="0" i="0" u="none" strike="noStrike" cap="none">
                <a:solidFill>
                  <a:schemeClr val="lt1"/>
                </a:solidFill>
                <a:latin typeface="Walter Turncoat"/>
                <a:ea typeface="Walter Turncoat"/>
                <a:cs typeface="Walter Turncoat"/>
                <a:sym typeface="Walter Turncoat"/>
              </a:defRPr>
            </a:lvl7pPr>
            <a:lvl8pPr marR="0" lvl="7" algn="ctr" rtl="0">
              <a:lnSpc>
                <a:spcPct val="100000"/>
              </a:lnSpc>
              <a:spcBef>
                <a:spcPts val="0"/>
              </a:spcBef>
              <a:spcAft>
                <a:spcPts val="0"/>
              </a:spcAft>
              <a:buClr>
                <a:schemeClr val="lt1"/>
              </a:buClr>
              <a:buSzPts val="4800"/>
              <a:buFont typeface="Walter Turncoat"/>
              <a:buNone/>
              <a:defRPr sz="4800" b="0" i="0" u="none" strike="noStrike" cap="none">
                <a:solidFill>
                  <a:schemeClr val="lt1"/>
                </a:solidFill>
                <a:latin typeface="Walter Turncoat"/>
                <a:ea typeface="Walter Turncoat"/>
                <a:cs typeface="Walter Turncoat"/>
                <a:sym typeface="Walter Turncoat"/>
              </a:defRPr>
            </a:lvl8pPr>
            <a:lvl9pPr marR="0" lvl="8" algn="ctr" rtl="0">
              <a:lnSpc>
                <a:spcPct val="100000"/>
              </a:lnSpc>
              <a:spcBef>
                <a:spcPts val="0"/>
              </a:spcBef>
              <a:spcAft>
                <a:spcPts val="0"/>
              </a:spcAft>
              <a:buClr>
                <a:schemeClr val="lt1"/>
              </a:buClr>
              <a:buSzPts val="4800"/>
              <a:buFont typeface="Walter Turncoat"/>
              <a:buNone/>
              <a:defRPr sz="4800" b="0" i="0" u="none" strike="noStrike" cap="none">
                <a:solidFill>
                  <a:schemeClr val="lt1"/>
                </a:solidFill>
                <a:latin typeface="Walter Turncoat"/>
                <a:ea typeface="Walter Turncoat"/>
                <a:cs typeface="Walter Turncoat"/>
                <a:sym typeface="Walter Turncoat"/>
              </a:defRPr>
            </a:lvl9pPr>
          </a:lstStyle>
          <a:p>
            <a:r>
              <a:rPr lang="en-US" sz="2800" err="1">
                <a:latin typeface="Cambria" panose="02040503050406030204" pitchFamily="18" charset="0"/>
                <a:ea typeface="Cambria" panose="02040503050406030204" pitchFamily="18" charset="0"/>
                <a:cs typeface="Calibri Light" panose="020F0302020204030204" pitchFamily="34" charset="0"/>
              </a:rPr>
              <a:t>Nghiên</a:t>
            </a:r>
            <a:r>
              <a:rPr lang="en-US" sz="2800">
                <a:latin typeface="Cambria" panose="02040503050406030204" pitchFamily="18" charset="0"/>
                <a:ea typeface="Cambria" panose="02040503050406030204" pitchFamily="18" charset="0"/>
                <a:cs typeface="Calibri Light" panose="020F0302020204030204" pitchFamily="34" charset="0"/>
              </a:rPr>
              <a:t> </a:t>
            </a:r>
            <a:r>
              <a:rPr lang="en-US" sz="2800" err="1">
                <a:latin typeface="Cambria" panose="02040503050406030204" pitchFamily="18" charset="0"/>
                <a:ea typeface="Cambria" panose="02040503050406030204" pitchFamily="18" charset="0"/>
                <a:cs typeface="Calibri Light" panose="020F0302020204030204" pitchFamily="34" charset="0"/>
              </a:rPr>
              <a:t>Cứu</a:t>
            </a:r>
            <a:r>
              <a:rPr lang="en-US" sz="2800">
                <a:latin typeface="Cambria" panose="02040503050406030204" pitchFamily="18" charset="0"/>
                <a:ea typeface="Cambria" panose="02040503050406030204" pitchFamily="18" charset="0"/>
                <a:cs typeface="Calibri Light" panose="020F0302020204030204" pitchFamily="34" charset="0"/>
              </a:rPr>
              <a:t> </a:t>
            </a:r>
            <a:r>
              <a:rPr lang="en-US" sz="2800" err="1">
                <a:latin typeface="Cambria" panose="02040503050406030204" pitchFamily="18" charset="0"/>
                <a:ea typeface="Cambria" panose="02040503050406030204" pitchFamily="18" charset="0"/>
                <a:cs typeface="Calibri Light" panose="020F0302020204030204" pitchFamily="34" charset="0"/>
              </a:rPr>
              <a:t>Triển</a:t>
            </a:r>
            <a:r>
              <a:rPr lang="en-US" sz="2800">
                <a:latin typeface="Cambria" panose="02040503050406030204" pitchFamily="18" charset="0"/>
                <a:ea typeface="Cambria" panose="02040503050406030204" pitchFamily="18" charset="0"/>
                <a:cs typeface="Calibri Light" panose="020F0302020204030204" pitchFamily="34" charset="0"/>
              </a:rPr>
              <a:t> </a:t>
            </a:r>
            <a:r>
              <a:rPr lang="en-US" sz="2800" err="1">
                <a:latin typeface="Cambria" panose="02040503050406030204" pitchFamily="18" charset="0"/>
                <a:ea typeface="Cambria" panose="02040503050406030204" pitchFamily="18" charset="0"/>
                <a:cs typeface="Calibri Light" panose="020F0302020204030204" pitchFamily="34" charset="0"/>
              </a:rPr>
              <a:t>Khai</a:t>
            </a:r>
            <a:r>
              <a:rPr lang="en-US" sz="2800">
                <a:latin typeface="Cambria" panose="02040503050406030204" pitchFamily="18" charset="0"/>
                <a:ea typeface="Cambria" panose="02040503050406030204" pitchFamily="18" charset="0"/>
                <a:cs typeface="Calibri Light" panose="020F0302020204030204" pitchFamily="34" charset="0"/>
              </a:rPr>
              <a:t> Suricata </a:t>
            </a:r>
            <a:r>
              <a:rPr lang="en-US" sz="2800" err="1">
                <a:latin typeface="Cambria" panose="02040503050406030204" pitchFamily="18" charset="0"/>
                <a:ea typeface="Cambria" panose="02040503050406030204" pitchFamily="18" charset="0"/>
                <a:cs typeface="Calibri Light" panose="020F0302020204030204" pitchFamily="34" charset="0"/>
              </a:rPr>
              <a:t>Và</a:t>
            </a:r>
            <a:r>
              <a:rPr lang="en-US" sz="2800">
                <a:latin typeface="Cambria" panose="02040503050406030204" pitchFamily="18" charset="0"/>
                <a:ea typeface="Cambria" panose="02040503050406030204" pitchFamily="18" charset="0"/>
                <a:cs typeface="Calibri Light" panose="020F0302020204030204" pitchFamily="34" charset="0"/>
              </a:rPr>
              <a:t>  </a:t>
            </a:r>
            <a:r>
              <a:rPr lang="en-US" sz="2800" err="1">
                <a:latin typeface="Cambria" panose="02040503050406030204" pitchFamily="18" charset="0"/>
                <a:ea typeface="Cambria" panose="02040503050406030204" pitchFamily="18" charset="0"/>
                <a:cs typeface="Calibri Light" panose="020F0302020204030204" pitchFamily="34" charset="0"/>
              </a:rPr>
              <a:t>Đề</a:t>
            </a:r>
            <a:r>
              <a:rPr lang="en-US" sz="2800">
                <a:latin typeface="Cambria" panose="02040503050406030204" pitchFamily="18" charset="0"/>
                <a:ea typeface="Cambria" panose="02040503050406030204" pitchFamily="18" charset="0"/>
                <a:cs typeface="Calibri Light" panose="020F0302020204030204" pitchFamily="34" charset="0"/>
              </a:rPr>
              <a:t> </a:t>
            </a:r>
            <a:r>
              <a:rPr lang="en-US" sz="2800" err="1">
                <a:latin typeface="Cambria" panose="02040503050406030204" pitchFamily="18" charset="0"/>
                <a:ea typeface="Cambria" panose="02040503050406030204" pitchFamily="18" charset="0"/>
                <a:cs typeface="Calibri Light" panose="020F0302020204030204" pitchFamily="34" charset="0"/>
              </a:rPr>
              <a:t>Xuất</a:t>
            </a:r>
            <a:r>
              <a:rPr lang="en-US" sz="2800">
                <a:latin typeface="Cambria" panose="02040503050406030204" pitchFamily="18" charset="0"/>
                <a:ea typeface="Cambria" panose="02040503050406030204" pitchFamily="18" charset="0"/>
                <a:cs typeface="Calibri Light" panose="020F0302020204030204" pitchFamily="34" charset="0"/>
              </a:rPr>
              <a:t> </a:t>
            </a:r>
            <a:r>
              <a:rPr lang="en-US" sz="2800" err="1">
                <a:latin typeface="Cambria" panose="02040503050406030204" pitchFamily="18" charset="0"/>
                <a:ea typeface="Cambria" panose="02040503050406030204" pitchFamily="18" charset="0"/>
                <a:cs typeface="Calibri Light" panose="020F0302020204030204" pitchFamily="34" charset="0"/>
              </a:rPr>
              <a:t>Giải</a:t>
            </a:r>
            <a:r>
              <a:rPr lang="en-US" sz="2800">
                <a:latin typeface="Cambria" panose="02040503050406030204" pitchFamily="18" charset="0"/>
                <a:ea typeface="Cambria" panose="02040503050406030204" pitchFamily="18" charset="0"/>
                <a:cs typeface="Calibri Light" panose="020F0302020204030204" pitchFamily="34" charset="0"/>
              </a:rPr>
              <a:t> </a:t>
            </a:r>
            <a:r>
              <a:rPr lang="en-US" sz="2800" err="1">
                <a:latin typeface="Cambria" panose="02040503050406030204" pitchFamily="18" charset="0"/>
                <a:ea typeface="Cambria" panose="02040503050406030204" pitchFamily="18" charset="0"/>
                <a:cs typeface="Calibri Light" panose="020F0302020204030204" pitchFamily="34" charset="0"/>
              </a:rPr>
              <a:t>Pháp</a:t>
            </a:r>
            <a:r>
              <a:rPr lang="en-US" sz="2800">
                <a:latin typeface="Cambria" panose="02040503050406030204" pitchFamily="18" charset="0"/>
                <a:ea typeface="Cambria" panose="02040503050406030204" pitchFamily="18" charset="0"/>
                <a:cs typeface="Calibri Light" panose="020F0302020204030204" pitchFamily="34" charset="0"/>
              </a:rPr>
              <a:t> </a:t>
            </a:r>
            <a:r>
              <a:rPr lang="en-US" sz="2800" err="1">
                <a:latin typeface="Cambria" panose="02040503050406030204" pitchFamily="18" charset="0"/>
                <a:ea typeface="Cambria" panose="02040503050406030204" pitchFamily="18" charset="0"/>
                <a:cs typeface="Calibri Light" panose="020F0302020204030204" pitchFamily="34" charset="0"/>
              </a:rPr>
              <a:t>Học</a:t>
            </a:r>
            <a:r>
              <a:rPr lang="en-US" sz="2800">
                <a:latin typeface="Cambria" panose="02040503050406030204" pitchFamily="18" charset="0"/>
                <a:ea typeface="Cambria" panose="02040503050406030204" pitchFamily="18" charset="0"/>
                <a:cs typeface="Calibri Light" panose="020F0302020204030204" pitchFamily="34" charset="0"/>
              </a:rPr>
              <a:t> </a:t>
            </a:r>
            <a:r>
              <a:rPr lang="en-US" sz="2800" err="1">
                <a:latin typeface="Cambria" panose="02040503050406030204" pitchFamily="18" charset="0"/>
                <a:ea typeface="Cambria" panose="02040503050406030204" pitchFamily="18" charset="0"/>
                <a:cs typeface="Calibri Light" panose="020F0302020204030204" pitchFamily="34" charset="0"/>
              </a:rPr>
              <a:t>Máy</a:t>
            </a:r>
            <a:r>
              <a:rPr lang="en-US" sz="2800">
                <a:latin typeface="Cambria" panose="02040503050406030204" pitchFamily="18" charset="0"/>
                <a:ea typeface="Cambria" panose="02040503050406030204" pitchFamily="18" charset="0"/>
                <a:cs typeface="Calibri Light" panose="020F0302020204030204" pitchFamily="34" charset="0"/>
              </a:rPr>
              <a:t> </a:t>
            </a:r>
            <a:r>
              <a:rPr lang="en-US" sz="2800" err="1">
                <a:latin typeface="Cambria" panose="02040503050406030204" pitchFamily="18" charset="0"/>
                <a:ea typeface="Cambria" panose="02040503050406030204" pitchFamily="18" charset="0"/>
                <a:cs typeface="Calibri Light" panose="020F0302020204030204" pitchFamily="34" charset="0"/>
              </a:rPr>
              <a:t>Vào</a:t>
            </a:r>
            <a:r>
              <a:rPr lang="en-US" sz="2800">
                <a:latin typeface="Cambria" panose="02040503050406030204" pitchFamily="18" charset="0"/>
                <a:ea typeface="Cambria" panose="02040503050406030204" pitchFamily="18" charset="0"/>
                <a:cs typeface="Calibri Light" panose="020F0302020204030204" pitchFamily="34" charset="0"/>
              </a:rPr>
              <a:t> </a:t>
            </a:r>
            <a:r>
              <a:rPr lang="en-US" sz="2800" err="1">
                <a:latin typeface="Cambria" panose="02040503050406030204" pitchFamily="18" charset="0"/>
                <a:ea typeface="Cambria" panose="02040503050406030204" pitchFamily="18" charset="0"/>
                <a:cs typeface="Calibri Light" panose="020F0302020204030204" pitchFamily="34" charset="0"/>
              </a:rPr>
              <a:t>Hệ</a:t>
            </a:r>
            <a:r>
              <a:rPr lang="en-US" sz="2800">
                <a:latin typeface="Cambria" panose="02040503050406030204" pitchFamily="18" charset="0"/>
                <a:ea typeface="Cambria" panose="02040503050406030204" pitchFamily="18" charset="0"/>
                <a:cs typeface="Calibri Light" panose="020F0302020204030204" pitchFamily="34" charset="0"/>
              </a:rPr>
              <a:t> </a:t>
            </a:r>
            <a:r>
              <a:rPr lang="en-US" sz="2800" err="1">
                <a:latin typeface="Cambria" panose="02040503050406030204" pitchFamily="18" charset="0"/>
                <a:ea typeface="Cambria" panose="02040503050406030204" pitchFamily="18" charset="0"/>
                <a:cs typeface="Calibri Light" panose="020F0302020204030204" pitchFamily="34" charset="0"/>
              </a:rPr>
              <a:t>Thống</a:t>
            </a:r>
            <a:endParaRPr lang="en-US" sz="2800">
              <a:latin typeface="Cambria" panose="02040503050406030204" pitchFamily="18" charset="0"/>
              <a:ea typeface="Cambria" panose="02040503050406030204" pitchFamily="18" charset="0"/>
              <a:cs typeface="Calibri Light" panose="020F0302020204030204" pitchFamily="34" charset="0"/>
            </a:endParaRPr>
          </a:p>
        </p:txBody>
      </p:sp>
      <p:sp>
        <p:nvSpPr>
          <p:cNvPr id="7" name="TextBox 6">
            <a:extLst>
              <a:ext uri="{FF2B5EF4-FFF2-40B4-BE49-F238E27FC236}">
                <a16:creationId xmlns:a16="http://schemas.microsoft.com/office/drawing/2014/main" id="{CFBC3713-4A7B-48AE-8F32-1BF96B89636D}"/>
              </a:ext>
            </a:extLst>
          </p:cNvPr>
          <p:cNvSpPr txBox="1"/>
          <p:nvPr/>
        </p:nvSpPr>
        <p:spPr>
          <a:xfrm>
            <a:off x="5354703" y="3311302"/>
            <a:ext cx="2406428" cy="400110"/>
          </a:xfrm>
          <a:prstGeom prst="rect">
            <a:avLst/>
          </a:prstGeom>
          <a:noFill/>
        </p:spPr>
        <p:txBody>
          <a:bodyPr wrap="none" rtlCol="0">
            <a:spAutoFit/>
          </a:bodyPr>
          <a:lstStyle/>
          <a:p>
            <a:r>
              <a:rPr lang="en-US" sz="2000" err="1">
                <a:solidFill>
                  <a:schemeClr val="bg1"/>
                </a:solidFill>
                <a:latin typeface="Cambria" panose="02040503050406030204" pitchFamily="18" charset="0"/>
                <a:ea typeface="Cambria" panose="02040503050406030204" pitchFamily="18" charset="0"/>
                <a:cs typeface="Calibri Light" panose="020F0302020204030204" pitchFamily="34" charset="0"/>
              </a:rPr>
              <a:t>Sinh</a:t>
            </a:r>
            <a:r>
              <a:rPr lang="en-US" sz="2000">
                <a:solidFill>
                  <a:schemeClr val="bg1"/>
                </a:solidFill>
                <a:latin typeface="Cambria" panose="02040503050406030204" pitchFamily="18" charset="0"/>
                <a:ea typeface="Cambria" panose="02040503050406030204" pitchFamily="18" charset="0"/>
                <a:cs typeface="Calibri Light" panose="020F0302020204030204" pitchFamily="34" charset="0"/>
              </a:rPr>
              <a:t> </a:t>
            </a:r>
            <a:r>
              <a:rPr lang="en-US" sz="2000" err="1">
                <a:solidFill>
                  <a:schemeClr val="bg1"/>
                </a:solidFill>
                <a:latin typeface="Cambria" panose="02040503050406030204" pitchFamily="18" charset="0"/>
                <a:ea typeface="Cambria" panose="02040503050406030204" pitchFamily="18" charset="0"/>
                <a:cs typeface="Calibri Light" panose="020F0302020204030204" pitchFamily="34" charset="0"/>
              </a:rPr>
              <a:t>viên</a:t>
            </a:r>
            <a:r>
              <a:rPr lang="en-US" sz="2000">
                <a:solidFill>
                  <a:schemeClr val="bg1"/>
                </a:solidFill>
                <a:latin typeface="Cambria" panose="02040503050406030204" pitchFamily="18" charset="0"/>
                <a:ea typeface="Cambria" panose="02040503050406030204" pitchFamily="18" charset="0"/>
                <a:cs typeface="Calibri Light" panose="020F0302020204030204" pitchFamily="34" charset="0"/>
              </a:rPr>
              <a:t> </a:t>
            </a:r>
            <a:r>
              <a:rPr lang="en-US" sz="2000" err="1">
                <a:solidFill>
                  <a:schemeClr val="bg1"/>
                </a:solidFill>
                <a:latin typeface="Cambria" panose="02040503050406030204" pitchFamily="18" charset="0"/>
                <a:ea typeface="Cambria" panose="02040503050406030204" pitchFamily="18" charset="0"/>
                <a:cs typeface="Calibri Light" panose="020F0302020204030204" pitchFamily="34" charset="0"/>
              </a:rPr>
              <a:t>thực</a:t>
            </a:r>
            <a:r>
              <a:rPr lang="en-US" sz="2000">
                <a:solidFill>
                  <a:schemeClr val="bg1"/>
                </a:solidFill>
                <a:latin typeface="Cambria" panose="02040503050406030204" pitchFamily="18" charset="0"/>
                <a:ea typeface="Cambria" panose="02040503050406030204" pitchFamily="18" charset="0"/>
                <a:cs typeface="Calibri Light" panose="020F0302020204030204" pitchFamily="34" charset="0"/>
              </a:rPr>
              <a:t> </a:t>
            </a:r>
            <a:r>
              <a:rPr lang="en-US" sz="2000" err="1">
                <a:solidFill>
                  <a:schemeClr val="bg1"/>
                </a:solidFill>
                <a:latin typeface="Cambria" panose="02040503050406030204" pitchFamily="18" charset="0"/>
                <a:ea typeface="Cambria" panose="02040503050406030204" pitchFamily="18" charset="0"/>
                <a:cs typeface="Calibri Light" panose="020F0302020204030204" pitchFamily="34" charset="0"/>
              </a:rPr>
              <a:t>hiện</a:t>
            </a:r>
            <a:r>
              <a:rPr lang="en-US" sz="2000">
                <a:solidFill>
                  <a:schemeClr val="bg1"/>
                </a:solidFill>
                <a:latin typeface="Cambria" panose="02040503050406030204" pitchFamily="18" charset="0"/>
                <a:ea typeface="Cambria" panose="02040503050406030204" pitchFamily="18" charset="0"/>
                <a:cs typeface="Calibri Light" panose="020F0302020204030204" pitchFamily="34" charset="0"/>
              </a:rPr>
              <a:t>: </a:t>
            </a:r>
          </a:p>
        </p:txBody>
      </p:sp>
      <p:sp>
        <p:nvSpPr>
          <p:cNvPr id="8" name="TextBox 7">
            <a:extLst>
              <a:ext uri="{FF2B5EF4-FFF2-40B4-BE49-F238E27FC236}">
                <a16:creationId xmlns:a16="http://schemas.microsoft.com/office/drawing/2014/main" id="{0D3F3B71-8486-4E06-9A2C-06038BD3092A}"/>
              </a:ext>
            </a:extLst>
          </p:cNvPr>
          <p:cNvSpPr txBox="1"/>
          <p:nvPr/>
        </p:nvSpPr>
        <p:spPr>
          <a:xfrm>
            <a:off x="6264840" y="3744251"/>
            <a:ext cx="2992582" cy="416011"/>
          </a:xfrm>
          <a:prstGeom prst="rect">
            <a:avLst/>
          </a:prstGeom>
          <a:noFill/>
        </p:spPr>
        <p:txBody>
          <a:bodyPr wrap="square" rtlCol="0">
            <a:spAutoFit/>
          </a:bodyPr>
          <a:lstStyle/>
          <a:p>
            <a:pPr>
              <a:lnSpc>
                <a:spcPct val="150000"/>
              </a:lnSpc>
            </a:pPr>
            <a:r>
              <a:rPr lang="en-US" sz="1600" err="1">
                <a:solidFill>
                  <a:schemeClr val="bg1"/>
                </a:solidFill>
                <a:latin typeface="Cambria" panose="02040503050406030204" pitchFamily="18" charset="0"/>
                <a:ea typeface="Cambria" panose="02040503050406030204" pitchFamily="18" charset="0"/>
                <a:cs typeface="Calibri Light" panose="020F0302020204030204" pitchFamily="34" charset="0"/>
              </a:rPr>
              <a:t>Nguyễn</a:t>
            </a:r>
            <a:r>
              <a:rPr lang="en-US" sz="1600">
                <a:solidFill>
                  <a:schemeClr val="bg1"/>
                </a:solidFill>
                <a:latin typeface="Cambria" panose="02040503050406030204" pitchFamily="18" charset="0"/>
                <a:ea typeface="Cambria" panose="02040503050406030204" pitchFamily="18" charset="0"/>
                <a:cs typeface="Calibri Light" panose="020F0302020204030204" pitchFamily="34" charset="0"/>
              </a:rPr>
              <a:t> </a:t>
            </a:r>
            <a:r>
              <a:rPr lang="en-US" sz="1600" err="1">
                <a:solidFill>
                  <a:schemeClr val="bg1"/>
                </a:solidFill>
                <a:latin typeface="Cambria" panose="02040503050406030204" pitchFamily="18" charset="0"/>
                <a:ea typeface="Cambria" panose="02040503050406030204" pitchFamily="18" charset="0"/>
                <a:cs typeface="Calibri Light" panose="020F0302020204030204" pitchFamily="34" charset="0"/>
              </a:rPr>
              <a:t>Việt</a:t>
            </a:r>
            <a:r>
              <a:rPr lang="en-US" sz="1600">
                <a:solidFill>
                  <a:schemeClr val="bg1"/>
                </a:solidFill>
                <a:latin typeface="Cambria" panose="02040503050406030204" pitchFamily="18" charset="0"/>
                <a:ea typeface="Cambria" panose="02040503050406030204" pitchFamily="18" charset="0"/>
                <a:cs typeface="Calibri Light" panose="020F0302020204030204" pitchFamily="34" charset="0"/>
              </a:rPr>
              <a:t> </a:t>
            </a:r>
            <a:r>
              <a:rPr lang="en-US" sz="1600" err="1">
                <a:solidFill>
                  <a:schemeClr val="bg1"/>
                </a:solidFill>
                <a:latin typeface="Cambria" panose="02040503050406030204" pitchFamily="18" charset="0"/>
                <a:ea typeface="Cambria" panose="02040503050406030204" pitchFamily="18" charset="0"/>
                <a:cs typeface="Calibri Light" panose="020F0302020204030204" pitchFamily="34" charset="0"/>
              </a:rPr>
              <a:t>Hùng</a:t>
            </a:r>
            <a:r>
              <a:rPr lang="en-US" sz="1600">
                <a:solidFill>
                  <a:schemeClr val="bg1"/>
                </a:solidFill>
                <a:latin typeface="Cambria" panose="02040503050406030204" pitchFamily="18" charset="0"/>
                <a:ea typeface="Cambria" panose="02040503050406030204" pitchFamily="18" charset="0"/>
                <a:cs typeface="Calibri Light" panose="020F0302020204030204" pitchFamily="34" charset="0"/>
              </a:rPr>
              <a:t> - AT14G</a:t>
            </a:r>
          </a:p>
        </p:txBody>
      </p:sp>
      <p:sp>
        <p:nvSpPr>
          <p:cNvPr id="13" name="Rectangle 12">
            <a:extLst>
              <a:ext uri="{FF2B5EF4-FFF2-40B4-BE49-F238E27FC236}">
                <a16:creationId xmlns:a16="http://schemas.microsoft.com/office/drawing/2014/main" id="{AE3ABBFF-C657-49F2-AA5C-EB6ACB4346A0}"/>
              </a:ext>
            </a:extLst>
          </p:cNvPr>
          <p:cNvSpPr/>
          <p:nvPr/>
        </p:nvSpPr>
        <p:spPr>
          <a:xfrm>
            <a:off x="-1" y="387484"/>
            <a:ext cx="9144000" cy="703591"/>
          </a:xfrm>
          <a:prstGeom prst="rect">
            <a:avLst/>
          </a:prstGeom>
        </p:spPr>
        <p:txBody>
          <a:bodyPr wrap="square">
            <a:spAutoFit/>
          </a:bodyPr>
          <a:lstStyle/>
          <a:p>
            <a:pPr marL="228600" indent="-228600" algn="ctr">
              <a:lnSpc>
                <a:spcPct val="115000"/>
              </a:lnSpc>
              <a:tabLst>
                <a:tab pos="285750" algn="l"/>
              </a:tabLst>
            </a:pPr>
            <a:r>
              <a:rPr lang="en-US" sz="1800">
                <a:solidFill>
                  <a:schemeClr val="bg1"/>
                </a:solidFill>
                <a:latin typeface="Cambria" panose="02040503050406030204" pitchFamily="18" charset="0"/>
                <a:ea typeface="Cambria" panose="02040503050406030204" pitchFamily="18" charset="0"/>
              </a:rPr>
              <a:t>BAN CƠ YẾU CHÍNH PHỦ</a:t>
            </a:r>
          </a:p>
          <a:p>
            <a:pPr algn="ctr">
              <a:lnSpc>
                <a:spcPct val="115000"/>
              </a:lnSpc>
            </a:pPr>
            <a:r>
              <a:rPr lang="en-US" sz="1800" b="1">
                <a:solidFill>
                  <a:schemeClr val="bg1"/>
                </a:solidFill>
                <a:latin typeface="Cambria" panose="02040503050406030204" pitchFamily="18" charset="0"/>
                <a:ea typeface="Cambria" panose="02040503050406030204" pitchFamily="18" charset="0"/>
              </a:rPr>
              <a:t>HỌC VIỆN KỸ THUẬT MẬT MÃ</a:t>
            </a:r>
            <a:endParaRPr lang="en-US" sz="1800">
              <a:solidFill>
                <a:schemeClr val="bg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178330195"/>
      </p:ext>
    </p:extLst>
  </p:cSld>
  <p:clrMapOvr>
    <a:overrideClrMapping bg1="lt1" tx1="dk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527170" y="2830236"/>
            <a:ext cx="8250382" cy="85724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atin typeface="Cambria" panose="02040503050406030204" pitchFamily="18" charset="0"/>
                <a:ea typeface="Cambria" panose="02040503050406030204" pitchFamily="18" charset="0"/>
                <a:cs typeface="Calibri Light" panose="020F0302020204030204" pitchFamily="34" charset="0"/>
              </a:rPr>
              <a:t>Giới thiệu về Suricata</a:t>
            </a:r>
            <a:endParaRPr>
              <a:latin typeface="Cambria" panose="02040503050406030204" pitchFamily="18" charset="0"/>
              <a:ea typeface="Cambria" panose="02040503050406030204" pitchFamily="18" charset="0"/>
              <a:cs typeface="Calibri Light" panose="020F0302020204030204" pitchFamily="34" charset="0"/>
            </a:endParaRPr>
          </a:p>
        </p:txBody>
      </p:sp>
      <p:sp>
        <p:nvSpPr>
          <p:cNvPr id="83" name="Google Shape;83;p14"/>
          <p:cNvSpPr/>
          <p:nvPr/>
        </p:nvSpPr>
        <p:spPr>
          <a:xfrm>
            <a:off x="3659653" y="661543"/>
            <a:ext cx="1824693" cy="170227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cs typeface="Calibri Light" panose="020F0302020204030204" pitchFamily="34" charset="0"/>
            </a:endParaRPr>
          </a:p>
        </p:txBody>
      </p:sp>
      <p:sp>
        <p:nvSpPr>
          <p:cNvPr id="84" name="Google Shape;84;p14"/>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latin typeface="Cambria" panose="02040503050406030204" pitchFamily="18" charset="0"/>
                <a:ea typeface="Cambria" panose="02040503050406030204" pitchFamily="18" charset="0"/>
                <a:cs typeface="Calibri Light" panose="020F0302020204030204" pitchFamily="34" charset="0"/>
              </a:rPr>
              <a:t>10</a:t>
            </a:fld>
            <a:endParaRPr>
              <a:latin typeface="Cambria" panose="02040503050406030204" pitchFamily="18" charset="0"/>
              <a:ea typeface="Cambria" panose="02040503050406030204" pitchFamily="18" charset="0"/>
              <a:cs typeface="Calibri Light" panose="020F0302020204030204" pitchFamily="34" charset="0"/>
            </a:endParaRPr>
          </a:p>
        </p:txBody>
      </p:sp>
      <p:sp>
        <p:nvSpPr>
          <p:cNvPr id="4" name="TextBox 3">
            <a:extLst>
              <a:ext uri="{FF2B5EF4-FFF2-40B4-BE49-F238E27FC236}">
                <a16:creationId xmlns:a16="http://schemas.microsoft.com/office/drawing/2014/main" id="{DBF591CB-FD59-4F55-9184-E0439AA8D900}"/>
              </a:ext>
            </a:extLst>
          </p:cNvPr>
          <p:cNvSpPr txBox="1"/>
          <p:nvPr/>
        </p:nvSpPr>
        <p:spPr>
          <a:xfrm>
            <a:off x="4369938" y="1127960"/>
            <a:ext cx="607859" cy="769441"/>
          </a:xfrm>
          <a:prstGeom prst="rect">
            <a:avLst/>
          </a:prstGeom>
          <a:noFill/>
        </p:spPr>
        <p:txBody>
          <a:bodyPr wrap="none" rtlCol="0">
            <a:spAutoFit/>
          </a:bodyPr>
          <a:lstStyle/>
          <a:p>
            <a:r>
              <a:rPr lang="en-US" sz="4400">
                <a:solidFill>
                  <a:schemeClr val="bg1"/>
                </a:solidFill>
                <a:latin typeface="Cambria" panose="02040503050406030204" pitchFamily="18" charset="0"/>
                <a:ea typeface="Cambria" panose="02040503050406030204" pitchFamily="18" charset="0"/>
                <a:cs typeface="Calibri Light" panose="020F0302020204030204" pitchFamily="34" charset="0"/>
              </a:rPr>
              <a:t>2.</a:t>
            </a:r>
          </a:p>
        </p:txBody>
      </p:sp>
    </p:spTree>
    <p:extLst>
      <p:ext uri="{BB962C8B-B14F-4D97-AF65-F5344CB8AC3E}">
        <p14:creationId xmlns:p14="http://schemas.microsoft.com/office/powerpoint/2010/main" val="788335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81"/>
                                        </p:tgtEl>
                                        <p:attrNameLst>
                                          <p:attrName>style.visibility</p:attrName>
                                        </p:attrNameLst>
                                      </p:cBhvr>
                                      <p:to>
                                        <p:strVal val="visible"/>
                                      </p:to>
                                    </p:set>
                                    <p:animEffect transition="in" filter="circle(in)">
                                      <p:cBhvr>
                                        <p:cTn id="13"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3" grpId="0" animBg="1"/>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4B46238-07EA-40C2-9A56-47D568C13724}"/>
              </a:ext>
            </a:extLst>
          </p:cNvPr>
          <p:cNvSpPr>
            <a:spLocks noGrp="1"/>
          </p:cNvSpPr>
          <p:nvPr>
            <p:ph type="sldNum" idx="12"/>
          </p:nvPr>
        </p:nvSpPr>
        <p:spPr>
          <a:xfrm>
            <a:off x="4359995" y="4833000"/>
            <a:ext cx="548700" cy="310500"/>
          </a:xfrm>
        </p:spPr>
        <p:txBody>
          <a:bodyPr/>
          <a:lstStyle/>
          <a:p>
            <a:pPr marL="0" lvl="0" indent="0" algn="ctr" rtl="0">
              <a:spcBef>
                <a:spcPts val="0"/>
              </a:spcBef>
              <a:spcAft>
                <a:spcPts val="0"/>
              </a:spcAft>
              <a:buNone/>
            </a:pPr>
            <a:fld id="{00000000-1234-1234-1234-123412341234}" type="slidenum">
              <a:rPr lang="en" smtClean="0">
                <a:latin typeface="Cambria" panose="02040503050406030204" pitchFamily="18" charset="0"/>
                <a:ea typeface="Cambria" panose="02040503050406030204" pitchFamily="18" charset="0"/>
                <a:cs typeface="Calibri Light" panose="020F0302020204030204" pitchFamily="34" charset="0"/>
              </a:rPr>
              <a:t>11</a:t>
            </a:fld>
            <a:endParaRPr lang="en">
              <a:latin typeface="Cambria" panose="02040503050406030204" pitchFamily="18" charset="0"/>
              <a:ea typeface="Cambria" panose="02040503050406030204" pitchFamily="18" charset="0"/>
              <a:cs typeface="Calibri Light" panose="020F0302020204030204" pitchFamily="34" charset="0"/>
            </a:endParaRPr>
          </a:p>
        </p:txBody>
      </p:sp>
      <p:grpSp>
        <p:nvGrpSpPr>
          <p:cNvPr id="5" name="Google Shape;330;p37">
            <a:extLst>
              <a:ext uri="{FF2B5EF4-FFF2-40B4-BE49-F238E27FC236}">
                <a16:creationId xmlns:a16="http://schemas.microsoft.com/office/drawing/2014/main" id="{2100942B-87EA-4B8F-9F0D-F89EC95A187B}"/>
              </a:ext>
            </a:extLst>
          </p:cNvPr>
          <p:cNvGrpSpPr/>
          <p:nvPr/>
        </p:nvGrpSpPr>
        <p:grpSpPr>
          <a:xfrm>
            <a:off x="110836" y="394881"/>
            <a:ext cx="4523509" cy="59794"/>
            <a:chOff x="271125" y="812725"/>
            <a:chExt cx="766525" cy="221725"/>
          </a:xfrm>
        </p:grpSpPr>
        <p:sp>
          <p:nvSpPr>
            <p:cNvPr id="6" name="Google Shape;331;p37">
              <a:extLst>
                <a:ext uri="{FF2B5EF4-FFF2-40B4-BE49-F238E27FC236}">
                  <a16:creationId xmlns:a16="http://schemas.microsoft.com/office/drawing/2014/main" id="{920A7E83-62F2-4740-B7E2-69A310FDA3CE}"/>
                </a:ext>
              </a:extLst>
            </p:cNvPr>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cs typeface="Calibri Light" panose="020F0302020204030204" pitchFamily="34" charset="0"/>
              </a:endParaRPr>
            </a:p>
          </p:txBody>
        </p:sp>
        <p:sp>
          <p:nvSpPr>
            <p:cNvPr id="7" name="Google Shape;332;p37">
              <a:extLst>
                <a:ext uri="{FF2B5EF4-FFF2-40B4-BE49-F238E27FC236}">
                  <a16:creationId xmlns:a16="http://schemas.microsoft.com/office/drawing/2014/main" id="{7E35A034-4B1E-4CE6-BB57-4E70961ADD4E}"/>
                </a:ext>
              </a:extLst>
            </p:cNvPr>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cs typeface="Calibri Light" panose="020F0302020204030204" pitchFamily="34" charset="0"/>
              </a:endParaRPr>
            </a:p>
          </p:txBody>
        </p:sp>
      </p:grpSp>
      <p:sp>
        <p:nvSpPr>
          <p:cNvPr id="8" name="TextBox 7">
            <a:extLst>
              <a:ext uri="{FF2B5EF4-FFF2-40B4-BE49-F238E27FC236}">
                <a16:creationId xmlns:a16="http://schemas.microsoft.com/office/drawing/2014/main" id="{429D73B7-8DE8-49C7-976D-4308D4C8333B}"/>
              </a:ext>
            </a:extLst>
          </p:cNvPr>
          <p:cNvSpPr txBox="1"/>
          <p:nvPr/>
        </p:nvSpPr>
        <p:spPr>
          <a:xfrm>
            <a:off x="75003" y="93008"/>
            <a:ext cx="4461164" cy="307777"/>
          </a:xfrm>
          <a:prstGeom prst="rect">
            <a:avLst/>
          </a:prstGeom>
          <a:noFill/>
        </p:spPr>
        <p:txBody>
          <a:bodyPr wrap="square" rtlCol="0">
            <a:spAutoFit/>
          </a:bodyPr>
          <a:lstStyle/>
          <a:p>
            <a:r>
              <a:rPr lang="en-US">
                <a:solidFill>
                  <a:schemeClr val="bg1"/>
                </a:solidFill>
                <a:latin typeface="Cambria" panose="02040503050406030204" pitchFamily="18" charset="0"/>
                <a:ea typeface="Cambria" panose="02040503050406030204" pitchFamily="18" charset="0"/>
                <a:cs typeface="Calibri Light" panose="020F0302020204030204" pitchFamily="34" charset="0"/>
              </a:rPr>
              <a:t>2. Giới thiệu về Suricata</a:t>
            </a:r>
          </a:p>
        </p:txBody>
      </p:sp>
      <p:sp>
        <p:nvSpPr>
          <p:cNvPr id="2" name="AutoShape 2" descr="What Is The Difference Between IDS And IPS? | PurpleSec">
            <a:extLst>
              <a:ext uri="{FF2B5EF4-FFF2-40B4-BE49-F238E27FC236}">
                <a16:creationId xmlns:a16="http://schemas.microsoft.com/office/drawing/2014/main" id="{33F75861-B28F-4F06-8130-1E9B7CB0C64E}"/>
              </a:ext>
            </a:extLst>
          </p:cNvPr>
          <p:cNvSpPr>
            <a:spLocks noChangeAspect="1" noChangeArrowheads="1"/>
          </p:cNvSpPr>
          <p:nvPr/>
        </p:nvSpPr>
        <p:spPr bwMode="auto">
          <a:xfrm>
            <a:off x="1213567" y="1616808"/>
            <a:ext cx="2845434"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latin typeface="Cambria" panose="02040503050406030204" pitchFamily="18" charset="0"/>
              <a:ea typeface="Cambria" panose="02040503050406030204" pitchFamily="18" charset="0"/>
              <a:cs typeface="Calibri Light" panose="020F0302020204030204" pitchFamily="34" charset="0"/>
            </a:endParaRPr>
          </a:p>
        </p:txBody>
      </p:sp>
      <p:sp>
        <p:nvSpPr>
          <p:cNvPr id="9" name="TextBox 8">
            <a:extLst>
              <a:ext uri="{FF2B5EF4-FFF2-40B4-BE49-F238E27FC236}">
                <a16:creationId xmlns:a16="http://schemas.microsoft.com/office/drawing/2014/main" id="{FDDDB54A-9424-4A92-B8C0-7B75DC21C1A2}"/>
              </a:ext>
            </a:extLst>
          </p:cNvPr>
          <p:cNvSpPr txBox="1"/>
          <p:nvPr/>
        </p:nvSpPr>
        <p:spPr>
          <a:xfrm>
            <a:off x="1973764" y="859692"/>
            <a:ext cx="4772461" cy="584775"/>
          </a:xfrm>
          <a:prstGeom prst="rect">
            <a:avLst/>
          </a:prstGeom>
          <a:noFill/>
        </p:spPr>
        <p:txBody>
          <a:bodyPr wrap="square" rtlCol="0">
            <a:spAutoFit/>
          </a:bodyPr>
          <a:lstStyle/>
          <a:p>
            <a:r>
              <a:rPr lang="en-US" sz="3200">
                <a:solidFill>
                  <a:schemeClr val="bg1"/>
                </a:solidFill>
                <a:latin typeface="Cambria" panose="02040503050406030204" pitchFamily="18" charset="0"/>
                <a:ea typeface="Cambria" panose="02040503050406030204" pitchFamily="18" charset="0"/>
                <a:cs typeface="Calibri Light" panose="020F0302020204030204" pitchFamily="34" charset="0"/>
              </a:rPr>
              <a:t>Tổng quan về Suricata</a:t>
            </a:r>
          </a:p>
        </p:txBody>
      </p:sp>
      <p:sp>
        <p:nvSpPr>
          <p:cNvPr id="12" name="TextBox 11">
            <a:extLst>
              <a:ext uri="{FF2B5EF4-FFF2-40B4-BE49-F238E27FC236}">
                <a16:creationId xmlns:a16="http://schemas.microsoft.com/office/drawing/2014/main" id="{4EBFA5FA-F9CF-4FC6-A49B-83E799437A57}"/>
              </a:ext>
            </a:extLst>
          </p:cNvPr>
          <p:cNvSpPr txBox="1"/>
          <p:nvPr/>
        </p:nvSpPr>
        <p:spPr>
          <a:xfrm>
            <a:off x="940714" y="1860939"/>
            <a:ext cx="7611615" cy="400110"/>
          </a:xfrm>
          <a:prstGeom prst="rect">
            <a:avLst/>
          </a:prstGeom>
          <a:noFill/>
        </p:spPr>
        <p:txBody>
          <a:bodyPr wrap="square" rtlCol="0">
            <a:spAutoFit/>
          </a:bodyPr>
          <a:lstStyle/>
          <a:p>
            <a:pPr marL="285750" indent="-285750">
              <a:buClr>
                <a:schemeClr val="bg1"/>
              </a:buClr>
              <a:buFont typeface="Wingdings" panose="05000000000000000000" pitchFamily="2" charset="2"/>
              <a:buChar char="q"/>
            </a:pPr>
            <a:r>
              <a:rPr lang="en-US" sz="2000">
                <a:solidFill>
                  <a:schemeClr val="bg1"/>
                </a:solidFill>
                <a:latin typeface="Cambria" panose="02040503050406030204" pitchFamily="18" charset="0"/>
                <a:ea typeface="Cambria" panose="02040503050406030204" pitchFamily="18" charset="0"/>
                <a:cs typeface="Calibri Light" panose="020F0302020204030204" pitchFamily="34" charset="0"/>
              </a:rPr>
              <a:t> Là phần mềm mã nguồn mở</a:t>
            </a:r>
          </a:p>
        </p:txBody>
      </p:sp>
      <p:sp>
        <p:nvSpPr>
          <p:cNvPr id="3" name="Rectangle 2">
            <a:extLst>
              <a:ext uri="{FF2B5EF4-FFF2-40B4-BE49-F238E27FC236}">
                <a16:creationId xmlns:a16="http://schemas.microsoft.com/office/drawing/2014/main" id="{289C3803-3476-406C-AC3B-7B79D6F33719}"/>
              </a:ext>
            </a:extLst>
          </p:cNvPr>
          <p:cNvSpPr/>
          <p:nvPr/>
        </p:nvSpPr>
        <p:spPr>
          <a:xfrm>
            <a:off x="935823" y="2747079"/>
            <a:ext cx="7366140" cy="400110"/>
          </a:xfrm>
          <a:prstGeom prst="rect">
            <a:avLst/>
          </a:prstGeom>
        </p:spPr>
        <p:txBody>
          <a:bodyPr wrap="square">
            <a:spAutoFit/>
          </a:bodyPr>
          <a:lstStyle/>
          <a:p>
            <a:pPr marL="285750" indent="-285750">
              <a:buClr>
                <a:schemeClr val="bg1"/>
              </a:buClr>
              <a:buFont typeface="Wingdings" panose="05000000000000000000" pitchFamily="2" charset="2"/>
              <a:buChar char="q"/>
            </a:pPr>
            <a:r>
              <a:rPr lang="en-US" sz="2000">
                <a:solidFill>
                  <a:schemeClr val="bg1"/>
                </a:solidFill>
                <a:latin typeface="Cambria" panose="02040503050406030204" pitchFamily="18" charset="0"/>
                <a:ea typeface="Cambria" panose="02040503050406030204" pitchFamily="18" charset="0"/>
                <a:cs typeface="Calibri Light" panose="020F0302020204030204" pitchFamily="34" charset="0"/>
              </a:rPr>
              <a:t> Phát triển bởi Open Information Security Foundation (OISF)</a:t>
            </a:r>
          </a:p>
        </p:txBody>
      </p:sp>
      <p:sp>
        <p:nvSpPr>
          <p:cNvPr id="10" name="Rectangle 9">
            <a:extLst>
              <a:ext uri="{FF2B5EF4-FFF2-40B4-BE49-F238E27FC236}">
                <a16:creationId xmlns:a16="http://schemas.microsoft.com/office/drawing/2014/main" id="{A3536E78-F55B-4202-AD0C-A249DCA8CD55}"/>
              </a:ext>
            </a:extLst>
          </p:cNvPr>
          <p:cNvSpPr/>
          <p:nvPr/>
        </p:nvSpPr>
        <p:spPr>
          <a:xfrm>
            <a:off x="940713" y="3653390"/>
            <a:ext cx="6014974" cy="400110"/>
          </a:xfrm>
          <a:prstGeom prst="rect">
            <a:avLst/>
          </a:prstGeom>
        </p:spPr>
        <p:txBody>
          <a:bodyPr wrap="square">
            <a:spAutoFit/>
          </a:bodyPr>
          <a:lstStyle/>
          <a:p>
            <a:pPr marL="285750" indent="-285750">
              <a:buClr>
                <a:schemeClr val="bg1"/>
              </a:buClr>
              <a:buFont typeface="Wingdings" panose="05000000000000000000" pitchFamily="2" charset="2"/>
              <a:buChar char="q"/>
            </a:pPr>
            <a:r>
              <a:rPr lang="en-US" sz="2000">
                <a:solidFill>
                  <a:schemeClr val="bg1"/>
                </a:solidFill>
                <a:latin typeface="Cambria" panose="02040503050406030204" pitchFamily="18" charset="0"/>
                <a:ea typeface="Cambria" panose="02040503050406030204" pitchFamily="18" charset="0"/>
                <a:cs typeface="Calibri Light" panose="020F0302020204030204" pitchFamily="34" charset="0"/>
              </a:rPr>
              <a:t> Có thể được sử dụng như một IDS hoặc IPS</a:t>
            </a:r>
          </a:p>
        </p:txBody>
      </p:sp>
    </p:spTree>
    <p:extLst>
      <p:ext uri="{BB962C8B-B14F-4D97-AF65-F5344CB8AC3E}">
        <p14:creationId xmlns:p14="http://schemas.microsoft.com/office/powerpoint/2010/main" val="2646556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4B46238-07EA-40C2-9A56-47D568C13724}"/>
              </a:ext>
            </a:extLst>
          </p:cNvPr>
          <p:cNvSpPr>
            <a:spLocks noGrp="1"/>
          </p:cNvSpPr>
          <p:nvPr>
            <p:ph type="sldNum" idx="12"/>
          </p:nvPr>
        </p:nvSpPr>
        <p:spPr>
          <a:xfrm>
            <a:off x="4359995" y="4833000"/>
            <a:ext cx="548700" cy="310500"/>
          </a:xfrm>
        </p:spPr>
        <p:txBody>
          <a:bodyPr/>
          <a:lstStyle/>
          <a:p>
            <a:pPr marL="0" lvl="0" indent="0" algn="ctr" rtl="0">
              <a:spcBef>
                <a:spcPts val="0"/>
              </a:spcBef>
              <a:spcAft>
                <a:spcPts val="0"/>
              </a:spcAft>
              <a:buNone/>
            </a:pPr>
            <a:fld id="{00000000-1234-1234-1234-123412341234}" type="slidenum">
              <a:rPr lang="en" smtClean="0">
                <a:latin typeface="Cambria" panose="02040503050406030204" pitchFamily="18" charset="0"/>
                <a:ea typeface="Cambria" panose="02040503050406030204" pitchFamily="18" charset="0"/>
                <a:cs typeface="Calibri Light" panose="020F0302020204030204" pitchFamily="34" charset="0"/>
              </a:rPr>
              <a:t>12</a:t>
            </a:fld>
            <a:endParaRPr lang="en">
              <a:latin typeface="Cambria" panose="02040503050406030204" pitchFamily="18" charset="0"/>
              <a:ea typeface="Cambria" panose="02040503050406030204" pitchFamily="18" charset="0"/>
              <a:cs typeface="Calibri Light" panose="020F0302020204030204" pitchFamily="34" charset="0"/>
            </a:endParaRPr>
          </a:p>
        </p:txBody>
      </p:sp>
      <p:grpSp>
        <p:nvGrpSpPr>
          <p:cNvPr id="5" name="Google Shape;330;p37">
            <a:extLst>
              <a:ext uri="{FF2B5EF4-FFF2-40B4-BE49-F238E27FC236}">
                <a16:creationId xmlns:a16="http://schemas.microsoft.com/office/drawing/2014/main" id="{2100942B-87EA-4B8F-9F0D-F89EC95A187B}"/>
              </a:ext>
            </a:extLst>
          </p:cNvPr>
          <p:cNvGrpSpPr/>
          <p:nvPr/>
        </p:nvGrpSpPr>
        <p:grpSpPr>
          <a:xfrm>
            <a:off x="110836" y="394881"/>
            <a:ext cx="4523509" cy="59794"/>
            <a:chOff x="271125" y="812725"/>
            <a:chExt cx="766525" cy="221725"/>
          </a:xfrm>
        </p:grpSpPr>
        <p:sp>
          <p:nvSpPr>
            <p:cNvPr id="6" name="Google Shape;331;p37">
              <a:extLst>
                <a:ext uri="{FF2B5EF4-FFF2-40B4-BE49-F238E27FC236}">
                  <a16:creationId xmlns:a16="http://schemas.microsoft.com/office/drawing/2014/main" id="{920A7E83-62F2-4740-B7E2-69A310FDA3CE}"/>
                </a:ext>
              </a:extLst>
            </p:cNvPr>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cs typeface="Calibri Light" panose="020F0302020204030204" pitchFamily="34" charset="0"/>
              </a:endParaRPr>
            </a:p>
          </p:txBody>
        </p:sp>
        <p:sp>
          <p:nvSpPr>
            <p:cNvPr id="7" name="Google Shape;332;p37">
              <a:extLst>
                <a:ext uri="{FF2B5EF4-FFF2-40B4-BE49-F238E27FC236}">
                  <a16:creationId xmlns:a16="http://schemas.microsoft.com/office/drawing/2014/main" id="{7E35A034-4B1E-4CE6-BB57-4E70961ADD4E}"/>
                </a:ext>
              </a:extLst>
            </p:cNvPr>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cs typeface="Calibri Light" panose="020F0302020204030204" pitchFamily="34" charset="0"/>
              </a:endParaRPr>
            </a:p>
          </p:txBody>
        </p:sp>
      </p:grpSp>
      <p:sp>
        <p:nvSpPr>
          <p:cNvPr id="8" name="TextBox 7">
            <a:extLst>
              <a:ext uri="{FF2B5EF4-FFF2-40B4-BE49-F238E27FC236}">
                <a16:creationId xmlns:a16="http://schemas.microsoft.com/office/drawing/2014/main" id="{429D73B7-8DE8-49C7-976D-4308D4C8333B}"/>
              </a:ext>
            </a:extLst>
          </p:cNvPr>
          <p:cNvSpPr txBox="1"/>
          <p:nvPr/>
        </p:nvSpPr>
        <p:spPr>
          <a:xfrm>
            <a:off x="75003" y="93008"/>
            <a:ext cx="4461164" cy="307777"/>
          </a:xfrm>
          <a:prstGeom prst="rect">
            <a:avLst/>
          </a:prstGeom>
          <a:noFill/>
        </p:spPr>
        <p:txBody>
          <a:bodyPr wrap="square" rtlCol="0">
            <a:spAutoFit/>
          </a:bodyPr>
          <a:lstStyle/>
          <a:p>
            <a:r>
              <a:rPr lang="en-US">
                <a:solidFill>
                  <a:schemeClr val="bg1"/>
                </a:solidFill>
                <a:latin typeface="Cambria" panose="02040503050406030204" pitchFamily="18" charset="0"/>
                <a:ea typeface="Cambria" panose="02040503050406030204" pitchFamily="18" charset="0"/>
                <a:cs typeface="Calibri Light" panose="020F0302020204030204" pitchFamily="34" charset="0"/>
              </a:rPr>
              <a:t>2. Giới thiệu về Suricata</a:t>
            </a:r>
          </a:p>
        </p:txBody>
      </p:sp>
      <p:sp>
        <p:nvSpPr>
          <p:cNvPr id="2" name="AutoShape 2" descr="What Is The Difference Between IDS And IPS? | PurpleSec">
            <a:extLst>
              <a:ext uri="{FF2B5EF4-FFF2-40B4-BE49-F238E27FC236}">
                <a16:creationId xmlns:a16="http://schemas.microsoft.com/office/drawing/2014/main" id="{33F75861-B28F-4F06-8130-1E9B7CB0C64E}"/>
              </a:ext>
            </a:extLst>
          </p:cNvPr>
          <p:cNvSpPr>
            <a:spLocks noChangeAspect="1" noChangeArrowheads="1"/>
          </p:cNvSpPr>
          <p:nvPr/>
        </p:nvSpPr>
        <p:spPr bwMode="auto">
          <a:xfrm>
            <a:off x="1213567" y="1616808"/>
            <a:ext cx="248116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Cambria" panose="02040503050406030204" pitchFamily="18" charset="0"/>
              <a:ea typeface="Cambria" panose="02040503050406030204" pitchFamily="18" charset="0"/>
              <a:cs typeface="Calibri Light" panose="020F0302020204030204" pitchFamily="34" charset="0"/>
            </a:endParaRPr>
          </a:p>
        </p:txBody>
      </p:sp>
      <p:sp>
        <p:nvSpPr>
          <p:cNvPr id="3" name="AutoShape 4" descr="What Is The Difference Between IDS And IPS? | PurpleSec">
            <a:extLst>
              <a:ext uri="{FF2B5EF4-FFF2-40B4-BE49-F238E27FC236}">
                <a16:creationId xmlns:a16="http://schemas.microsoft.com/office/drawing/2014/main" id="{26B1285E-673A-4359-A883-B98444841DB1}"/>
              </a:ext>
            </a:extLst>
          </p:cNvPr>
          <p:cNvSpPr>
            <a:spLocks noChangeAspect="1" noChangeArrowheads="1"/>
          </p:cNvSpPr>
          <p:nvPr/>
        </p:nvSpPr>
        <p:spPr bwMode="auto">
          <a:xfrm>
            <a:off x="2305585" y="2571775"/>
            <a:ext cx="263356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Cambria" panose="02040503050406030204" pitchFamily="18" charset="0"/>
              <a:ea typeface="Cambria" panose="02040503050406030204" pitchFamily="18" charset="0"/>
              <a:cs typeface="Calibri Light" panose="020F0302020204030204" pitchFamily="34" charset="0"/>
            </a:endParaRPr>
          </a:p>
        </p:txBody>
      </p:sp>
      <p:sp>
        <p:nvSpPr>
          <p:cNvPr id="10" name="TextBox 9">
            <a:extLst>
              <a:ext uri="{FF2B5EF4-FFF2-40B4-BE49-F238E27FC236}">
                <a16:creationId xmlns:a16="http://schemas.microsoft.com/office/drawing/2014/main" id="{34733779-8E18-4836-8857-517A9C1A6285}"/>
              </a:ext>
            </a:extLst>
          </p:cNvPr>
          <p:cNvSpPr txBox="1"/>
          <p:nvPr/>
        </p:nvSpPr>
        <p:spPr>
          <a:xfrm>
            <a:off x="2601182" y="794222"/>
            <a:ext cx="3363421" cy="584775"/>
          </a:xfrm>
          <a:prstGeom prst="rect">
            <a:avLst/>
          </a:prstGeom>
          <a:noFill/>
        </p:spPr>
        <p:txBody>
          <a:bodyPr wrap="none" rtlCol="0">
            <a:spAutoFit/>
          </a:bodyPr>
          <a:lstStyle/>
          <a:p>
            <a:r>
              <a:rPr lang="en-US" sz="3200">
                <a:solidFill>
                  <a:schemeClr val="bg1"/>
                </a:solidFill>
                <a:latin typeface="Cambria" panose="02040503050406030204" pitchFamily="18" charset="0"/>
                <a:ea typeface="Cambria" panose="02040503050406030204" pitchFamily="18" charset="0"/>
                <a:cs typeface="Calibri Light" panose="020F0302020204030204" pitchFamily="34" charset="0"/>
              </a:rPr>
              <a:t>Lịch sử phát triển </a:t>
            </a:r>
          </a:p>
        </p:txBody>
      </p:sp>
      <p:sp>
        <p:nvSpPr>
          <p:cNvPr id="13" name="Google Shape;230;p27">
            <a:extLst>
              <a:ext uri="{FF2B5EF4-FFF2-40B4-BE49-F238E27FC236}">
                <a16:creationId xmlns:a16="http://schemas.microsoft.com/office/drawing/2014/main" id="{588AA8C2-7C74-4BED-AF51-15315E9C9D32}"/>
              </a:ext>
            </a:extLst>
          </p:cNvPr>
          <p:cNvSpPr/>
          <p:nvPr/>
        </p:nvSpPr>
        <p:spPr>
          <a:xfrm>
            <a:off x="734685" y="1832059"/>
            <a:ext cx="1683600" cy="1683600"/>
          </a:xfrm>
          <a:prstGeom prst="ellipse">
            <a:avLst/>
          </a:prstGeom>
          <a:solidFill>
            <a:srgbClr val="FFFFFF">
              <a:alpha val="111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FFFFFF"/>
                </a:solidFill>
                <a:latin typeface="Cambria" panose="02040503050406030204" pitchFamily="18" charset="0"/>
                <a:ea typeface="Cambria" panose="02040503050406030204" pitchFamily="18" charset="0"/>
                <a:cs typeface="Calibri Light" panose="020F0302020204030204" pitchFamily="34" charset="0"/>
                <a:sym typeface="Sniglet"/>
              </a:rPr>
              <a:t>12/2009</a:t>
            </a:r>
            <a:endParaRPr sz="1800">
              <a:solidFill>
                <a:srgbClr val="FFFFFF"/>
              </a:solidFill>
              <a:latin typeface="Cambria" panose="02040503050406030204" pitchFamily="18" charset="0"/>
              <a:ea typeface="Cambria" panose="02040503050406030204" pitchFamily="18" charset="0"/>
              <a:cs typeface="Calibri Light" panose="020F0302020204030204" pitchFamily="34" charset="0"/>
              <a:sym typeface="Sniglet"/>
            </a:endParaRPr>
          </a:p>
        </p:txBody>
      </p:sp>
      <p:sp>
        <p:nvSpPr>
          <p:cNvPr id="14" name="Google Shape;231;p27">
            <a:extLst>
              <a:ext uri="{FF2B5EF4-FFF2-40B4-BE49-F238E27FC236}">
                <a16:creationId xmlns:a16="http://schemas.microsoft.com/office/drawing/2014/main" id="{D1EF0E2E-0461-403E-B947-C88AFA7FF006}"/>
              </a:ext>
            </a:extLst>
          </p:cNvPr>
          <p:cNvSpPr/>
          <p:nvPr/>
        </p:nvSpPr>
        <p:spPr>
          <a:xfrm>
            <a:off x="3765107" y="1921608"/>
            <a:ext cx="1683600" cy="1683600"/>
          </a:xfrm>
          <a:prstGeom prst="ellipse">
            <a:avLst/>
          </a:prstGeom>
          <a:solidFill>
            <a:srgbClr val="FFFFFF">
              <a:alpha val="111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FFFFFF"/>
                </a:solidFill>
                <a:latin typeface="Cambria" panose="02040503050406030204" pitchFamily="18" charset="0"/>
                <a:ea typeface="Cambria" panose="02040503050406030204" pitchFamily="18" charset="0"/>
                <a:cs typeface="Calibri Light" panose="020F0302020204030204" pitchFamily="34" charset="0"/>
                <a:sym typeface="Sniglet"/>
              </a:rPr>
              <a:t>7/2010</a:t>
            </a:r>
            <a:endParaRPr sz="1800">
              <a:solidFill>
                <a:srgbClr val="FFFFFF"/>
              </a:solidFill>
              <a:latin typeface="Cambria" panose="02040503050406030204" pitchFamily="18" charset="0"/>
              <a:ea typeface="Cambria" panose="02040503050406030204" pitchFamily="18" charset="0"/>
              <a:cs typeface="Calibri Light" panose="020F0302020204030204" pitchFamily="34" charset="0"/>
              <a:sym typeface="Sniglet"/>
            </a:endParaRPr>
          </a:p>
        </p:txBody>
      </p:sp>
      <p:sp>
        <p:nvSpPr>
          <p:cNvPr id="15" name="Google Shape;232;p27">
            <a:extLst>
              <a:ext uri="{FF2B5EF4-FFF2-40B4-BE49-F238E27FC236}">
                <a16:creationId xmlns:a16="http://schemas.microsoft.com/office/drawing/2014/main" id="{3F284A06-79FA-41DC-9D3A-459C6A1DEDD7}"/>
              </a:ext>
            </a:extLst>
          </p:cNvPr>
          <p:cNvSpPr/>
          <p:nvPr/>
        </p:nvSpPr>
        <p:spPr>
          <a:xfrm>
            <a:off x="6811916" y="1921608"/>
            <a:ext cx="1733787" cy="1683600"/>
          </a:xfrm>
          <a:prstGeom prst="ellipse">
            <a:avLst/>
          </a:prstGeom>
          <a:solidFill>
            <a:srgbClr val="FFFFFF">
              <a:alpha val="111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FFFFFF"/>
                </a:solidFill>
                <a:latin typeface="Cambria" panose="02040503050406030204" pitchFamily="18" charset="0"/>
                <a:ea typeface="Cambria" panose="02040503050406030204" pitchFamily="18" charset="0"/>
                <a:cs typeface="Calibri Light" panose="020F0302020204030204" pitchFamily="34" charset="0"/>
                <a:sym typeface="Sniglet"/>
              </a:rPr>
              <a:t>04/2020</a:t>
            </a:r>
            <a:endParaRPr sz="1800">
              <a:solidFill>
                <a:srgbClr val="FFFFFF"/>
              </a:solidFill>
              <a:latin typeface="Cambria" panose="02040503050406030204" pitchFamily="18" charset="0"/>
              <a:ea typeface="Cambria" panose="02040503050406030204" pitchFamily="18" charset="0"/>
              <a:cs typeface="Calibri Light" panose="020F0302020204030204" pitchFamily="34" charset="0"/>
              <a:sym typeface="Sniglet"/>
            </a:endParaRPr>
          </a:p>
        </p:txBody>
      </p:sp>
      <p:grpSp>
        <p:nvGrpSpPr>
          <p:cNvPr id="16" name="Google Shape;233;p27">
            <a:extLst>
              <a:ext uri="{FF2B5EF4-FFF2-40B4-BE49-F238E27FC236}">
                <a16:creationId xmlns:a16="http://schemas.microsoft.com/office/drawing/2014/main" id="{A6E75535-CDB2-4B74-AB1A-1F64A4992426}"/>
              </a:ext>
            </a:extLst>
          </p:cNvPr>
          <p:cNvGrpSpPr/>
          <p:nvPr/>
        </p:nvGrpSpPr>
        <p:grpSpPr>
          <a:xfrm>
            <a:off x="2196940" y="2582534"/>
            <a:ext cx="1792245" cy="232966"/>
            <a:chOff x="2266178" y="2764475"/>
            <a:chExt cx="1792245" cy="232966"/>
          </a:xfrm>
        </p:grpSpPr>
        <p:sp>
          <p:nvSpPr>
            <p:cNvPr id="17" name="Google Shape;234;p27">
              <a:extLst>
                <a:ext uri="{FF2B5EF4-FFF2-40B4-BE49-F238E27FC236}">
                  <a16:creationId xmlns:a16="http://schemas.microsoft.com/office/drawing/2014/main" id="{521B9626-E50E-4924-9BA9-61FD5E13C14B}"/>
                </a:ext>
              </a:extLst>
            </p:cNvPr>
            <p:cNvSpPr/>
            <p:nvPr/>
          </p:nvSpPr>
          <p:spPr>
            <a:xfrm>
              <a:off x="2266178" y="2855800"/>
              <a:ext cx="1683567" cy="10297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cs typeface="Calibri Light" panose="020F0302020204030204" pitchFamily="34" charset="0"/>
              </a:endParaRPr>
            </a:p>
          </p:txBody>
        </p:sp>
        <p:sp>
          <p:nvSpPr>
            <p:cNvPr id="18" name="Google Shape;235;p27">
              <a:extLst>
                <a:ext uri="{FF2B5EF4-FFF2-40B4-BE49-F238E27FC236}">
                  <a16:creationId xmlns:a16="http://schemas.microsoft.com/office/drawing/2014/main" id="{862D34CF-4E37-429D-88C5-674EF0BDAF43}"/>
                </a:ext>
              </a:extLst>
            </p:cNvPr>
            <p:cNvSpPr/>
            <p:nvPr/>
          </p:nvSpPr>
          <p:spPr>
            <a:xfrm>
              <a:off x="3870041" y="2764475"/>
              <a:ext cx="188382" cy="232966"/>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cs typeface="Calibri Light" panose="020F0302020204030204" pitchFamily="34" charset="0"/>
              </a:endParaRPr>
            </a:p>
          </p:txBody>
        </p:sp>
      </p:grpSp>
      <p:grpSp>
        <p:nvGrpSpPr>
          <p:cNvPr id="19" name="Google Shape;236;p27">
            <a:extLst>
              <a:ext uri="{FF2B5EF4-FFF2-40B4-BE49-F238E27FC236}">
                <a16:creationId xmlns:a16="http://schemas.microsoft.com/office/drawing/2014/main" id="{34CDB736-9BE4-44F6-BDAE-D01119C25767}"/>
              </a:ext>
            </a:extLst>
          </p:cNvPr>
          <p:cNvGrpSpPr/>
          <p:nvPr/>
        </p:nvGrpSpPr>
        <p:grpSpPr>
          <a:xfrm>
            <a:off x="5208053" y="2582534"/>
            <a:ext cx="1792245" cy="232966"/>
            <a:chOff x="2266178" y="2764475"/>
            <a:chExt cx="1792245" cy="232966"/>
          </a:xfrm>
        </p:grpSpPr>
        <p:sp>
          <p:nvSpPr>
            <p:cNvPr id="20" name="Google Shape;237;p27">
              <a:extLst>
                <a:ext uri="{FF2B5EF4-FFF2-40B4-BE49-F238E27FC236}">
                  <a16:creationId xmlns:a16="http://schemas.microsoft.com/office/drawing/2014/main" id="{4F1C1C3E-7341-447E-A282-D411389B978A}"/>
                </a:ext>
              </a:extLst>
            </p:cNvPr>
            <p:cNvSpPr/>
            <p:nvPr/>
          </p:nvSpPr>
          <p:spPr>
            <a:xfrm>
              <a:off x="2266178" y="2855800"/>
              <a:ext cx="1683567" cy="10297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cs typeface="Calibri Light" panose="020F0302020204030204" pitchFamily="34" charset="0"/>
              </a:endParaRPr>
            </a:p>
          </p:txBody>
        </p:sp>
        <p:sp>
          <p:nvSpPr>
            <p:cNvPr id="21" name="Google Shape;238;p27">
              <a:extLst>
                <a:ext uri="{FF2B5EF4-FFF2-40B4-BE49-F238E27FC236}">
                  <a16:creationId xmlns:a16="http://schemas.microsoft.com/office/drawing/2014/main" id="{0CBBD26A-5886-451F-84B3-A60CAB3F9625}"/>
                </a:ext>
              </a:extLst>
            </p:cNvPr>
            <p:cNvSpPr/>
            <p:nvPr/>
          </p:nvSpPr>
          <p:spPr>
            <a:xfrm>
              <a:off x="3870041" y="2764475"/>
              <a:ext cx="188382" cy="232966"/>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cs typeface="Calibri Light" panose="020F0302020204030204" pitchFamily="34" charset="0"/>
              </a:endParaRPr>
            </a:p>
          </p:txBody>
        </p:sp>
      </p:grpSp>
      <p:sp>
        <p:nvSpPr>
          <p:cNvPr id="22" name="TextBox 21">
            <a:extLst>
              <a:ext uri="{FF2B5EF4-FFF2-40B4-BE49-F238E27FC236}">
                <a16:creationId xmlns:a16="http://schemas.microsoft.com/office/drawing/2014/main" id="{5E88189C-69F9-4DC7-B1FA-1D095644300A}"/>
              </a:ext>
            </a:extLst>
          </p:cNvPr>
          <p:cNvSpPr txBox="1"/>
          <p:nvPr/>
        </p:nvSpPr>
        <p:spPr>
          <a:xfrm>
            <a:off x="513726" y="3744690"/>
            <a:ext cx="2087456" cy="523220"/>
          </a:xfrm>
          <a:prstGeom prst="rect">
            <a:avLst/>
          </a:prstGeom>
          <a:noFill/>
        </p:spPr>
        <p:txBody>
          <a:bodyPr wrap="square" rtlCol="0">
            <a:spAutoFit/>
          </a:bodyPr>
          <a:lstStyle/>
          <a:p>
            <a:pPr algn="ctr"/>
            <a:r>
              <a:rPr lang="en-US">
                <a:solidFill>
                  <a:schemeClr val="bg1"/>
                </a:solidFill>
                <a:latin typeface="Cambria" panose="02040503050406030204" pitchFamily="18" charset="0"/>
                <a:ea typeface="Cambria" panose="02040503050406030204" pitchFamily="18" charset="0"/>
                <a:cs typeface="Calibri Light" panose="020F0302020204030204" pitchFamily="34" charset="0"/>
              </a:rPr>
              <a:t>Phiên bản beta được phát hành </a:t>
            </a:r>
          </a:p>
        </p:txBody>
      </p:sp>
      <p:sp>
        <p:nvSpPr>
          <p:cNvPr id="23" name="TextBox 22">
            <a:extLst>
              <a:ext uri="{FF2B5EF4-FFF2-40B4-BE49-F238E27FC236}">
                <a16:creationId xmlns:a16="http://schemas.microsoft.com/office/drawing/2014/main" id="{D65430F7-98A6-4A02-823D-14A896328E28}"/>
              </a:ext>
            </a:extLst>
          </p:cNvPr>
          <p:cNvSpPr txBox="1"/>
          <p:nvPr/>
        </p:nvSpPr>
        <p:spPr>
          <a:xfrm>
            <a:off x="3682639" y="3807743"/>
            <a:ext cx="1848535" cy="523220"/>
          </a:xfrm>
          <a:prstGeom prst="rect">
            <a:avLst/>
          </a:prstGeom>
          <a:noFill/>
        </p:spPr>
        <p:txBody>
          <a:bodyPr wrap="square" rtlCol="0">
            <a:spAutoFit/>
          </a:bodyPr>
          <a:lstStyle/>
          <a:p>
            <a:pPr algn="ctr"/>
            <a:r>
              <a:rPr lang="en-US">
                <a:solidFill>
                  <a:schemeClr val="bg1"/>
                </a:solidFill>
                <a:latin typeface="Cambria" panose="02040503050406030204" pitchFamily="18" charset="0"/>
                <a:ea typeface="Cambria" panose="02040503050406030204" pitchFamily="18" charset="0"/>
                <a:cs typeface="Calibri Light" panose="020F0302020204030204" pitchFamily="34" charset="0"/>
              </a:rPr>
              <a:t>Phiên bản </a:t>
            </a:r>
            <a:r>
              <a:rPr lang="en-US" b="0" i="0">
                <a:solidFill>
                  <a:schemeClr val="bg1"/>
                </a:solidFill>
                <a:effectLst/>
                <a:latin typeface="Cambria" panose="02040503050406030204" pitchFamily="18" charset="0"/>
                <a:ea typeface="Cambria" panose="02040503050406030204" pitchFamily="18" charset="0"/>
                <a:cs typeface="Calibri Light" panose="020F0302020204030204" pitchFamily="34" charset="0"/>
              </a:rPr>
              <a:t>release được phát hành</a:t>
            </a:r>
            <a:endParaRPr lang="en-US">
              <a:solidFill>
                <a:schemeClr val="bg1"/>
              </a:solidFill>
              <a:latin typeface="Cambria" panose="02040503050406030204" pitchFamily="18" charset="0"/>
              <a:ea typeface="Cambria" panose="02040503050406030204" pitchFamily="18" charset="0"/>
              <a:cs typeface="Calibri Light" panose="020F0302020204030204" pitchFamily="34" charset="0"/>
            </a:endParaRPr>
          </a:p>
        </p:txBody>
      </p:sp>
      <p:sp>
        <p:nvSpPr>
          <p:cNvPr id="24" name="TextBox 23">
            <a:extLst>
              <a:ext uri="{FF2B5EF4-FFF2-40B4-BE49-F238E27FC236}">
                <a16:creationId xmlns:a16="http://schemas.microsoft.com/office/drawing/2014/main" id="{D08D0F1D-D468-40D9-8452-0BA9DDFCFEF7}"/>
              </a:ext>
            </a:extLst>
          </p:cNvPr>
          <p:cNvSpPr txBox="1"/>
          <p:nvPr/>
        </p:nvSpPr>
        <p:spPr>
          <a:xfrm>
            <a:off x="6725491" y="3812170"/>
            <a:ext cx="1906635" cy="523220"/>
          </a:xfrm>
          <a:prstGeom prst="rect">
            <a:avLst/>
          </a:prstGeom>
          <a:noFill/>
        </p:spPr>
        <p:txBody>
          <a:bodyPr wrap="square" rtlCol="0">
            <a:spAutoFit/>
          </a:bodyPr>
          <a:lstStyle/>
          <a:p>
            <a:pPr algn="ctr"/>
            <a:r>
              <a:rPr lang="en-US">
                <a:solidFill>
                  <a:schemeClr val="bg1"/>
                </a:solidFill>
                <a:latin typeface="Cambria" panose="02040503050406030204" pitchFamily="18" charset="0"/>
                <a:ea typeface="Cambria" panose="02040503050406030204" pitchFamily="18" charset="0"/>
                <a:cs typeface="Calibri Light" panose="020F0302020204030204" pitchFamily="34" charset="0"/>
              </a:rPr>
              <a:t>Phiên bản </a:t>
            </a:r>
            <a:r>
              <a:rPr lang="en-US" b="0" i="0">
                <a:solidFill>
                  <a:schemeClr val="bg1"/>
                </a:solidFill>
                <a:effectLst/>
                <a:latin typeface="Cambria" panose="02040503050406030204" pitchFamily="18" charset="0"/>
                <a:ea typeface="Cambria" panose="02040503050406030204" pitchFamily="18" charset="0"/>
                <a:cs typeface="Calibri Light" panose="020F0302020204030204" pitchFamily="34" charset="0"/>
              </a:rPr>
              <a:t>release gần đây nhất</a:t>
            </a:r>
            <a:endParaRPr lang="en-US">
              <a:solidFill>
                <a:schemeClr val="bg1"/>
              </a:solidFill>
              <a:latin typeface="Cambria" panose="02040503050406030204" pitchFamily="18" charset="0"/>
              <a:ea typeface="Cambria" panose="02040503050406030204" pitchFamily="18" charset="0"/>
              <a:cs typeface="Calibri Light" panose="020F0302020204030204" pitchFamily="34" charset="0"/>
            </a:endParaRPr>
          </a:p>
        </p:txBody>
      </p:sp>
    </p:spTree>
    <p:extLst>
      <p:ext uri="{BB962C8B-B14F-4D97-AF65-F5344CB8AC3E}">
        <p14:creationId xmlns:p14="http://schemas.microsoft.com/office/powerpoint/2010/main" val="3936750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circle(in)">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nodeType="click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circle(in)">
                                      <p:cBhvr>
                                        <p:cTn id="34" dur="500"/>
                                        <p:tgtEl>
                                          <p:spTgt spid="19"/>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22" grpId="0"/>
      <p:bldP spid="23" grpId="0"/>
      <p:bldP spid="2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4B46238-07EA-40C2-9A56-47D568C13724}"/>
              </a:ext>
            </a:extLst>
          </p:cNvPr>
          <p:cNvSpPr>
            <a:spLocks noGrp="1"/>
          </p:cNvSpPr>
          <p:nvPr>
            <p:ph type="sldNum" idx="12"/>
          </p:nvPr>
        </p:nvSpPr>
        <p:spPr>
          <a:xfrm>
            <a:off x="4359995" y="4833000"/>
            <a:ext cx="548700" cy="310500"/>
          </a:xfrm>
        </p:spPr>
        <p:txBody>
          <a:bodyPr/>
          <a:lstStyle/>
          <a:p>
            <a:pPr marL="0" lvl="0" indent="0" algn="ctr" rtl="0">
              <a:spcBef>
                <a:spcPts val="0"/>
              </a:spcBef>
              <a:spcAft>
                <a:spcPts val="0"/>
              </a:spcAft>
              <a:buNone/>
            </a:pPr>
            <a:fld id="{00000000-1234-1234-1234-123412341234}" type="slidenum">
              <a:rPr lang="en" smtClean="0">
                <a:latin typeface="Cambria" panose="02040503050406030204" pitchFamily="18" charset="0"/>
                <a:ea typeface="Cambria" panose="02040503050406030204" pitchFamily="18" charset="0"/>
                <a:cs typeface="Calibri Light" panose="020F0302020204030204" pitchFamily="34" charset="0"/>
              </a:rPr>
              <a:t>13</a:t>
            </a:fld>
            <a:endParaRPr lang="en">
              <a:latin typeface="Cambria" panose="02040503050406030204" pitchFamily="18" charset="0"/>
              <a:ea typeface="Cambria" panose="02040503050406030204" pitchFamily="18" charset="0"/>
              <a:cs typeface="Calibri Light" panose="020F0302020204030204" pitchFamily="34" charset="0"/>
            </a:endParaRPr>
          </a:p>
        </p:txBody>
      </p:sp>
      <p:grpSp>
        <p:nvGrpSpPr>
          <p:cNvPr id="5" name="Google Shape;330;p37">
            <a:extLst>
              <a:ext uri="{FF2B5EF4-FFF2-40B4-BE49-F238E27FC236}">
                <a16:creationId xmlns:a16="http://schemas.microsoft.com/office/drawing/2014/main" id="{2100942B-87EA-4B8F-9F0D-F89EC95A187B}"/>
              </a:ext>
            </a:extLst>
          </p:cNvPr>
          <p:cNvGrpSpPr/>
          <p:nvPr/>
        </p:nvGrpSpPr>
        <p:grpSpPr>
          <a:xfrm>
            <a:off x="110836" y="394881"/>
            <a:ext cx="4523509" cy="59794"/>
            <a:chOff x="271125" y="812725"/>
            <a:chExt cx="766525" cy="221725"/>
          </a:xfrm>
        </p:grpSpPr>
        <p:sp>
          <p:nvSpPr>
            <p:cNvPr id="6" name="Google Shape;331;p37">
              <a:extLst>
                <a:ext uri="{FF2B5EF4-FFF2-40B4-BE49-F238E27FC236}">
                  <a16:creationId xmlns:a16="http://schemas.microsoft.com/office/drawing/2014/main" id="{920A7E83-62F2-4740-B7E2-69A310FDA3CE}"/>
                </a:ext>
              </a:extLst>
            </p:cNvPr>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cs typeface="Calibri Light" panose="020F0302020204030204" pitchFamily="34" charset="0"/>
              </a:endParaRPr>
            </a:p>
          </p:txBody>
        </p:sp>
        <p:sp>
          <p:nvSpPr>
            <p:cNvPr id="7" name="Google Shape;332;p37">
              <a:extLst>
                <a:ext uri="{FF2B5EF4-FFF2-40B4-BE49-F238E27FC236}">
                  <a16:creationId xmlns:a16="http://schemas.microsoft.com/office/drawing/2014/main" id="{7E35A034-4B1E-4CE6-BB57-4E70961ADD4E}"/>
                </a:ext>
              </a:extLst>
            </p:cNvPr>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cs typeface="Calibri Light" panose="020F0302020204030204" pitchFamily="34" charset="0"/>
              </a:endParaRPr>
            </a:p>
          </p:txBody>
        </p:sp>
      </p:grpSp>
      <p:sp>
        <p:nvSpPr>
          <p:cNvPr id="8" name="TextBox 7">
            <a:extLst>
              <a:ext uri="{FF2B5EF4-FFF2-40B4-BE49-F238E27FC236}">
                <a16:creationId xmlns:a16="http://schemas.microsoft.com/office/drawing/2014/main" id="{429D73B7-8DE8-49C7-976D-4308D4C8333B}"/>
              </a:ext>
            </a:extLst>
          </p:cNvPr>
          <p:cNvSpPr txBox="1"/>
          <p:nvPr/>
        </p:nvSpPr>
        <p:spPr>
          <a:xfrm>
            <a:off x="75003" y="93008"/>
            <a:ext cx="4461164" cy="307777"/>
          </a:xfrm>
          <a:prstGeom prst="rect">
            <a:avLst/>
          </a:prstGeom>
          <a:noFill/>
        </p:spPr>
        <p:txBody>
          <a:bodyPr wrap="square" rtlCol="0">
            <a:spAutoFit/>
          </a:bodyPr>
          <a:lstStyle/>
          <a:p>
            <a:r>
              <a:rPr lang="en-US">
                <a:solidFill>
                  <a:schemeClr val="bg1"/>
                </a:solidFill>
                <a:latin typeface="Cambria" panose="02040503050406030204" pitchFamily="18" charset="0"/>
                <a:ea typeface="Cambria" panose="02040503050406030204" pitchFamily="18" charset="0"/>
                <a:cs typeface="Calibri Light" panose="020F0302020204030204" pitchFamily="34" charset="0"/>
              </a:rPr>
              <a:t>2. Giới thiệu về Suricata</a:t>
            </a:r>
          </a:p>
        </p:txBody>
      </p:sp>
      <p:sp>
        <p:nvSpPr>
          <p:cNvPr id="9" name="TextBox 8">
            <a:extLst>
              <a:ext uri="{FF2B5EF4-FFF2-40B4-BE49-F238E27FC236}">
                <a16:creationId xmlns:a16="http://schemas.microsoft.com/office/drawing/2014/main" id="{E8F728DE-1A3D-4F74-812E-1A091BA72D4E}"/>
              </a:ext>
            </a:extLst>
          </p:cNvPr>
          <p:cNvSpPr txBox="1"/>
          <p:nvPr/>
        </p:nvSpPr>
        <p:spPr>
          <a:xfrm>
            <a:off x="0" y="448597"/>
            <a:ext cx="9144000" cy="707886"/>
          </a:xfrm>
          <a:prstGeom prst="rect">
            <a:avLst/>
          </a:prstGeom>
          <a:noFill/>
        </p:spPr>
        <p:txBody>
          <a:bodyPr wrap="square" rtlCol="0">
            <a:spAutoFit/>
          </a:bodyPr>
          <a:lstStyle/>
          <a:p>
            <a:pPr algn="ctr"/>
            <a:r>
              <a:rPr lang="en-US" sz="4000">
                <a:solidFill>
                  <a:schemeClr val="bg1"/>
                </a:solidFill>
                <a:latin typeface="Cambria" panose="02040503050406030204" pitchFamily="18" charset="0"/>
                <a:ea typeface="Cambria" panose="02040503050406030204" pitchFamily="18" charset="0"/>
                <a:cs typeface="Calibri Light" panose="020F0302020204030204" pitchFamily="34" charset="0"/>
              </a:rPr>
              <a:t>Kiến trúc xử lý </a:t>
            </a:r>
          </a:p>
        </p:txBody>
      </p:sp>
      <p:sp>
        <p:nvSpPr>
          <p:cNvPr id="11" name="Flowchart: Alternate Process 10">
            <a:extLst>
              <a:ext uri="{FF2B5EF4-FFF2-40B4-BE49-F238E27FC236}">
                <a16:creationId xmlns:a16="http://schemas.microsoft.com/office/drawing/2014/main" id="{50702256-F41C-4B6A-91E1-7BECD175D191}"/>
              </a:ext>
            </a:extLst>
          </p:cNvPr>
          <p:cNvSpPr/>
          <p:nvPr/>
        </p:nvSpPr>
        <p:spPr>
          <a:xfrm>
            <a:off x="1429405" y="3429743"/>
            <a:ext cx="914400" cy="304801"/>
          </a:xfrm>
          <a:prstGeom prst="flowChartAlternateProcess">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cs typeface="Calibri Light" panose="020F0302020204030204" pitchFamily="34" charset="0"/>
            </a:endParaRPr>
          </a:p>
        </p:txBody>
      </p:sp>
      <p:sp>
        <p:nvSpPr>
          <p:cNvPr id="12" name="Flowchart: Alternate Process 11">
            <a:extLst>
              <a:ext uri="{FF2B5EF4-FFF2-40B4-BE49-F238E27FC236}">
                <a16:creationId xmlns:a16="http://schemas.microsoft.com/office/drawing/2014/main" id="{C39771E9-82B3-4363-93D5-A1269786AC57}"/>
              </a:ext>
            </a:extLst>
          </p:cNvPr>
          <p:cNvSpPr/>
          <p:nvPr/>
        </p:nvSpPr>
        <p:spPr>
          <a:xfrm>
            <a:off x="3225393" y="1556667"/>
            <a:ext cx="1254507" cy="304800"/>
          </a:xfrm>
          <a:prstGeom prst="flowChartAlternateProcess">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cs typeface="Calibri Light" panose="020F0302020204030204" pitchFamily="34" charset="0"/>
            </a:endParaRPr>
          </a:p>
        </p:txBody>
      </p:sp>
      <p:sp>
        <p:nvSpPr>
          <p:cNvPr id="14" name="Flowchart: Alternate Process 13">
            <a:extLst>
              <a:ext uri="{FF2B5EF4-FFF2-40B4-BE49-F238E27FC236}">
                <a16:creationId xmlns:a16="http://schemas.microsoft.com/office/drawing/2014/main" id="{BEFD22F0-0E2C-476A-A98D-6AB5AC42F504}"/>
              </a:ext>
            </a:extLst>
          </p:cNvPr>
          <p:cNvSpPr/>
          <p:nvPr/>
        </p:nvSpPr>
        <p:spPr>
          <a:xfrm>
            <a:off x="3225393" y="2520371"/>
            <a:ext cx="1254503" cy="304801"/>
          </a:xfrm>
          <a:prstGeom prst="flowChartAlternateProcess">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cs typeface="Calibri Light" panose="020F0302020204030204" pitchFamily="34" charset="0"/>
            </a:endParaRPr>
          </a:p>
        </p:txBody>
      </p:sp>
      <p:sp>
        <p:nvSpPr>
          <p:cNvPr id="16" name="Flowchart: Alternate Process 15">
            <a:extLst>
              <a:ext uri="{FF2B5EF4-FFF2-40B4-BE49-F238E27FC236}">
                <a16:creationId xmlns:a16="http://schemas.microsoft.com/office/drawing/2014/main" id="{A864C2C0-CB46-4AE9-900F-2054BE573826}"/>
              </a:ext>
            </a:extLst>
          </p:cNvPr>
          <p:cNvSpPr/>
          <p:nvPr/>
        </p:nvSpPr>
        <p:spPr>
          <a:xfrm>
            <a:off x="5617611" y="1573636"/>
            <a:ext cx="898161" cy="1565474"/>
          </a:xfrm>
          <a:prstGeom prst="flowChartAlternateProcess">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cs typeface="Calibri Light" panose="020F0302020204030204" pitchFamily="34" charset="0"/>
            </a:endParaRPr>
          </a:p>
        </p:txBody>
      </p:sp>
      <p:sp>
        <p:nvSpPr>
          <p:cNvPr id="18" name="Flowchart: Alternate Process 17">
            <a:extLst>
              <a:ext uri="{FF2B5EF4-FFF2-40B4-BE49-F238E27FC236}">
                <a16:creationId xmlns:a16="http://schemas.microsoft.com/office/drawing/2014/main" id="{C5611672-CEB5-470D-B7DC-E35C5DE4D2BF}"/>
              </a:ext>
            </a:extLst>
          </p:cNvPr>
          <p:cNvSpPr/>
          <p:nvPr/>
        </p:nvSpPr>
        <p:spPr>
          <a:xfrm>
            <a:off x="3260399" y="4339591"/>
            <a:ext cx="1265127" cy="331126"/>
          </a:xfrm>
          <a:prstGeom prst="flowChartAlternateProcess">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cs typeface="Calibri Light" panose="020F0302020204030204" pitchFamily="34" charset="0"/>
            </a:endParaRPr>
          </a:p>
        </p:txBody>
      </p:sp>
      <p:sp>
        <p:nvSpPr>
          <p:cNvPr id="20" name="Flowchart: Alternate Process 19">
            <a:extLst>
              <a:ext uri="{FF2B5EF4-FFF2-40B4-BE49-F238E27FC236}">
                <a16:creationId xmlns:a16="http://schemas.microsoft.com/office/drawing/2014/main" id="{DFBED1F2-346E-4B92-BD10-A2D5E4FA5E09}"/>
              </a:ext>
            </a:extLst>
          </p:cNvPr>
          <p:cNvSpPr/>
          <p:nvPr/>
        </p:nvSpPr>
        <p:spPr>
          <a:xfrm>
            <a:off x="3217768" y="3419082"/>
            <a:ext cx="1274785" cy="304800"/>
          </a:xfrm>
          <a:prstGeom prst="flowChartAlternateProcess">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cs typeface="Calibri Light" panose="020F0302020204030204" pitchFamily="34" charset="0"/>
            </a:endParaRPr>
          </a:p>
        </p:txBody>
      </p:sp>
      <p:sp>
        <p:nvSpPr>
          <p:cNvPr id="24" name="Flowchart: Alternate Process 23">
            <a:extLst>
              <a:ext uri="{FF2B5EF4-FFF2-40B4-BE49-F238E27FC236}">
                <a16:creationId xmlns:a16="http://schemas.microsoft.com/office/drawing/2014/main" id="{8CCF753F-74E9-4BDD-994B-BA23289C424E}"/>
              </a:ext>
            </a:extLst>
          </p:cNvPr>
          <p:cNvSpPr/>
          <p:nvPr/>
        </p:nvSpPr>
        <p:spPr>
          <a:xfrm>
            <a:off x="5644399" y="2543428"/>
            <a:ext cx="825162" cy="237012"/>
          </a:xfrm>
          <a:prstGeom prst="flowChartAlternateProcess">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cs typeface="Calibri Light" panose="020F0302020204030204" pitchFamily="34" charset="0"/>
            </a:endParaRPr>
          </a:p>
        </p:txBody>
      </p:sp>
      <p:sp>
        <p:nvSpPr>
          <p:cNvPr id="28" name="Flowchart: Alternate Process 27">
            <a:extLst>
              <a:ext uri="{FF2B5EF4-FFF2-40B4-BE49-F238E27FC236}">
                <a16:creationId xmlns:a16="http://schemas.microsoft.com/office/drawing/2014/main" id="{E78BA6BE-1279-46CB-9036-663DFC80F72F}"/>
              </a:ext>
            </a:extLst>
          </p:cNvPr>
          <p:cNvSpPr/>
          <p:nvPr/>
        </p:nvSpPr>
        <p:spPr>
          <a:xfrm>
            <a:off x="5389266" y="3585234"/>
            <a:ext cx="1899619" cy="984762"/>
          </a:xfrm>
          <a:prstGeom prst="flowChartAlternateProcess">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cs typeface="Calibri Light" panose="020F0302020204030204" pitchFamily="34" charset="0"/>
            </a:endParaRPr>
          </a:p>
        </p:txBody>
      </p:sp>
      <p:sp>
        <p:nvSpPr>
          <p:cNvPr id="30" name="Flowchart: Alternate Process 29">
            <a:extLst>
              <a:ext uri="{FF2B5EF4-FFF2-40B4-BE49-F238E27FC236}">
                <a16:creationId xmlns:a16="http://schemas.microsoft.com/office/drawing/2014/main" id="{2F94544D-8772-4F65-8B00-98CEA8F96D49}"/>
              </a:ext>
            </a:extLst>
          </p:cNvPr>
          <p:cNvSpPr/>
          <p:nvPr/>
        </p:nvSpPr>
        <p:spPr>
          <a:xfrm>
            <a:off x="5644399" y="1921800"/>
            <a:ext cx="825162" cy="213992"/>
          </a:xfrm>
          <a:prstGeom prst="flowChartAlternateProcess">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cs typeface="Calibri Light" panose="020F0302020204030204" pitchFamily="34" charset="0"/>
            </a:endParaRPr>
          </a:p>
        </p:txBody>
      </p:sp>
      <p:cxnSp>
        <p:nvCxnSpPr>
          <p:cNvPr id="35" name="Straight Arrow Connector 34">
            <a:extLst>
              <a:ext uri="{FF2B5EF4-FFF2-40B4-BE49-F238E27FC236}">
                <a16:creationId xmlns:a16="http://schemas.microsoft.com/office/drawing/2014/main" id="{B9E76736-8DA2-4D80-99DC-E01505D71996}"/>
              </a:ext>
            </a:extLst>
          </p:cNvPr>
          <p:cNvCxnSpPr>
            <a:cxnSpLocks/>
          </p:cNvCxnSpPr>
          <p:nvPr/>
        </p:nvCxnSpPr>
        <p:spPr>
          <a:xfrm>
            <a:off x="3858975" y="1965050"/>
            <a:ext cx="0" cy="460745"/>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38" name="Straight Arrow Connector 37">
            <a:extLst>
              <a:ext uri="{FF2B5EF4-FFF2-40B4-BE49-F238E27FC236}">
                <a16:creationId xmlns:a16="http://schemas.microsoft.com/office/drawing/2014/main" id="{DF2B2951-FFF3-4F8C-9112-A8F7CBD55AB3}"/>
              </a:ext>
            </a:extLst>
          </p:cNvPr>
          <p:cNvCxnSpPr>
            <a:cxnSpLocks/>
          </p:cNvCxnSpPr>
          <p:nvPr/>
        </p:nvCxnSpPr>
        <p:spPr>
          <a:xfrm>
            <a:off x="3873204" y="3828169"/>
            <a:ext cx="0" cy="460745"/>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B712649F-95CA-40C8-A91F-E843EF9496C7}"/>
              </a:ext>
            </a:extLst>
          </p:cNvPr>
          <p:cNvCxnSpPr>
            <a:cxnSpLocks/>
          </p:cNvCxnSpPr>
          <p:nvPr/>
        </p:nvCxnSpPr>
        <p:spPr>
          <a:xfrm>
            <a:off x="3873204" y="2901163"/>
            <a:ext cx="0" cy="460745"/>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40" name="Straight Connector 39">
            <a:extLst>
              <a:ext uri="{FF2B5EF4-FFF2-40B4-BE49-F238E27FC236}">
                <a16:creationId xmlns:a16="http://schemas.microsoft.com/office/drawing/2014/main" id="{FE72084B-A9B8-45ED-8F11-0DAE789F4F0B}"/>
              </a:ext>
            </a:extLst>
          </p:cNvPr>
          <p:cNvCxnSpPr>
            <a:cxnSpLocks/>
          </p:cNvCxnSpPr>
          <p:nvPr/>
        </p:nvCxnSpPr>
        <p:spPr>
          <a:xfrm flipV="1">
            <a:off x="4459217" y="1602510"/>
            <a:ext cx="1181485" cy="929430"/>
          </a:xfrm>
          <a:prstGeom prst="line">
            <a:avLst/>
          </a:prstGeom>
          <a:ln>
            <a:solidFill>
              <a:schemeClr val="bg1">
                <a:lumMod val="50000"/>
              </a:schemeClr>
            </a:solidFill>
          </a:ln>
        </p:spPr>
        <p:style>
          <a:lnRef idx="2">
            <a:schemeClr val="dk1"/>
          </a:lnRef>
          <a:fillRef idx="0">
            <a:schemeClr val="dk1"/>
          </a:fillRef>
          <a:effectRef idx="1">
            <a:schemeClr val="dk1"/>
          </a:effectRef>
          <a:fontRef idx="minor">
            <a:schemeClr val="tx1"/>
          </a:fontRef>
        </p:style>
      </p:cxnSp>
      <p:cxnSp>
        <p:nvCxnSpPr>
          <p:cNvPr id="43" name="Straight Connector 42">
            <a:extLst>
              <a:ext uri="{FF2B5EF4-FFF2-40B4-BE49-F238E27FC236}">
                <a16:creationId xmlns:a16="http://schemas.microsoft.com/office/drawing/2014/main" id="{8273E539-2831-48AE-B7CD-3A996EECBC8F}"/>
              </a:ext>
            </a:extLst>
          </p:cNvPr>
          <p:cNvCxnSpPr>
            <a:cxnSpLocks/>
          </p:cNvCxnSpPr>
          <p:nvPr/>
        </p:nvCxnSpPr>
        <p:spPr>
          <a:xfrm>
            <a:off x="4479896" y="2825172"/>
            <a:ext cx="1181485" cy="287930"/>
          </a:xfrm>
          <a:prstGeom prst="line">
            <a:avLst/>
          </a:prstGeom>
          <a:ln>
            <a:solidFill>
              <a:schemeClr val="bg1">
                <a:lumMod val="50000"/>
              </a:schemeClr>
            </a:solidFill>
          </a:ln>
        </p:spPr>
        <p:style>
          <a:lnRef idx="2">
            <a:schemeClr val="dk1"/>
          </a:lnRef>
          <a:fillRef idx="0">
            <a:schemeClr val="dk1"/>
          </a:fillRef>
          <a:effectRef idx="1">
            <a:schemeClr val="dk1"/>
          </a:effectRef>
          <a:fontRef idx="minor">
            <a:schemeClr val="tx1"/>
          </a:fontRef>
        </p:style>
      </p:cxnSp>
      <p:cxnSp>
        <p:nvCxnSpPr>
          <p:cNvPr id="48" name="Straight Connector 47">
            <a:extLst>
              <a:ext uri="{FF2B5EF4-FFF2-40B4-BE49-F238E27FC236}">
                <a16:creationId xmlns:a16="http://schemas.microsoft.com/office/drawing/2014/main" id="{FC963A70-1F48-475F-BC0D-28A2DF537B4E}"/>
              </a:ext>
            </a:extLst>
          </p:cNvPr>
          <p:cNvCxnSpPr>
            <a:cxnSpLocks/>
          </p:cNvCxnSpPr>
          <p:nvPr/>
        </p:nvCxnSpPr>
        <p:spPr>
          <a:xfrm>
            <a:off x="4468810" y="3723978"/>
            <a:ext cx="954597" cy="776001"/>
          </a:xfrm>
          <a:prstGeom prst="line">
            <a:avLst/>
          </a:prstGeom>
          <a:ln>
            <a:solidFill>
              <a:schemeClr val="bg1">
                <a:lumMod val="50000"/>
              </a:schemeClr>
            </a:solidFill>
          </a:ln>
        </p:spPr>
        <p:style>
          <a:lnRef idx="2">
            <a:schemeClr val="dk1"/>
          </a:lnRef>
          <a:fillRef idx="0">
            <a:schemeClr val="dk1"/>
          </a:fillRef>
          <a:effectRef idx="1">
            <a:schemeClr val="dk1"/>
          </a:effectRef>
          <a:fontRef idx="minor">
            <a:schemeClr val="tx1"/>
          </a:fontRef>
        </p:style>
      </p:cxnSp>
      <p:cxnSp>
        <p:nvCxnSpPr>
          <p:cNvPr id="49" name="Straight Connector 48">
            <a:extLst>
              <a:ext uri="{FF2B5EF4-FFF2-40B4-BE49-F238E27FC236}">
                <a16:creationId xmlns:a16="http://schemas.microsoft.com/office/drawing/2014/main" id="{D55D6EE8-4C7B-496A-84F6-EDCB3192E28F}"/>
              </a:ext>
            </a:extLst>
          </p:cNvPr>
          <p:cNvCxnSpPr>
            <a:cxnSpLocks/>
          </p:cNvCxnSpPr>
          <p:nvPr/>
        </p:nvCxnSpPr>
        <p:spPr>
          <a:xfrm>
            <a:off x="4503344" y="3490884"/>
            <a:ext cx="898747" cy="210239"/>
          </a:xfrm>
          <a:prstGeom prst="line">
            <a:avLst/>
          </a:prstGeom>
          <a:ln>
            <a:solidFill>
              <a:schemeClr val="bg1">
                <a:lumMod val="50000"/>
              </a:schemeClr>
            </a:solidFill>
          </a:ln>
        </p:spPr>
        <p:style>
          <a:lnRef idx="2">
            <a:schemeClr val="dk1"/>
          </a:lnRef>
          <a:fillRef idx="0">
            <a:schemeClr val="dk1"/>
          </a:fillRef>
          <a:effectRef idx="1">
            <a:schemeClr val="dk1"/>
          </a:effectRef>
          <a:fontRef idx="minor">
            <a:schemeClr val="tx1"/>
          </a:fontRef>
        </p:style>
      </p:cxnSp>
      <p:cxnSp>
        <p:nvCxnSpPr>
          <p:cNvPr id="54" name="Straight Arrow Connector 53">
            <a:extLst>
              <a:ext uri="{FF2B5EF4-FFF2-40B4-BE49-F238E27FC236}">
                <a16:creationId xmlns:a16="http://schemas.microsoft.com/office/drawing/2014/main" id="{FC0E6505-3D6A-4164-9E05-DBAA08DD3EE8}"/>
              </a:ext>
            </a:extLst>
          </p:cNvPr>
          <p:cNvCxnSpPr>
            <a:cxnSpLocks/>
          </p:cNvCxnSpPr>
          <p:nvPr/>
        </p:nvCxnSpPr>
        <p:spPr>
          <a:xfrm>
            <a:off x="6068165" y="1616484"/>
            <a:ext cx="8223" cy="282133"/>
          </a:xfrm>
          <a:prstGeom prst="straightConnector1">
            <a:avLst/>
          </a:prstGeom>
          <a:ln>
            <a:solidFill>
              <a:schemeClr val="bg1">
                <a:lumMod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60" name="Straight Arrow Connector 59">
            <a:extLst>
              <a:ext uri="{FF2B5EF4-FFF2-40B4-BE49-F238E27FC236}">
                <a16:creationId xmlns:a16="http://schemas.microsoft.com/office/drawing/2014/main" id="{46ACC716-53EF-4BCE-9AFC-881494AB00ED}"/>
              </a:ext>
            </a:extLst>
          </p:cNvPr>
          <p:cNvCxnSpPr>
            <a:cxnSpLocks/>
          </p:cNvCxnSpPr>
          <p:nvPr/>
        </p:nvCxnSpPr>
        <p:spPr>
          <a:xfrm>
            <a:off x="6076388" y="2210257"/>
            <a:ext cx="0" cy="283540"/>
          </a:xfrm>
          <a:prstGeom prst="straightConnector1">
            <a:avLst/>
          </a:prstGeom>
          <a:ln>
            <a:solidFill>
              <a:schemeClr val="bg1">
                <a:lumMod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63" name="Straight Arrow Connector 62">
            <a:extLst>
              <a:ext uri="{FF2B5EF4-FFF2-40B4-BE49-F238E27FC236}">
                <a16:creationId xmlns:a16="http://schemas.microsoft.com/office/drawing/2014/main" id="{E1800D7D-7CA2-41BC-BCFC-2DFCB8007464}"/>
              </a:ext>
            </a:extLst>
          </p:cNvPr>
          <p:cNvCxnSpPr>
            <a:cxnSpLocks/>
          </p:cNvCxnSpPr>
          <p:nvPr/>
        </p:nvCxnSpPr>
        <p:spPr>
          <a:xfrm>
            <a:off x="6076388" y="2829562"/>
            <a:ext cx="0" cy="283540"/>
          </a:xfrm>
          <a:prstGeom prst="straightConnector1">
            <a:avLst/>
          </a:prstGeom>
          <a:ln>
            <a:solidFill>
              <a:schemeClr val="bg1">
                <a:lumMod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a:extLst>
              <a:ext uri="{FF2B5EF4-FFF2-40B4-BE49-F238E27FC236}">
                <a16:creationId xmlns:a16="http://schemas.microsoft.com/office/drawing/2014/main" id="{AF3E432F-F5AD-48FB-9864-50498F7ACDF3}"/>
              </a:ext>
            </a:extLst>
          </p:cNvPr>
          <p:cNvCxnSpPr>
            <a:cxnSpLocks/>
          </p:cNvCxnSpPr>
          <p:nvPr/>
        </p:nvCxnSpPr>
        <p:spPr>
          <a:xfrm>
            <a:off x="6364589" y="3660446"/>
            <a:ext cx="522986" cy="213785"/>
          </a:xfrm>
          <a:prstGeom prst="straightConnector1">
            <a:avLst/>
          </a:prstGeom>
          <a:ln>
            <a:solidFill>
              <a:schemeClr val="bg1">
                <a:lumMod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65" name="Straight Arrow Connector 64">
            <a:extLst>
              <a:ext uri="{FF2B5EF4-FFF2-40B4-BE49-F238E27FC236}">
                <a16:creationId xmlns:a16="http://schemas.microsoft.com/office/drawing/2014/main" id="{276CB7CE-B66C-4ADC-B7C2-5D3B91D0BDD2}"/>
              </a:ext>
            </a:extLst>
          </p:cNvPr>
          <p:cNvCxnSpPr>
            <a:cxnSpLocks/>
          </p:cNvCxnSpPr>
          <p:nvPr/>
        </p:nvCxnSpPr>
        <p:spPr>
          <a:xfrm flipH="1">
            <a:off x="5747133" y="3662669"/>
            <a:ext cx="535316" cy="213785"/>
          </a:xfrm>
          <a:prstGeom prst="straightConnector1">
            <a:avLst/>
          </a:prstGeom>
          <a:ln>
            <a:solidFill>
              <a:schemeClr val="bg1">
                <a:lumMod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a:extLst>
              <a:ext uri="{FF2B5EF4-FFF2-40B4-BE49-F238E27FC236}">
                <a16:creationId xmlns:a16="http://schemas.microsoft.com/office/drawing/2014/main" id="{97284F75-1596-4C29-88D3-8A2129F5FF07}"/>
              </a:ext>
            </a:extLst>
          </p:cNvPr>
          <p:cNvCxnSpPr>
            <a:cxnSpLocks/>
          </p:cNvCxnSpPr>
          <p:nvPr/>
        </p:nvCxnSpPr>
        <p:spPr>
          <a:xfrm flipV="1">
            <a:off x="6410279" y="4265670"/>
            <a:ext cx="460489" cy="263028"/>
          </a:xfrm>
          <a:prstGeom prst="straightConnector1">
            <a:avLst/>
          </a:prstGeom>
          <a:ln>
            <a:solidFill>
              <a:schemeClr val="bg1">
                <a:lumMod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a:extLst>
              <a:ext uri="{FF2B5EF4-FFF2-40B4-BE49-F238E27FC236}">
                <a16:creationId xmlns:a16="http://schemas.microsoft.com/office/drawing/2014/main" id="{0465DF34-2CA0-4D17-B6B3-7D9DBF41E3FB}"/>
              </a:ext>
            </a:extLst>
          </p:cNvPr>
          <p:cNvCxnSpPr>
            <a:cxnSpLocks/>
          </p:cNvCxnSpPr>
          <p:nvPr/>
        </p:nvCxnSpPr>
        <p:spPr>
          <a:xfrm flipH="1" flipV="1">
            <a:off x="5814366" y="4265671"/>
            <a:ext cx="485215" cy="263027"/>
          </a:xfrm>
          <a:prstGeom prst="straightConnector1">
            <a:avLst/>
          </a:prstGeom>
          <a:ln>
            <a:solidFill>
              <a:schemeClr val="bg1">
                <a:lumMod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86" name="Straight Arrow Connector 85">
            <a:extLst>
              <a:ext uri="{FF2B5EF4-FFF2-40B4-BE49-F238E27FC236}">
                <a16:creationId xmlns:a16="http://schemas.microsoft.com/office/drawing/2014/main" id="{0DA22B78-3E08-47EB-8164-A91B8D7F4D72}"/>
              </a:ext>
            </a:extLst>
          </p:cNvPr>
          <p:cNvCxnSpPr>
            <a:cxnSpLocks/>
          </p:cNvCxnSpPr>
          <p:nvPr/>
        </p:nvCxnSpPr>
        <p:spPr>
          <a:xfrm flipV="1">
            <a:off x="2502731" y="3557904"/>
            <a:ext cx="544716" cy="10661"/>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sp>
        <p:nvSpPr>
          <p:cNvPr id="92" name="TextBox 91">
            <a:extLst>
              <a:ext uri="{FF2B5EF4-FFF2-40B4-BE49-F238E27FC236}">
                <a16:creationId xmlns:a16="http://schemas.microsoft.com/office/drawing/2014/main" id="{47D0289A-2DDA-4CF8-BE79-092F9C1BE9B6}"/>
              </a:ext>
            </a:extLst>
          </p:cNvPr>
          <p:cNvSpPr txBox="1"/>
          <p:nvPr/>
        </p:nvSpPr>
        <p:spPr>
          <a:xfrm>
            <a:off x="1429404" y="3426767"/>
            <a:ext cx="891650" cy="307777"/>
          </a:xfrm>
          <a:prstGeom prst="rect">
            <a:avLst/>
          </a:prstGeom>
          <a:noFill/>
        </p:spPr>
        <p:txBody>
          <a:bodyPr wrap="square" rtlCol="0">
            <a:spAutoFit/>
          </a:bodyPr>
          <a:lstStyle/>
          <a:p>
            <a:pPr algn="ctr"/>
            <a:r>
              <a:rPr lang="en-US">
                <a:solidFill>
                  <a:schemeClr val="bg1"/>
                </a:solidFill>
                <a:latin typeface="Cambria" panose="02040503050406030204" pitchFamily="18" charset="0"/>
                <a:ea typeface="Cambria" panose="02040503050406030204" pitchFamily="18" charset="0"/>
                <a:cs typeface="Calibri Light" panose="020F0302020204030204" pitchFamily="34" charset="0"/>
              </a:rPr>
              <a:t>Rules</a:t>
            </a:r>
          </a:p>
        </p:txBody>
      </p:sp>
      <p:sp>
        <p:nvSpPr>
          <p:cNvPr id="93" name="TextBox 92">
            <a:extLst>
              <a:ext uri="{FF2B5EF4-FFF2-40B4-BE49-F238E27FC236}">
                <a16:creationId xmlns:a16="http://schemas.microsoft.com/office/drawing/2014/main" id="{8DD89329-E539-457E-ABBA-06155149E5F6}"/>
              </a:ext>
            </a:extLst>
          </p:cNvPr>
          <p:cNvSpPr txBox="1"/>
          <p:nvPr/>
        </p:nvSpPr>
        <p:spPr>
          <a:xfrm>
            <a:off x="3225392" y="1562044"/>
            <a:ext cx="1244787" cy="276999"/>
          </a:xfrm>
          <a:prstGeom prst="rect">
            <a:avLst/>
          </a:prstGeom>
          <a:noFill/>
        </p:spPr>
        <p:txBody>
          <a:bodyPr wrap="square" rtlCol="0">
            <a:spAutoFit/>
          </a:bodyPr>
          <a:lstStyle/>
          <a:p>
            <a:pPr algn="ctr"/>
            <a:r>
              <a:rPr lang="en-US" sz="1200">
                <a:solidFill>
                  <a:schemeClr val="bg1"/>
                </a:solidFill>
                <a:latin typeface="Cambria" panose="02040503050406030204" pitchFamily="18" charset="0"/>
                <a:ea typeface="Cambria" panose="02040503050406030204" pitchFamily="18" charset="0"/>
                <a:cs typeface="Calibri Light" panose="020F0302020204030204" pitchFamily="34" charset="0"/>
              </a:rPr>
              <a:t>Packet Capture</a:t>
            </a:r>
          </a:p>
        </p:txBody>
      </p:sp>
      <p:sp>
        <p:nvSpPr>
          <p:cNvPr id="5130" name="TextBox 5129">
            <a:extLst>
              <a:ext uri="{FF2B5EF4-FFF2-40B4-BE49-F238E27FC236}">
                <a16:creationId xmlns:a16="http://schemas.microsoft.com/office/drawing/2014/main" id="{1768A4EC-C09B-4AFB-AFD6-04A57E9A3E76}"/>
              </a:ext>
            </a:extLst>
          </p:cNvPr>
          <p:cNvSpPr txBox="1"/>
          <p:nvPr/>
        </p:nvSpPr>
        <p:spPr>
          <a:xfrm>
            <a:off x="3225392" y="2512987"/>
            <a:ext cx="1289628" cy="276999"/>
          </a:xfrm>
          <a:prstGeom prst="rect">
            <a:avLst/>
          </a:prstGeom>
          <a:noFill/>
        </p:spPr>
        <p:txBody>
          <a:bodyPr wrap="square" rtlCol="0">
            <a:spAutoFit/>
          </a:bodyPr>
          <a:lstStyle/>
          <a:p>
            <a:pPr algn="ctr"/>
            <a:r>
              <a:rPr lang="en-US" sz="1200">
                <a:solidFill>
                  <a:schemeClr val="bg1"/>
                </a:solidFill>
                <a:latin typeface="Cambria" panose="02040503050406030204" pitchFamily="18" charset="0"/>
                <a:ea typeface="Cambria" panose="02040503050406030204" pitchFamily="18" charset="0"/>
                <a:cs typeface="Calibri Light" panose="020F0302020204030204" pitchFamily="34" charset="0"/>
              </a:rPr>
              <a:t>Packet Decoding</a:t>
            </a:r>
          </a:p>
        </p:txBody>
      </p:sp>
      <p:sp>
        <p:nvSpPr>
          <p:cNvPr id="5131" name="TextBox 5130">
            <a:extLst>
              <a:ext uri="{FF2B5EF4-FFF2-40B4-BE49-F238E27FC236}">
                <a16:creationId xmlns:a16="http://schemas.microsoft.com/office/drawing/2014/main" id="{0B9EA09C-F2A0-4F2E-954E-6406DE4DE1C4}"/>
              </a:ext>
            </a:extLst>
          </p:cNvPr>
          <p:cNvSpPr txBox="1"/>
          <p:nvPr/>
        </p:nvSpPr>
        <p:spPr>
          <a:xfrm>
            <a:off x="3240519" y="3424736"/>
            <a:ext cx="1229660" cy="276999"/>
          </a:xfrm>
          <a:prstGeom prst="rect">
            <a:avLst/>
          </a:prstGeom>
          <a:noFill/>
        </p:spPr>
        <p:txBody>
          <a:bodyPr wrap="square" rtlCol="0">
            <a:spAutoFit/>
          </a:bodyPr>
          <a:lstStyle/>
          <a:p>
            <a:pPr algn="ctr"/>
            <a:r>
              <a:rPr lang="en-US" sz="1200">
                <a:solidFill>
                  <a:schemeClr val="bg1"/>
                </a:solidFill>
                <a:latin typeface="Cambria" panose="02040503050406030204" pitchFamily="18" charset="0"/>
                <a:ea typeface="Cambria" panose="02040503050406030204" pitchFamily="18" charset="0"/>
                <a:cs typeface="Calibri Light" panose="020F0302020204030204" pitchFamily="34" charset="0"/>
              </a:rPr>
              <a:t>Detection</a:t>
            </a:r>
          </a:p>
        </p:txBody>
      </p:sp>
      <p:sp>
        <p:nvSpPr>
          <p:cNvPr id="5132" name="TextBox 5131">
            <a:extLst>
              <a:ext uri="{FF2B5EF4-FFF2-40B4-BE49-F238E27FC236}">
                <a16:creationId xmlns:a16="http://schemas.microsoft.com/office/drawing/2014/main" id="{ECC5D4AF-3127-4006-8ABE-159D34954285}"/>
              </a:ext>
            </a:extLst>
          </p:cNvPr>
          <p:cNvSpPr txBox="1"/>
          <p:nvPr/>
        </p:nvSpPr>
        <p:spPr>
          <a:xfrm>
            <a:off x="3240518" y="4367192"/>
            <a:ext cx="1229659" cy="276999"/>
          </a:xfrm>
          <a:prstGeom prst="rect">
            <a:avLst/>
          </a:prstGeom>
          <a:noFill/>
        </p:spPr>
        <p:txBody>
          <a:bodyPr wrap="square" rtlCol="0">
            <a:spAutoFit/>
          </a:bodyPr>
          <a:lstStyle/>
          <a:p>
            <a:pPr algn="ctr"/>
            <a:r>
              <a:rPr lang="en-US" sz="1200">
                <a:solidFill>
                  <a:schemeClr val="bg1"/>
                </a:solidFill>
                <a:latin typeface="Cambria" panose="02040503050406030204" pitchFamily="18" charset="0"/>
                <a:ea typeface="Cambria" panose="02040503050406030204" pitchFamily="18" charset="0"/>
                <a:cs typeface="Calibri Light" panose="020F0302020204030204" pitchFamily="34" charset="0"/>
              </a:rPr>
              <a:t>Output</a:t>
            </a:r>
          </a:p>
        </p:txBody>
      </p:sp>
      <p:sp>
        <p:nvSpPr>
          <p:cNvPr id="5133" name="TextBox 5132">
            <a:extLst>
              <a:ext uri="{FF2B5EF4-FFF2-40B4-BE49-F238E27FC236}">
                <a16:creationId xmlns:a16="http://schemas.microsoft.com/office/drawing/2014/main" id="{459F469F-D93B-4F72-857C-EE15CE162C9B}"/>
              </a:ext>
            </a:extLst>
          </p:cNvPr>
          <p:cNvSpPr txBox="1"/>
          <p:nvPr/>
        </p:nvSpPr>
        <p:spPr>
          <a:xfrm>
            <a:off x="5620174" y="1888526"/>
            <a:ext cx="854721" cy="276999"/>
          </a:xfrm>
          <a:prstGeom prst="rect">
            <a:avLst/>
          </a:prstGeom>
          <a:noFill/>
        </p:spPr>
        <p:txBody>
          <a:bodyPr wrap="none" rtlCol="0">
            <a:spAutoFit/>
          </a:bodyPr>
          <a:lstStyle/>
          <a:p>
            <a:pPr algn="ctr"/>
            <a:r>
              <a:rPr lang="en-US" sz="1200">
                <a:solidFill>
                  <a:schemeClr val="bg1">
                    <a:lumMod val="50000"/>
                  </a:schemeClr>
                </a:solidFill>
                <a:latin typeface="Cambria" panose="02040503050406030204" pitchFamily="18" charset="0"/>
                <a:ea typeface="Cambria" panose="02040503050406030204" pitchFamily="18" charset="0"/>
                <a:cs typeface="Calibri Light" panose="020F0302020204030204" pitchFamily="34" charset="0"/>
              </a:rPr>
              <a:t>Decoder 1</a:t>
            </a:r>
          </a:p>
        </p:txBody>
      </p:sp>
      <p:sp>
        <p:nvSpPr>
          <p:cNvPr id="114" name="TextBox 113">
            <a:extLst>
              <a:ext uri="{FF2B5EF4-FFF2-40B4-BE49-F238E27FC236}">
                <a16:creationId xmlns:a16="http://schemas.microsoft.com/office/drawing/2014/main" id="{3ECE527C-A203-44C9-A921-8EE00DF47A36}"/>
              </a:ext>
            </a:extLst>
          </p:cNvPr>
          <p:cNvSpPr txBox="1"/>
          <p:nvPr/>
        </p:nvSpPr>
        <p:spPr>
          <a:xfrm>
            <a:off x="5610286" y="2523434"/>
            <a:ext cx="905486" cy="276999"/>
          </a:xfrm>
          <a:prstGeom prst="rect">
            <a:avLst/>
          </a:prstGeom>
          <a:noFill/>
        </p:spPr>
        <p:txBody>
          <a:bodyPr wrap="square">
            <a:spAutoFit/>
          </a:bodyPr>
          <a:lstStyle/>
          <a:p>
            <a:pPr algn="ctr"/>
            <a:r>
              <a:rPr lang="en-US" sz="1200">
                <a:solidFill>
                  <a:schemeClr val="bg1">
                    <a:lumMod val="50000"/>
                  </a:schemeClr>
                </a:solidFill>
                <a:latin typeface="Cambria" panose="02040503050406030204" pitchFamily="18" charset="0"/>
                <a:ea typeface="Cambria" panose="02040503050406030204" pitchFamily="18" charset="0"/>
                <a:cs typeface="Calibri Light" panose="020F0302020204030204" pitchFamily="34" charset="0"/>
              </a:rPr>
              <a:t>Decoder 2</a:t>
            </a:r>
          </a:p>
        </p:txBody>
      </p:sp>
      <p:sp>
        <p:nvSpPr>
          <p:cNvPr id="116" name="TextBox 115">
            <a:extLst>
              <a:ext uri="{FF2B5EF4-FFF2-40B4-BE49-F238E27FC236}">
                <a16:creationId xmlns:a16="http://schemas.microsoft.com/office/drawing/2014/main" id="{2A3C501B-B56C-49F1-BC7E-D02BBEFD3ED5}"/>
              </a:ext>
            </a:extLst>
          </p:cNvPr>
          <p:cNvSpPr txBox="1"/>
          <p:nvPr/>
        </p:nvSpPr>
        <p:spPr>
          <a:xfrm>
            <a:off x="5401546" y="3937189"/>
            <a:ext cx="937529" cy="276999"/>
          </a:xfrm>
          <a:prstGeom prst="rect">
            <a:avLst/>
          </a:prstGeom>
          <a:noFill/>
        </p:spPr>
        <p:txBody>
          <a:bodyPr wrap="square">
            <a:spAutoFit/>
          </a:bodyPr>
          <a:lstStyle/>
          <a:p>
            <a:pPr algn="ctr"/>
            <a:r>
              <a:rPr lang="en-US" sz="1200">
                <a:solidFill>
                  <a:schemeClr val="bg1">
                    <a:lumMod val="50000"/>
                  </a:schemeClr>
                </a:solidFill>
                <a:latin typeface="Cambria" panose="02040503050406030204" pitchFamily="18" charset="0"/>
                <a:ea typeface="Cambria" panose="02040503050406030204" pitchFamily="18" charset="0"/>
                <a:cs typeface="Calibri Light" panose="020F0302020204030204" pitchFamily="34" charset="0"/>
              </a:rPr>
              <a:t>Detection1</a:t>
            </a:r>
          </a:p>
        </p:txBody>
      </p:sp>
      <p:sp>
        <p:nvSpPr>
          <p:cNvPr id="5136" name="Flowchart: Alternate Process 5135">
            <a:extLst>
              <a:ext uri="{FF2B5EF4-FFF2-40B4-BE49-F238E27FC236}">
                <a16:creationId xmlns:a16="http://schemas.microsoft.com/office/drawing/2014/main" id="{49925894-EBF9-43A4-B04F-E169D62E7915}"/>
              </a:ext>
            </a:extLst>
          </p:cNvPr>
          <p:cNvSpPr/>
          <p:nvPr/>
        </p:nvSpPr>
        <p:spPr>
          <a:xfrm>
            <a:off x="5434493" y="3947151"/>
            <a:ext cx="874270" cy="268639"/>
          </a:xfrm>
          <a:prstGeom prst="flowChartAlternateProcess">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cs typeface="Calibri Light" panose="020F0302020204030204" pitchFamily="34" charset="0"/>
            </a:endParaRPr>
          </a:p>
        </p:txBody>
      </p:sp>
      <p:sp>
        <p:nvSpPr>
          <p:cNvPr id="5137" name="TextBox 5136">
            <a:extLst>
              <a:ext uri="{FF2B5EF4-FFF2-40B4-BE49-F238E27FC236}">
                <a16:creationId xmlns:a16="http://schemas.microsoft.com/office/drawing/2014/main" id="{CC8E6515-BA2A-44B0-B4AF-D53F482FE470}"/>
              </a:ext>
            </a:extLst>
          </p:cNvPr>
          <p:cNvSpPr txBox="1"/>
          <p:nvPr/>
        </p:nvSpPr>
        <p:spPr>
          <a:xfrm>
            <a:off x="6329003" y="3945953"/>
            <a:ext cx="1078973" cy="276999"/>
          </a:xfrm>
          <a:prstGeom prst="rect">
            <a:avLst/>
          </a:prstGeom>
          <a:noFill/>
        </p:spPr>
        <p:txBody>
          <a:bodyPr wrap="square">
            <a:spAutoFit/>
          </a:bodyPr>
          <a:lstStyle/>
          <a:p>
            <a:pPr algn="ctr"/>
            <a:r>
              <a:rPr lang="en-US" sz="1200">
                <a:solidFill>
                  <a:schemeClr val="bg1">
                    <a:lumMod val="50000"/>
                  </a:schemeClr>
                </a:solidFill>
                <a:latin typeface="Cambria" panose="02040503050406030204" pitchFamily="18" charset="0"/>
                <a:ea typeface="Cambria" panose="02040503050406030204" pitchFamily="18" charset="0"/>
                <a:cs typeface="Calibri Light" panose="020F0302020204030204" pitchFamily="34" charset="0"/>
              </a:rPr>
              <a:t>Detection2</a:t>
            </a:r>
          </a:p>
        </p:txBody>
      </p:sp>
      <p:sp>
        <p:nvSpPr>
          <p:cNvPr id="5138" name="Flowchart: Alternate Process 5137">
            <a:extLst>
              <a:ext uri="{FF2B5EF4-FFF2-40B4-BE49-F238E27FC236}">
                <a16:creationId xmlns:a16="http://schemas.microsoft.com/office/drawing/2014/main" id="{92B544A3-C2FF-4256-9E3F-AC47FDE3194E}"/>
              </a:ext>
            </a:extLst>
          </p:cNvPr>
          <p:cNvSpPr/>
          <p:nvPr/>
        </p:nvSpPr>
        <p:spPr>
          <a:xfrm>
            <a:off x="6361689" y="3935631"/>
            <a:ext cx="874270" cy="268639"/>
          </a:xfrm>
          <a:prstGeom prst="flowChartAlternateProcess">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cs typeface="Calibri Light" panose="020F0302020204030204" pitchFamily="34" charset="0"/>
            </a:endParaRPr>
          </a:p>
        </p:txBody>
      </p:sp>
    </p:spTree>
    <p:extLst>
      <p:ext uri="{BB962C8B-B14F-4D97-AF65-F5344CB8AC3E}">
        <p14:creationId xmlns:p14="http://schemas.microsoft.com/office/powerpoint/2010/main" val="1258210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fade">
                                      <p:cBhvr>
                                        <p:cTn id="7" dur="500"/>
                                        <p:tgtEl>
                                          <p:spTgt spid="9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fade">
                                      <p:cBhvr>
                                        <p:cTn id="15" dur="500"/>
                                        <p:tgtEl>
                                          <p:spTgt spid="3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513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fade">
                                      <p:cBhvr>
                                        <p:cTn id="26" dur="500"/>
                                        <p:tgtEl>
                                          <p:spTgt spid="40"/>
                                        </p:tgtEl>
                                      </p:cBhvr>
                                    </p:animEffect>
                                  </p:childTnLst>
                                </p:cTn>
                              </p:par>
                              <p:par>
                                <p:cTn id="27" presetID="10" presetClass="entr" presetSubtype="0" fill="hold" nodeType="withEffect">
                                  <p:stCondLst>
                                    <p:cond delay="0"/>
                                  </p:stCondLst>
                                  <p:childTnLst>
                                    <p:set>
                                      <p:cBhvr>
                                        <p:cTn id="28" dur="1" fill="hold">
                                          <p:stCondLst>
                                            <p:cond delay="0"/>
                                          </p:stCondLst>
                                        </p:cTn>
                                        <p:tgtEl>
                                          <p:spTgt spid="43"/>
                                        </p:tgtEl>
                                        <p:attrNameLst>
                                          <p:attrName>style.visibility</p:attrName>
                                        </p:attrNameLst>
                                      </p:cBhvr>
                                      <p:to>
                                        <p:strVal val="visible"/>
                                      </p:to>
                                    </p:set>
                                    <p:animEffect transition="in" filter="fade">
                                      <p:cBhvr>
                                        <p:cTn id="29" dur="500"/>
                                        <p:tgtEl>
                                          <p:spTgt spid="4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500"/>
                                        <p:tgtEl>
                                          <p:spTgt spid="2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500"/>
                                        <p:tgtEl>
                                          <p:spTgt spid="30"/>
                                        </p:tgtEl>
                                      </p:cBhvr>
                                    </p:animEffect>
                                  </p:childTnLst>
                                </p:cTn>
                              </p:par>
                              <p:par>
                                <p:cTn id="38" presetID="10" presetClass="entr" presetSubtype="0" fill="hold" nodeType="withEffect">
                                  <p:stCondLst>
                                    <p:cond delay="0"/>
                                  </p:stCondLst>
                                  <p:childTnLst>
                                    <p:set>
                                      <p:cBhvr>
                                        <p:cTn id="39" dur="1" fill="hold">
                                          <p:stCondLst>
                                            <p:cond delay="0"/>
                                          </p:stCondLst>
                                        </p:cTn>
                                        <p:tgtEl>
                                          <p:spTgt spid="54"/>
                                        </p:tgtEl>
                                        <p:attrNameLst>
                                          <p:attrName>style.visibility</p:attrName>
                                        </p:attrNameLst>
                                      </p:cBhvr>
                                      <p:to>
                                        <p:strVal val="visible"/>
                                      </p:to>
                                    </p:set>
                                    <p:animEffect transition="in" filter="fade">
                                      <p:cBhvr>
                                        <p:cTn id="40" dur="500"/>
                                        <p:tgtEl>
                                          <p:spTgt spid="54"/>
                                        </p:tgtEl>
                                      </p:cBhvr>
                                    </p:animEffect>
                                  </p:childTnLst>
                                </p:cTn>
                              </p:par>
                              <p:par>
                                <p:cTn id="41" presetID="10" presetClass="entr" presetSubtype="0" fill="hold" nodeType="withEffect">
                                  <p:stCondLst>
                                    <p:cond delay="0"/>
                                  </p:stCondLst>
                                  <p:childTnLst>
                                    <p:set>
                                      <p:cBhvr>
                                        <p:cTn id="42" dur="1" fill="hold">
                                          <p:stCondLst>
                                            <p:cond delay="0"/>
                                          </p:stCondLst>
                                        </p:cTn>
                                        <p:tgtEl>
                                          <p:spTgt spid="60"/>
                                        </p:tgtEl>
                                        <p:attrNameLst>
                                          <p:attrName>style.visibility</p:attrName>
                                        </p:attrNameLst>
                                      </p:cBhvr>
                                      <p:to>
                                        <p:strVal val="visible"/>
                                      </p:to>
                                    </p:set>
                                    <p:animEffect transition="in" filter="fade">
                                      <p:cBhvr>
                                        <p:cTn id="43" dur="500"/>
                                        <p:tgtEl>
                                          <p:spTgt spid="60"/>
                                        </p:tgtEl>
                                      </p:cBhvr>
                                    </p:animEffect>
                                  </p:childTnLst>
                                </p:cTn>
                              </p:par>
                              <p:par>
                                <p:cTn id="44" presetID="10" presetClass="entr" presetSubtype="0" fill="hold" nodeType="withEffect">
                                  <p:stCondLst>
                                    <p:cond delay="0"/>
                                  </p:stCondLst>
                                  <p:childTnLst>
                                    <p:set>
                                      <p:cBhvr>
                                        <p:cTn id="45" dur="1" fill="hold">
                                          <p:stCondLst>
                                            <p:cond delay="0"/>
                                          </p:stCondLst>
                                        </p:cTn>
                                        <p:tgtEl>
                                          <p:spTgt spid="63"/>
                                        </p:tgtEl>
                                        <p:attrNameLst>
                                          <p:attrName>style.visibility</p:attrName>
                                        </p:attrNameLst>
                                      </p:cBhvr>
                                      <p:to>
                                        <p:strVal val="visible"/>
                                      </p:to>
                                    </p:set>
                                    <p:animEffect transition="in" filter="fade">
                                      <p:cBhvr>
                                        <p:cTn id="46" dur="500"/>
                                        <p:tgtEl>
                                          <p:spTgt spid="6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133"/>
                                        </p:tgtEl>
                                        <p:attrNameLst>
                                          <p:attrName>style.visibility</p:attrName>
                                        </p:attrNameLst>
                                      </p:cBhvr>
                                      <p:to>
                                        <p:strVal val="visible"/>
                                      </p:to>
                                    </p:set>
                                    <p:animEffect transition="in" filter="fade">
                                      <p:cBhvr>
                                        <p:cTn id="49" dur="500"/>
                                        <p:tgtEl>
                                          <p:spTgt spid="513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14"/>
                                        </p:tgtEl>
                                        <p:attrNameLst>
                                          <p:attrName>style.visibility</p:attrName>
                                        </p:attrNameLst>
                                      </p:cBhvr>
                                      <p:to>
                                        <p:strVal val="visible"/>
                                      </p:to>
                                    </p:set>
                                    <p:animEffect transition="in" filter="fade">
                                      <p:cBhvr>
                                        <p:cTn id="52" dur="500"/>
                                        <p:tgtEl>
                                          <p:spTgt spid="11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500"/>
                                        <p:tgtEl>
                                          <p:spTgt spid="16"/>
                                        </p:tgtEl>
                                      </p:cBhvr>
                                    </p:animEffect>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39"/>
                                        </p:tgtEl>
                                        <p:attrNameLst>
                                          <p:attrName>style.visibility</p:attrName>
                                        </p:attrNameLst>
                                      </p:cBhvr>
                                      <p:to>
                                        <p:strVal val="visible"/>
                                      </p:to>
                                    </p:set>
                                    <p:anim calcmode="lin" valueType="num">
                                      <p:cBhvr additive="base">
                                        <p:cTn id="60" dur="500" fill="hold"/>
                                        <p:tgtEl>
                                          <p:spTgt spid="39"/>
                                        </p:tgtEl>
                                        <p:attrNameLst>
                                          <p:attrName>ppt_x</p:attrName>
                                        </p:attrNameLst>
                                      </p:cBhvr>
                                      <p:tavLst>
                                        <p:tav tm="0">
                                          <p:val>
                                            <p:strVal val="#ppt_x"/>
                                          </p:val>
                                        </p:tav>
                                        <p:tav tm="100000">
                                          <p:val>
                                            <p:strVal val="#ppt_x"/>
                                          </p:val>
                                        </p:tav>
                                      </p:tavLst>
                                    </p:anim>
                                    <p:anim calcmode="lin" valueType="num">
                                      <p:cBhvr additive="base">
                                        <p:cTn id="61"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fade">
                                      <p:cBhvr>
                                        <p:cTn id="66" dur="500"/>
                                        <p:tgtEl>
                                          <p:spTgt spid="20"/>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131"/>
                                        </p:tgtEl>
                                        <p:attrNameLst>
                                          <p:attrName>style.visibility</p:attrName>
                                        </p:attrNameLst>
                                      </p:cBhvr>
                                      <p:to>
                                        <p:strVal val="visible"/>
                                      </p:to>
                                    </p:set>
                                    <p:animEffect transition="in" filter="fade">
                                      <p:cBhvr>
                                        <p:cTn id="69" dur="500"/>
                                        <p:tgtEl>
                                          <p:spTgt spid="5131"/>
                                        </p:tgtEl>
                                      </p:cBhvr>
                                    </p:animEffect>
                                  </p:childTnLst>
                                </p:cTn>
                              </p:par>
                            </p:childTnLst>
                          </p:cTn>
                        </p:par>
                      </p:childTnLst>
                    </p:cTn>
                  </p:par>
                  <p:par>
                    <p:cTn id="70" fill="hold">
                      <p:stCondLst>
                        <p:cond delay="indefinite"/>
                      </p:stCondLst>
                      <p:childTnLst>
                        <p:par>
                          <p:cTn id="71" fill="hold">
                            <p:stCondLst>
                              <p:cond delay="0"/>
                            </p:stCondLst>
                            <p:childTnLst>
                              <p:par>
                                <p:cTn id="72" presetID="14" presetClass="entr" presetSubtype="10" fill="hold" grpId="0" nodeType="clickEffect">
                                  <p:stCondLst>
                                    <p:cond delay="0"/>
                                  </p:stCondLst>
                                  <p:childTnLst>
                                    <p:set>
                                      <p:cBhvr>
                                        <p:cTn id="73" dur="1" fill="hold">
                                          <p:stCondLst>
                                            <p:cond delay="0"/>
                                          </p:stCondLst>
                                        </p:cTn>
                                        <p:tgtEl>
                                          <p:spTgt spid="11"/>
                                        </p:tgtEl>
                                        <p:attrNameLst>
                                          <p:attrName>style.visibility</p:attrName>
                                        </p:attrNameLst>
                                      </p:cBhvr>
                                      <p:to>
                                        <p:strVal val="visible"/>
                                      </p:to>
                                    </p:set>
                                    <p:animEffect transition="in" filter="randombar(horizontal)">
                                      <p:cBhvr>
                                        <p:cTn id="74" dur="500"/>
                                        <p:tgtEl>
                                          <p:spTgt spid="11"/>
                                        </p:tgtEl>
                                      </p:cBhvr>
                                    </p:animEffect>
                                  </p:childTnLst>
                                </p:cTn>
                              </p:par>
                              <p:par>
                                <p:cTn id="75" presetID="14" presetClass="entr" presetSubtype="10" fill="hold" grpId="0" nodeType="withEffect">
                                  <p:stCondLst>
                                    <p:cond delay="0"/>
                                  </p:stCondLst>
                                  <p:childTnLst>
                                    <p:set>
                                      <p:cBhvr>
                                        <p:cTn id="76" dur="1" fill="hold">
                                          <p:stCondLst>
                                            <p:cond delay="0"/>
                                          </p:stCondLst>
                                        </p:cTn>
                                        <p:tgtEl>
                                          <p:spTgt spid="92"/>
                                        </p:tgtEl>
                                        <p:attrNameLst>
                                          <p:attrName>style.visibility</p:attrName>
                                        </p:attrNameLst>
                                      </p:cBhvr>
                                      <p:to>
                                        <p:strVal val="visible"/>
                                      </p:to>
                                    </p:set>
                                    <p:animEffect transition="in" filter="randombar(horizontal)">
                                      <p:cBhvr>
                                        <p:cTn id="77" dur="500"/>
                                        <p:tgtEl>
                                          <p:spTgt spid="92"/>
                                        </p:tgtEl>
                                      </p:cBhvr>
                                    </p:animEffect>
                                  </p:childTnLst>
                                </p:cTn>
                              </p:par>
                            </p:childTnLst>
                          </p:cTn>
                        </p:par>
                      </p:childTnLst>
                    </p:cTn>
                  </p:par>
                  <p:par>
                    <p:cTn id="78" fill="hold">
                      <p:stCondLst>
                        <p:cond delay="indefinite"/>
                      </p:stCondLst>
                      <p:childTnLst>
                        <p:par>
                          <p:cTn id="79" fill="hold">
                            <p:stCondLst>
                              <p:cond delay="0"/>
                            </p:stCondLst>
                            <p:childTnLst>
                              <p:par>
                                <p:cTn id="80" presetID="2" presetClass="entr" presetSubtype="4" fill="hold" nodeType="clickEffect">
                                  <p:stCondLst>
                                    <p:cond delay="0"/>
                                  </p:stCondLst>
                                  <p:childTnLst>
                                    <p:set>
                                      <p:cBhvr>
                                        <p:cTn id="81" dur="1" fill="hold">
                                          <p:stCondLst>
                                            <p:cond delay="0"/>
                                          </p:stCondLst>
                                        </p:cTn>
                                        <p:tgtEl>
                                          <p:spTgt spid="86"/>
                                        </p:tgtEl>
                                        <p:attrNameLst>
                                          <p:attrName>style.visibility</p:attrName>
                                        </p:attrNameLst>
                                      </p:cBhvr>
                                      <p:to>
                                        <p:strVal val="visible"/>
                                      </p:to>
                                    </p:set>
                                    <p:anim calcmode="lin" valueType="num">
                                      <p:cBhvr additive="base">
                                        <p:cTn id="82" dur="500" fill="hold"/>
                                        <p:tgtEl>
                                          <p:spTgt spid="86"/>
                                        </p:tgtEl>
                                        <p:attrNameLst>
                                          <p:attrName>ppt_x</p:attrName>
                                        </p:attrNameLst>
                                      </p:cBhvr>
                                      <p:tavLst>
                                        <p:tav tm="0">
                                          <p:val>
                                            <p:strVal val="#ppt_x"/>
                                          </p:val>
                                        </p:tav>
                                        <p:tav tm="100000">
                                          <p:val>
                                            <p:strVal val="#ppt_x"/>
                                          </p:val>
                                        </p:tav>
                                      </p:tavLst>
                                    </p:anim>
                                    <p:anim calcmode="lin" valueType="num">
                                      <p:cBhvr additive="base">
                                        <p:cTn id="83" dur="500" fill="hold"/>
                                        <p:tgtEl>
                                          <p:spTgt spid="86"/>
                                        </p:tgtEl>
                                        <p:attrNameLst>
                                          <p:attrName>ppt_y</p:attrName>
                                        </p:attrNameLst>
                                      </p:cBhvr>
                                      <p:tavLst>
                                        <p:tav tm="0">
                                          <p:val>
                                            <p:strVal val="1+#ppt_h/2"/>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48"/>
                                        </p:tgtEl>
                                        <p:attrNameLst>
                                          <p:attrName>style.visibility</p:attrName>
                                        </p:attrNameLst>
                                      </p:cBhvr>
                                      <p:to>
                                        <p:strVal val="visible"/>
                                      </p:to>
                                    </p:set>
                                    <p:animEffect transition="in" filter="fade">
                                      <p:cBhvr>
                                        <p:cTn id="88" dur="500"/>
                                        <p:tgtEl>
                                          <p:spTgt spid="48"/>
                                        </p:tgtEl>
                                      </p:cBhvr>
                                    </p:animEffect>
                                  </p:childTnLst>
                                </p:cTn>
                              </p:par>
                              <p:par>
                                <p:cTn id="89" presetID="10" presetClass="entr" presetSubtype="0" fill="hold" nodeType="withEffect">
                                  <p:stCondLst>
                                    <p:cond delay="0"/>
                                  </p:stCondLst>
                                  <p:childTnLst>
                                    <p:set>
                                      <p:cBhvr>
                                        <p:cTn id="90" dur="1" fill="hold">
                                          <p:stCondLst>
                                            <p:cond delay="0"/>
                                          </p:stCondLst>
                                        </p:cTn>
                                        <p:tgtEl>
                                          <p:spTgt spid="49"/>
                                        </p:tgtEl>
                                        <p:attrNameLst>
                                          <p:attrName>style.visibility</p:attrName>
                                        </p:attrNameLst>
                                      </p:cBhvr>
                                      <p:to>
                                        <p:strVal val="visible"/>
                                      </p:to>
                                    </p:set>
                                    <p:animEffect transition="in" filter="fade">
                                      <p:cBhvr>
                                        <p:cTn id="91" dur="500"/>
                                        <p:tgtEl>
                                          <p:spTgt spid="49"/>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4" fill="hold" grpId="0" nodeType="clickEffect">
                                  <p:stCondLst>
                                    <p:cond delay="0"/>
                                  </p:stCondLst>
                                  <p:childTnLst>
                                    <p:set>
                                      <p:cBhvr>
                                        <p:cTn id="95" dur="1" fill="hold">
                                          <p:stCondLst>
                                            <p:cond delay="0"/>
                                          </p:stCondLst>
                                        </p:cTn>
                                        <p:tgtEl>
                                          <p:spTgt spid="28"/>
                                        </p:tgtEl>
                                        <p:attrNameLst>
                                          <p:attrName>style.visibility</p:attrName>
                                        </p:attrNameLst>
                                      </p:cBhvr>
                                      <p:to>
                                        <p:strVal val="visible"/>
                                      </p:to>
                                    </p:set>
                                    <p:animEffect transition="in" filter="wipe(down)">
                                      <p:cBhvr>
                                        <p:cTn id="96" dur="500"/>
                                        <p:tgtEl>
                                          <p:spTgt spid="28"/>
                                        </p:tgtEl>
                                      </p:cBhvr>
                                    </p:animEffect>
                                  </p:childTnLst>
                                </p:cTn>
                              </p:par>
                              <p:par>
                                <p:cTn id="97" presetID="22" presetClass="entr" presetSubtype="4" fill="hold" nodeType="withEffect">
                                  <p:stCondLst>
                                    <p:cond delay="0"/>
                                  </p:stCondLst>
                                  <p:childTnLst>
                                    <p:set>
                                      <p:cBhvr>
                                        <p:cTn id="98" dur="1" fill="hold">
                                          <p:stCondLst>
                                            <p:cond delay="0"/>
                                          </p:stCondLst>
                                        </p:cTn>
                                        <p:tgtEl>
                                          <p:spTgt spid="64"/>
                                        </p:tgtEl>
                                        <p:attrNameLst>
                                          <p:attrName>style.visibility</p:attrName>
                                        </p:attrNameLst>
                                      </p:cBhvr>
                                      <p:to>
                                        <p:strVal val="visible"/>
                                      </p:to>
                                    </p:set>
                                    <p:animEffect transition="in" filter="wipe(down)">
                                      <p:cBhvr>
                                        <p:cTn id="99" dur="500"/>
                                        <p:tgtEl>
                                          <p:spTgt spid="64"/>
                                        </p:tgtEl>
                                      </p:cBhvr>
                                    </p:animEffect>
                                  </p:childTnLst>
                                </p:cTn>
                              </p:par>
                              <p:par>
                                <p:cTn id="100" presetID="22" presetClass="entr" presetSubtype="4" fill="hold" nodeType="withEffect">
                                  <p:stCondLst>
                                    <p:cond delay="0"/>
                                  </p:stCondLst>
                                  <p:childTnLst>
                                    <p:set>
                                      <p:cBhvr>
                                        <p:cTn id="101" dur="1" fill="hold">
                                          <p:stCondLst>
                                            <p:cond delay="0"/>
                                          </p:stCondLst>
                                        </p:cTn>
                                        <p:tgtEl>
                                          <p:spTgt spid="65"/>
                                        </p:tgtEl>
                                        <p:attrNameLst>
                                          <p:attrName>style.visibility</p:attrName>
                                        </p:attrNameLst>
                                      </p:cBhvr>
                                      <p:to>
                                        <p:strVal val="visible"/>
                                      </p:to>
                                    </p:set>
                                    <p:animEffect transition="in" filter="wipe(down)">
                                      <p:cBhvr>
                                        <p:cTn id="102" dur="500"/>
                                        <p:tgtEl>
                                          <p:spTgt spid="65"/>
                                        </p:tgtEl>
                                      </p:cBhvr>
                                    </p:animEffect>
                                  </p:childTnLst>
                                </p:cTn>
                              </p:par>
                              <p:par>
                                <p:cTn id="103" presetID="22" presetClass="entr" presetSubtype="4" fill="hold" nodeType="withEffect">
                                  <p:stCondLst>
                                    <p:cond delay="0"/>
                                  </p:stCondLst>
                                  <p:childTnLst>
                                    <p:set>
                                      <p:cBhvr>
                                        <p:cTn id="104" dur="1" fill="hold">
                                          <p:stCondLst>
                                            <p:cond delay="0"/>
                                          </p:stCondLst>
                                        </p:cTn>
                                        <p:tgtEl>
                                          <p:spTgt spid="75"/>
                                        </p:tgtEl>
                                        <p:attrNameLst>
                                          <p:attrName>style.visibility</p:attrName>
                                        </p:attrNameLst>
                                      </p:cBhvr>
                                      <p:to>
                                        <p:strVal val="visible"/>
                                      </p:to>
                                    </p:set>
                                    <p:animEffect transition="in" filter="wipe(down)">
                                      <p:cBhvr>
                                        <p:cTn id="105" dur="500"/>
                                        <p:tgtEl>
                                          <p:spTgt spid="75"/>
                                        </p:tgtEl>
                                      </p:cBhvr>
                                    </p:animEffect>
                                  </p:childTnLst>
                                </p:cTn>
                              </p:par>
                              <p:par>
                                <p:cTn id="106" presetID="22" presetClass="entr" presetSubtype="4" fill="hold" nodeType="withEffect">
                                  <p:stCondLst>
                                    <p:cond delay="0"/>
                                  </p:stCondLst>
                                  <p:childTnLst>
                                    <p:set>
                                      <p:cBhvr>
                                        <p:cTn id="107" dur="1" fill="hold">
                                          <p:stCondLst>
                                            <p:cond delay="0"/>
                                          </p:stCondLst>
                                        </p:cTn>
                                        <p:tgtEl>
                                          <p:spTgt spid="76"/>
                                        </p:tgtEl>
                                        <p:attrNameLst>
                                          <p:attrName>style.visibility</p:attrName>
                                        </p:attrNameLst>
                                      </p:cBhvr>
                                      <p:to>
                                        <p:strVal val="visible"/>
                                      </p:to>
                                    </p:set>
                                    <p:animEffect transition="in" filter="wipe(down)">
                                      <p:cBhvr>
                                        <p:cTn id="108" dur="500"/>
                                        <p:tgtEl>
                                          <p:spTgt spid="76"/>
                                        </p:tgtEl>
                                      </p:cBhvr>
                                    </p:animEffect>
                                  </p:childTnLst>
                                </p:cTn>
                              </p:par>
                              <p:par>
                                <p:cTn id="109" presetID="22" presetClass="entr" presetSubtype="4" fill="hold" grpId="0" nodeType="withEffect">
                                  <p:stCondLst>
                                    <p:cond delay="0"/>
                                  </p:stCondLst>
                                  <p:childTnLst>
                                    <p:set>
                                      <p:cBhvr>
                                        <p:cTn id="110" dur="1" fill="hold">
                                          <p:stCondLst>
                                            <p:cond delay="0"/>
                                          </p:stCondLst>
                                        </p:cTn>
                                        <p:tgtEl>
                                          <p:spTgt spid="116"/>
                                        </p:tgtEl>
                                        <p:attrNameLst>
                                          <p:attrName>style.visibility</p:attrName>
                                        </p:attrNameLst>
                                      </p:cBhvr>
                                      <p:to>
                                        <p:strVal val="visible"/>
                                      </p:to>
                                    </p:set>
                                    <p:animEffect transition="in" filter="wipe(down)">
                                      <p:cBhvr>
                                        <p:cTn id="111" dur="500"/>
                                        <p:tgtEl>
                                          <p:spTgt spid="116"/>
                                        </p:tgtEl>
                                      </p:cBhvr>
                                    </p:animEffect>
                                  </p:childTnLst>
                                </p:cTn>
                              </p:par>
                              <p:par>
                                <p:cTn id="112" presetID="22" presetClass="entr" presetSubtype="4" fill="hold" grpId="0" nodeType="withEffect">
                                  <p:stCondLst>
                                    <p:cond delay="0"/>
                                  </p:stCondLst>
                                  <p:childTnLst>
                                    <p:set>
                                      <p:cBhvr>
                                        <p:cTn id="113" dur="1" fill="hold">
                                          <p:stCondLst>
                                            <p:cond delay="0"/>
                                          </p:stCondLst>
                                        </p:cTn>
                                        <p:tgtEl>
                                          <p:spTgt spid="5136"/>
                                        </p:tgtEl>
                                        <p:attrNameLst>
                                          <p:attrName>style.visibility</p:attrName>
                                        </p:attrNameLst>
                                      </p:cBhvr>
                                      <p:to>
                                        <p:strVal val="visible"/>
                                      </p:to>
                                    </p:set>
                                    <p:animEffect transition="in" filter="wipe(down)">
                                      <p:cBhvr>
                                        <p:cTn id="114" dur="500"/>
                                        <p:tgtEl>
                                          <p:spTgt spid="5136"/>
                                        </p:tgtEl>
                                      </p:cBhvr>
                                    </p:animEffect>
                                  </p:childTnLst>
                                </p:cTn>
                              </p:par>
                              <p:par>
                                <p:cTn id="115" presetID="22" presetClass="entr" presetSubtype="4" fill="hold" grpId="0" nodeType="withEffect">
                                  <p:stCondLst>
                                    <p:cond delay="0"/>
                                  </p:stCondLst>
                                  <p:childTnLst>
                                    <p:set>
                                      <p:cBhvr>
                                        <p:cTn id="116" dur="1" fill="hold">
                                          <p:stCondLst>
                                            <p:cond delay="0"/>
                                          </p:stCondLst>
                                        </p:cTn>
                                        <p:tgtEl>
                                          <p:spTgt spid="5137"/>
                                        </p:tgtEl>
                                        <p:attrNameLst>
                                          <p:attrName>style.visibility</p:attrName>
                                        </p:attrNameLst>
                                      </p:cBhvr>
                                      <p:to>
                                        <p:strVal val="visible"/>
                                      </p:to>
                                    </p:set>
                                    <p:animEffect transition="in" filter="wipe(down)">
                                      <p:cBhvr>
                                        <p:cTn id="117" dur="500"/>
                                        <p:tgtEl>
                                          <p:spTgt spid="5137"/>
                                        </p:tgtEl>
                                      </p:cBhvr>
                                    </p:animEffect>
                                  </p:childTnLst>
                                </p:cTn>
                              </p:par>
                              <p:par>
                                <p:cTn id="118" presetID="22" presetClass="entr" presetSubtype="4" fill="hold" grpId="0" nodeType="withEffect">
                                  <p:stCondLst>
                                    <p:cond delay="0"/>
                                  </p:stCondLst>
                                  <p:childTnLst>
                                    <p:set>
                                      <p:cBhvr>
                                        <p:cTn id="119" dur="1" fill="hold">
                                          <p:stCondLst>
                                            <p:cond delay="0"/>
                                          </p:stCondLst>
                                        </p:cTn>
                                        <p:tgtEl>
                                          <p:spTgt spid="5138"/>
                                        </p:tgtEl>
                                        <p:attrNameLst>
                                          <p:attrName>style.visibility</p:attrName>
                                        </p:attrNameLst>
                                      </p:cBhvr>
                                      <p:to>
                                        <p:strVal val="visible"/>
                                      </p:to>
                                    </p:set>
                                    <p:animEffect transition="in" filter="wipe(down)">
                                      <p:cBhvr>
                                        <p:cTn id="120" dur="500"/>
                                        <p:tgtEl>
                                          <p:spTgt spid="5138"/>
                                        </p:tgtEl>
                                      </p:cBhvr>
                                    </p:animEffec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38"/>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grpId="0" nodeType="clickEffect">
                                  <p:stCondLst>
                                    <p:cond delay="0"/>
                                  </p:stCondLst>
                                  <p:childTnLst>
                                    <p:set>
                                      <p:cBhvr>
                                        <p:cTn id="128" dur="1" fill="hold">
                                          <p:stCondLst>
                                            <p:cond delay="0"/>
                                          </p:stCondLst>
                                        </p:cTn>
                                        <p:tgtEl>
                                          <p:spTgt spid="18"/>
                                        </p:tgtEl>
                                        <p:attrNameLst>
                                          <p:attrName>style.visibility</p:attrName>
                                        </p:attrNameLst>
                                      </p:cBhvr>
                                      <p:to>
                                        <p:strVal val="visible"/>
                                      </p:to>
                                    </p:set>
                                    <p:animEffect transition="in" filter="fade">
                                      <p:cBhvr>
                                        <p:cTn id="129" dur="500"/>
                                        <p:tgtEl>
                                          <p:spTgt spid="18"/>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5132"/>
                                        </p:tgtEl>
                                        <p:attrNameLst>
                                          <p:attrName>style.visibility</p:attrName>
                                        </p:attrNameLst>
                                      </p:cBhvr>
                                      <p:to>
                                        <p:strVal val="visible"/>
                                      </p:to>
                                    </p:set>
                                    <p:animEffect transition="in" filter="fade">
                                      <p:cBhvr>
                                        <p:cTn id="132" dur="500"/>
                                        <p:tgtEl>
                                          <p:spTgt spid="5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4" grpId="0" animBg="1"/>
      <p:bldP spid="16" grpId="0" animBg="1"/>
      <p:bldP spid="18" grpId="0" animBg="1"/>
      <p:bldP spid="20" grpId="0" animBg="1"/>
      <p:bldP spid="24" grpId="0" animBg="1"/>
      <p:bldP spid="28" grpId="0" animBg="1"/>
      <p:bldP spid="30" grpId="0" animBg="1"/>
      <p:bldP spid="92" grpId="0"/>
      <p:bldP spid="93" grpId="0"/>
      <p:bldP spid="5130" grpId="0"/>
      <p:bldP spid="5131" grpId="0"/>
      <p:bldP spid="5132" grpId="0"/>
      <p:bldP spid="5133" grpId="0"/>
      <p:bldP spid="114" grpId="0"/>
      <p:bldP spid="116" grpId="0"/>
      <p:bldP spid="5136" grpId="0" animBg="1"/>
      <p:bldP spid="5137" grpId="0"/>
      <p:bldP spid="513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4B46238-07EA-40C2-9A56-47D568C13724}"/>
              </a:ext>
            </a:extLst>
          </p:cNvPr>
          <p:cNvSpPr>
            <a:spLocks noGrp="1"/>
          </p:cNvSpPr>
          <p:nvPr>
            <p:ph type="sldNum" idx="12"/>
          </p:nvPr>
        </p:nvSpPr>
        <p:spPr>
          <a:xfrm>
            <a:off x="4359995" y="4833000"/>
            <a:ext cx="548700" cy="310500"/>
          </a:xfrm>
        </p:spPr>
        <p:txBody>
          <a:bodyPr/>
          <a:lstStyle/>
          <a:p>
            <a:pPr marL="0" lvl="0" indent="0" algn="ctr" rtl="0">
              <a:spcBef>
                <a:spcPts val="0"/>
              </a:spcBef>
              <a:spcAft>
                <a:spcPts val="0"/>
              </a:spcAft>
              <a:buNone/>
            </a:pPr>
            <a:fld id="{00000000-1234-1234-1234-123412341234}" type="slidenum">
              <a:rPr lang="en" smtClean="0">
                <a:latin typeface="Cambria" panose="02040503050406030204" pitchFamily="18" charset="0"/>
                <a:ea typeface="Cambria" panose="02040503050406030204" pitchFamily="18" charset="0"/>
                <a:cs typeface="Calibri Light" panose="020F0302020204030204" pitchFamily="34" charset="0"/>
              </a:rPr>
              <a:t>14</a:t>
            </a:fld>
            <a:endParaRPr lang="en">
              <a:latin typeface="Cambria" panose="02040503050406030204" pitchFamily="18" charset="0"/>
              <a:ea typeface="Cambria" panose="02040503050406030204" pitchFamily="18" charset="0"/>
              <a:cs typeface="Calibri Light" panose="020F0302020204030204" pitchFamily="34" charset="0"/>
            </a:endParaRPr>
          </a:p>
        </p:txBody>
      </p:sp>
      <p:grpSp>
        <p:nvGrpSpPr>
          <p:cNvPr id="5" name="Google Shape;330;p37">
            <a:extLst>
              <a:ext uri="{FF2B5EF4-FFF2-40B4-BE49-F238E27FC236}">
                <a16:creationId xmlns:a16="http://schemas.microsoft.com/office/drawing/2014/main" id="{2100942B-87EA-4B8F-9F0D-F89EC95A187B}"/>
              </a:ext>
            </a:extLst>
          </p:cNvPr>
          <p:cNvGrpSpPr/>
          <p:nvPr/>
        </p:nvGrpSpPr>
        <p:grpSpPr>
          <a:xfrm>
            <a:off x="110836" y="394881"/>
            <a:ext cx="4523509" cy="59794"/>
            <a:chOff x="271125" y="812725"/>
            <a:chExt cx="766525" cy="221725"/>
          </a:xfrm>
        </p:grpSpPr>
        <p:sp>
          <p:nvSpPr>
            <p:cNvPr id="6" name="Google Shape;331;p37">
              <a:extLst>
                <a:ext uri="{FF2B5EF4-FFF2-40B4-BE49-F238E27FC236}">
                  <a16:creationId xmlns:a16="http://schemas.microsoft.com/office/drawing/2014/main" id="{920A7E83-62F2-4740-B7E2-69A310FDA3CE}"/>
                </a:ext>
              </a:extLst>
            </p:cNvPr>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cs typeface="Calibri Light" panose="020F0302020204030204" pitchFamily="34" charset="0"/>
              </a:endParaRPr>
            </a:p>
          </p:txBody>
        </p:sp>
        <p:sp>
          <p:nvSpPr>
            <p:cNvPr id="7" name="Google Shape;332;p37">
              <a:extLst>
                <a:ext uri="{FF2B5EF4-FFF2-40B4-BE49-F238E27FC236}">
                  <a16:creationId xmlns:a16="http://schemas.microsoft.com/office/drawing/2014/main" id="{7E35A034-4B1E-4CE6-BB57-4E70961ADD4E}"/>
                </a:ext>
              </a:extLst>
            </p:cNvPr>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cs typeface="Calibri Light" panose="020F0302020204030204" pitchFamily="34" charset="0"/>
              </a:endParaRPr>
            </a:p>
          </p:txBody>
        </p:sp>
      </p:grpSp>
      <p:sp>
        <p:nvSpPr>
          <p:cNvPr id="8" name="TextBox 7">
            <a:extLst>
              <a:ext uri="{FF2B5EF4-FFF2-40B4-BE49-F238E27FC236}">
                <a16:creationId xmlns:a16="http://schemas.microsoft.com/office/drawing/2014/main" id="{429D73B7-8DE8-49C7-976D-4308D4C8333B}"/>
              </a:ext>
            </a:extLst>
          </p:cNvPr>
          <p:cNvSpPr txBox="1"/>
          <p:nvPr/>
        </p:nvSpPr>
        <p:spPr>
          <a:xfrm>
            <a:off x="75003" y="93008"/>
            <a:ext cx="4461164" cy="307777"/>
          </a:xfrm>
          <a:prstGeom prst="rect">
            <a:avLst/>
          </a:prstGeom>
          <a:noFill/>
        </p:spPr>
        <p:txBody>
          <a:bodyPr wrap="square" rtlCol="0">
            <a:spAutoFit/>
          </a:bodyPr>
          <a:lstStyle/>
          <a:p>
            <a:r>
              <a:rPr lang="en-US">
                <a:solidFill>
                  <a:schemeClr val="bg1"/>
                </a:solidFill>
                <a:latin typeface="Cambria" panose="02040503050406030204" pitchFamily="18" charset="0"/>
                <a:ea typeface="Cambria" panose="02040503050406030204" pitchFamily="18" charset="0"/>
                <a:cs typeface="Calibri Light" panose="020F0302020204030204" pitchFamily="34" charset="0"/>
              </a:rPr>
              <a:t>2. Giới thiệu về Suricata</a:t>
            </a:r>
          </a:p>
        </p:txBody>
      </p:sp>
      <p:sp>
        <p:nvSpPr>
          <p:cNvPr id="3" name="TextBox 2">
            <a:extLst>
              <a:ext uri="{FF2B5EF4-FFF2-40B4-BE49-F238E27FC236}">
                <a16:creationId xmlns:a16="http://schemas.microsoft.com/office/drawing/2014/main" id="{389838CF-79CF-4363-9CA9-700D7367B4A3}"/>
              </a:ext>
            </a:extLst>
          </p:cNvPr>
          <p:cNvSpPr txBox="1"/>
          <p:nvPr/>
        </p:nvSpPr>
        <p:spPr>
          <a:xfrm>
            <a:off x="1986023" y="627908"/>
            <a:ext cx="4390946" cy="707886"/>
          </a:xfrm>
          <a:prstGeom prst="rect">
            <a:avLst/>
          </a:prstGeom>
          <a:noFill/>
        </p:spPr>
        <p:txBody>
          <a:bodyPr wrap="none" rtlCol="0">
            <a:spAutoFit/>
          </a:bodyPr>
          <a:lstStyle/>
          <a:p>
            <a:r>
              <a:rPr lang="en-US" sz="4000">
                <a:solidFill>
                  <a:schemeClr val="bg1"/>
                </a:solidFill>
                <a:latin typeface="Cambria" panose="02040503050406030204" pitchFamily="18" charset="0"/>
                <a:ea typeface="Cambria" panose="02040503050406030204" pitchFamily="18" charset="0"/>
                <a:cs typeface="Calibri Light" panose="020F0302020204030204" pitchFamily="34" charset="0"/>
              </a:rPr>
              <a:t>Rule trong Suricata</a:t>
            </a:r>
          </a:p>
        </p:txBody>
      </p:sp>
      <p:sp>
        <p:nvSpPr>
          <p:cNvPr id="11" name="TextBox 10">
            <a:extLst>
              <a:ext uri="{FF2B5EF4-FFF2-40B4-BE49-F238E27FC236}">
                <a16:creationId xmlns:a16="http://schemas.microsoft.com/office/drawing/2014/main" id="{E0093C34-EDF2-4F87-87C9-2AE08570E01E}"/>
              </a:ext>
            </a:extLst>
          </p:cNvPr>
          <p:cNvSpPr txBox="1"/>
          <p:nvPr/>
        </p:nvSpPr>
        <p:spPr>
          <a:xfrm>
            <a:off x="1605678" y="2308091"/>
            <a:ext cx="3095345" cy="400110"/>
          </a:xfrm>
          <a:prstGeom prst="rect">
            <a:avLst/>
          </a:prstGeom>
          <a:noFill/>
        </p:spPr>
        <p:txBody>
          <a:bodyPr wrap="square" rtlCol="0">
            <a:spAutoFit/>
          </a:bodyPr>
          <a:lstStyle/>
          <a:p>
            <a:pPr marL="342900" indent="-342900">
              <a:buClr>
                <a:schemeClr val="bg1"/>
              </a:buClr>
              <a:buFont typeface="Arial" panose="020B0604020202020204" pitchFamily="34" charset="0"/>
              <a:buChar char="•"/>
            </a:pPr>
            <a:r>
              <a:rPr lang="en-US" sz="2000">
                <a:solidFill>
                  <a:schemeClr val="accent6">
                    <a:lumMod val="20000"/>
                    <a:lumOff val="80000"/>
                  </a:schemeClr>
                </a:solidFill>
                <a:latin typeface="Cambria" panose="02040503050406030204" pitchFamily="18" charset="0"/>
                <a:ea typeface="Cambria" panose="02040503050406030204" pitchFamily="18" charset="0"/>
                <a:cs typeface="Calibri Light" panose="020F0302020204030204" pitchFamily="34" charset="0"/>
              </a:rPr>
              <a:t>Action</a:t>
            </a:r>
            <a:endParaRPr lang="en-US" sz="2000">
              <a:solidFill>
                <a:schemeClr val="bg1"/>
              </a:solidFill>
              <a:latin typeface="Cambria" panose="02040503050406030204" pitchFamily="18" charset="0"/>
              <a:ea typeface="Cambria" panose="02040503050406030204" pitchFamily="18" charset="0"/>
              <a:cs typeface="Calibri Light" panose="020F0302020204030204" pitchFamily="34" charset="0"/>
            </a:endParaRPr>
          </a:p>
        </p:txBody>
      </p:sp>
      <p:sp>
        <p:nvSpPr>
          <p:cNvPr id="14" name="TextBox 13">
            <a:extLst>
              <a:ext uri="{FF2B5EF4-FFF2-40B4-BE49-F238E27FC236}">
                <a16:creationId xmlns:a16="http://schemas.microsoft.com/office/drawing/2014/main" id="{0E117824-97EB-405B-8020-65ED60220A4C}"/>
              </a:ext>
            </a:extLst>
          </p:cNvPr>
          <p:cNvSpPr txBox="1"/>
          <p:nvPr/>
        </p:nvSpPr>
        <p:spPr>
          <a:xfrm>
            <a:off x="855194" y="1743670"/>
            <a:ext cx="1976823" cy="461665"/>
          </a:xfrm>
          <a:prstGeom prst="rect">
            <a:avLst/>
          </a:prstGeom>
          <a:noFill/>
        </p:spPr>
        <p:txBody>
          <a:bodyPr wrap="none" rtlCol="0">
            <a:spAutoFit/>
          </a:bodyPr>
          <a:lstStyle/>
          <a:p>
            <a:r>
              <a:rPr lang="en-US" sz="2400">
                <a:solidFill>
                  <a:schemeClr val="accent6">
                    <a:lumMod val="20000"/>
                    <a:lumOff val="80000"/>
                  </a:schemeClr>
                </a:solidFill>
                <a:latin typeface="Cambria" panose="02040503050406030204" pitchFamily="18" charset="0"/>
                <a:ea typeface="Cambria" panose="02040503050406030204" pitchFamily="18" charset="0"/>
                <a:cs typeface="Calibri Light" panose="020F0302020204030204" pitchFamily="34" charset="0"/>
              </a:rPr>
              <a:t>Gồm 3 phần:  </a:t>
            </a:r>
          </a:p>
        </p:txBody>
      </p:sp>
      <p:sp>
        <p:nvSpPr>
          <p:cNvPr id="2" name="Rectangle 1">
            <a:extLst>
              <a:ext uri="{FF2B5EF4-FFF2-40B4-BE49-F238E27FC236}">
                <a16:creationId xmlns:a16="http://schemas.microsoft.com/office/drawing/2014/main" id="{F725B526-57C7-4677-B3ED-14A5F3DFBBE7}"/>
              </a:ext>
            </a:extLst>
          </p:cNvPr>
          <p:cNvSpPr/>
          <p:nvPr/>
        </p:nvSpPr>
        <p:spPr>
          <a:xfrm>
            <a:off x="1605678" y="2841275"/>
            <a:ext cx="2163434" cy="400110"/>
          </a:xfrm>
          <a:prstGeom prst="rect">
            <a:avLst/>
          </a:prstGeom>
        </p:spPr>
        <p:txBody>
          <a:bodyPr wrap="square">
            <a:spAutoFit/>
          </a:bodyPr>
          <a:lstStyle/>
          <a:p>
            <a:pPr marL="342900" indent="-342900">
              <a:buClr>
                <a:schemeClr val="bg1"/>
              </a:buClr>
              <a:buFont typeface="Arial" panose="020B0604020202020204" pitchFamily="34" charset="0"/>
              <a:buChar char="•"/>
            </a:pPr>
            <a:r>
              <a:rPr lang="en-US" sz="2000">
                <a:solidFill>
                  <a:schemeClr val="accent3"/>
                </a:solidFill>
                <a:latin typeface="Cambria" panose="02040503050406030204" pitchFamily="18" charset="0"/>
                <a:ea typeface="Cambria" panose="02040503050406030204" pitchFamily="18" charset="0"/>
                <a:cs typeface="Calibri Light" panose="020F0302020204030204" pitchFamily="34" charset="0"/>
              </a:rPr>
              <a:t>Header</a:t>
            </a:r>
          </a:p>
        </p:txBody>
      </p:sp>
      <p:sp>
        <p:nvSpPr>
          <p:cNvPr id="9" name="Rectangle 8">
            <a:extLst>
              <a:ext uri="{FF2B5EF4-FFF2-40B4-BE49-F238E27FC236}">
                <a16:creationId xmlns:a16="http://schemas.microsoft.com/office/drawing/2014/main" id="{E13883E8-7C6C-42F2-BB3C-A45D778F3C81}"/>
              </a:ext>
            </a:extLst>
          </p:cNvPr>
          <p:cNvSpPr/>
          <p:nvPr/>
        </p:nvSpPr>
        <p:spPr>
          <a:xfrm>
            <a:off x="1605678" y="3374459"/>
            <a:ext cx="1687649" cy="400110"/>
          </a:xfrm>
          <a:prstGeom prst="rect">
            <a:avLst/>
          </a:prstGeom>
        </p:spPr>
        <p:txBody>
          <a:bodyPr wrap="square">
            <a:spAutoFit/>
          </a:bodyPr>
          <a:lstStyle/>
          <a:p>
            <a:pPr marL="342900" indent="-342900">
              <a:buClr>
                <a:schemeClr val="bg1"/>
              </a:buClr>
              <a:buFont typeface="Arial" panose="020B0604020202020204" pitchFamily="34" charset="0"/>
              <a:buChar char="•"/>
            </a:pPr>
            <a:r>
              <a:rPr lang="en-US" sz="2000">
                <a:solidFill>
                  <a:srgbClr val="00B0F0"/>
                </a:solidFill>
                <a:latin typeface="Cambria" panose="02040503050406030204" pitchFamily="18" charset="0"/>
                <a:ea typeface="Cambria" panose="02040503050406030204" pitchFamily="18" charset="0"/>
                <a:cs typeface="Calibri Light" panose="020F0302020204030204" pitchFamily="34" charset="0"/>
              </a:rPr>
              <a:t>Option</a:t>
            </a:r>
          </a:p>
        </p:txBody>
      </p:sp>
    </p:spTree>
    <p:extLst>
      <p:ext uri="{BB962C8B-B14F-4D97-AF65-F5344CB8AC3E}">
        <p14:creationId xmlns:p14="http://schemas.microsoft.com/office/powerpoint/2010/main" val="1220132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2"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9" name="Google Shape;99;p16"/>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latin typeface="Cambria" panose="02040503050406030204" pitchFamily="18" charset="0"/>
                <a:ea typeface="Cambria" panose="02040503050406030204" pitchFamily="18" charset="0"/>
                <a:cs typeface="Calibri Light" panose="020F0302020204030204" pitchFamily="34" charset="0"/>
              </a:rPr>
              <a:t>15</a:t>
            </a:fld>
            <a:endParaRPr>
              <a:latin typeface="Cambria" panose="02040503050406030204" pitchFamily="18" charset="0"/>
              <a:ea typeface="Cambria" panose="02040503050406030204" pitchFamily="18" charset="0"/>
              <a:cs typeface="Calibri Light" panose="020F0302020204030204" pitchFamily="34" charset="0"/>
            </a:endParaRPr>
          </a:p>
        </p:txBody>
      </p:sp>
      <p:graphicFrame>
        <p:nvGraphicFramePr>
          <p:cNvPr id="6" name="Table 13">
            <a:extLst>
              <a:ext uri="{FF2B5EF4-FFF2-40B4-BE49-F238E27FC236}">
                <a16:creationId xmlns:a16="http://schemas.microsoft.com/office/drawing/2014/main" id="{0924B66F-F153-4900-AA4D-991A4BEFD6F2}"/>
              </a:ext>
            </a:extLst>
          </p:cNvPr>
          <p:cNvGraphicFramePr>
            <a:graphicFrameLocks noGrp="1"/>
          </p:cNvGraphicFramePr>
          <p:nvPr>
            <p:extLst>
              <p:ext uri="{D42A27DB-BD31-4B8C-83A1-F6EECF244321}">
                <p14:modId xmlns:p14="http://schemas.microsoft.com/office/powerpoint/2010/main" val="3539185917"/>
              </p:ext>
            </p:extLst>
          </p:nvPr>
        </p:nvGraphicFramePr>
        <p:xfrm>
          <a:off x="759159" y="1453830"/>
          <a:ext cx="7858567" cy="2583971"/>
        </p:xfrm>
        <a:graphic>
          <a:graphicData uri="http://schemas.openxmlformats.org/drawingml/2006/table">
            <a:tbl>
              <a:tblPr firstRow="1" bandRow="1">
                <a:tableStyleId>{2D5ABB26-0587-4C30-8999-92F81FD0307C}</a:tableStyleId>
              </a:tblPr>
              <a:tblGrid>
                <a:gridCol w="7858567">
                  <a:extLst>
                    <a:ext uri="{9D8B030D-6E8A-4147-A177-3AD203B41FA5}">
                      <a16:colId xmlns:a16="http://schemas.microsoft.com/office/drawing/2014/main" val="3327821215"/>
                    </a:ext>
                  </a:extLst>
                </a:gridCol>
              </a:tblGrid>
              <a:tr h="2583971">
                <a:tc>
                  <a:txBody>
                    <a:bodyPr/>
                    <a:lstStyle/>
                    <a:p>
                      <a:r>
                        <a:rPr lang="en-US" sz="2800" b="0" u="none" strike="noStrike" cap="none">
                          <a:solidFill>
                            <a:schemeClr val="accent6">
                              <a:lumMod val="20000"/>
                              <a:lumOff val="80000"/>
                            </a:schemeClr>
                          </a:solidFill>
                          <a:effectLst/>
                          <a:sym typeface="Arial"/>
                        </a:rPr>
                        <a:t>alert</a:t>
                      </a:r>
                      <a:r>
                        <a:rPr lang="en-US" sz="2800" b="0" u="none" strike="noStrike" cap="none">
                          <a:solidFill>
                            <a:schemeClr val="bg1"/>
                          </a:solidFill>
                          <a:effectLst/>
                          <a:sym typeface="Arial"/>
                        </a:rPr>
                        <a:t> </a:t>
                      </a:r>
                      <a:r>
                        <a:rPr lang="en-US" sz="2800" b="0" u="none" strike="noStrike" cap="none">
                          <a:solidFill>
                            <a:schemeClr val="accent3"/>
                          </a:solidFill>
                          <a:effectLst/>
                          <a:sym typeface="Arial"/>
                        </a:rPr>
                        <a:t>icmp $EXTERNAL_NET any -&gt; $HOME_NET any</a:t>
                      </a:r>
                      <a:r>
                        <a:rPr lang="en-US" sz="2800" b="0" u="none" strike="noStrike" cap="none">
                          <a:solidFill>
                            <a:schemeClr val="accent1">
                              <a:lumMod val="75000"/>
                            </a:schemeClr>
                          </a:solidFill>
                          <a:effectLst/>
                          <a:sym typeface="Arial"/>
                        </a:rPr>
                        <a:t> </a:t>
                      </a:r>
                      <a:r>
                        <a:rPr lang="en-US" sz="2800" b="0" u="none" strike="noStrike" cap="none">
                          <a:solidFill>
                            <a:srgbClr val="00B0F0"/>
                          </a:solidFill>
                          <a:effectLst/>
                          <a:sym typeface="Arial"/>
                        </a:rPr>
                        <a:t>(msg:”GPL SCAN Broadscan Smurf Scanner”; dsize:4; icmp_id:0; icmp_seq:0; itype:8; classtype:attempted-recon; sid:2100478; rev:4;)</a:t>
                      </a:r>
                      <a:endParaRPr lang="en-US" sz="2800" b="0" i="0" u="none" strike="noStrike" cap="none">
                        <a:solidFill>
                          <a:srgbClr val="00B0F0"/>
                        </a:solidFill>
                        <a:effectLst/>
                        <a:latin typeface="+mn-lt"/>
                        <a:ea typeface="+mn-ea"/>
                        <a:cs typeface="+mn-cs"/>
                        <a:sym typeface="Arial"/>
                      </a:endParaRPr>
                    </a:p>
                  </a:txBody>
                  <a:tcPr/>
                </a:tc>
                <a:extLst>
                  <a:ext uri="{0D108BD9-81ED-4DB2-BD59-A6C34878D82A}">
                    <a16:rowId xmlns:a16="http://schemas.microsoft.com/office/drawing/2014/main" val="2008335594"/>
                  </a:ext>
                </a:extLst>
              </a:tr>
            </a:tbl>
          </a:graphicData>
        </a:graphic>
      </p:graphicFrame>
      <p:sp>
        <p:nvSpPr>
          <p:cNvPr id="7" name="TextBox 6">
            <a:extLst>
              <a:ext uri="{FF2B5EF4-FFF2-40B4-BE49-F238E27FC236}">
                <a16:creationId xmlns:a16="http://schemas.microsoft.com/office/drawing/2014/main" id="{95E361E4-CEF7-4C83-9119-A97E9049C7BA}"/>
              </a:ext>
            </a:extLst>
          </p:cNvPr>
          <p:cNvSpPr txBox="1"/>
          <p:nvPr/>
        </p:nvSpPr>
        <p:spPr>
          <a:xfrm>
            <a:off x="75003" y="93008"/>
            <a:ext cx="4461164" cy="307777"/>
          </a:xfrm>
          <a:prstGeom prst="rect">
            <a:avLst/>
          </a:prstGeom>
          <a:noFill/>
        </p:spPr>
        <p:txBody>
          <a:bodyPr wrap="square" rtlCol="0">
            <a:spAutoFit/>
          </a:bodyPr>
          <a:lstStyle/>
          <a:p>
            <a:r>
              <a:rPr lang="en-US">
                <a:solidFill>
                  <a:schemeClr val="bg1"/>
                </a:solidFill>
                <a:latin typeface="Cambria" panose="02040503050406030204" pitchFamily="18" charset="0"/>
                <a:ea typeface="Cambria" panose="02040503050406030204" pitchFamily="18" charset="0"/>
                <a:cs typeface="Calibri Light" panose="020F0302020204030204" pitchFamily="34" charset="0"/>
              </a:rPr>
              <a:t>2. Giới thiệu về Suricata</a:t>
            </a:r>
          </a:p>
        </p:txBody>
      </p:sp>
      <p:pic>
        <p:nvPicPr>
          <p:cNvPr id="9" name="Picture 8">
            <a:extLst>
              <a:ext uri="{FF2B5EF4-FFF2-40B4-BE49-F238E27FC236}">
                <a16:creationId xmlns:a16="http://schemas.microsoft.com/office/drawing/2014/main" id="{1A799ADA-F71B-4D18-A7DB-5CBD5EB8537D}"/>
              </a:ext>
            </a:extLst>
          </p:cNvPr>
          <p:cNvPicPr>
            <a:picLocks noChangeAspect="1"/>
          </p:cNvPicPr>
          <p:nvPr/>
        </p:nvPicPr>
        <p:blipFill>
          <a:blip r:embed="rId3"/>
          <a:stretch>
            <a:fillRect/>
          </a:stretch>
        </p:blipFill>
        <p:spPr>
          <a:xfrm>
            <a:off x="48376" y="406952"/>
            <a:ext cx="4523624" cy="6096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9" name="Google Shape;99;p16"/>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latin typeface="Cambria" panose="02040503050406030204" pitchFamily="18" charset="0"/>
                <a:ea typeface="Cambria" panose="02040503050406030204" pitchFamily="18" charset="0"/>
                <a:cs typeface="Calibri Light" panose="020F0302020204030204" pitchFamily="34" charset="0"/>
              </a:rPr>
              <a:t>16</a:t>
            </a:fld>
            <a:endParaRPr>
              <a:latin typeface="Cambria" panose="02040503050406030204" pitchFamily="18" charset="0"/>
              <a:ea typeface="Cambria" panose="02040503050406030204" pitchFamily="18" charset="0"/>
              <a:cs typeface="Calibri Light" panose="020F0302020204030204" pitchFamily="34" charset="0"/>
            </a:endParaRPr>
          </a:p>
        </p:txBody>
      </p:sp>
      <p:sp>
        <p:nvSpPr>
          <p:cNvPr id="7" name="TextBox 6">
            <a:extLst>
              <a:ext uri="{FF2B5EF4-FFF2-40B4-BE49-F238E27FC236}">
                <a16:creationId xmlns:a16="http://schemas.microsoft.com/office/drawing/2014/main" id="{95E361E4-CEF7-4C83-9119-A97E9049C7BA}"/>
              </a:ext>
            </a:extLst>
          </p:cNvPr>
          <p:cNvSpPr txBox="1"/>
          <p:nvPr/>
        </p:nvSpPr>
        <p:spPr>
          <a:xfrm>
            <a:off x="75003" y="93008"/>
            <a:ext cx="4461164" cy="307777"/>
          </a:xfrm>
          <a:prstGeom prst="rect">
            <a:avLst/>
          </a:prstGeom>
          <a:noFill/>
        </p:spPr>
        <p:txBody>
          <a:bodyPr wrap="square" rtlCol="0">
            <a:spAutoFit/>
          </a:bodyPr>
          <a:lstStyle/>
          <a:p>
            <a:r>
              <a:rPr lang="en-US">
                <a:solidFill>
                  <a:schemeClr val="bg1"/>
                </a:solidFill>
                <a:latin typeface="Cambria" panose="02040503050406030204" pitchFamily="18" charset="0"/>
                <a:ea typeface="Cambria" panose="02040503050406030204" pitchFamily="18" charset="0"/>
                <a:cs typeface="Calibri Light" panose="020F0302020204030204" pitchFamily="34" charset="0"/>
              </a:rPr>
              <a:t>2. Giới thiệu về Suricata</a:t>
            </a:r>
          </a:p>
        </p:txBody>
      </p:sp>
      <p:pic>
        <p:nvPicPr>
          <p:cNvPr id="9" name="Picture 8">
            <a:extLst>
              <a:ext uri="{FF2B5EF4-FFF2-40B4-BE49-F238E27FC236}">
                <a16:creationId xmlns:a16="http://schemas.microsoft.com/office/drawing/2014/main" id="{1A799ADA-F71B-4D18-A7DB-5CBD5EB8537D}"/>
              </a:ext>
            </a:extLst>
          </p:cNvPr>
          <p:cNvPicPr>
            <a:picLocks noChangeAspect="1"/>
          </p:cNvPicPr>
          <p:nvPr/>
        </p:nvPicPr>
        <p:blipFill>
          <a:blip r:embed="rId3"/>
          <a:stretch>
            <a:fillRect/>
          </a:stretch>
        </p:blipFill>
        <p:spPr>
          <a:xfrm>
            <a:off x="48376" y="406952"/>
            <a:ext cx="4523624" cy="60965"/>
          </a:xfrm>
          <a:prstGeom prst="rect">
            <a:avLst/>
          </a:prstGeom>
        </p:spPr>
      </p:pic>
      <p:sp>
        <p:nvSpPr>
          <p:cNvPr id="2" name="TextBox 1">
            <a:extLst>
              <a:ext uri="{FF2B5EF4-FFF2-40B4-BE49-F238E27FC236}">
                <a16:creationId xmlns:a16="http://schemas.microsoft.com/office/drawing/2014/main" id="{EF4D343E-6880-4E6F-A997-1091359A863A}"/>
              </a:ext>
            </a:extLst>
          </p:cNvPr>
          <p:cNvSpPr txBox="1"/>
          <p:nvPr/>
        </p:nvSpPr>
        <p:spPr>
          <a:xfrm>
            <a:off x="1056689" y="1018777"/>
            <a:ext cx="6958956" cy="707886"/>
          </a:xfrm>
          <a:prstGeom prst="rect">
            <a:avLst/>
          </a:prstGeom>
          <a:noFill/>
        </p:spPr>
        <p:txBody>
          <a:bodyPr wrap="none" rtlCol="0">
            <a:spAutoFit/>
          </a:bodyPr>
          <a:lstStyle/>
          <a:p>
            <a:r>
              <a:rPr lang="en-US" sz="4000">
                <a:solidFill>
                  <a:schemeClr val="bg1"/>
                </a:solidFill>
                <a:latin typeface="Cambria" panose="02040503050406030204" pitchFamily="18" charset="0"/>
                <a:ea typeface="Cambria" panose="02040503050406030204" pitchFamily="18" charset="0"/>
                <a:cs typeface="Calibri Light" panose="020F0302020204030204" pitchFamily="34" charset="0"/>
              </a:rPr>
              <a:t>Định dạng thông điệp cảnh báo</a:t>
            </a:r>
          </a:p>
        </p:txBody>
      </p:sp>
      <p:graphicFrame>
        <p:nvGraphicFramePr>
          <p:cNvPr id="3" name="Table 3">
            <a:extLst>
              <a:ext uri="{FF2B5EF4-FFF2-40B4-BE49-F238E27FC236}">
                <a16:creationId xmlns:a16="http://schemas.microsoft.com/office/drawing/2014/main" id="{4A6CA8B4-D800-4607-B48B-A280C5DC5C19}"/>
              </a:ext>
            </a:extLst>
          </p:cNvPr>
          <p:cNvGraphicFramePr>
            <a:graphicFrameLocks noGrp="1"/>
          </p:cNvGraphicFramePr>
          <p:nvPr>
            <p:extLst>
              <p:ext uri="{D42A27DB-BD31-4B8C-83A1-F6EECF244321}">
                <p14:modId xmlns:p14="http://schemas.microsoft.com/office/powerpoint/2010/main" val="3155902395"/>
              </p:ext>
            </p:extLst>
          </p:nvPr>
        </p:nvGraphicFramePr>
        <p:xfrm>
          <a:off x="152400" y="2610730"/>
          <a:ext cx="8839200" cy="1368647"/>
        </p:xfrm>
        <a:graphic>
          <a:graphicData uri="http://schemas.openxmlformats.org/drawingml/2006/table">
            <a:tbl>
              <a:tblPr firstRow="1" bandRow="1">
                <a:tableStyleId>{2D5ABB26-0587-4C30-8999-92F81FD0307C}</a:tableStyleId>
              </a:tblPr>
              <a:tblGrid>
                <a:gridCol w="8839200">
                  <a:extLst>
                    <a:ext uri="{9D8B030D-6E8A-4147-A177-3AD203B41FA5}">
                      <a16:colId xmlns:a16="http://schemas.microsoft.com/office/drawing/2014/main" val="952827381"/>
                    </a:ext>
                  </a:extLst>
                </a:gridCol>
              </a:tblGrid>
              <a:tr h="1368647">
                <a:tc>
                  <a:txBody>
                    <a:bodyPr/>
                    <a:lstStyle/>
                    <a:p>
                      <a:r>
                        <a:rPr lang="en-US" sz="2800">
                          <a:solidFill>
                            <a:schemeClr val="accent3">
                              <a:lumMod val="50000"/>
                            </a:schemeClr>
                          </a:solidFill>
                        </a:rPr>
                        <a:t>Time[**][gid:sid:rev]message[**][Classification][Priority][Protocol] Source-&gt; Destination</a:t>
                      </a:r>
                    </a:p>
                  </a:txBody>
                  <a:tcPr/>
                </a:tc>
                <a:extLst>
                  <a:ext uri="{0D108BD9-81ED-4DB2-BD59-A6C34878D82A}">
                    <a16:rowId xmlns:a16="http://schemas.microsoft.com/office/drawing/2014/main" val="2415152797"/>
                  </a:ext>
                </a:extLst>
              </a:tr>
            </a:tbl>
          </a:graphicData>
        </a:graphic>
      </p:graphicFrame>
    </p:spTree>
    <p:extLst>
      <p:ext uri="{BB962C8B-B14F-4D97-AF65-F5344CB8AC3E}">
        <p14:creationId xmlns:p14="http://schemas.microsoft.com/office/powerpoint/2010/main" val="956287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9" name="Google Shape;99;p16"/>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latin typeface="Cambria" panose="02040503050406030204" pitchFamily="18" charset="0"/>
                <a:ea typeface="Cambria" panose="02040503050406030204" pitchFamily="18" charset="0"/>
                <a:cs typeface="Calibri Light" panose="020F0302020204030204" pitchFamily="34" charset="0"/>
              </a:rPr>
              <a:t>17</a:t>
            </a:fld>
            <a:endParaRPr>
              <a:latin typeface="Cambria" panose="02040503050406030204" pitchFamily="18" charset="0"/>
              <a:ea typeface="Cambria" panose="02040503050406030204" pitchFamily="18" charset="0"/>
              <a:cs typeface="Calibri Light" panose="020F0302020204030204" pitchFamily="34" charset="0"/>
            </a:endParaRPr>
          </a:p>
        </p:txBody>
      </p:sp>
      <p:sp>
        <p:nvSpPr>
          <p:cNvPr id="7" name="TextBox 6">
            <a:extLst>
              <a:ext uri="{FF2B5EF4-FFF2-40B4-BE49-F238E27FC236}">
                <a16:creationId xmlns:a16="http://schemas.microsoft.com/office/drawing/2014/main" id="{95E361E4-CEF7-4C83-9119-A97E9049C7BA}"/>
              </a:ext>
            </a:extLst>
          </p:cNvPr>
          <p:cNvSpPr txBox="1"/>
          <p:nvPr/>
        </p:nvSpPr>
        <p:spPr>
          <a:xfrm>
            <a:off x="75003" y="93008"/>
            <a:ext cx="4461164" cy="307777"/>
          </a:xfrm>
          <a:prstGeom prst="rect">
            <a:avLst/>
          </a:prstGeom>
          <a:noFill/>
        </p:spPr>
        <p:txBody>
          <a:bodyPr wrap="square" rtlCol="0">
            <a:spAutoFit/>
          </a:bodyPr>
          <a:lstStyle/>
          <a:p>
            <a:r>
              <a:rPr lang="en-US">
                <a:solidFill>
                  <a:schemeClr val="bg1"/>
                </a:solidFill>
                <a:latin typeface="Cambria" panose="02040503050406030204" pitchFamily="18" charset="0"/>
                <a:ea typeface="Cambria" panose="02040503050406030204" pitchFamily="18" charset="0"/>
                <a:cs typeface="Calibri Light" panose="020F0302020204030204" pitchFamily="34" charset="0"/>
              </a:rPr>
              <a:t>2. Giới thiệu về Suricata</a:t>
            </a:r>
          </a:p>
        </p:txBody>
      </p:sp>
      <p:pic>
        <p:nvPicPr>
          <p:cNvPr id="9" name="Picture 8">
            <a:extLst>
              <a:ext uri="{FF2B5EF4-FFF2-40B4-BE49-F238E27FC236}">
                <a16:creationId xmlns:a16="http://schemas.microsoft.com/office/drawing/2014/main" id="{1A799ADA-F71B-4D18-A7DB-5CBD5EB8537D}"/>
              </a:ext>
            </a:extLst>
          </p:cNvPr>
          <p:cNvPicPr>
            <a:picLocks noChangeAspect="1"/>
          </p:cNvPicPr>
          <p:nvPr/>
        </p:nvPicPr>
        <p:blipFill>
          <a:blip r:embed="rId3"/>
          <a:stretch>
            <a:fillRect/>
          </a:stretch>
        </p:blipFill>
        <p:spPr>
          <a:xfrm>
            <a:off x="48376" y="406952"/>
            <a:ext cx="4523624" cy="60965"/>
          </a:xfrm>
          <a:prstGeom prst="rect">
            <a:avLst/>
          </a:prstGeom>
        </p:spPr>
      </p:pic>
      <p:graphicFrame>
        <p:nvGraphicFramePr>
          <p:cNvPr id="3" name="Table 3">
            <a:extLst>
              <a:ext uri="{FF2B5EF4-FFF2-40B4-BE49-F238E27FC236}">
                <a16:creationId xmlns:a16="http://schemas.microsoft.com/office/drawing/2014/main" id="{4A6CA8B4-D800-4607-B48B-A280C5DC5C19}"/>
              </a:ext>
            </a:extLst>
          </p:cNvPr>
          <p:cNvGraphicFramePr>
            <a:graphicFrameLocks noGrp="1"/>
          </p:cNvGraphicFramePr>
          <p:nvPr>
            <p:extLst>
              <p:ext uri="{D42A27DB-BD31-4B8C-83A1-F6EECF244321}">
                <p14:modId xmlns:p14="http://schemas.microsoft.com/office/powerpoint/2010/main" val="2412158960"/>
              </p:ext>
            </p:extLst>
          </p:nvPr>
        </p:nvGraphicFramePr>
        <p:xfrm>
          <a:off x="933246" y="1835426"/>
          <a:ext cx="7826208" cy="2378767"/>
        </p:xfrm>
        <a:graphic>
          <a:graphicData uri="http://schemas.openxmlformats.org/drawingml/2006/table">
            <a:tbl>
              <a:tblPr firstRow="1" bandRow="1">
                <a:tableStyleId>{2D5ABB26-0587-4C30-8999-92F81FD0307C}</a:tableStyleId>
              </a:tblPr>
              <a:tblGrid>
                <a:gridCol w="7826208">
                  <a:extLst>
                    <a:ext uri="{9D8B030D-6E8A-4147-A177-3AD203B41FA5}">
                      <a16:colId xmlns:a16="http://schemas.microsoft.com/office/drawing/2014/main" val="952827381"/>
                    </a:ext>
                  </a:extLst>
                </a:gridCol>
              </a:tblGrid>
              <a:tr h="2378767">
                <a:tc>
                  <a:txBody>
                    <a:bodyPr/>
                    <a:lstStyle/>
                    <a:p>
                      <a:r>
                        <a:rPr lang="en-US" sz="2800">
                          <a:solidFill>
                            <a:schemeClr val="accent3">
                              <a:lumMod val="50000"/>
                            </a:schemeClr>
                          </a:solidFill>
                        </a:rPr>
                        <a:t>03/09/2020-22:27:13.111796 [**] [1:2001330:8] ET POLICY RDP connection confirm [**] [Classification: Misc activity] [Priority: 3] {TCP} 103.101.160.197:3389 -&gt; 212.92.122.86:65125</a:t>
                      </a:r>
                    </a:p>
                  </a:txBody>
                  <a:tcPr/>
                </a:tc>
                <a:extLst>
                  <a:ext uri="{0D108BD9-81ED-4DB2-BD59-A6C34878D82A}">
                    <a16:rowId xmlns:a16="http://schemas.microsoft.com/office/drawing/2014/main" val="2415152797"/>
                  </a:ext>
                </a:extLst>
              </a:tr>
            </a:tbl>
          </a:graphicData>
        </a:graphic>
      </p:graphicFrame>
    </p:spTree>
    <p:extLst>
      <p:ext uri="{BB962C8B-B14F-4D97-AF65-F5344CB8AC3E}">
        <p14:creationId xmlns:p14="http://schemas.microsoft.com/office/powerpoint/2010/main" val="2371336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533796" y="2779682"/>
            <a:ext cx="8250382" cy="100064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atin typeface="Cambria" panose="02040503050406030204" pitchFamily="18" charset="0"/>
                <a:ea typeface="Cambria" panose="02040503050406030204" pitchFamily="18" charset="0"/>
                <a:cs typeface="Calibri Light" panose="020F0302020204030204" pitchFamily="34" charset="0"/>
              </a:rPr>
              <a:t>Demo triển khai Suricata</a:t>
            </a:r>
            <a:endParaRPr>
              <a:latin typeface="Cambria" panose="02040503050406030204" pitchFamily="18" charset="0"/>
              <a:ea typeface="Cambria" panose="02040503050406030204" pitchFamily="18" charset="0"/>
              <a:cs typeface="Calibri Light" panose="020F0302020204030204" pitchFamily="34" charset="0"/>
            </a:endParaRPr>
          </a:p>
        </p:txBody>
      </p:sp>
      <p:sp>
        <p:nvSpPr>
          <p:cNvPr id="83" name="Google Shape;83;p14"/>
          <p:cNvSpPr/>
          <p:nvPr/>
        </p:nvSpPr>
        <p:spPr>
          <a:xfrm>
            <a:off x="3659653" y="661543"/>
            <a:ext cx="1824693" cy="170227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84" name="Google Shape;84;p14"/>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latin typeface="Cambria" panose="02040503050406030204" pitchFamily="18" charset="0"/>
                <a:ea typeface="Cambria" panose="02040503050406030204" pitchFamily="18" charset="0"/>
              </a:rPr>
              <a:t>18</a:t>
            </a:fld>
            <a:endParaRPr>
              <a:latin typeface="Cambria" panose="02040503050406030204" pitchFamily="18" charset="0"/>
              <a:ea typeface="Cambria" panose="02040503050406030204" pitchFamily="18" charset="0"/>
            </a:endParaRPr>
          </a:p>
        </p:txBody>
      </p:sp>
      <p:sp>
        <p:nvSpPr>
          <p:cNvPr id="4" name="TextBox 3">
            <a:extLst>
              <a:ext uri="{FF2B5EF4-FFF2-40B4-BE49-F238E27FC236}">
                <a16:creationId xmlns:a16="http://schemas.microsoft.com/office/drawing/2014/main" id="{DBF591CB-FD59-4F55-9184-E0439AA8D900}"/>
              </a:ext>
            </a:extLst>
          </p:cNvPr>
          <p:cNvSpPr txBox="1"/>
          <p:nvPr/>
        </p:nvSpPr>
        <p:spPr>
          <a:xfrm>
            <a:off x="4369938" y="1127960"/>
            <a:ext cx="623889" cy="769441"/>
          </a:xfrm>
          <a:prstGeom prst="rect">
            <a:avLst/>
          </a:prstGeom>
          <a:noFill/>
        </p:spPr>
        <p:txBody>
          <a:bodyPr wrap="none" rtlCol="0">
            <a:spAutoFit/>
          </a:bodyPr>
          <a:lstStyle/>
          <a:p>
            <a:r>
              <a:rPr lang="en-US" sz="4400">
                <a:solidFill>
                  <a:schemeClr val="bg1"/>
                </a:solidFill>
                <a:latin typeface="Cambria" panose="02040503050406030204" pitchFamily="18" charset="0"/>
                <a:ea typeface="Cambria" panose="02040503050406030204" pitchFamily="18" charset="0"/>
              </a:rPr>
              <a:t>3.</a:t>
            </a:r>
          </a:p>
        </p:txBody>
      </p:sp>
    </p:spTree>
    <p:extLst>
      <p:ext uri="{BB962C8B-B14F-4D97-AF65-F5344CB8AC3E}">
        <p14:creationId xmlns:p14="http://schemas.microsoft.com/office/powerpoint/2010/main" val="3490246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81"/>
                                        </p:tgtEl>
                                        <p:attrNameLst>
                                          <p:attrName>style.visibility</p:attrName>
                                        </p:attrNameLst>
                                      </p:cBhvr>
                                      <p:to>
                                        <p:strVal val="visible"/>
                                      </p:to>
                                    </p:set>
                                    <p:animEffect transition="in" filter="circle(in)">
                                      <p:cBhvr>
                                        <p:cTn id="13"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3" grpId="0" animBg="1"/>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9" name="Google Shape;99;p16"/>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latin typeface="Cambria" panose="02040503050406030204" pitchFamily="18" charset="0"/>
                <a:ea typeface="Cambria" panose="02040503050406030204" pitchFamily="18" charset="0"/>
                <a:cs typeface="Calibri Light" panose="020F0302020204030204" pitchFamily="34" charset="0"/>
              </a:rPr>
              <a:t>19</a:t>
            </a:fld>
            <a:endParaRPr>
              <a:latin typeface="Cambria" panose="02040503050406030204" pitchFamily="18" charset="0"/>
              <a:ea typeface="Cambria" panose="02040503050406030204" pitchFamily="18" charset="0"/>
              <a:cs typeface="Calibri Light" panose="020F0302020204030204" pitchFamily="34" charset="0"/>
            </a:endParaRPr>
          </a:p>
        </p:txBody>
      </p:sp>
      <p:sp>
        <p:nvSpPr>
          <p:cNvPr id="7" name="TextBox 6">
            <a:extLst>
              <a:ext uri="{FF2B5EF4-FFF2-40B4-BE49-F238E27FC236}">
                <a16:creationId xmlns:a16="http://schemas.microsoft.com/office/drawing/2014/main" id="{95E361E4-CEF7-4C83-9119-A97E9049C7BA}"/>
              </a:ext>
            </a:extLst>
          </p:cNvPr>
          <p:cNvSpPr txBox="1"/>
          <p:nvPr/>
        </p:nvSpPr>
        <p:spPr>
          <a:xfrm>
            <a:off x="75003" y="93008"/>
            <a:ext cx="4461164" cy="307777"/>
          </a:xfrm>
          <a:prstGeom prst="rect">
            <a:avLst/>
          </a:prstGeom>
          <a:noFill/>
        </p:spPr>
        <p:txBody>
          <a:bodyPr wrap="square" rtlCol="0">
            <a:spAutoFit/>
          </a:bodyPr>
          <a:lstStyle/>
          <a:p>
            <a:r>
              <a:rPr lang="en-US">
                <a:solidFill>
                  <a:schemeClr val="bg1"/>
                </a:solidFill>
                <a:latin typeface="Cambria" panose="02040503050406030204" pitchFamily="18" charset="0"/>
                <a:ea typeface="Cambria" panose="02040503050406030204" pitchFamily="18" charset="0"/>
                <a:cs typeface="Calibri Light" panose="020F0302020204030204" pitchFamily="34" charset="0"/>
              </a:rPr>
              <a:t>3. Demo triển khai Suricata</a:t>
            </a:r>
          </a:p>
        </p:txBody>
      </p:sp>
      <p:pic>
        <p:nvPicPr>
          <p:cNvPr id="9" name="Picture 8">
            <a:extLst>
              <a:ext uri="{FF2B5EF4-FFF2-40B4-BE49-F238E27FC236}">
                <a16:creationId xmlns:a16="http://schemas.microsoft.com/office/drawing/2014/main" id="{1A799ADA-F71B-4D18-A7DB-5CBD5EB8537D}"/>
              </a:ext>
            </a:extLst>
          </p:cNvPr>
          <p:cNvPicPr>
            <a:picLocks noChangeAspect="1"/>
          </p:cNvPicPr>
          <p:nvPr/>
        </p:nvPicPr>
        <p:blipFill>
          <a:blip r:embed="rId3"/>
          <a:stretch>
            <a:fillRect/>
          </a:stretch>
        </p:blipFill>
        <p:spPr>
          <a:xfrm>
            <a:off x="48376" y="406952"/>
            <a:ext cx="4523624" cy="60965"/>
          </a:xfrm>
          <a:prstGeom prst="rect">
            <a:avLst/>
          </a:prstGeom>
        </p:spPr>
      </p:pic>
      <p:sp>
        <p:nvSpPr>
          <p:cNvPr id="2" name="TextBox 1">
            <a:extLst>
              <a:ext uri="{FF2B5EF4-FFF2-40B4-BE49-F238E27FC236}">
                <a16:creationId xmlns:a16="http://schemas.microsoft.com/office/drawing/2014/main" id="{EF4D343E-6880-4E6F-A997-1091359A863A}"/>
              </a:ext>
            </a:extLst>
          </p:cNvPr>
          <p:cNvSpPr txBox="1"/>
          <p:nvPr/>
        </p:nvSpPr>
        <p:spPr>
          <a:xfrm>
            <a:off x="0" y="2217807"/>
            <a:ext cx="9143999" cy="707886"/>
          </a:xfrm>
          <a:prstGeom prst="rect">
            <a:avLst/>
          </a:prstGeom>
          <a:noFill/>
        </p:spPr>
        <p:txBody>
          <a:bodyPr wrap="square" rtlCol="0">
            <a:spAutoFit/>
          </a:bodyPr>
          <a:lstStyle/>
          <a:p>
            <a:pPr algn="ctr"/>
            <a:r>
              <a:rPr lang="en-US" sz="4000">
                <a:solidFill>
                  <a:schemeClr val="bg1"/>
                </a:solidFill>
                <a:latin typeface="Cambria" panose="02040503050406030204" pitchFamily="18" charset="0"/>
                <a:ea typeface="Cambria" panose="02040503050406030204" pitchFamily="18" charset="0"/>
                <a:cs typeface="Calibri Light" panose="020F0302020204030204" pitchFamily="34" charset="0"/>
              </a:rPr>
              <a:t>Mô hình triển khai</a:t>
            </a:r>
          </a:p>
        </p:txBody>
      </p:sp>
    </p:spTree>
    <p:extLst>
      <p:ext uri="{BB962C8B-B14F-4D97-AF65-F5344CB8AC3E}">
        <p14:creationId xmlns:p14="http://schemas.microsoft.com/office/powerpoint/2010/main" val="1291779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7" name="Google Shape;67;p12"/>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latin typeface="Cambria" panose="02040503050406030204" pitchFamily="18" charset="0"/>
                <a:ea typeface="Cambria" panose="02040503050406030204" pitchFamily="18" charset="0"/>
                <a:cs typeface="Calibri Light" panose="020F0302020204030204" pitchFamily="34" charset="0"/>
              </a:rPr>
              <a:t>2</a:t>
            </a:fld>
            <a:endParaRPr>
              <a:latin typeface="Cambria" panose="02040503050406030204" pitchFamily="18" charset="0"/>
              <a:ea typeface="Cambria" panose="02040503050406030204" pitchFamily="18" charset="0"/>
              <a:cs typeface="Calibri Light" panose="020F0302020204030204" pitchFamily="34" charset="0"/>
            </a:endParaRPr>
          </a:p>
        </p:txBody>
      </p:sp>
      <p:grpSp>
        <p:nvGrpSpPr>
          <p:cNvPr id="11" name="Google Shape;321;p37">
            <a:extLst>
              <a:ext uri="{FF2B5EF4-FFF2-40B4-BE49-F238E27FC236}">
                <a16:creationId xmlns:a16="http://schemas.microsoft.com/office/drawing/2014/main" id="{4069731B-EEBC-4478-B961-11C044027C09}"/>
              </a:ext>
            </a:extLst>
          </p:cNvPr>
          <p:cNvGrpSpPr/>
          <p:nvPr/>
        </p:nvGrpSpPr>
        <p:grpSpPr>
          <a:xfrm rot="589001">
            <a:off x="381220" y="577987"/>
            <a:ext cx="1533646" cy="420033"/>
            <a:chOff x="242825" y="1204225"/>
            <a:chExt cx="2136775" cy="318400"/>
          </a:xfrm>
        </p:grpSpPr>
        <p:sp>
          <p:nvSpPr>
            <p:cNvPr id="12" name="Google Shape;322;p37">
              <a:extLst>
                <a:ext uri="{FF2B5EF4-FFF2-40B4-BE49-F238E27FC236}">
                  <a16:creationId xmlns:a16="http://schemas.microsoft.com/office/drawing/2014/main" id="{02634D25-BA89-4DD5-B167-A4D390DF0FD6}"/>
                </a:ext>
              </a:extLst>
            </p:cNvPr>
            <p:cNvSpPr/>
            <p:nvPr/>
          </p:nvSpPr>
          <p:spPr>
            <a:xfrm>
              <a:off x="242825" y="1298550"/>
              <a:ext cx="2054250" cy="224075"/>
            </a:xfrm>
            <a:custGeom>
              <a:avLst/>
              <a:gdLst/>
              <a:ahLst/>
              <a:cxnLst/>
              <a:rect l="l" t="t" r="r" b="b"/>
              <a:pathLst>
                <a:path w="82170" h="8963" extrusionOk="0">
                  <a:moveTo>
                    <a:pt x="60471" y="1"/>
                  </a:moveTo>
                  <a:lnTo>
                    <a:pt x="60547" y="39"/>
                  </a:lnTo>
                  <a:lnTo>
                    <a:pt x="60660" y="1"/>
                  </a:lnTo>
                  <a:close/>
                  <a:moveTo>
                    <a:pt x="63019" y="95"/>
                  </a:moveTo>
                  <a:lnTo>
                    <a:pt x="62924" y="190"/>
                  </a:lnTo>
                  <a:lnTo>
                    <a:pt x="63019" y="190"/>
                  </a:lnTo>
                  <a:lnTo>
                    <a:pt x="63019" y="95"/>
                  </a:lnTo>
                  <a:close/>
                  <a:moveTo>
                    <a:pt x="82075" y="944"/>
                  </a:moveTo>
                  <a:lnTo>
                    <a:pt x="82075" y="1039"/>
                  </a:lnTo>
                  <a:lnTo>
                    <a:pt x="81980" y="1133"/>
                  </a:lnTo>
                  <a:lnTo>
                    <a:pt x="81792" y="1133"/>
                  </a:lnTo>
                  <a:lnTo>
                    <a:pt x="81697" y="1039"/>
                  </a:lnTo>
                  <a:lnTo>
                    <a:pt x="81509" y="1227"/>
                  </a:lnTo>
                  <a:lnTo>
                    <a:pt x="81886" y="1227"/>
                  </a:lnTo>
                  <a:lnTo>
                    <a:pt x="82169" y="1039"/>
                  </a:lnTo>
                  <a:lnTo>
                    <a:pt x="82075" y="944"/>
                  </a:lnTo>
                  <a:close/>
                  <a:moveTo>
                    <a:pt x="44151" y="1510"/>
                  </a:moveTo>
                  <a:lnTo>
                    <a:pt x="43962" y="1605"/>
                  </a:lnTo>
                  <a:lnTo>
                    <a:pt x="44245" y="1605"/>
                  </a:lnTo>
                  <a:lnTo>
                    <a:pt x="44151" y="1510"/>
                  </a:lnTo>
                  <a:close/>
                  <a:moveTo>
                    <a:pt x="43019" y="1699"/>
                  </a:moveTo>
                  <a:lnTo>
                    <a:pt x="42830" y="1793"/>
                  </a:lnTo>
                  <a:lnTo>
                    <a:pt x="42956" y="1762"/>
                  </a:lnTo>
                  <a:lnTo>
                    <a:pt x="43019" y="1699"/>
                  </a:lnTo>
                  <a:close/>
                  <a:moveTo>
                    <a:pt x="13585" y="5472"/>
                  </a:moveTo>
                  <a:lnTo>
                    <a:pt x="13585" y="5504"/>
                  </a:lnTo>
                  <a:lnTo>
                    <a:pt x="13585" y="5504"/>
                  </a:lnTo>
                  <a:lnTo>
                    <a:pt x="13680" y="5472"/>
                  </a:lnTo>
                  <a:close/>
                  <a:moveTo>
                    <a:pt x="15095" y="6321"/>
                  </a:moveTo>
                  <a:lnTo>
                    <a:pt x="14812" y="6416"/>
                  </a:lnTo>
                  <a:lnTo>
                    <a:pt x="14812" y="6321"/>
                  </a:lnTo>
                  <a:close/>
                  <a:moveTo>
                    <a:pt x="60547" y="39"/>
                  </a:moveTo>
                  <a:lnTo>
                    <a:pt x="60377" y="95"/>
                  </a:lnTo>
                  <a:lnTo>
                    <a:pt x="60471" y="190"/>
                  </a:lnTo>
                  <a:lnTo>
                    <a:pt x="60094" y="378"/>
                  </a:lnTo>
                  <a:lnTo>
                    <a:pt x="59811" y="473"/>
                  </a:lnTo>
                  <a:lnTo>
                    <a:pt x="59717" y="473"/>
                  </a:lnTo>
                  <a:lnTo>
                    <a:pt x="59622" y="378"/>
                  </a:lnTo>
                  <a:lnTo>
                    <a:pt x="59811" y="378"/>
                  </a:lnTo>
                  <a:lnTo>
                    <a:pt x="59811" y="284"/>
                  </a:lnTo>
                  <a:lnTo>
                    <a:pt x="59811" y="190"/>
                  </a:lnTo>
                  <a:lnTo>
                    <a:pt x="58962" y="190"/>
                  </a:lnTo>
                  <a:lnTo>
                    <a:pt x="58773" y="284"/>
                  </a:lnTo>
                  <a:lnTo>
                    <a:pt x="58396" y="473"/>
                  </a:lnTo>
                  <a:lnTo>
                    <a:pt x="58585" y="473"/>
                  </a:lnTo>
                  <a:lnTo>
                    <a:pt x="58396" y="661"/>
                  </a:lnTo>
                  <a:lnTo>
                    <a:pt x="58207" y="661"/>
                  </a:lnTo>
                  <a:lnTo>
                    <a:pt x="58302" y="567"/>
                  </a:lnTo>
                  <a:lnTo>
                    <a:pt x="58113" y="661"/>
                  </a:lnTo>
                  <a:lnTo>
                    <a:pt x="57924" y="661"/>
                  </a:lnTo>
                  <a:lnTo>
                    <a:pt x="57453" y="473"/>
                  </a:lnTo>
                  <a:lnTo>
                    <a:pt x="56981" y="284"/>
                  </a:lnTo>
                  <a:lnTo>
                    <a:pt x="56604" y="284"/>
                  </a:lnTo>
                  <a:lnTo>
                    <a:pt x="56604" y="473"/>
                  </a:lnTo>
                  <a:lnTo>
                    <a:pt x="56415" y="567"/>
                  </a:lnTo>
                  <a:lnTo>
                    <a:pt x="57075" y="473"/>
                  </a:lnTo>
                  <a:lnTo>
                    <a:pt x="56698" y="661"/>
                  </a:lnTo>
                  <a:lnTo>
                    <a:pt x="57170" y="567"/>
                  </a:lnTo>
                  <a:lnTo>
                    <a:pt x="57075" y="661"/>
                  </a:lnTo>
                  <a:lnTo>
                    <a:pt x="57075" y="756"/>
                  </a:lnTo>
                  <a:lnTo>
                    <a:pt x="56321" y="756"/>
                  </a:lnTo>
                  <a:lnTo>
                    <a:pt x="56226" y="567"/>
                  </a:lnTo>
                  <a:lnTo>
                    <a:pt x="56132" y="473"/>
                  </a:lnTo>
                  <a:lnTo>
                    <a:pt x="55849" y="473"/>
                  </a:lnTo>
                  <a:lnTo>
                    <a:pt x="55471" y="567"/>
                  </a:lnTo>
                  <a:lnTo>
                    <a:pt x="55000" y="661"/>
                  </a:lnTo>
                  <a:lnTo>
                    <a:pt x="55094" y="661"/>
                  </a:lnTo>
                  <a:lnTo>
                    <a:pt x="53868" y="850"/>
                  </a:lnTo>
                  <a:lnTo>
                    <a:pt x="52830" y="1039"/>
                  </a:lnTo>
                  <a:lnTo>
                    <a:pt x="52830" y="1039"/>
                  </a:lnTo>
                  <a:lnTo>
                    <a:pt x="52924" y="850"/>
                  </a:lnTo>
                  <a:lnTo>
                    <a:pt x="53019" y="756"/>
                  </a:lnTo>
                  <a:lnTo>
                    <a:pt x="53019" y="756"/>
                  </a:lnTo>
                  <a:lnTo>
                    <a:pt x="52358" y="944"/>
                  </a:lnTo>
                  <a:lnTo>
                    <a:pt x="51981" y="1039"/>
                  </a:lnTo>
                  <a:lnTo>
                    <a:pt x="51887" y="1133"/>
                  </a:lnTo>
                  <a:lnTo>
                    <a:pt x="51887" y="1227"/>
                  </a:lnTo>
                  <a:lnTo>
                    <a:pt x="51604" y="1039"/>
                  </a:lnTo>
                  <a:lnTo>
                    <a:pt x="50755" y="1039"/>
                  </a:lnTo>
                  <a:lnTo>
                    <a:pt x="50755" y="944"/>
                  </a:lnTo>
                  <a:lnTo>
                    <a:pt x="50755" y="850"/>
                  </a:lnTo>
                  <a:lnTo>
                    <a:pt x="50660" y="850"/>
                  </a:lnTo>
                  <a:lnTo>
                    <a:pt x="50660" y="1039"/>
                  </a:lnTo>
                  <a:lnTo>
                    <a:pt x="49623" y="1322"/>
                  </a:lnTo>
                  <a:lnTo>
                    <a:pt x="49151" y="1416"/>
                  </a:lnTo>
                  <a:lnTo>
                    <a:pt x="48679" y="1416"/>
                  </a:lnTo>
                  <a:lnTo>
                    <a:pt x="48679" y="1322"/>
                  </a:lnTo>
                  <a:lnTo>
                    <a:pt x="48773" y="1322"/>
                  </a:lnTo>
                  <a:lnTo>
                    <a:pt x="48585" y="1133"/>
                  </a:lnTo>
                  <a:lnTo>
                    <a:pt x="47547" y="1133"/>
                  </a:lnTo>
                  <a:lnTo>
                    <a:pt x="46981" y="1322"/>
                  </a:lnTo>
                  <a:lnTo>
                    <a:pt x="46038" y="1699"/>
                  </a:lnTo>
                  <a:lnTo>
                    <a:pt x="46038" y="1699"/>
                  </a:lnTo>
                  <a:lnTo>
                    <a:pt x="46132" y="1605"/>
                  </a:lnTo>
                  <a:lnTo>
                    <a:pt x="46038" y="1510"/>
                  </a:lnTo>
                  <a:lnTo>
                    <a:pt x="45755" y="1699"/>
                  </a:lnTo>
                  <a:lnTo>
                    <a:pt x="45660" y="1793"/>
                  </a:lnTo>
                  <a:lnTo>
                    <a:pt x="45566" y="1793"/>
                  </a:lnTo>
                  <a:lnTo>
                    <a:pt x="45472" y="1699"/>
                  </a:lnTo>
                  <a:lnTo>
                    <a:pt x="45472" y="1510"/>
                  </a:lnTo>
                  <a:lnTo>
                    <a:pt x="45755" y="1510"/>
                  </a:lnTo>
                  <a:lnTo>
                    <a:pt x="45566" y="1416"/>
                  </a:lnTo>
                  <a:lnTo>
                    <a:pt x="45189" y="1416"/>
                  </a:lnTo>
                  <a:lnTo>
                    <a:pt x="44245" y="1605"/>
                  </a:lnTo>
                  <a:lnTo>
                    <a:pt x="42736" y="2076"/>
                  </a:lnTo>
                  <a:lnTo>
                    <a:pt x="42736" y="2076"/>
                  </a:lnTo>
                  <a:lnTo>
                    <a:pt x="43113" y="1793"/>
                  </a:lnTo>
                  <a:lnTo>
                    <a:pt x="43491" y="1605"/>
                  </a:lnTo>
                  <a:lnTo>
                    <a:pt x="43208" y="1699"/>
                  </a:lnTo>
                  <a:lnTo>
                    <a:pt x="42956" y="1762"/>
                  </a:lnTo>
                  <a:lnTo>
                    <a:pt x="42924" y="1793"/>
                  </a:lnTo>
                  <a:lnTo>
                    <a:pt x="42453" y="1982"/>
                  </a:lnTo>
                  <a:lnTo>
                    <a:pt x="42075" y="1982"/>
                  </a:lnTo>
                  <a:lnTo>
                    <a:pt x="41981" y="1888"/>
                  </a:lnTo>
                  <a:lnTo>
                    <a:pt x="40377" y="1888"/>
                  </a:lnTo>
                  <a:lnTo>
                    <a:pt x="38962" y="1982"/>
                  </a:lnTo>
                  <a:lnTo>
                    <a:pt x="39057" y="2076"/>
                  </a:lnTo>
                  <a:lnTo>
                    <a:pt x="38962" y="2171"/>
                  </a:lnTo>
                  <a:lnTo>
                    <a:pt x="38679" y="2265"/>
                  </a:lnTo>
                  <a:lnTo>
                    <a:pt x="38774" y="2076"/>
                  </a:lnTo>
                  <a:lnTo>
                    <a:pt x="38679" y="2076"/>
                  </a:lnTo>
                  <a:lnTo>
                    <a:pt x="38585" y="2171"/>
                  </a:lnTo>
                  <a:lnTo>
                    <a:pt x="38491" y="2265"/>
                  </a:lnTo>
                  <a:lnTo>
                    <a:pt x="38302" y="2171"/>
                  </a:lnTo>
                  <a:lnTo>
                    <a:pt x="38208" y="1982"/>
                  </a:lnTo>
                  <a:lnTo>
                    <a:pt x="37453" y="1982"/>
                  </a:lnTo>
                  <a:lnTo>
                    <a:pt x="37736" y="2171"/>
                  </a:lnTo>
                  <a:lnTo>
                    <a:pt x="37264" y="2171"/>
                  </a:lnTo>
                  <a:lnTo>
                    <a:pt x="37076" y="2076"/>
                  </a:lnTo>
                  <a:lnTo>
                    <a:pt x="36793" y="2171"/>
                  </a:lnTo>
                  <a:lnTo>
                    <a:pt x="36887" y="1982"/>
                  </a:lnTo>
                  <a:lnTo>
                    <a:pt x="35943" y="2359"/>
                  </a:lnTo>
                  <a:lnTo>
                    <a:pt x="34906" y="2548"/>
                  </a:lnTo>
                  <a:lnTo>
                    <a:pt x="33868" y="2737"/>
                  </a:lnTo>
                  <a:lnTo>
                    <a:pt x="32925" y="2737"/>
                  </a:lnTo>
                  <a:lnTo>
                    <a:pt x="33113" y="2642"/>
                  </a:lnTo>
                  <a:lnTo>
                    <a:pt x="32830" y="2642"/>
                  </a:lnTo>
                  <a:lnTo>
                    <a:pt x="32547" y="2737"/>
                  </a:lnTo>
                  <a:lnTo>
                    <a:pt x="32076" y="2925"/>
                  </a:lnTo>
                  <a:lnTo>
                    <a:pt x="31321" y="2925"/>
                  </a:lnTo>
                  <a:lnTo>
                    <a:pt x="30472" y="3020"/>
                  </a:lnTo>
                  <a:lnTo>
                    <a:pt x="29623" y="3114"/>
                  </a:lnTo>
                  <a:lnTo>
                    <a:pt x="27736" y="3397"/>
                  </a:lnTo>
                  <a:lnTo>
                    <a:pt x="26698" y="3491"/>
                  </a:lnTo>
                  <a:lnTo>
                    <a:pt x="26415" y="3586"/>
                  </a:lnTo>
                  <a:lnTo>
                    <a:pt x="26321" y="3680"/>
                  </a:lnTo>
                  <a:lnTo>
                    <a:pt x="26132" y="3586"/>
                  </a:lnTo>
                  <a:lnTo>
                    <a:pt x="25944" y="3491"/>
                  </a:lnTo>
                  <a:lnTo>
                    <a:pt x="25755" y="3586"/>
                  </a:lnTo>
                  <a:lnTo>
                    <a:pt x="25661" y="3869"/>
                  </a:lnTo>
                  <a:lnTo>
                    <a:pt x="25189" y="3774"/>
                  </a:lnTo>
                  <a:lnTo>
                    <a:pt x="24623" y="3774"/>
                  </a:lnTo>
                  <a:lnTo>
                    <a:pt x="23491" y="3963"/>
                  </a:lnTo>
                  <a:lnTo>
                    <a:pt x="22642" y="4057"/>
                  </a:lnTo>
                  <a:lnTo>
                    <a:pt x="21793" y="4152"/>
                  </a:lnTo>
                  <a:lnTo>
                    <a:pt x="21887" y="4057"/>
                  </a:lnTo>
                  <a:lnTo>
                    <a:pt x="21698" y="4152"/>
                  </a:lnTo>
                  <a:lnTo>
                    <a:pt x="21510" y="4340"/>
                  </a:lnTo>
                  <a:lnTo>
                    <a:pt x="21415" y="4529"/>
                  </a:lnTo>
                  <a:lnTo>
                    <a:pt x="21227" y="4623"/>
                  </a:lnTo>
                  <a:lnTo>
                    <a:pt x="21132" y="4529"/>
                  </a:lnTo>
                  <a:lnTo>
                    <a:pt x="20944" y="4435"/>
                  </a:lnTo>
                  <a:lnTo>
                    <a:pt x="20378" y="4340"/>
                  </a:lnTo>
                  <a:lnTo>
                    <a:pt x="19906" y="4435"/>
                  </a:lnTo>
                  <a:lnTo>
                    <a:pt x="19529" y="4623"/>
                  </a:lnTo>
                  <a:lnTo>
                    <a:pt x="19434" y="4529"/>
                  </a:lnTo>
                  <a:lnTo>
                    <a:pt x="19340" y="4529"/>
                  </a:lnTo>
                  <a:lnTo>
                    <a:pt x="18868" y="4623"/>
                  </a:lnTo>
                  <a:lnTo>
                    <a:pt x="17925" y="5001"/>
                  </a:lnTo>
                  <a:lnTo>
                    <a:pt x="17925" y="4812"/>
                  </a:lnTo>
                  <a:lnTo>
                    <a:pt x="17736" y="5001"/>
                  </a:lnTo>
                  <a:lnTo>
                    <a:pt x="17548" y="5095"/>
                  </a:lnTo>
                  <a:lnTo>
                    <a:pt x="17359" y="5189"/>
                  </a:lnTo>
                  <a:lnTo>
                    <a:pt x="16887" y="5284"/>
                  </a:lnTo>
                  <a:lnTo>
                    <a:pt x="16982" y="5189"/>
                  </a:lnTo>
                  <a:lnTo>
                    <a:pt x="16982" y="5189"/>
                  </a:lnTo>
                  <a:lnTo>
                    <a:pt x="16321" y="5284"/>
                  </a:lnTo>
                  <a:lnTo>
                    <a:pt x="15755" y="5472"/>
                  </a:lnTo>
                  <a:lnTo>
                    <a:pt x="15189" y="5567"/>
                  </a:lnTo>
                  <a:lnTo>
                    <a:pt x="14623" y="5567"/>
                  </a:lnTo>
                  <a:lnTo>
                    <a:pt x="15283" y="5472"/>
                  </a:lnTo>
                  <a:lnTo>
                    <a:pt x="15189" y="5378"/>
                  </a:lnTo>
                  <a:lnTo>
                    <a:pt x="15095" y="5284"/>
                  </a:lnTo>
                  <a:lnTo>
                    <a:pt x="15095" y="5189"/>
                  </a:lnTo>
                  <a:lnTo>
                    <a:pt x="15095" y="5095"/>
                  </a:lnTo>
                  <a:lnTo>
                    <a:pt x="14906" y="5189"/>
                  </a:lnTo>
                  <a:lnTo>
                    <a:pt x="14529" y="5284"/>
                  </a:lnTo>
                  <a:lnTo>
                    <a:pt x="13680" y="5472"/>
                  </a:lnTo>
                  <a:lnTo>
                    <a:pt x="13680" y="5567"/>
                  </a:lnTo>
                  <a:lnTo>
                    <a:pt x="13585" y="5567"/>
                  </a:lnTo>
                  <a:lnTo>
                    <a:pt x="13585" y="5504"/>
                  </a:lnTo>
                  <a:lnTo>
                    <a:pt x="13585" y="5504"/>
                  </a:lnTo>
                  <a:lnTo>
                    <a:pt x="13397" y="5567"/>
                  </a:lnTo>
                  <a:lnTo>
                    <a:pt x="13208" y="5661"/>
                  </a:lnTo>
                  <a:lnTo>
                    <a:pt x="13302" y="5755"/>
                  </a:lnTo>
                  <a:lnTo>
                    <a:pt x="13585" y="5661"/>
                  </a:lnTo>
                  <a:lnTo>
                    <a:pt x="13868" y="5661"/>
                  </a:lnTo>
                  <a:lnTo>
                    <a:pt x="13585" y="5850"/>
                  </a:lnTo>
                  <a:lnTo>
                    <a:pt x="13302" y="5850"/>
                  </a:lnTo>
                  <a:lnTo>
                    <a:pt x="13019" y="5755"/>
                  </a:lnTo>
                  <a:lnTo>
                    <a:pt x="12736" y="5755"/>
                  </a:lnTo>
                  <a:lnTo>
                    <a:pt x="11133" y="6227"/>
                  </a:lnTo>
                  <a:lnTo>
                    <a:pt x="11038" y="6133"/>
                  </a:lnTo>
                  <a:lnTo>
                    <a:pt x="10472" y="6321"/>
                  </a:lnTo>
                  <a:lnTo>
                    <a:pt x="10001" y="6416"/>
                  </a:lnTo>
                  <a:lnTo>
                    <a:pt x="9434" y="6510"/>
                  </a:lnTo>
                  <a:lnTo>
                    <a:pt x="8680" y="6699"/>
                  </a:lnTo>
                  <a:lnTo>
                    <a:pt x="7642" y="6888"/>
                  </a:lnTo>
                  <a:lnTo>
                    <a:pt x="6416" y="7076"/>
                  </a:lnTo>
                  <a:lnTo>
                    <a:pt x="3963" y="7454"/>
                  </a:lnTo>
                  <a:lnTo>
                    <a:pt x="1604" y="7831"/>
                  </a:lnTo>
                  <a:lnTo>
                    <a:pt x="944" y="8020"/>
                  </a:lnTo>
                  <a:lnTo>
                    <a:pt x="567" y="7925"/>
                  </a:lnTo>
                  <a:lnTo>
                    <a:pt x="284" y="7831"/>
                  </a:lnTo>
                  <a:lnTo>
                    <a:pt x="189" y="7831"/>
                  </a:lnTo>
                  <a:lnTo>
                    <a:pt x="189" y="7925"/>
                  </a:lnTo>
                  <a:lnTo>
                    <a:pt x="189" y="8208"/>
                  </a:lnTo>
                  <a:lnTo>
                    <a:pt x="1" y="8397"/>
                  </a:lnTo>
                  <a:lnTo>
                    <a:pt x="1" y="8586"/>
                  </a:lnTo>
                  <a:lnTo>
                    <a:pt x="1" y="8680"/>
                  </a:lnTo>
                  <a:lnTo>
                    <a:pt x="95" y="8774"/>
                  </a:lnTo>
                  <a:lnTo>
                    <a:pt x="472" y="8869"/>
                  </a:lnTo>
                  <a:lnTo>
                    <a:pt x="755" y="8869"/>
                  </a:lnTo>
                  <a:lnTo>
                    <a:pt x="567" y="8963"/>
                  </a:lnTo>
                  <a:lnTo>
                    <a:pt x="755" y="8963"/>
                  </a:lnTo>
                  <a:lnTo>
                    <a:pt x="1038" y="8869"/>
                  </a:lnTo>
                  <a:lnTo>
                    <a:pt x="1416" y="8586"/>
                  </a:lnTo>
                  <a:lnTo>
                    <a:pt x="1416" y="8774"/>
                  </a:lnTo>
                  <a:lnTo>
                    <a:pt x="1510" y="8869"/>
                  </a:lnTo>
                  <a:lnTo>
                    <a:pt x="1699" y="8774"/>
                  </a:lnTo>
                  <a:lnTo>
                    <a:pt x="1793" y="8774"/>
                  </a:lnTo>
                  <a:lnTo>
                    <a:pt x="2265" y="8586"/>
                  </a:lnTo>
                  <a:lnTo>
                    <a:pt x="2642" y="8491"/>
                  </a:lnTo>
                  <a:lnTo>
                    <a:pt x="3397" y="8491"/>
                  </a:lnTo>
                  <a:lnTo>
                    <a:pt x="4152" y="8397"/>
                  </a:lnTo>
                  <a:lnTo>
                    <a:pt x="4623" y="8397"/>
                  </a:lnTo>
                  <a:lnTo>
                    <a:pt x="5001" y="8114"/>
                  </a:lnTo>
                  <a:lnTo>
                    <a:pt x="5001" y="8208"/>
                  </a:lnTo>
                  <a:lnTo>
                    <a:pt x="5284" y="8114"/>
                  </a:lnTo>
                  <a:lnTo>
                    <a:pt x="5850" y="7831"/>
                  </a:lnTo>
                  <a:lnTo>
                    <a:pt x="5944" y="7925"/>
                  </a:lnTo>
                  <a:lnTo>
                    <a:pt x="5850" y="8020"/>
                  </a:lnTo>
                  <a:lnTo>
                    <a:pt x="5850" y="8114"/>
                  </a:lnTo>
                  <a:lnTo>
                    <a:pt x="5944" y="8020"/>
                  </a:lnTo>
                  <a:lnTo>
                    <a:pt x="6416" y="7925"/>
                  </a:lnTo>
                  <a:lnTo>
                    <a:pt x="7170" y="7925"/>
                  </a:lnTo>
                  <a:lnTo>
                    <a:pt x="7170" y="8020"/>
                  </a:lnTo>
                  <a:lnTo>
                    <a:pt x="7076" y="8114"/>
                  </a:lnTo>
                  <a:lnTo>
                    <a:pt x="7265" y="8020"/>
                  </a:lnTo>
                  <a:lnTo>
                    <a:pt x="7359" y="7925"/>
                  </a:lnTo>
                  <a:lnTo>
                    <a:pt x="7359" y="7831"/>
                  </a:lnTo>
                  <a:lnTo>
                    <a:pt x="7548" y="8020"/>
                  </a:lnTo>
                  <a:lnTo>
                    <a:pt x="8397" y="7642"/>
                  </a:lnTo>
                  <a:lnTo>
                    <a:pt x="8963" y="7454"/>
                  </a:lnTo>
                  <a:lnTo>
                    <a:pt x="9151" y="7359"/>
                  </a:lnTo>
                  <a:lnTo>
                    <a:pt x="9246" y="7359"/>
                  </a:lnTo>
                  <a:lnTo>
                    <a:pt x="9151" y="7171"/>
                  </a:lnTo>
                  <a:lnTo>
                    <a:pt x="9246" y="7076"/>
                  </a:lnTo>
                  <a:lnTo>
                    <a:pt x="9340" y="7076"/>
                  </a:lnTo>
                  <a:lnTo>
                    <a:pt x="9340" y="7171"/>
                  </a:lnTo>
                  <a:lnTo>
                    <a:pt x="9434" y="7076"/>
                  </a:lnTo>
                  <a:lnTo>
                    <a:pt x="9529" y="7171"/>
                  </a:lnTo>
                  <a:lnTo>
                    <a:pt x="9434" y="7265"/>
                  </a:lnTo>
                  <a:lnTo>
                    <a:pt x="9340" y="7265"/>
                  </a:lnTo>
                  <a:lnTo>
                    <a:pt x="9340" y="7359"/>
                  </a:lnTo>
                  <a:lnTo>
                    <a:pt x="9717" y="7171"/>
                  </a:lnTo>
                  <a:lnTo>
                    <a:pt x="10095" y="7076"/>
                  </a:lnTo>
                  <a:lnTo>
                    <a:pt x="10095" y="7171"/>
                  </a:lnTo>
                  <a:lnTo>
                    <a:pt x="10001" y="7171"/>
                  </a:lnTo>
                  <a:lnTo>
                    <a:pt x="9906" y="7265"/>
                  </a:lnTo>
                  <a:lnTo>
                    <a:pt x="9906" y="7359"/>
                  </a:lnTo>
                  <a:lnTo>
                    <a:pt x="9623" y="7265"/>
                  </a:lnTo>
                  <a:lnTo>
                    <a:pt x="9717" y="7454"/>
                  </a:lnTo>
                  <a:lnTo>
                    <a:pt x="10850" y="7076"/>
                  </a:lnTo>
                  <a:lnTo>
                    <a:pt x="11038" y="7076"/>
                  </a:lnTo>
                  <a:lnTo>
                    <a:pt x="11133" y="7171"/>
                  </a:lnTo>
                  <a:lnTo>
                    <a:pt x="11321" y="7265"/>
                  </a:lnTo>
                  <a:lnTo>
                    <a:pt x="11416" y="7265"/>
                  </a:lnTo>
                  <a:lnTo>
                    <a:pt x="11604" y="7171"/>
                  </a:lnTo>
                  <a:lnTo>
                    <a:pt x="11793" y="6982"/>
                  </a:lnTo>
                  <a:lnTo>
                    <a:pt x="11887" y="6888"/>
                  </a:lnTo>
                  <a:lnTo>
                    <a:pt x="12170" y="6888"/>
                  </a:lnTo>
                  <a:lnTo>
                    <a:pt x="12076" y="7076"/>
                  </a:lnTo>
                  <a:lnTo>
                    <a:pt x="12265" y="7076"/>
                  </a:lnTo>
                  <a:lnTo>
                    <a:pt x="12359" y="6888"/>
                  </a:lnTo>
                  <a:lnTo>
                    <a:pt x="12548" y="6793"/>
                  </a:lnTo>
                  <a:lnTo>
                    <a:pt x="12736" y="6793"/>
                  </a:lnTo>
                  <a:lnTo>
                    <a:pt x="12453" y="6982"/>
                  </a:lnTo>
                  <a:lnTo>
                    <a:pt x="12925" y="6982"/>
                  </a:lnTo>
                  <a:lnTo>
                    <a:pt x="13491" y="6888"/>
                  </a:lnTo>
                  <a:lnTo>
                    <a:pt x="14434" y="6605"/>
                  </a:lnTo>
                  <a:lnTo>
                    <a:pt x="15849" y="6510"/>
                  </a:lnTo>
                  <a:lnTo>
                    <a:pt x="16510" y="6416"/>
                  </a:lnTo>
                  <a:lnTo>
                    <a:pt x="16982" y="6227"/>
                  </a:lnTo>
                  <a:lnTo>
                    <a:pt x="17831" y="6038"/>
                  </a:lnTo>
                  <a:lnTo>
                    <a:pt x="18680" y="6038"/>
                  </a:lnTo>
                  <a:lnTo>
                    <a:pt x="19057" y="5850"/>
                  </a:lnTo>
                  <a:lnTo>
                    <a:pt x="19340" y="5755"/>
                  </a:lnTo>
                  <a:lnTo>
                    <a:pt x="20472" y="5661"/>
                  </a:lnTo>
                  <a:lnTo>
                    <a:pt x="21604" y="5567"/>
                  </a:lnTo>
                  <a:lnTo>
                    <a:pt x="22736" y="5378"/>
                  </a:lnTo>
                  <a:lnTo>
                    <a:pt x="23774" y="5095"/>
                  </a:lnTo>
                  <a:lnTo>
                    <a:pt x="23774" y="5284"/>
                  </a:lnTo>
                  <a:lnTo>
                    <a:pt x="24151" y="5189"/>
                  </a:lnTo>
                  <a:lnTo>
                    <a:pt x="24246" y="5189"/>
                  </a:lnTo>
                  <a:lnTo>
                    <a:pt x="24246" y="5095"/>
                  </a:lnTo>
                  <a:lnTo>
                    <a:pt x="24623" y="5001"/>
                  </a:lnTo>
                  <a:lnTo>
                    <a:pt x="25000" y="5095"/>
                  </a:lnTo>
                  <a:lnTo>
                    <a:pt x="25378" y="5095"/>
                  </a:lnTo>
                  <a:lnTo>
                    <a:pt x="25755" y="4906"/>
                  </a:lnTo>
                  <a:lnTo>
                    <a:pt x="25755" y="5095"/>
                  </a:lnTo>
                  <a:lnTo>
                    <a:pt x="25849" y="5001"/>
                  </a:lnTo>
                  <a:lnTo>
                    <a:pt x="26132" y="4906"/>
                  </a:lnTo>
                  <a:lnTo>
                    <a:pt x="27264" y="4906"/>
                  </a:lnTo>
                  <a:lnTo>
                    <a:pt x="28491" y="4718"/>
                  </a:lnTo>
                  <a:lnTo>
                    <a:pt x="28302" y="4529"/>
                  </a:lnTo>
                  <a:lnTo>
                    <a:pt x="28491" y="4435"/>
                  </a:lnTo>
                  <a:lnTo>
                    <a:pt x="28585" y="4340"/>
                  </a:lnTo>
                  <a:lnTo>
                    <a:pt x="28774" y="4529"/>
                  </a:lnTo>
                  <a:lnTo>
                    <a:pt x="28679" y="4623"/>
                  </a:lnTo>
                  <a:lnTo>
                    <a:pt x="29717" y="4623"/>
                  </a:lnTo>
                  <a:lnTo>
                    <a:pt x="30189" y="4529"/>
                  </a:lnTo>
                  <a:lnTo>
                    <a:pt x="31510" y="4246"/>
                  </a:lnTo>
                  <a:lnTo>
                    <a:pt x="32076" y="4057"/>
                  </a:lnTo>
                  <a:lnTo>
                    <a:pt x="32547" y="3869"/>
                  </a:lnTo>
                  <a:lnTo>
                    <a:pt x="32642" y="3963"/>
                  </a:lnTo>
                  <a:lnTo>
                    <a:pt x="32830" y="4057"/>
                  </a:lnTo>
                  <a:lnTo>
                    <a:pt x="33019" y="4057"/>
                  </a:lnTo>
                  <a:lnTo>
                    <a:pt x="33679" y="3869"/>
                  </a:lnTo>
                  <a:lnTo>
                    <a:pt x="33962" y="3586"/>
                  </a:lnTo>
                  <a:lnTo>
                    <a:pt x="34623" y="3586"/>
                  </a:lnTo>
                  <a:lnTo>
                    <a:pt x="35660" y="3491"/>
                  </a:lnTo>
                  <a:lnTo>
                    <a:pt x="37170" y="3586"/>
                  </a:lnTo>
                  <a:lnTo>
                    <a:pt x="37547" y="3397"/>
                  </a:lnTo>
                  <a:lnTo>
                    <a:pt x="38019" y="3303"/>
                  </a:lnTo>
                  <a:lnTo>
                    <a:pt x="39151" y="3208"/>
                  </a:lnTo>
                  <a:lnTo>
                    <a:pt x="41038" y="3208"/>
                  </a:lnTo>
                  <a:lnTo>
                    <a:pt x="41038" y="3114"/>
                  </a:lnTo>
                  <a:lnTo>
                    <a:pt x="41226" y="3020"/>
                  </a:lnTo>
                  <a:lnTo>
                    <a:pt x="41981" y="2925"/>
                  </a:lnTo>
                  <a:lnTo>
                    <a:pt x="44811" y="2925"/>
                  </a:lnTo>
                  <a:lnTo>
                    <a:pt x="45000" y="2831"/>
                  </a:lnTo>
                  <a:lnTo>
                    <a:pt x="45189" y="2642"/>
                  </a:lnTo>
                  <a:lnTo>
                    <a:pt x="45283" y="2548"/>
                  </a:lnTo>
                  <a:lnTo>
                    <a:pt x="45566" y="2548"/>
                  </a:lnTo>
                  <a:lnTo>
                    <a:pt x="45472" y="2737"/>
                  </a:lnTo>
                  <a:lnTo>
                    <a:pt x="45472" y="2737"/>
                  </a:lnTo>
                  <a:lnTo>
                    <a:pt x="46132" y="2548"/>
                  </a:lnTo>
                  <a:lnTo>
                    <a:pt x="46887" y="2548"/>
                  </a:lnTo>
                  <a:lnTo>
                    <a:pt x="47547" y="2454"/>
                  </a:lnTo>
                  <a:lnTo>
                    <a:pt x="48207" y="2265"/>
                  </a:lnTo>
                  <a:lnTo>
                    <a:pt x="48302" y="2359"/>
                  </a:lnTo>
                  <a:lnTo>
                    <a:pt x="49434" y="2359"/>
                  </a:lnTo>
                  <a:lnTo>
                    <a:pt x="49717" y="2265"/>
                  </a:lnTo>
                  <a:lnTo>
                    <a:pt x="50094" y="2171"/>
                  </a:lnTo>
                  <a:lnTo>
                    <a:pt x="50755" y="2076"/>
                  </a:lnTo>
                  <a:lnTo>
                    <a:pt x="52170" y="1982"/>
                  </a:lnTo>
                  <a:lnTo>
                    <a:pt x="54056" y="1793"/>
                  </a:lnTo>
                  <a:lnTo>
                    <a:pt x="56132" y="1510"/>
                  </a:lnTo>
                  <a:lnTo>
                    <a:pt x="56037" y="1605"/>
                  </a:lnTo>
                  <a:lnTo>
                    <a:pt x="55943" y="1699"/>
                  </a:lnTo>
                  <a:lnTo>
                    <a:pt x="55754" y="1699"/>
                  </a:lnTo>
                  <a:lnTo>
                    <a:pt x="55471" y="1793"/>
                  </a:lnTo>
                  <a:lnTo>
                    <a:pt x="55377" y="1888"/>
                  </a:lnTo>
                  <a:lnTo>
                    <a:pt x="56415" y="1605"/>
                  </a:lnTo>
                  <a:lnTo>
                    <a:pt x="56887" y="1510"/>
                  </a:lnTo>
                  <a:lnTo>
                    <a:pt x="56981" y="1605"/>
                  </a:lnTo>
                  <a:lnTo>
                    <a:pt x="56887" y="1699"/>
                  </a:lnTo>
                  <a:lnTo>
                    <a:pt x="57358" y="1605"/>
                  </a:lnTo>
                  <a:lnTo>
                    <a:pt x="57736" y="1605"/>
                  </a:lnTo>
                  <a:lnTo>
                    <a:pt x="58207" y="1510"/>
                  </a:lnTo>
                  <a:lnTo>
                    <a:pt x="58679" y="1510"/>
                  </a:lnTo>
                  <a:lnTo>
                    <a:pt x="58773" y="1416"/>
                  </a:lnTo>
                  <a:lnTo>
                    <a:pt x="58868" y="1322"/>
                  </a:lnTo>
                  <a:lnTo>
                    <a:pt x="59056" y="1133"/>
                  </a:lnTo>
                  <a:lnTo>
                    <a:pt x="59151" y="1227"/>
                  </a:lnTo>
                  <a:lnTo>
                    <a:pt x="59339" y="1227"/>
                  </a:lnTo>
                  <a:lnTo>
                    <a:pt x="59434" y="1322"/>
                  </a:lnTo>
                  <a:lnTo>
                    <a:pt x="59339" y="1510"/>
                  </a:lnTo>
                  <a:lnTo>
                    <a:pt x="59811" y="1416"/>
                  </a:lnTo>
                  <a:lnTo>
                    <a:pt x="60000" y="1322"/>
                  </a:lnTo>
                  <a:lnTo>
                    <a:pt x="60094" y="1416"/>
                  </a:lnTo>
                  <a:lnTo>
                    <a:pt x="60377" y="1322"/>
                  </a:lnTo>
                  <a:lnTo>
                    <a:pt x="60660" y="1227"/>
                  </a:lnTo>
                  <a:lnTo>
                    <a:pt x="61320" y="1133"/>
                  </a:lnTo>
                  <a:lnTo>
                    <a:pt x="61981" y="1227"/>
                  </a:lnTo>
                  <a:lnTo>
                    <a:pt x="62641" y="1227"/>
                  </a:lnTo>
                  <a:lnTo>
                    <a:pt x="62547" y="1133"/>
                  </a:lnTo>
                  <a:lnTo>
                    <a:pt x="63207" y="1039"/>
                  </a:lnTo>
                  <a:lnTo>
                    <a:pt x="63019" y="1133"/>
                  </a:lnTo>
                  <a:lnTo>
                    <a:pt x="63585" y="1133"/>
                  </a:lnTo>
                  <a:lnTo>
                    <a:pt x="63302" y="1039"/>
                  </a:lnTo>
                  <a:lnTo>
                    <a:pt x="63773" y="850"/>
                  </a:lnTo>
                  <a:lnTo>
                    <a:pt x="64151" y="756"/>
                  </a:lnTo>
                  <a:lnTo>
                    <a:pt x="64434" y="850"/>
                  </a:lnTo>
                  <a:lnTo>
                    <a:pt x="64434" y="1133"/>
                  </a:lnTo>
                  <a:lnTo>
                    <a:pt x="65283" y="850"/>
                  </a:lnTo>
                  <a:lnTo>
                    <a:pt x="65283" y="944"/>
                  </a:lnTo>
                  <a:lnTo>
                    <a:pt x="65471" y="944"/>
                  </a:lnTo>
                  <a:lnTo>
                    <a:pt x="65566" y="850"/>
                  </a:lnTo>
                  <a:lnTo>
                    <a:pt x="65754" y="944"/>
                  </a:lnTo>
                  <a:lnTo>
                    <a:pt x="66132" y="850"/>
                  </a:lnTo>
                  <a:lnTo>
                    <a:pt x="66981" y="850"/>
                  </a:lnTo>
                  <a:lnTo>
                    <a:pt x="66981" y="944"/>
                  </a:lnTo>
                  <a:lnTo>
                    <a:pt x="66886" y="1039"/>
                  </a:lnTo>
                  <a:lnTo>
                    <a:pt x="66792" y="1039"/>
                  </a:lnTo>
                  <a:lnTo>
                    <a:pt x="66792" y="1133"/>
                  </a:lnTo>
                  <a:lnTo>
                    <a:pt x="67641" y="944"/>
                  </a:lnTo>
                  <a:lnTo>
                    <a:pt x="68113" y="850"/>
                  </a:lnTo>
                  <a:lnTo>
                    <a:pt x="68584" y="850"/>
                  </a:lnTo>
                  <a:lnTo>
                    <a:pt x="68773" y="944"/>
                  </a:lnTo>
                  <a:lnTo>
                    <a:pt x="68962" y="944"/>
                  </a:lnTo>
                  <a:lnTo>
                    <a:pt x="69150" y="850"/>
                  </a:lnTo>
                  <a:lnTo>
                    <a:pt x="70849" y="944"/>
                  </a:lnTo>
                  <a:lnTo>
                    <a:pt x="71509" y="850"/>
                  </a:lnTo>
                  <a:lnTo>
                    <a:pt x="72169" y="756"/>
                  </a:lnTo>
                  <a:lnTo>
                    <a:pt x="73207" y="756"/>
                  </a:lnTo>
                  <a:lnTo>
                    <a:pt x="73584" y="944"/>
                  </a:lnTo>
                  <a:lnTo>
                    <a:pt x="73962" y="944"/>
                  </a:lnTo>
                  <a:lnTo>
                    <a:pt x="73773" y="756"/>
                  </a:lnTo>
                  <a:lnTo>
                    <a:pt x="74056" y="567"/>
                  </a:lnTo>
                  <a:lnTo>
                    <a:pt x="74150" y="567"/>
                  </a:lnTo>
                  <a:lnTo>
                    <a:pt x="74150" y="756"/>
                  </a:lnTo>
                  <a:lnTo>
                    <a:pt x="74339" y="850"/>
                  </a:lnTo>
                  <a:lnTo>
                    <a:pt x="74433" y="756"/>
                  </a:lnTo>
                  <a:lnTo>
                    <a:pt x="74716" y="661"/>
                  </a:lnTo>
                  <a:lnTo>
                    <a:pt x="75188" y="661"/>
                  </a:lnTo>
                  <a:lnTo>
                    <a:pt x="75188" y="756"/>
                  </a:lnTo>
                  <a:lnTo>
                    <a:pt x="74999" y="850"/>
                  </a:lnTo>
                  <a:lnTo>
                    <a:pt x="75377" y="756"/>
                  </a:lnTo>
                  <a:lnTo>
                    <a:pt x="75754" y="756"/>
                  </a:lnTo>
                  <a:lnTo>
                    <a:pt x="75471" y="850"/>
                  </a:lnTo>
                  <a:lnTo>
                    <a:pt x="75565" y="944"/>
                  </a:lnTo>
                  <a:lnTo>
                    <a:pt x="76226" y="1039"/>
                  </a:lnTo>
                  <a:lnTo>
                    <a:pt x="76320" y="850"/>
                  </a:lnTo>
                  <a:lnTo>
                    <a:pt x="76509" y="850"/>
                  </a:lnTo>
                  <a:lnTo>
                    <a:pt x="76792" y="756"/>
                  </a:lnTo>
                  <a:lnTo>
                    <a:pt x="77075" y="661"/>
                  </a:lnTo>
                  <a:lnTo>
                    <a:pt x="76886" y="850"/>
                  </a:lnTo>
                  <a:lnTo>
                    <a:pt x="76981" y="944"/>
                  </a:lnTo>
                  <a:lnTo>
                    <a:pt x="77264" y="1039"/>
                  </a:lnTo>
                  <a:lnTo>
                    <a:pt x="77547" y="1133"/>
                  </a:lnTo>
                  <a:lnTo>
                    <a:pt x="77924" y="1227"/>
                  </a:lnTo>
                  <a:lnTo>
                    <a:pt x="78018" y="1133"/>
                  </a:lnTo>
                  <a:lnTo>
                    <a:pt x="77924" y="1039"/>
                  </a:lnTo>
                  <a:lnTo>
                    <a:pt x="78207" y="944"/>
                  </a:lnTo>
                  <a:lnTo>
                    <a:pt x="78490" y="1039"/>
                  </a:lnTo>
                  <a:lnTo>
                    <a:pt x="78773" y="1039"/>
                  </a:lnTo>
                  <a:lnTo>
                    <a:pt x="79056" y="1133"/>
                  </a:lnTo>
                  <a:lnTo>
                    <a:pt x="79716" y="944"/>
                  </a:lnTo>
                  <a:lnTo>
                    <a:pt x="80282" y="756"/>
                  </a:lnTo>
                  <a:lnTo>
                    <a:pt x="80282" y="850"/>
                  </a:lnTo>
                  <a:lnTo>
                    <a:pt x="80188" y="944"/>
                  </a:lnTo>
                  <a:lnTo>
                    <a:pt x="80848" y="1039"/>
                  </a:lnTo>
                  <a:lnTo>
                    <a:pt x="81131" y="1039"/>
                  </a:lnTo>
                  <a:lnTo>
                    <a:pt x="81131" y="1133"/>
                  </a:lnTo>
                  <a:lnTo>
                    <a:pt x="81037" y="1227"/>
                  </a:lnTo>
                  <a:lnTo>
                    <a:pt x="81697" y="1039"/>
                  </a:lnTo>
                  <a:lnTo>
                    <a:pt x="81886" y="944"/>
                  </a:lnTo>
                  <a:lnTo>
                    <a:pt x="81792" y="850"/>
                  </a:lnTo>
                  <a:lnTo>
                    <a:pt x="81414" y="850"/>
                  </a:lnTo>
                  <a:lnTo>
                    <a:pt x="80943" y="944"/>
                  </a:lnTo>
                  <a:lnTo>
                    <a:pt x="81037" y="756"/>
                  </a:lnTo>
                  <a:lnTo>
                    <a:pt x="80754" y="944"/>
                  </a:lnTo>
                  <a:lnTo>
                    <a:pt x="80660" y="756"/>
                  </a:lnTo>
                  <a:lnTo>
                    <a:pt x="80754" y="661"/>
                  </a:lnTo>
                  <a:lnTo>
                    <a:pt x="80188" y="661"/>
                  </a:lnTo>
                  <a:lnTo>
                    <a:pt x="80188" y="567"/>
                  </a:lnTo>
                  <a:lnTo>
                    <a:pt x="80282" y="567"/>
                  </a:lnTo>
                  <a:lnTo>
                    <a:pt x="79528" y="473"/>
                  </a:lnTo>
                  <a:lnTo>
                    <a:pt x="79339" y="567"/>
                  </a:lnTo>
                  <a:lnTo>
                    <a:pt x="79245" y="567"/>
                  </a:lnTo>
                  <a:lnTo>
                    <a:pt x="79245" y="661"/>
                  </a:lnTo>
                  <a:lnTo>
                    <a:pt x="79056" y="850"/>
                  </a:lnTo>
                  <a:lnTo>
                    <a:pt x="78867" y="378"/>
                  </a:lnTo>
                  <a:lnTo>
                    <a:pt x="78679" y="473"/>
                  </a:lnTo>
                  <a:lnTo>
                    <a:pt x="78396" y="567"/>
                  </a:lnTo>
                  <a:lnTo>
                    <a:pt x="78018" y="661"/>
                  </a:lnTo>
                  <a:lnTo>
                    <a:pt x="77924" y="661"/>
                  </a:lnTo>
                  <a:lnTo>
                    <a:pt x="77830" y="567"/>
                  </a:lnTo>
                  <a:lnTo>
                    <a:pt x="77075" y="567"/>
                  </a:lnTo>
                  <a:lnTo>
                    <a:pt x="77264" y="473"/>
                  </a:lnTo>
                  <a:lnTo>
                    <a:pt x="77169" y="284"/>
                  </a:lnTo>
                  <a:lnTo>
                    <a:pt x="76981" y="378"/>
                  </a:lnTo>
                  <a:lnTo>
                    <a:pt x="76792" y="473"/>
                  </a:lnTo>
                  <a:lnTo>
                    <a:pt x="76037" y="473"/>
                  </a:lnTo>
                  <a:lnTo>
                    <a:pt x="74716" y="190"/>
                  </a:lnTo>
                  <a:lnTo>
                    <a:pt x="74433" y="378"/>
                  </a:lnTo>
                  <a:lnTo>
                    <a:pt x="74056" y="378"/>
                  </a:lnTo>
                  <a:lnTo>
                    <a:pt x="74150" y="190"/>
                  </a:lnTo>
                  <a:lnTo>
                    <a:pt x="74056" y="190"/>
                  </a:lnTo>
                  <a:lnTo>
                    <a:pt x="73773" y="284"/>
                  </a:lnTo>
                  <a:lnTo>
                    <a:pt x="73773" y="95"/>
                  </a:lnTo>
                  <a:lnTo>
                    <a:pt x="73301" y="190"/>
                  </a:lnTo>
                  <a:lnTo>
                    <a:pt x="72830" y="190"/>
                  </a:lnTo>
                  <a:lnTo>
                    <a:pt x="72830" y="378"/>
                  </a:lnTo>
                  <a:lnTo>
                    <a:pt x="72924" y="473"/>
                  </a:lnTo>
                  <a:lnTo>
                    <a:pt x="72924" y="567"/>
                  </a:lnTo>
                  <a:lnTo>
                    <a:pt x="72735" y="661"/>
                  </a:lnTo>
                  <a:lnTo>
                    <a:pt x="72735" y="567"/>
                  </a:lnTo>
                  <a:lnTo>
                    <a:pt x="72547" y="473"/>
                  </a:lnTo>
                  <a:lnTo>
                    <a:pt x="72452" y="378"/>
                  </a:lnTo>
                  <a:lnTo>
                    <a:pt x="72641" y="284"/>
                  </a:lnTo>
                  <a:lnTo>
                    <a:pt x="71603" y="284"/>
                  </a:lnTo>
                  <a:lnTo>
                    <a:pt x="70849" y="190"/>
                  </a:lnTo>
                  <a:lnTo>
                    <a:pt x="70660" y="284"/>
                  </a:lnTo>
                  <a:lnTo>
                    <a:pt x="69905" y="473"/>
                  </a:lnTo>
                  <a:lnTo>
                    <a:pt x="69056" y="473"/>
                  </a:lnTo>
                  <a:lnTo>
                    <a:pt x="68207" y="378"/>
                  </a:lnTo>
                  <a:lnTo>
                    <a:pt x="67547" y="284"/>
                  </a:lnTo>
                  <a:lnTo>
                    <a:pt x="67641" y="190"/>
                  </a:lnTo>
                  <a:lnTo>
                    <a:pt x="67735" y="190"/>
                  </a:lnTo>
                  <a:lnTo>
                    <a:pt x="67169" y="95"/>
                  </a:lnTo>
                  <a:lnTo>
                    <a:pt x="66698" y="95"/>
                  </a:lnTo>
                  <a:lnTo>
                    <a:pt x="66886" y="190"/>
                  </a:lnTo>
                  <a:lnTo>
                    <a:pt x="65283" y="190"/>
                  </a:lnTo>
                  <a:lnTo>
                    <a:pt x="64905" y="95"/>
                  </a:lnTo>
                  <a:lnTo>
                    <a:pt x="64905" y="190"/>
                  </a:lnTo>
                  <a:lnTo>
                    <a:pt x="65000" y="190"/>
                  </a:lnTo>
                  <a:lnTo>
                    <a:pt x="65094" y="284"/>
                  </a:lnTo>
                  <a:lnTo>
                    <a:pt x="65094" y="378"/>
                  </a:lnTo>
                  <a:lnTo>
                    <a:pt x="64528" y="284"/>
                  </a:lnTo>
                  <a:lnTo>
                    <a:pt x="63962" y="190"/>
                  </a:lnTo>
                  <a:lnTo>
                    <a:pt x="63773" y="284"/>
                  </a:lnTo>
                  <a:lnTo>
                    <a:pt x="63585" y="473"/>
                  </a:lnTo>
                  <a:lnTo>
                    <a:pt x="63396" y="567"/>
                  </a:lnTo>
                  <a:lnTo>
                    <a:pt x="63302" y="567"/>
                  </a:lnTo>
                  <a:lnTo>
                    <a:pt x="63207" y="473"/>
                  </a:lnTo>
                  <a:lnTo>
                    <a:pt x="63207" y="284"/>
                  </a:lnTo>
                  <a:lnTo>
                    <a:pt x="63396" y="284"/>
                  </a:lnTo>
                  <a:lnTo>
                    <a:pt x="63490" y="190"/>
                  </a:lnTo>
                  <a:lnTo>
                    <a:pt x="63113" y="190"/>
                  </a:lnTo>
                  <a:lnTo>
                    <a:pt x="61981" y="284"/>
                  </a:lnTo>
                  <a:lnTo>
                    <a:pt x="61320" y="284"/>
                  </a:lnTo>
                  <a:lnTo>
                    <a:pt x="61226" y="190"/>
                  </a:lnTo>
                  <a:lnTo>
                    <a:pt x="61320" y="95"/>
                  </a:lnTo>
                  <a:lnTo>
                    <a:pt x="60849" y="190"/>
                  </a:lnTo>
                  <a:lnTo>
                    <a:pt x="60547" y="3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cs typeface="Calibri Light" panose="020F0302020204030204" pitchFamily="34" charset="0"/>
              </a:endParaRPr>
            </a:p>
          </p:txBody>
        </p:sp>
        <p:sp>
          <p:nvSpPr>
            <p:cNvPr id="13" name="Google Shape;323;p37">
              <a:extLst>
                <a:ext uri="{FF2B5EF4-FFF2-40B4-BE49-F238E27FC236}">
                  <a16:creationId xmlns:a16="http://schemas.microsoft.com/office/drawing/2014/main" id="{F0BA802E-2D8A-46FD-A204-14FCB3774EA4}"/>
                </a:ext>
              </a:extLst>
            </p:cNvPr>
            <p:cNvSpPr/>
            <p:nvPr/>
          </p:nvSpPr>
          <p:spPr>
            <a:xfrm>
              <a:off x="2202700" y="1204225"/>
              <a:ext cx="176900" cy="176900"/>
            </a:xfrm>
            <a:custGeom>
              <a:avLst/>
              <a:gdLst/>
              <a:ahLst/>
              <a:cxnLst/>
              <a:rect l="l" t="t" r="r" b="b"/>
              <a:pathLst>
                <a:path w="7076" h="7076" extrusionOk="0">
                  <a:moveTo>
                    <a:pt x="2548" y="1132"/>
                  </a:moveTo>
                  <a:lnTo>
                    <a:pt x="2548" y="1132"/>
                  </a:lnTo>
                  <a:lnTo>
                    <a:pt x="2548" y="1132"/>
                  </a:lnTo>
                  <a:close/>
                  <a:moveTo>
                    <a:pt x="2170" y="1132"/>
                  </a:moveTo>
                  <a:lnTo>
                    <a:pt x="2170" y="1227"/>
                  </a:lnTo>
                  <a:lnTo>
                    <a:pt x="2265" y="1132"/>
                  </a:lnTo>
                  <a:close/>
                  <a:moveTo>
                    <a:pt x="2076" y="1227"/>
                  </a:moveTo>
                  <a:lnTo>
                    <a:pt x="2076" y="1227"/>
                  </a:lnTo>
                  <a:lnTo>
                    <a:pt x="2076" y="1227"/>
                  </a:lnTo>
                  <a:close/>
                  <a:moveTo>
                    <a:pt x="472" y="1604"/>
                  </a:moveTo>
                  <a:lnTo>
                    <a:pt x="378" y="1698"/>
                  </a:lnTo>
                  <a:lnTo>
                    <a:pt x="472" y="1651"/>
                  </a:lnTo>
                  <a:lnTo>
                    <a:pt x="472" y="1651"/>
                  </a:lnTo>
                  <a:lnTo>
                    <a:pt x="472" y="1604"/>
                  </a:lnTo>
                  <a:close/>
                  <a:moveTo>
                    <a:pt x="567" y="1604"/>
                  </a:moveTo>
                  <a:lnTo>
                    <a:pt x="472" y="1651"/>
                  </a:lnTo>
                  <a:lnTo>
                    <a:pt x="472" y="1651"/>
                  </a:lnTo>
                  <a:lnTo>
                    <a:pt x="472" y="1698"/>
                  </a:lnTo>
                  <a:lnTo>
                    <a:pt x="567" y="1604"/>
                  </a:lnTo>
                  <a:close/>
                  <a:moveTo>
                    <a:pt x="6038" y="3680"/>
                  </a:moveTo>
                  <a:lnTo>
                    <a:pt x="6015" y="3703"/>
                  </a:lnTo>
                  <a:lnTo>
                    <a:pt x="6015" y="3703"/>
                  </a:lnTo>
                  <a:lnTo>
                    <a:pt x="6227" y="3774"/>
                  </a:lnTo>
                  <a:lnTo>
                    <a:pt x="6038" y="3680"/>
                  </a:lnTo>
                  <a:close/>
                  <a:moveTo>
                    <a:pt x="850" y="0"/>
                  </a:moveTo>
                  <a:lnTo>
                    <a:pt x="378" y="378"/>
                  </a:lnTo>
                  <a:lnTo>
                    <a:pt x="1" y="755"/>
                  </a:lnTo>
                  <a:lnTo>
                    <a:pt x="95" y="849"/>
                  </a:lnTo>
                  <a:lnTo>
                    <a:pt x="189" y="1038"/>
                  </a:lnTo>
                  <a:lnTo>
                    <a:pt x="284" y="1132"/>
                  </a:lnTo>
                  <a:lnTo>
                    <a:pt x="378" y="1227"/>
                  </a:lnTo>
                  <a:lnTo>
                    <a:pt x="472" y="1227"/>
                  </a:lnTo>
                  <a:lnTo>
                    <a:pt x="755" y="1132"/>
                  </a:lnTo>
                  <a:lnTo>
                    <a:pt x="755" y="1132"/>
                  </a:lnTo>
                  <a:lnTo>
                    <a:pt x="472" y="1415"/>
                  </a:lnTo>
                  <a:lnTo>
                    <a:pt x="661" y="1415"/>
                  </a:lnTo>
                  <a:lnTo>
                    <a:pt x="567" y="1604"/>
                  </a:lnTo>
                  <a:lnTo>
                    <a:pt x="567" y="1604"/>
                  </a:lnTo>
                  <a:lnTo>
                    <a:pt x="1227" y="1415"/>
                  </a:lnTo>
                  <a:lnTo>
                    <a:pt x="1038" y="1604"/>
                  </a:lnTo>
                  <a:lnTo>
                    <a:pt x="850" y="1887"/>
                  </a:lnTo>
                  <a:lnTo>
                    <a:pt x="1321" y="2264"/>
                  </a:lnTo>
                  <a:lnTo>
                    <a:pt x="2548" y="3114"/>
                  </a:lnTo>
                  <a:lnTo>
                    <a:pt x="3963" y="4057"/>
                  </a:lnTo>
                  <a:lnTo>
                    <a:pt x="4529" y="4340"/>
                  </a:lnTo>
                  <a:lnTo>
                    <a:pt x="4812" y="4340"/>
                  </a:lnTo>
                  <a:lnTo>
                    <a:pt x="4718" y="4434"/>
                  </a:lnTo>
                  <a:lnTo>
                    <a:pt x="4718" y="4529"/>
                  </a:lnTo>
                  <a:lnTo>
                    <a:pt x="5001" y="4717"/>
                  </a:lnTo>
                  <a:lnTo>
                    <a:pt x="5001" y="4717"/>
                  </a:lnTo>
                  <a:lnTo>
                    <a:pt x="4812" y="4623"/>
                  </a:lnTo>
                  <a:lnTo>
                    <a:pt x="4906" y="4812"/>
                  </a:lnTo>
                  <a:lnTo>
                    <a:pt x="5189" y="5000"/>
                  </a:lnTo>
                  <a:lnTo>
                    <a:pt x="5189" y="5000"/>
                  </a:lnTo>
                  <a:lnTo>
                    <a:pt x="5001" y="4906"/>
                  </a:lnTo>
                  <a:lnTo>
                    <a:pt x="4718" y="4812"/>
                  </a:lnTo>
                  <a:lnTo>
                    <a:pt x="4812" y="4812"/>
                  </a:lnTo>
                  <a:lnTo>
                    <a:pt x="4623" y="4717"/>
                  </a:lnTo>
                  <a:lnTo>
                    <a:pt x="4246" y="4717"/>
                  </a:lnTo>
                  <a:lnTo>
                    <a:pt x="4246" y="4623"/>
                  </a:lnTo>
                  <a:lnTo>
                    <a:pt x="4057" y="4812"/>
                  </a:lnTo>
                  <a:lnTo>
                    <a:pt x="3963" y="5095"/>
                  </a:lnTo>
                  <a:lnTo>
                    <a:pt x="4151" y="4906"/>
                  </a:lnTo>
                  <a:lnTo>
                    <a:pt x="4623" y="4906"/>
                  </a:lnTo>
                  <a:lnTo>
                    <a:pt x="4529" y="5000"/>
                  </a:lnTo>
                  <a:lnTo>
                    <a:pt x="4529" y="5189"/>
                  </a:lnTo>
                  <a:lnTo>
                    <a:pt x="4623" y="5378"/>
                  </a:lnTo>
                  <a:lnTo>
                    <a:pt x="4340" y="5472"/>
                  </a:lnTo>
                  <a:lnTo>
                    <a:pt x="3963" y="5755"/>
                  </a:lnTo>
                  <a:lnTo>
                    <a:pt x="3585" y="6132"/>
                  </a:lnTo>
                  <a:lnTo>
                    <a:pt x="3491" y="6321"/>
                  </a:lnTo>
                  <a:lnTo>
                    <a:pt x="3491" y="6510"/>
                  </a:lnTo>
                  <a:lnTo>
                    <a:pt x="3302" y="6415"/>
                  </a:lnTo>
                  <a:lnTo>
                    <a:pt x="3208" y="6321"/>
                  </a:lnTo>
                  <a:lnTo>
                    <a:pt x="3114" y="6415"/>
                  </a:lnTo>
                  <a:lnTo>
                    <a:pt x="3019" y="6604"/>
                  </a:lnTo>
                  <a:lnTo>
                    <a:pt x="3019" y="6793"/>
                  </a:lnTo>
                  <a:lnTo>
                    <a:pt x="3302" y="6981"/>
                  </a:lnTo>
                  <a:lnTo>
                    <a:pt x="3397" y="6981"/>
                  </a:lnTo>
                  <a:lnTo>
                    <a:pt x="3585" y="6887"/>
                  </a:lnTo>
                  <a:lnTo>
                    <a:pt x="3680" y="6604"/>
                  </a:lnTo>
                  <a:lnTo>
                    <a:pt x="3680" y="6227"/>
                  </a:lnTo>
                  <a:lnTo>
                    <a:pt x="3868" y="6415"/>
                  </a:lnTo>
                  <a:lnTo>
                    <a:pt x="4151" y="6604"/>
                  </a:lnTo>
                  <a:lnTo>
                    <a:pt x="4246" y="6510"/>
                  </a:lnTo>
                  <a:lnTo>
                    <a:pt x="4529" y="6227"/>
                  </a:lnTo>
                  <a:lnTo>
                    <a:pt x="4718" y="5849"/>
                  </a:lnTo>
                  <a:lnTo>
                    <a:pt x="4812" y="5566"/>
                  </a:lnTo>
                  <a:lnTo>
                    <a:pt x="5284" y="5661"/>
                  </a:lnTo>
                  <a:lnTo>
                    <a:pt x="5661" y="5849"/>
                  </a:lnTo>
                  <a:lnTo>
                    <a:pt x="5661" y="5661"/>
                  </a:lnTo>
                  <a:lnTo>
                    <a:pt x="5755" y="5566"/>
                  </a:lnTo>
                  <a:lnTo>
                    <a:pt x="5944" y="5283"/>
                  </a:lnTo>
                  <a:lnTo>
                    <a:pt x="5944" y="5095"/>
                  </a:lnTo>
                  <a:lnTo>
                    <a:pt x="5755" y="5000"/>
                  </a:lnTo>
                  <a:lnTo>
                    <a:pt x="6133" y="5000"/>
                  </a:lnTo>
                  <a:lnTo>
                    <a:pt x="6416" y="4906"/>
                  </a:lnTo>
                  <a:lnTo>
                    <a:pt x="6793" y="4529"/>
                  </a:lnTo>
                  <a:lnTo>
                    <a:pt x="6699" y="4529"/>
                  </a:lnTo>
                  <a:lnTo>
                    <a:pt x="6416" y="4434"/>
                  </a:lnTo>
                  <a:lnTo>
                    <a:pt x="6227" y="4434"/>
                  </a:lnTo>
                  <a:lnTo>
                    <a:pt x="6887" y="4340"/>
                  </a:lnTo>
                  <a:lnTo>
                    <a:pt x="7076" y="4246"/>
                  </a:lnTo>
                  <a:lnTo>
                    <a:pt x="6982" y="4246"/>
                  </a:lnTo>
                  <a:lnTo>
                    <a:pt x="6604" y="4151"/>
                  </a:lnTo>
                  <a:lnTo>
                    <a:pt x="6321" y="4151"/>
                  </a:lnTo>
                  <a:lnTo>
                    <a:pt x="6699" y="4057"/>
                  </a:lnTo>
                  <a:lnTo>
                    <a:pt x="6793" y="3963"/>
                  </a:lnTo>
                  <a:lnTo>
                    <a:pt x="5850" y="3963"/>
                  </a:lnTo>
                  <a:lnTo>
                    <a:pt x="5944" y="3868"/>
                  </a:lnTo>
                  <a:lnTo>
                    <a:pt x="5944" y="3774"/>
                  </a:lnTo>
                  <a:lnTo>
                    <a:pt x="6015" y="3703"/>
                  </a:lnTo>
                  <a:lnTo>
                    <a:pt x="6015" y="3703"/>
                  </a:lnTo>
                  <a:lnTo>
                    <a:pt x="5944" y="3680"/>
                  </a:lnTo>
                  <a:lnTo>
                    <a:pt x="5472" y="3680"/>
                  </a:lnTo>
                  <a:lnTo>
                    <a:pt x="5284" y="3585"/>
                  </a:lnTo>
                  <a:lnTo>
                    <a:pt x="5095" y="3397"/>
                  </a:lnTo>
                  <a:lnTo>
                    <a:pt x="5001" y="3019"/>
                  </a:lnTo>
                  <a:lnTo>
                    <a:pt x="5001" y="2736"/>
                  </a:lnTo>
                  <a:lnTo>
                    <a:pt x="4529" y="2642"/>
                  </a:lnTo>
                  <a:lnTo>
                    <a:pt x="3491" y="2264"/>
                  </a:lnTo>
                  <a:lnTo>
                    <a:pt x="2925" y="1981"/>
                  </a:lnTo>
                  <a:lnTo>
                    <a:pt x="2548" y="1698"/>
                  </a:lnTo>
                  <a:lnTo>
                    <a:pt x="2359" y="1415"/>
                  </a:lnTo>
                  <a:lnTo>
                    <a:pt x="2359" y="1321"/>
                  </a:lnTo>
                  <a:lnTo>
                    <a:pt x="2548" y="1132"/>
                  </a:lnTo>
                  <a:lnTo>
                    <a:pt x="2265" y="1321"/>
                  </a:lnTo>
                  <a:lnTo>
                    <a:pt x="2170" y="1321"/>
                  </a:lnTo>
                  <a:lnTo>
                    <a:pt x="2170" y="1227"/>
                  </a:lnTo>
                  <a:lnTo>
                    <a:pt x="2076" y="1321"/>
                  </a:lnTo>
                  <a:lnTo>
                    <a:pt x="2076" y="1227"/>
                  </a:lnTo>
                  <a:lnTo>
                    <a:pt x="1887" y="1510"/>
                  </a:lnTo>
                  <a:lnTo>
                    <a:pt x="1887" y="1321"/>
                  </a:lnTo>
                  <a:lnTo>
                    <a:pt x="1793" y="1132"/>
                  </a:lnTo>
                  <a:lnTo>
                    <a:pt x="1321" y="849"/>
                  </a:lnTo>
                  <a:lnTo>
                    <a:pt x="1133" y="661"/>
                  </a:lnTo>
                  <a:lnTo>
                    <a:pt x="944" y="472"/>
                  </a:lnTo>
                  <a:lnTo>
                    <a:pt x="850" y="283"/>
                  </a:lnTo>
                  <a:lnTo>
                    <a:pt x="850" y="0"/>
                  </a:lnTo>
                  <a:close/>
                  <a:moveTo>
                    <a:pt x="2642" y="6793"/>
                  </a:moveTo>
                  <a:lnTo>
                    <a:pt x="2642" y="6981"/>
                  </a:lnTo>
                  <a:lnTo>
                    <a:pt x="3019" y="7076"/>
                  </a:lnTo>
                  <a:lnTo>
                    <a:pt x="2736" y="6887"/>
                  </a:lnTo>
                  <a:lnTo>
                    <a:pt x="2642" y="6793"/>
                  </a:lnTo>
                  <a:close/>
                  <a:moveTo>
                    <a:pt x="3019" y="6793"/>
                  </a:moveTo>
                  <a:lnTo>
                    <a:pt x="3019" y="7076"/>
                  </a:lnTo>
                  <a:lnTo>
                    <a:pt x="3114" y="7076"/>
                  </a:lnTo>
                  <a:lnTo>
                    <a:pt x="3019" y="6793"/>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cs typeface="Calibri Light" panose="020F0302020204030204" pitchFamily="34" charset="0"/>
              </a:endParaRPr>
            </a:p>
          </p:txBody>
        </p:sp>
      </p:grpSp>
      <p:sp>
        <p:nvSpPr>
          <p:cNvPr id="4" name="TextBox 3">
            <a:extLst>
              <a:ext uri="{FF2B5EF4-FFF2-40B4-BE49-F238E27FC236}">
                <a16:creationId xmlns:a16="http://schemas.microsoft.com/office/drawing/2014/main" id="{991D7DF6-FF67-4920-B300-618BE0F28F7A}"/>
              </a:ext>
            </a:extLst>
          </p:cNvPr>
          <p:cNvSpPr txBox="1"/>
          <p:nvPr/>
        </p:nvSpPr>
        <p:spPr>
          <a:xfrm>
            <a:off x="348269" y="273734"/>
            <a:ext cx="1348446" cy="461665"/>
          </a:xfrm>
          <a:prstGeom prst="rect">
            <a:avLst/>
          </a:prstGeom>
          <a:noFill/>
        </p:spPr>
        <p:txBody>
          <a:bodyPr wrap="none" rtlCol="0">
            <a:spAutoFit/>
          </a:bodyPr>
          <a:lstStyle/>
          <a:p>
            <a:r>
              <a:rPr lang="en-US" sz="2400">
                <a:solidFill>
                  <a:schemeClr val="bg1"/>
                </a:solidFill>
                <a:latin typeface="Cambria" panose="02040503050406030204" pitchFamily="18" charset="0"/>
                <a:ea typeface="Cambria" panose="02040503050406030204" pitchFamily="18" charset="0"/>
                <a:cs typeface="Calibri Light" panose="020F0302020204030204" pitchFamily="34" charset="0"/>
              </a:rPr>
              <a:t>Mục lục: </a:t>
            </a:r>
          </a:p>
        </p:txBody>
      </p:sp>
      <p:grpSp>
        <p:nvGrpSpPr>
          <p:cNvPr id="15" name="Google Shape;330;p37">
            <a:extLst>
              <a:ext uri="{FF2B5EF4-FFF2-40B4-BE49-F238E27FC236}">
                <a16:creationId xmlns:a16="http://schemas.microsoft.com/office/drawing/2014/main" id="{B1CCEB13-AB79-45F8-B994-5DEB3F3E8897}"/>
              </a:ext>
            </a:extLst>
          </p:cNvPr>
          <p:cNvGrpSpPr/>
          <p:nvPr/>
        </p:nvGrpSpPr>
        <p:grpSpPr>
          <a:xfrm>
            <a:off x="1218056" y="2348893"/>
            <a:ext cx="385673" cy="106062"/>
            <a:chOff x="271125" y="812725"/>
            <a:chExt cx="766525" cy="221725"/>
          </a:xfrm>
        </p:grpSpPr>
        <p:sp>
          <p:nvSpPr>
            <p:cNvPr id="16" name="Google Shape;331;p37">
              <a:extLst>
                <a:ext uri="{FF2B5EF4-FFF2-40B4-BE49-F238E27FC236}">
                  <a16:creationId xmlns:a16="http://schemas.microsoft.com/office/drawing/2014/main" id="{999BE13D-0236-4AC3-9C43-BCCBB03CB758}"/>
                </a:ext>
              </a:extLst>
            </p:cNvPr>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cs typeface="Calibri Light" panose="020F0302020204030204" pitchFamily="34" charset="0"/>
              </a:endParaRPr>
            </a:p>
          </p:txBody>
        </p:sp>
        <p:sp>
          <p:nvSpPr>
            <p:cNvPr id="17" name="Google Shape;332;p37">
              <a:extLst>
                <a:ext uri="{FF2B5EF4-FFF2-40B4-BE49-F238E27FC236}">
                  <a16:creationId xmlns:a16="http://schemas.microsoft.com/office/drawing/2014/main" id="{8E103BF1-F126-438B-8924-4FE96C809C8F}"/>
                </a:ext>
              </a:extLst>
            </p:cNvPr>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cs typeface="Calibri Light" panose="020F0302020204030204" pitchFamily="34" charset="0"/>
              </a:endParaRPr>
            </a:p>
          </p:txBody>
        </p:sp>
      </p:grpSp>
      <p:grpSp>
        <p:nvGrpSpPr>
          <p:cNvPr id="18" name="Google Shape;330;p37">
            <a:extLst>
              <a:ext uri="{FF2B5EF4-FFF2-40B4-BE49-F238E27FC236}">
                <a16:creationId xmlns:a16="http://schemas.microsoft.com/office/drawing/2014/main" id="{01C0AD55-38DF-4793-97DD-548F01B39711}"/>
              </a:ext>
            </a:extLst>
          </p:cNvPr>
          <p:cNvGrpSpPr/>
          <p:nvPr/>
        </p:nvGrpSpPr>
        <p:grpSpPr>
          <a:xfrm>
            <a:off x="1253653" y="1637415"/>
            <a:ext cx="350076" cy="138709"/>
            <a:chOff x="271125" y="812725"/>
            <a:chExt cx="766525" cy="221725"/>
          </a:xfrm>
        </p:grpSpPr>
        <p:sp>
          <p:nvSpPr>
            <p:cNvPr id="19" name="Google Shape;331;p37">
              <a:extLst>
                <a:ext uri="{FF2B5EF4-FFF2-40B4-BE49-F238E27FC236}">
                  <a16:creationId xmlns:a16="http://schemas.microsoft.com/office/drawing/2014/main" id="{98F1BC41-182A-4654-8469-852058716579}"/>
                </a:ext>
              </a:extLst>
            </p:cNvPr>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cs typeface="Calibri Light" panose="020F0302020204030204" pitchFamily="34" charset="0"/>
              </a:endParaRPr>
            </a:p>
          </p:txBody>
        </p:sp>
        <p:sp>
          <p:nvSpPr>
            <p:cNvPr id="20" name="Google Shape;332;p37">
              <a:extLst>
                <a:ext uri="{FF2B5EF4-FFF2-40B4-BE49-F238E27FC236}">
                  <a16:creationId xmlns:a16="http://schemas.microsoft.com/office/drawing/2014/main" id="{6E59DFFF-0C69-4B3A-A5C6-D368065F29E2}"/>
                </a:ext>
              </a:extLst>
            </p:cNvPr>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cs typeface="Calibri Light" panose="020F0302020204030204" pitchFamily="34" charset="0"/>
              </a:endParaRPr>
            </a:p>
          </p:txBody>
        </p:sp>
      </p:grpSp>
      <p:grpSp>
        <p:nvGrpSpPr>
          <p:cNvPr id="27" name="Google Shape;330;p37">
            <a:extLst>
              <a:ext uri="{FF2B5EF4-FFF2-40B4-BE49-F238E27FC236}">
                <a16:creationId xmlns:a16="http://schemas.microsoft.com/office/drawing/2014/main" id="{72360D54-8A2A-429B-8CAB-5279D82B005B}"/>
              </a:ext>
            </a:extLst>
          </p:cNvPr>
          <p:cNvGrpSpPr/>
          <p:nvPr/>
        </p:nvGrpSpPr>
        <p:grpSpPr>
          <a:xfrm>
            <a:off x="1219911" y="3043083"/>
            <a:ext cx="350076" cy="138546"/>
            <a:chOff x="271125" y="812725"/>
            <a:chExt cx="766525" cy="221725"/>
          </a:xfrm>
        </p:grpSpPr>
        <p:sp>
          <p:nvSpPr>
            <p:cNvPr id="28" name="Google Shape;331;p37">
              <a:extLst>
                <a:ext uri="{FF2B5EF4-FFF2-40B4-BE49-F238E27FC236}">
                  <a16:creationId xmlns:a16="http://schemas.microsoft.com/office/drawing/2014/main" id="{13B20429-DD02-4961-8A64-70C6D69CFD12}"/>
                </a:ext>
              </a:extLst>
            </p:cNvPr>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cs typeface="Calibri Light" panose="020F0302020204030204" pitchFamily="34" charset="0"/>
              </a:endParaRPr>
            </a:p>
          </p:txBody>
        </p:sp>
        <p:sp>
          <p:nvSpPr>
            <p:cNvPr id="29" name="Google Shape;332;p37">
              <a:extLst>
                <a:ext uri="{FF2B5EF4-FFF2-40B4-BE49-F238E27FC236}">
                  <a16:creationId xmlns:a16="http://schemas.microsoft.com/office/drawing/2014/main" id="{626E0FFA-7C31-47B9-B987-71DF32DE2F59}"/>
                </a:ext>
              </a:extLst>
            </p:cNvPr>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cs typeface="Calibri Light" panose="020F0302020204030204" pitchFamily="34" charset="0"/>
              </a:endParaRPr>
            </a:p>
          </p:txBody>
        </p:sp>
      </p:grpSp>
      <p:grpSp>
        <p:nvGrpSpPr>
          <p:cNvPr id="30" name="Google Shape;330;p37">
            <a:extLst>
              <a:ext uri="{FF2B5EF4-FFF2-40B4-BE49-F238E27FC236}">
                <a16:creationId xmlns:a16="http://schemas.microsoft.com/office/drawing/2014/main" id="{5DCE7065-027F-4CCF-BF24-6D2CB179AAED}"/>
              </a:ext>
            </a:extLst>
          </p:cNvPr>
          <p:cNvGrpSpPr/>
          <p:nvPr/>
        </p:nvGrpSpPr>
        <p:grpSpPr>
          <a:xfrm>
            <a:off x="1255901" y="3765438"/>
            <a:ext cx="350076" cy="138708"/>
            <a:chOff x="271125" y="812725"/>
            <a:chExt cx="766525" cy="221725"/>
          </a:xfrm>
        </p:grpSpPr>
        <p:sp>
          <p:nvSpPr>
            <p:cNvPr id="31" name="Google Shape;331;p37">
              <a:extLst>
                <a:ext uri="{FF2B5EF4-FFF2-40B4-BE49-F238E27FC236}">
                  <a16:creationId xmlns:a16="http://schemas.microsoft.com/office/drawing/2014/main" id="{E209A72E-0414-47AD-A3E3-5A47EC997B2D}"/>
                </a:ext>
              </a:extLst>
            </p:cNvPr>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cs typeface="Calibri Light" panose="020F0302020204030204" pitchFamily="34" charset="0"/>
              </a:endParaRPr>
            </a:p>
          </p:txBody>
        </p:sp>
        <p:sp>
          <p:nvSpPr>
            <p:cNvPr id="32" name="Google Shape;332;p37">
              <a:extLst>
                <a:ext uri="{FF2B5EF4-FFF2-40B4-BE49-F238E27FC236}">
                  <a16:creationId xmlns:a16="http://schemas.microsoft.com/office/drawing/2014/main" id="{38EF5E1E-9FB8-414B-AC5C-C533106F17D0}"/>
                </a:ext>
              </a:extLst>
            </p:cNvPr>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cs typeface="Calibri Light" panose="020F0302020204030204" pitchFamily="34" charset="0"/>
              </a:endParaRPr>
            </a:p>
          </p:txBody>
        </p:sp>
      </p:grpSp>
      <p:sp>
        <p:nvSpPr>
          <p:cNvPr id="5" name="TextBox 4">
            <a:extLst>
              <a:ext uri="{FF2B5EF4-FFF2-40B4-BE49-F238E27FC236}">
                <a16:creationId xmlns:a16="http://schemas.microsoft.com/office/drawing/2014/main" id="{D9316F42-9F69-4602-94ED-86A56F82297A}"/>
              </a:ext>
            </a:extLst>
          </p:cNvPr>
          <p:cNvSpPr txBox="1"/>
          <p:nvPr/>
        </p:nvSpPr>
        <p:spPr>
          <a:xfrm>
            <a:off x="1257756" y="1368560"/>
            <a:ext cx="312906" cy="400110"/>
          </a:xfrm>
          <a:prstGeom prst="rect">
            <a:avLst/>
          </a:prstGeom>
          <a:noFill/>
        </p:spPr>
        <p:txBody>
          <a:bodyPr wrap="square" rtlCol="0">
            <a:spAutoFit/>
          </a:bodyPr>
          <a:lstStyle/>
          <a:p>
            <a:r>
              <a:rPr lang="en-US" sz="2000">
                <a:solidFill>
                  <a:schemeClr val="bg1"/>
                </a:solidFill>
                <a:latin typeface="Cambria" panose="02040503050406030204" pitchFamily="18" charset="0"/>
                <a:ea typeface="Cambria" panose="02040503050406030204" pitchFamily="18" charset="0"/>
                <a:cs typeface="Calibri Light" panose="020F0302020204030204" pitchFamily="34" charset="0"/>
              </a:rPr>
              <a:t>1</a:t>
            </a:r>
          </a:p>
        </p:txBody>
      </p:sp>
      <p:sp>
        <p:nvSpPr>
          <p:cNvPr id="6" name="TextBox 5">
            <a:extLst>
              <a:ext uri="{FF2B5EF4-FFF2-40B4-BE49-F238E27FC236}">
                <a16:creationId xmlns:a16="http://schemas.microsoft.com/office/drawing/2014/main" id="{CD10DA57-F1D3-47B1-B35A-E61D3BEF3982}"/>
              </a:ext>
            </a:extLst>
          </p:cNvPr>
          <p:cNvSpPr txBox="1"/>
          <p:nvPr/>
        </p:nvSpPr>
        <p:spPr>
          <a:xfrm>
            <a:off x="1241051" y="2070783"/>
            <a:ext cx="312906" cy="369332"/>
          </a:xfrm>
          <a:prstGeom prst="rect">
            <a:avLst/>
          </a:prstGeom>
          <a:noFill/>
        </p:spPr>
        <p:txBody>
          <a:bodyPr wrap="none" rtlCol="0">
            <a:spAutoFit/>
          </a:bodyPr>
          <a:lstStyle/>
          <a:p>
            <a:r>
              <a:rPr lang="en-US" sz="1800">
                <a:solidFill>
                  <a:schemeClr val="bg1"/>
                </a:solidFill>
                <a:latin typeface="Cambria" panose="02040503050406030204" pitchFamily="18" charset="0"/>
                <a:ea typeface="Cambria" panose="02040503050406030204" pitchFamily="18" charset="0"/>
                <a:cs typeface="Calibri Light" panose="020F0302020204030204" pitchFamily="34" charset="0"/>
              </a:rPr>
              <a:t>2</a:t>
            </a:r>
          </a:p>
        </p:txBody>
      </p:sp>
      <p:sp>
        <p:nvSpPr>
          <p:cNvPr id="7" name="TextBox 6">
            <a:extLst>
              <a:ext uri="{FF2B5EF4-FFF2-40B4-BE49-F238E27FC236}">
                <a16:creationId xmlns:a16="http://schemas.microsoft.com/office/drawing/2014/main" id="{EF4930DE-E8A9-4A24-9C84-E501048496C5}"/>
              </a:ext>
            </a:extLst>
          </p:cNvPr>
          <p:cNvSpPr txBox="1"/>
          <p:nvPr/>
        </p:nvSpPr>
        <p:spPr>
          <a:xfrm>
            <a:off x="1241051" y="2794711"/>
            <a:ext cx="312906" cy="369332"/>
          </a:xfrm>
          <a:prstGeom prst="rect">
            <a:avLst/>
          </a:prstGeom>
          <a:noFill/>
        </p:spPr>
        <p:txBody>
          <a:bodyPr wrap="none" rtlCol="0">
            <a:spAutoFit/>
          </a:bodyPr>
          <a:lstStyle/>
          <a:p>
            <a:r>
              <a:rPr lang="en-US" sz="1800">
                <a:solidFill>
                  <a:schemeClr val="bg1"/>
                </a:solidFill>
                <a:latin typeface="Cambria" panose="02040503050406030204" pitchFamily="18" charset="0"/>
                <a:ea typeface="Cambria" panose="02040503050406030204" pitchFamily="18" charset="0"/>
                <a:cs typeface="Calibri Light" panose="020F0302020204030204" pitchFamily="34" charset="0"/>
              </a:rPr>
              <a:t>3</a:t>
            </a:r>
          </a:p>
        </p:txBody>
      </p:sp>
      <p:sp>
        <p:nvSpPr>
          <p:cNvPr id="8" name="TextBox 7">
            <a:extLst>
              <a:ext uri="{FF2B5EF4-FFF2-40B4-BE49-F238E27FC236}">
                <a16:creationId xmlns:a16="http://schemas.microsoft.com/office/drawing/2014/main" id="{52CDA9E7-09F6-4BBF-9667-CE56385C5103}"/>
              </a:ext>
            </a:extLst>
          </p:cNvPr>
          <p:cNvSpPr txBox="1"/>
          <p:nvPr/>
        </p:nvSpPr>
        <p:spPr>
          <a:xfrm>
            <a:off x="1227016" y="3511079"/>
            <a:ext cx="328936" cy="369332"/>
          </a:xfrm>
          <a:prstGeom prst="rect">
            <a:avLst/>
          </a:prstGeom>
          <a:noFill/>
        </p:spPr>
        <p:txBody>
          <a:bodyPr wrap="square" rtlCol="0">
            <a:spAutoFit/>
          </a:bodyPr>
          <a:lstStyle/>
          <a:p>
            <a:r>
              <a:rPr lang="en-US" sz="1800">
                <a:solidFill>
                  <a:schemeClr val="bg1"/>
                </a:solidFill>
                <a:latin typeface="Cambria" panose="02040503050406030204" pitchFamily="18" charset="0"/>
                <a:ea typeface="Cambria" panose="02040503050406030204" pitchFamily="18" charset="0"/>
                <a:cs typeface="Calibri Light" panose="020F0302020204030204" pitchFamily="34" charset="0"/>
              </a:rPr>
              <a:t>4</a:t>
            </a:r>
          </a:p>
        </p:txBody>
      </p:sp>
      <p:sp>
        <p:nvSpPr>
          <p:cNvPr id="9" name="TextBox 8">
            <a:extLst>
              <a:ext uri="{FF2B5EF4-FFF2-40B4-BE49-F238E27FC236}">
                <a16:creationId xmlns:a16="http://schemas.microsoft.com/office/drawing/2014/main" id="{8D8176C6-2935-4D09-89E3-EC0685F630E6}"/>
              </a:ext>
            </a:extLst>
          </p:cNvPr>
          <p:cNvSpPr txBox="1"/>
          <p:nvPr/>
        </p:nvSpPr>
        <p:spPr>
          <a:xfrm>
            <a:off x="1774548" y="1376021"/>
            <a:ext cx="6562513" cy="461665"/>
          </a:xfrm>
          <a:prstGeom prst="rect">
            <a:avLst/>
          </a:prstGeom>
          <a:noFill/>
        </p:spPr>
        <p:txBody>
          <a:bodyPr wrap="square" rtlCol="0">
            <a:spAutoFit/>
          </a:bodyPr>
          <a:lstStyle/>
          <a:p>
            <a:r>
              <a:rPr lang="en-US" sz="2400">
                <a:solidFill>
                  <a:schemeClr val="bg1"/>
                </a:solidFill>
                <a:latin typeface="Cambria" panose="02040503050406030204" pitchFamily="18" charset="0"/>
                <a:ea typeface="Cambria" panose="02040503050406030204" pitchFamily="18" charset="0"/>
                <a:cs typeface="Calibri Light" panose="020F0302020204030204" pitchFamily="34" charset="0"/>
              </a:rPr>
              <a:t>Hệ thống phát hiện và ngăn chặn xâm nhập </a:t>
            </a:r>
          </a:p>
        </p:txBody>
      </p:sp>
      <p:sp>
        <p:nvSpPr>
          <p:cNvPr id="10" name="TextBox 9">
            <a:extLst>
              <a:ext uri="{FF2B5EF4-FFF2-40B4-BE49-F238E27FC236}">
                <a16:creationId xmlns:a16="http://schemas.microsoft.com/office/drawing/2014/main" id="{B621101E-1895-466B-8C8F-011DE3AC89D5}"/>
              </a:ext>
            </a:extLst>
          </p:cNvPr>
          <p:cNvSpPr txBox="1"/>
          <p:nvPr/>
        </p:nvSpPr>
        <p:spPr>
          <a:xfrm>
            <a:off x="1783861" y="2086575"/>
            <a:ext cx="4149130" cy="461665"/>
          </a:xfrm>
          <a:prstGeom prst="rect">
            <a:avLst/>
          </a:prstGeom>
          <a:noFill/>
        </p:spPr>
        <p:txBody>
          <a:bodyPr wrap="square" rtlCol="0">
            <a:spAutoFit/>
          </a:bodyPr>
          <a:lstStyle/>
          <a:p>
            <a:r>
              <a:rPr lang="en-US" sz="2400">
                <a:solidFill>
                  <a:schemeClr val="bg1"/>
                </a:solidFill>
                <a:latin typeface="Cambria" panose="02040503050406030204" pitchFamily="18" charset="0"/>
                <a:ea typeface="Cambria" panose="02040503050406030204" pitchFamily="18" charset="0"/>
                <a:cs typeface="Calibri Light" panose="020F0302020204030204" pitchFamily="34" charset="0"/>
              </a:rPr>
              <a:t>Giới thiệu về Suricata</a:t>
            </a:r>
          </a:p>
        </p:txBody>
      </p:sp>
      <p:sp>
        <p:nvSpPr>
          <p:cNvPr id="14" name="TextBox 13">
            <a:extLst>
              <a:ext uri="{FF2B5EF4-FFF2-40B4-BE49-F238E27FC236}">
                <a16:creationId xmlns:a16="http://schemas.microsoft.com/office/drawing/2014/main" id="{FCAF4E6D-A62D-4472-9B0D-EEAA4553CCC7}"/>
              </a:ext>
            </a:extLst>
          </p:cNvPr>
          <p:cNvSpPr txBox="1"/>
          <p:nvPr/>
        </p:nvSpPr>
        <p:spPr>
          <a:xfrm>
            <a:off x="1783861" y="2834162"/>
            <a:ext cx="5043055" cy="461665"/>
          </a:xfrm>
          <a:prstGeom prst="rect">
            <a:avLst/>
          </a:prstGeom>
          <a:noFill/>
        </p:spPr>
        <p:txBody>
          <a:bodyPr wrap="square" rtlCol="0">
            <a:spAutoFit/>
          </a:bodyPr>
          <a:lstStyle/>
          <a:p>
            <a:r>
              <a:rPr lang="en-US" sz="2400">
                <a:solidFill>
                  <a:schemeClr val="bg1"/>
                </a:solidFill>
                <a:latin typeface="Cambria" panose="02040503050406030204" pitchFamily="18" charset="0"/>
                <a:ea typeface="Cambria" panose="02040503050406030204" pitchFamily="18" charset="0"/>
                <a:cs typeface="Calibri Light" panose="020F0302020204030204" pitchFamily="34" charset="0"/>
              </a:rPr>
              <a:t>Demo triển khai Suricata</a:t>
            </a:r>
          </a:p>
        </p:txBody>
      </p:sp>
      <p:sp>
        <p:nvSpPr>
          <p:cNvPr id="33" name="TextBox 32">
            <a:extLst>
              <a:ext uri="{FF2B5EF4-FFF2-40B4-BE49-F238E27FC236}">
                <a16:creationId xmlns:a16="http://schemas.microsoft.com/office/drawing/2014/main" id="{73770E63-72CB-4083-BD00-9685E2B93D3D}"/>
              </a:ext>
            </a:extLst>
          </p:cNvPr>
          <p:cNvSpPr txBox="1"/>
          <p:nvPr/>
        </p:nvSpPr>
        <p:spPr>
          <a:xfrm>
            <a:off x="1783861" y="3544716"/>
            <a:ext cx="6376602" cy="461665"/>
          </a:xfrm>
          <a:prstGeom prst="rect">
            <a:avLst/>
          </a:prstGeom>
          <a:noFill/>
        </p:spPr>
        <p:txBody>
          <a:bodyPr wrap="square" rtlCol="0">
            <a:spAutoFit/>
          </a:bodyPr>
          <a:lstStyle/>
          <a:p>
            <a:r>
              <a:rPr lang="en-US" sz="2400">
                <a:solidFill>
                  <a:schemeClr val="bg1"/>
                </a:solidFill>
                <a:latin typeface="Cambria" panose="02040503050406030204" pitchFamily="18" charset="0"/>
                <a:ea typeface="Cambria" panose="02040503050406030204" pitchFamily="18" charset="0"/>
                <a:cs typeface="Calibri Light" panose="020F0302020204030204" pitchFamily="34" charset="0"/>
              </a:rPr>
              <a:t>Một số giải pháp học máy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4" grpId="0"/>
      <p:bldP spid="3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9" name="Google Shape;99;p16"/>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latin typeface="Cambria" panose="02040503050406030204" pitchFamily="18" charset="0"/>
                <a:ea typeface="Cambria" panose="02040503050406030204" pitchFamily="18" charset="0"/>
                <a:cs typeface="Calibri Light" panose="020F0302020204030204" pitchFamily="34" charset="0"/>
              </a:rPr>
              <a:t>20</a:t>
            </a:fld>
            <a:endParaRPr>
              <a:latin typeface="Cambria" panose="02040503050406030204" pitchFamily="18" charset="0"/>
              <a:ea typeface="Cambria" panose="02040503050406030204" pitchFamily="18" charset="0"/>
              <a:cs typeface="Calibri Light" panose="020F0302020204030204" pitchFamily="34" charset="0"/>
            </a:endParaRPr>
          </a:p>
        </p:txBody>
      </p:sp>
      <p:sp>
        <p:nvSpPr>
          <p:cNvPr id="7" name="TextBox 6">
            <a:extLst>
              <a:ext uri="{FF2B5EF4-FFF2-40B4-BE49-F238E27FC236}">
                <a16:creationId xmlns:a16="http://schemas.microsoft.com/office/drawing/2014/main" id="{95E361E4-CEF7-4C83-9119-A97E9049C7BA}"/>
              </a:ext>
            </a:extLst>
          </p:cNvPr>
          <p:cNvSpPr txBox="1"/>
          <p:nvPr/>
        </p:nvSpPr>
        <p:spPr>
          <a:xfrm>
            <a:off x="75003" y="93008"/>
            <a:ext cx="4461164" cy="307777"/>
          </a:xfrm>
          <a:prstGeom prst="rect">
            <a:avLst/>
          </a:prstGeom>
          <a:noFill/>
        </p:spPr>
        <p:txBody>
          <a:bodyPr wrap="square" rtlCol="0">
            <a:spAutoFit/>
          </a:bodyPr>
          <a:lstStyle/>
          <a:p>
            <a:r>
              <a:rPr lang="en-US">
                <a:solidFill>
                  <a:schemeClr val="bg1"/>
                </a:solidFill>
                <a:latin typeface="Cambria" panose="02040503050406030204" pitchFamily="18" charset="0"/>
                <a:ea typeface="Cambria" panose="02040503050406030204" pitchFamily="18" charset="0"/>
                <a:cs typeface="Calibri Light" panose="020F0302020204030204" pitchFamily="34" charset="0"/>
              </a:rPr>
              <a:t>3. Demo triển khai Suricata</a:t>
            </a:r>
          </a:p>
        </p:txBody>
      </p:sp>
      <p:pic>
        <p:nvPicPr>
          <p:cNvPr id="9" name="Picture 8">
            <a:extLst>
              <a:ext uri="{FF2B5EF4-FFF2-40B4-BE49-F238E27FC236}">
                <a16:creationId xmlns:a16="http://schemas.microsoft.com/office/drawing/2014/main" id="{1A799ADA-F71B-4D18-A7DB-5CBD5EB8537D}"/>
              </a:ext>
            </a:extLst>
          </p:cNvPr>
          <p:cNvPicPr>
            <a:picLocks noChangeAspect="1"/>
          </p:cNvPicPr>
          <p:nvPr/>
        </p:nvPicPr>
        <p:blipFill>
          <a:blip r:embed="rId3"/>
          <a:stretch>
            <a:fillRect/>
          </a:stretch>
        </p:blipFill>
        <p:spPr>
          <a:xfrm>
            <a:off x="48376" y="406952"/>
            <a:ext cx="4523624" cy="60965"/>
          </a:xfrm>
          <a:prstGeom prst="rect">
            <a:avLst/>
          </a:prstGeom>
        </p:spPr>
      </p:pic>
      <p:pic>
        <p:nvPicPr>
          <p:cNvPr id="6146" name="Picture 2">
            <a:extLst>
              <a:ext uri="{FF2B5EF4-FFF2-40B4-BE49-F238E27FC236}">
                <a16:creationId xmlns:a16="http://schemas.microsoft.com/office/drawing/2014/main" id="{A1CEF85D-824D-471E-9591-6E1484397F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4949" y="537190"/>
            <a:ext cx="6002436" cy="4295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0232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9" name="Google Shape;99;p16"/>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latin typeface="Cambria" panose="02040503050406030204" pitchFamily="18" charset="0"/>
                <a:ea typeface="Cambria" panose="02040503050406030204" pitchFamily="18" charset="0"/>
                <a:cs typeface="Calibri Light" panose="020F0302020204030204" pitchFamily="34" charset="0"/>
              </a:rPr>
              <a:t>21</a:t>
            </a:fld>
            <a:endParaRPr>
              <a:latin typeface="Cambria" panose="02040503050406030204" pitchFamily="18" charset="0"/>
              <a:ea typeface="Cambria" panose="02040503050406030204" pitchFamily="18" charset="0"/>
              <a:cs typeface="Calibri Light" panose="020F0302020204030204" pitchFamily="34" charset="0"/>
            </a:endParaRPr>
          </a:p>
        </p:txBody>
      </p:sp>
      <p:sp>
        <p:nvSpPr>
          <p:cNvPr id="7" name="TextBox 6">
            <a:extLst>
              <a:ext uri="{FF2B5EF4-FFF2-40B4-BE49-F238E27FC236}">
                <a16:creationId xmlns:a16="http://schemas.microsoft.com/office/drawing/2014/main" id="{95E361E4-CEF7-4C83-9119-A97E9049C7BA}"/>
              </a:ext>
            </a:extLst>
          </p:cNvPr>
          <p:cNvSpPr txBox="1"/>
          <p:nvPr/>
        </p:nvSpPr>
        <p:spPr>
          <a:xfrm>
            <a:off x="75003" y="93008"/>
            <a:ext cx="4461164" cy="307777"/>
          </a:xfrm>
          <a:prstGeom prst="rect">
            <a:avLst/>
          </a:prstGeom>
          <a:noFill/>
        </p:spPr>
        <p:txBody>
          <a:bodyPr wrap="square" rtlCol="0">
            <a:spAutoFit/>
          </a:bodyPr>
          <a:lstStyle/>
          <a:p>
            <a:r>
              <a:rPr lang="en-US">
                <a:solidFill>
                  <a:schemeClr val="bg1"/>
                </a:solidFill>
                <a:latin typeface="Cambria" panose="02040503050406030204" pitchFamily="18" charset="0"/>
                <a:ea typeface="Cambria" panose="02040503050406030204" pitchFamily="18" charset="0"/>
                <a:cs typeface="Calibri Light" panose="020F0302020204030204" pitchFamily="34" charset="0"/>
              </a:rPr>
              <a:t>3. Demo triển khai Suricata</a:t>
            </a:r>
          </a:p>
        </p:txBody>
      </p:sp>
      <p:pic>
        <p:nvPicPr>
          <p:cNvPr id="9" name="Picture 8">
            <a:extLst>
              <a:ext uri="{FF2B5EF4-FFF2-40B4-BE49-F238E27FC236}">
                <a16:creationId xmlns:a16="http://schemas.microsoft.com/office/drawing/2014/main" id="{1A799ADA-F71B-4D18-A7DB-5CBD5EB8537D}"/>
              </a:ext>
            </a:extLst>
          </p:cNvPr>
          <p:cNvPicPr>
            <a:picLocks noChangeAspect="1"/>
          </p:cNvPicPr>
          <p:nvPr/>
        </p:nvPicPr>
        <p:blipFill>
          <a:blip r:embed="rId3"/>
          <a:stretch>
            <a:fillRect/>
          </a:stretch>
        </p:blipFill>
        <p:spPr>
          <a:xfrm>
            <a:off x="48376" y="406952"/>
            <a:ext cx="4523624" cy="60965"/>
          </a:xfrm>
          <a:prstGeom prst="rect">
            <a:avLst/>
          </a:prstGeom>
        </p:spPr>
      </p:pic>
      <p:sp>
        <p:nvSpPr>
          <p:cNvPr id="4" name="Flowchart: Process 3">
            <a:extLst>
              <a:ext uri="{FF2B5EF4-FFF2-40B4-BE49-F238E27FC236}">
                <a16:creationId xmlns:a16="http://schemas.microsoft.com/office/drawing/2014/main" id="{510BF92A-365A-4753-8D8F-E360B3989941}"/>
              </a:ext>
            </a:extLst>
          </p:cNvPr>
          <p:cNvSpPr/>
          <p:nvPr/>
        </p:nvSpPr>
        <p:spPr>
          <a:xfrm>
            <a:off x="1040477" y="2365927"/>
            <a:ext cx="1075821" cy="851083"/>
          </a:xfrm>
          <a:prstGeom prst="flowChartProcess">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Cambria" panose="02040503050406030204" pitchFamily="18" charset="0"/>
                <a:ea typeface="Cambria" panose="02040503050406030204" pitchFamily="18" charset="0"/>
                <a:cs typeface="Calibri Light" panose="020F0302020204030204" pitchFamily="34" charset="0"/>
              </a:rPr>
              <a:t>Suricata</a:t>
            </a:r>
          </a:p>
        </p:txBody>
      </p:sp>
      <p:sp>
        <p:nvSpPr>
          <p:cNvPr id="11" name="Flowchart: Process 10">
            <a:extLst>
              <a:ext uri="{FF2B5EF4-FFF2-40B4-BE49-F238E27FC236}">
                <a16:creationId xmlns:a16="http://schemas.microsoft.com/office/drawing/2014/main" id="{C54835B3-DD14-4769-80B8-AD1F46046694}"/>
              </a:ext>
            </a:extLst>
          </p:cNvPr>
          <p:cNvSpPr/>
          <p:nvPr/>
        </p:nvSpPr>
        <p:spPr>
          <a:xfrm>
            <a:off x="3853657" y="2365927"/>
            <a:ext cx="1075820" cy="846343"/>
          </a:xfrm>
          <a:prstGeom prst="flowChartProcess">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Cambria" panose="02040503050406030204" pitchFamily="18" charset="0"/>
                <a:ea typeface="Cambria" panose="02040503050406030204" pitchFamily="18" charset="0"/>
                <a:cs typeface="Calibri Light" panose="020F0302020204030204" pitchFamily="34" charset="0"/>
              </a:rPr>
              <a:t>ELK</a:t>
            </a:r>
          </a:p>
        </p:txBody>
      </p:sp>
      <p:cxnSp>
        <p:nvCxnSpPr>
          <p:cNvPr id="15" name="Straight Arrow Connector 14">
            <a:extLst>
              <a:ext uri="{FF2B5EF4-FFF2-40B4-BE49-F238E27FC236}">
                <a16:creationId xmlns:a16="http://schemas.microsoft.com/office/drawing/2014/main" id="{30657EB2-298B-4AF2-8EA6-68DC76F6C4CC}"/>
              </a:ext>
            </a:extLst>
          </p:cNvPr>
          <p:cNvCxnSpPr>
            <a:cxnSpLocks/>
          </p:cNvCxnSpPr>
          <p:nvPr/>
        </p:nvCxnSpPr>
        <p:spPr>
          <a:xfrm flipV="1">
            <a:off x="2116298" y="2786728"/>
            <a:ext cx="1737359" cy="2370"/>
          </a:xfrm>
          <a:prstGeom prst="straightConnector1">
            <a:avLst/>
          </a:prstGeom>
          <a:ln>
            <a:solidFill>
              <a:schemeClr val="bg1"/>
            </a:solidFill>
            <a:tailEnd type="triangle"/>
          </a:ln>
        </p:spPr>
        <p:style>
          <a:lnRef idx="2">
            <a:schemeClr val="dk1"/>
          </a:lnRef>
          <a:fillRef idx="0">
            <a:schemeClr val="dk1"/>
          </a:fillRef>
          <a:effectRef idx="1">
            <a:schemeClr val="dk1"/>
          </a:effectRef>
          <a:fontRef idx="minor">
            <a:schemeClr val="tx1"/>
          </a:fontRef>
        </p:style>
      </p:cxnSp>
      <p:sp>
        <p:nvSpPr>
          <p:cNvPr id="19" name="TextBox 18">
            <a:extLst>
              <a:ext uri="{FF2B5EF4-FFF2-40B4-BE49-F238E27FC236}">
                <a16:creationId xmlns:a16="http://schemas.microsoft.com/office/drawing/2014/main" id="{54E87C67-9C45-4678-8DA2-55E3EDE841CD}"/>
              </a:ext>
            </a:extLst>
          </p:cNvPr>
          <p:cNvSpPr txBox="1"/>
          <p:nvPr/>
        </p:nvSpPr>
        <p:spPr>
          <a:xfrm>
            <a:off x="2555579" y="2493641"/>
            <a:ext cx="1014698" cy="307777"/>
          </a:xfrm>
          <a:prstGeom prst="rect">
            <a:avLst/>
          </a:prstGeom>
          <a:noFill/>
        </p:spPr>
        <p:txBody>
          <a:bodyPr wrap="square" rtlCol="0">
            <a:spAutoFit/>
          </a:bodyPr>
          <a:lstStyle/>
          <a:p>
            <a:r>
              <a:rPr lang="en-US">
                <a:solidFill>
                  <a:schemeClr val="bg1"/>
                </a:solidFill>
                <a:latin typeface="Cambria" panose="02040503050406030204" pitchFamily="18" charset="0"/>
                <a:ea typeface="Cambria" panose="02040503050406030204" pitchFamily="18" charset="0"/>
                <a:cs typeface="Calibri Light" panose="020F0302020204030204" pitchFamily="34" charset="0"/>
              </a:rPr>
              <a:t>filebeat</a:t>
            </a:r>
          </a:p>
        </p:txBody>
      </p:sp>
      <p:sp>
        <p:nvSpPr>
          <p:cNvPr id="22" name="Google Shape;388;p38">
            <a:extLst>
              <a:ext uri="{FF2B5EF4-FFF2-40B4-BE49-F238E27FC236}">
                <a16:creationId xmlns:a16="http://schemas.microsoft.com/office/drawing/2014/main" id="{6D17F376-DEBD-4DF1-8D79-9A39F9965650}"/>
              </a:ext>
            </a:extLst>
          </p:cNvPr>
          <p:cNvSpPr/>
          <p:nvPr/>
        </p:nvSpPr>
        <p:spPr>
          <a:xfrm>
            <a:off x="6818946" y="2284918"/>
            <a:ext cx="1330662" cy="1158677"/>
          </a:xfrm>
          <a:custGeom>
            <a:avLst/>
            <a:gdLst/>
            <a:ahLst/>
            <a:cxnLst/>
            <a:rect l="l" t="t" r="r" b="b"/>
            <a:pathLst>
              <a:path w="19297" h="18251" extrusionOk="0">
                <a:moveTo>
                  <a:pt x="18396" y="828"/>
                </a:moveTo>
                <a:lnTo>
                  <a:pt x="18761" y="877"/>
                </a:lnTo>
                <a:lnTo>
                  <a:pt x="18737" y="1242"/>
                </a:lnTo>
                <a:lnTo>
                  <a:pt x="18615" y="1266"/>
                </a:lnTo>
                <a:lnTo>
                  <a:pt x="18493" y="1315"/>
                </a:lnTo>
                <a:lnTo>
                  <a:pt x="18274" y="1436"/>
                </a:lnTo>
                <a:lnTo>
                  <a:pt x="18007" y="1582"/>
                </a:lnTo>
                <a:lnTo>
                  <a:pt x="17739" y="1777"/>
                </a:lnTo>
                <a:lnTo>
                  <a:pt x="17642" y="1850"/>
                </a:lnTo>
                <a:lnTo>
                  <a:pt x="17618" y="1801"/>
                </a:lnTo>
                <a:lnTo>
                  <a:pt x="17545" y="1704"/>
                </a:lnTo>
                <a:lnTo>
                  <a:pt x="17496" y="1680"/>
                </a:lnTo>
                <a:lnTo>
                  <a:pt x="17423" y="1655"/>
                </a:lnTo>
                <a:lnTo>
                  <a:pt x="17131" y="1631"/>
                </a:lnTo>
                <a:lnTo>
                  <a:pt x="17301" y="1509"/>
                </a:lnTo>
                <a:lnTo>
                  <a:pt x="17472" y="1388"/>
                </a:lnTo>
                <a:lnTo>
                  <a:pt x="17837" y="1144"/>
                </a:lnTo>
                <a:lnTo>
                  <a:pt x="18104" y="974"/>
                </a:lnTo>
                <a:lnTo>
                  <a:pt x="18250" y="901"/>
                </a:lnTo>
                <a:lnTo>
                  <a:pt x="18396" y="828"/>
                </a:lnTo>
                <a:close/>
                <a:moveTo>
                  <a:pt x="18712" y="1582"/>
                </a:moveTo>
                <a:lnTo>
                  <a:pt x="18688" y="2385"/>
                </a:lnTo>
                <a:lnTo>
                  <a:pt x="18688" y="3164"/>
                </a:lnTo>
                <a:lnTo>
                  <a:pt x="18469" y="3334"/>
                </a:lnTo>
                <a:lnTo>
                  <a:pt x="18250" y="3529"/>
                </a:lnTo>
                <a:lnTo>
                  <a:pt x="17982" y="3748"/>
                </a:lnTo>
                <a:lnTo>
                  <a:pt x="17861" y="3870"/>
                </a:lnTo>
                <a:lnTo>
                  <a:pt x="17764" y="4016"/>
                </a:lnTo>
                <a:lnTo>
                  <a:pt x="17739" y="3407"/>
                </a:lnTo>
                <a:lnTo>
                  <a:pt x="17739" y="3334"/>
                </a:lnTo>
                <a:lnTo>
                  <a:pt x="17958" y="3140"/>
                </a:lnTo>
                <a:lnTo>
                  <a:pt x="18177" y="2945"/>
                </a:lnTo>
                <a:lnTo>
                  <a:pt x="18493" y="2653"/>
                </a:lnTo>
                <a:lnTo>
                  <a:pt x="18615" y="2531"/>
                </a:lnTo>
                <a:lnTo>
                  <a:pt x="18664" y="2458"/>
                </a:lnTo>
                <a:lnTo>
                  <a:pt x="18688" y="2361"/>
                </a:lnTo>
                <a:lnTo>
                  <a:pt x="18664" y="2312"/>
                </a:lnTo>
                <a:lnTo>
                  <a:pt x="18615" y="2288"/>
                </a:lnTo>
                <a:lnTo>
                  <a:pt x="18518" y="2264"/>
                </a:lnTo>
                <a:lnTo>
                  <a:pt x="18445" y="2288"/>
                </a:lnTo>
                <a:lnTo>
                  <a:pt x="18347" y="2312"/>
                </a:lnTo>
                <a:lnTo>
                  <a:pt x="18274" y="2385"/>
                </a:lnTo>
                <a:lnTo>
                  <a:pt x="18128" y="2531"/>
                </a:lnTo>
                <a:lnTo>
                  <a:pt x="18007" y="2653"/>
                </a:lnTo>
                <a:lnTo>
                  <a:pt x="17739" y="2945"/>
                </a:lnTo>
                <a:lnTo>
                  <a:pt x="17739" y="2531"/>
                </a:lnTo>
                <a:lnTo>
                  <a:pt x="17691" y="2118"/>
                </a:lnTo>
                <a:lnTo>
                  <a:pt x="17788" y="2069"/>
                </a:lnTo>
                <a:lnTo>
                  <a:pt x="18055" y="1947"/>
                </a:lnTo>
                <a:lnTo>
                  <a:pt x="18323" y="1777"/>
                </a:lnTo>
                <a:lnTo>
                  <a:pt x="18518" y="1680"/>
                </a:lnTo>
                <a:lnTo>
                  <a:pt x="18712" y="1582"/>
                </a:lnTo>
                <a:close/>
                <a:moveTo>
                  <a:pt x="18688" y="3529"/>
                </a:moveTo>
                <a:lnTo>
                  <a:pt x="18688" y="3894"/>
                </a:lnTo>
                <a:lnTo>
                  <a:pt x="18664" y="4843"/>
                </a:lnTo>
                <a:lnTo>
                  <a:pt x="18639" y="4843"/>
                </a:lnTo>
                <a:lnTo>
                  <a:pt x="18518" y="4916"/>
                </a:lnTo>
                <a:lnTo>
                  <a:pt x="18396" y="5038"/>
                </a:lnTo>
                <a:lnTo>
                  <a:pt x="18177" y="5305"/>
                </a:lnTo>
                <a:lnTo>
                  <a:pt x="17982" y="5451"/>
                </a:lnTo>
                <a:lnTo>
                  <a:pt x="17788" y="5597"/>
                </a:lnTo>
                <a:lnTo>
                  <a:pt x="17788" y="5013"/>
                </a:lnTo>
                <a:lnTo>
                  <a:pt x="18128" y="4819"/>
                </a:lnTo>
                <a:lnTo>
                  <a:pt x="18274" y="4746"/>
                </a:lnTo>
                <a:lnTo>
                  <a:pt x="18445" y="4673"/>
                </a:lnTo>
                <a:lnTo>
                  <a:pt x="18591" y="4575"/>
                </a:lnTo>
                <a:lnTo>
                  <a:pt x="18639" y="4527"/>
                </a:lnTo>
                <a:lnTo>
                  <a:pt x="18664" y="4454"/>
                </a:lnTo>
                <a:lnTo>
                  <a:pt x="18664" y="4429"/>
                </a:lnTo>
                <a:lnTo>
                  <a:pt x="18639" y="4381"/>
                </a:lnTo>
                <a:lnTo>
                  <a:pt x="18566" y="4332"/>
                </a:lnTo>
                <a:lnTo>
                  <a:pt x="18420" y="4332"/>
                </a:lnTo>
                <a:lnTo>
                  <a:pt x="18347" y="4356"/>
                </a:lnTo>
                <a:lnTo>
                  <a:pt x="18177" y="4429"/>
                </a:lnTo>
                <a:lnTo>
                  <a:pt x="18031" y="4502"/>
                </a:lnTo>
                <a:lnTo>
                  <a:pt x="17788" y="4673"/>
                </a:lnTo>
                <a:lnTo>
                  <a:pt x="17764" y="4137"/>
                </a:lnTo>
                <a:lnTo>
                  <a:pt x="17958" y="4040"/>
                </a:lnTo>
                <a:lnTo>
                  <a:pt x="18128" y="3943"/>
                </a:lnTo>
                <a:lnTo>
                  <a:pt x="18445" y="3699"/>
                </a:lnTo>
                <a:lnTo>
                  <a:pt x="18688" y="3529"/>
                </a:lnTo>
                <a:close/>
                <a:moveTo>
                  <a:pt x="18664" y="5305"/>
                </a:moveTo>
                <a:lnTo>
                  <a:pt x="18639" y="6011"/>
                </a:lnTo>
                <a:lnTo>
                  <a:pt x="18396" y="6108"/>
                </a:lnTo>
                <a:lnTo>
                  <a:pt x="18177" y="6230"/>
                </a:lnTo>
                <a:lnTo>
                  <a:pt x="17982" y="6376"/>
                </a:lnTo>
                <a:lnTo>
                  <a:pt x="17764" y="6522"/>
                </a:lnTo>
                <a:lnTo>
                  <a:pt x="17764" y="6522"/>
                </a:lnTo>
                <a:lnTo>
                  <a:pt x="17788" y="5865"/>
                </a:lnTo>
                <a:lnTo>
                  <a:pt x="17934" y="5816"/>
                </a:lnTo>
                <a:lnTo>
                  <a:pt x="18080" y="5743"/>
                </a:lnTo>
                <a:lnTo>
                  <a:pt x="18201" y="5670"/>
                </a:lnTo>
                <a:lnTo>
                  <a:pt x="18323" y="5597"/>
                </a:lnTo>
                <a:lnTo>
                  <a:pt x="18493" y="5476"/>
                </a:lnTo>
                <a:lnTo>
                  <a:pt x="18664" y="5305"/>
                </a:lnTo>
                <a:close/>
                <a:moveTo>
                  <a:pt x="18615" y="6425"/>
                </a:moveTo>
                <a:lnTo>
                  <a:pt x="18615" y="6473"/>
                </a:lnTo>
                <a:lnTo>
                  <a:pt x="18518" y="6498"/>
                </a:lnTo>
                <a:lnTo>
                  <a:pt x="18420" y="6546"/>
                </a:lnTo>
                <a:lnTo>
                  <a:pt x="18250" y="6668"/>
                </a:lnTo>
                <a:lnTo>
                  <a:pt x="18104" y="6765"/>
                </a:lnTo>
                <a:lnTo>
                  <a:pt x="17982" y="6887"/>
                </a:lnTo>
                <a:lnTo>
                  <a:pt x="17739" y="7155"/>
                </a:lnTo>
                <a:lnTo>
                  <a:pt x="17764" y="6717"/>
                </a:lnTo>
                <a:lnTo>
                  <a:pt x="17982" y="6668"/>
                </a:lnTo>
                <a:lnTo>
                  <a:pt x="18201" y="6595"/>
                </a:lnTo>
                <a:lnTo>
                  <a:pt x="18615" y="6425"/>
                </a:lnTo>
                <a:close/>
                <a:moveTo>
                  <a:pt x="18615" y="6838"/>
                </a:moveTo>
                <a:lnTo>
                  <a:pt x="18591" y="7349"/>
                </a:lnTo>
                <a:lnTo>
                  <a:pt x="18591" y="7666"/>
                </a:lnTo>
                <a:lnTo>
                  <a:pt x="18420" y="7787"/>
                </a:lnTo>
                <a:lnTo>
                  <a:pt x="18250" y="7909"/>
                </a:lnTo>
                <a:lnTo>
                  <a:pt x="17958" y="8103"/>
                </a:lnTo>
                <a:lnTo>
                  <a:pt x="17666" y="8322"/>
                </a:lnTo>
                <a:lnTo>
                  <a:pt x="17715" y="7739"/>
                </a:lnTo>
                <a:lnTo>
                  <a:pt x="17739" y="7349"/>
                </a:lnTo>
                <a:lnTo>
                  <a:pt x="18080" y="7155"/>
                </a:lnTo>
                <a:lnTo>
                  <a:pt x="18420" y="6960"/>
                </a:lnTo>
                <a:lnTo>
                  <a:pt x="18615" y="6838"/>
                </a:lnTo>
                <a:close/>
                <a:moveTo>
                  <a:pt x="18566" y="8103"/>
                </a:moveTo>
                <a:lnTo>
                  <a:pt x="18542" y="8420"/>
                </a:lnTo>
                <a:lnTo>
                  <a:pt x="18420" y="8493"/>
                </a:lnTo>
                <a:lnTo>
                  <a:pt x="18274" y="8566"/>
                </a:lnTo>
                <a:lnTo>
                  <a:pt x="18055" y="8785"/>
                </a:lnTo>
                <a:lnTo>
                  <a:pt x="17812" y="9004"/>
                </a:lnTo>
                <a:lnTo>
                  <a:pt x="17593" y="9247"/>
                </a:lnTo>
                <a:lnTo>
                  <a:pt x="17642" y="8566"/>
                </a:lnTo>
                <a:lnTo>
                  <a:pt x="18031" y="8395"/>
                </a:lnTo>
                <a:lnTo>
                  <a:pt x="18420" y="8201"/>
                </a:lnTo>
                <a:lnTo>
                  <a:pt x="18566" y="8103"/>
                </a:lnTo>
                <a:close/>
                <a:moveTo>
                  <a:pt x="18542" y="8809"/>
                </a:moveTo>
                <a:lnTo>
                  <a:pt x="18542" y="9077"/>
                </a:lnTo>
                <a:lnTo>
                  <a:pt x="18299" y="9271"/>
                </a:lnTo>
                <a:lnTo>
                  <a:pt x="17934" y="9588"/>
                </a:lnTo>
                <a:lnTo>
                  <a:pt x="17593" y="9928"/>
                </a:lnTo>
                <a:lnTo>
                  <a:pt x="17569" y="9953"/>
                </a:lnTo>
                <a:lnTo>
                  <a:pt x="17569" y="9977"/>
                </a:lnTo>
                <a:lnTo>
                  <a:pt x="17593" y="10001"/>
                </a:lnTo>
                <a:lnTo>
                  <a:pt x="17642" y="10001"/>
                </a:lnTo>
                <a:lnTo>
                  <a:pt x="18080" y="9831"/>
                </a:lnTo>
                <a:lnTo>
                  <a:pt x="18274" y="9709"/>
                </a:lnTo>
                <a:lnTo>
                  <a:pt x="18493" y="9588"/>
                </a:lnTo>
                <a:lnTo>
                  <a:pt x="18518" y="9563"/>
                </a:lnTo>
                <a:lnTo>
                  <a:pt x="18518" y="9977"/>
                </a:lnTo>
                <a:lnTo>
                  <a:pt x="18396" y="10026"/>
                </a:lnTo>
                <a:lnTo>
                  <a:pt x="18274" y="10074"/>
                </a:lnTo>
                <a:lnTo>
                  <a:pt x="18080" y="10220"/>
                </a:lnTo>
                <a:lnTo>
                  <a:pt x="17788" y="10464"/>
                </a:lnTo>
                <a:lnTo>
                  <a:pt x="17520" y="10731"/>
                </a:lnTo>
                <a:lnTo>
                  <a:pt x="17520" y="10245"/>
                </a:lnTo>
                <a:lnTo>
                  <a:pt x="17569" y="9490"/>
                </a:lnTo>
                <a:lnTo>
                  <a:pt x="17837" y="9344"/>
                </a:lnTo>
                <a:lnTo>
                  <a:pt x="18104" y="9150"/>
                </a:lnTo>
                <a:lnTo>
                  <a:pt x="18274" y="8979"/>
                </a:lnTo>
                <a:lnTo>
                  <a:pt x="18469" y="8833"/>
                </a:lnTo>
                <a:lnTo>
                  <a:pt x="18542" y="8809"/>
                </a:lnTo>
                <a:close/>
                <a:moveTo>
                  <a:pt x="18518" y="10342"/>
                </a:moveTo>
                <a:lnTo>
                  <a:pt x="18518" y="10975"/>
                </a:lnTo>
                <a:lnTo>
                  <a:pt x="18347" y="11096"/>
                </a:lnTo>
                <a:lnTo>
                  <a:pt x="18201" y="11194"/>
                </a:lnTo>
                <a:lnTo>
                  <a:pt x="17861" y="11486"/>
                </a:lnTo>
                <a:lnTo>
                  <a:pt x="17715" y="11632"/>
                </a:lnTo>
                <a:lnTo>
                  <a:pt x="17569" y="11802"/>
                </a:lnTo>
                <a:lnTo>
                  <a:pt x="17545" y="11559"/>
                </a:lnTo>
                <a:lnTo>
                  <a:pt x="17520" y="11048"/>
                </a:lnTo>
                <a:lnTo>
                  <a:pt x="17691" y="10975"/>
                </a:lnTo>
                <a:lnTo>
                  <a:pt x="17837" y="10877"/>
                </a:lnTo>
                <a:lnTo>
                  <a:pt x="18128" y="10634"/>
                </a:lnTo>
                <a:lnTo>
                  <a:pt x="18518" y="10342"/>
                </a:lnTo>
                <a:close/>
                <a:moveTo>
                  <a:pt x="18518" y="11413"/>
                </a:moveTo>
                <a:lnTo>
                  <a:pt x="18542" y="11802"/>
                </a:lnTo>
                <a:lnTo>
                  <a:pt x="18347" y="11899"/>
                </a:lnTo>
                <a:lnTo>
                  <a:pt x="18177" y="12021"/>
                </a:lnTo>
                <a:lnTo>
                  <a:pt x="17837" y="12289"/>
                </a:lnTo>
                <a:lnTo>
                  <a:pt x="17764" y="12240"/>
                </a:lnTo>
                <a:lnTo>
                  <a:pt x="17642" y="12240"/>
                </a:lnTo>
                <a:lnTo>
                  <a:pt x="17593" y="12021"/>
                </a:lnTo>
                <a:lnTo>
                  <a:pt x="18299" y="11559"/>
                </a:lnTo>
                <a:lnTo>
                  <a:pt x="18518" y="11413"/>
                </a:lnTo>
                <a:close/>
                <a:moveTo>
                  <a:pt x="2093" y="1899"/>
                </a:moveTo>
                <a:lnTo>
                  <a:pt x="2385" y="1972"/>
                </a:lnTo>
                <a:lnTo>
                  <a:pt x="2702" y="1996"/>
                </a:lnTo>
                <a:lnTo>
                  <a:pt x="3334" y="2045"/>
                </a:lnTo>
                <a:lnTo>
                  <a:pt x="4356" y="2093"/>
                </a:lnTo>
                <a:lnTo>
                  <a:pt x="5354" y="2118"/>
                </a:lnTo>
                <a:lnTo>
                  <a:pt x="6376" y="2118"/>
                </a:lnTo>
                <a:lnTo>
                  <a:pt x="7398" y="2093"/>
                </a:lnTo>
                <a:lnTo>
                  <a:pt x="9466" y="2020"/>
                </a:lnTo>
                <a:lnTo>
                  <a:pt x="11413" y="1972"/>
                </a:lnTo>
                <a:lnTo>
                  <a:pt x="13359" y="1947"/>
                </a:lnTo>
                <a:lnTo>
                  <a:pt x="14357" y="1947"/>
                </a:lnTo>
                <a:lnTo>
                  <a:pt x="15330" y="1996"/>
                </a:lnTo>
                <a:lnTo>
                  <a:pt x="16304" y="2045"/>
                </a:lnTo>
                <a:lnTo>
                  <a:pt x="17277" y="2142"/>
                </a:lnTo>
                <a:lnTo>
                  <a:pt x="17253" y="2483"/>
                </a:lnTo>
                <a:lnTo>
                  <a:pt x="17228" y="2823"/>
                </a:lnTo>
                <a:lnTo>
                  <a:pt x="17228" y="3529"/>
                </a:lnTo>
                <a:lnTo>
                  <a:pt x="17277" y="4210"/>
                </a:lnTo>
                <a:lnTo>
                  <a:pt x="17301" y="4892"/>
                </a:lnTo>
                <a:lnTo>
                  <a:pt x="17301" y="5646"/>
                </a:lnTo>
                <a:lnTo>
                  <a:pt x="17277" y="6376"/>
                </a:lnTo>
                <a:lnTo>
                  <a:pt x="17180" y="7885"/>
                </a:lnTo>
                <a:lnTo>
                  <a:pt x="17082" y="9125"/>
                </a:lnTo>
                <a:lnTo>
                  <a:pt x="17034" y="9758"/>
                </a:lnTo>
                <a:lnTo>
                  <a:pt x="17009" y="10391"/>
                </a:lnTo>
                <a:lnTo>
                  <a:pt x="16985" y="10829"/>
                </a:lnTo>
                <a:lnTo>
                  <a:pt x="16961" y="11291"/>
                </a:lnTo>
                <a:lnTo>
                  <a:pt x="16985" y="11778"/>
                </a:lnTo>
                <a:lnTo>
                  <a:pt x="17009" y="12021"/>
                </a:lnTo>
                <a:lnTo>
                  <a:pt x="17058" y="12240"/>
                </a:lnTo>
                <a:lnTo>
                  <a:pt x="9539" y="12240"/>
                </a:lnTo>
                <a:lnTo>
                  <a:pt x="8566" y="12264"/>
                </a:lnTo>
                <a:lnTo>
                  <a:pt x="7568" y="12289"/>
                </a:lnTo>
                <a:lnTo>
                  <a:pt x="5622" y="12386"/>
                </a:lnTo>
                <a:lnTo>
                  <a:pt x="5086" y="12410"/>
                </a:lnTo>
                <a:lnTo>
                  <a:pt x="4551" y="12410"/>
                </a:lnTo>
                <a:lnTo>
                  <a:pt x="4040" y="12362"/>
                </a:lnTo>
                <a:lnTo>
                  <a:pt x="3529" y="12313"/>
                </a:lnTo>
                <a:lnTo>
                  <a:pt x="2994" y="12216"/>
                </a:lnTo>
                <a:lnTo>
                  <a:pt x="2702" y="12191"/>
                </a:lnTo>
                <a:lnTo>
                  <a:pt x="2434" y="12216"/>
                </a:lnTo>
                <a:lnTo>
                  <a:pt x="2385" y="11997"/>
                </a:lnTo>
                <a:lnTo>
                  <a:pt x="2361" y="11753"/>
                </a:lnTo>
                <a:lnTo>
                  <a:pt x="2337" y="11267"/>
                </a:lnTo>
                <a:lnTo>
                  <a:pt x="2361" y="10318"/>
                </a:lnTo>
                <a:lnTo>
                  <a:pt x="2361" y="9661"/>
                </a:lnTo>
                <a:lnTo>
                  <a:pt x="2337" y="8979"/>
                </a:lnTo>
                <a:lnTo>
                  <a:pt x="2312" y="7666"/>
                </a:lnTo>
                <a:lnTo>
                  <a:pt x="2312" y="6887"/>
                </a:lnTo>
                <a:lnTo>
                  <a:pt x="2288" y="6084"/>
                </a:lnTo>
                <a:lnTo>
                  <a:pt x="2239" y="4527"/>
                </a:lnTo>
                <a:lnTo>
                  <a:pt x="2215" y="2896"/>
                </a:lnTo>
                <a:lnTo>
                  <a:pt x="2215" y="2385"/>
                </a:lnTo>
                <a:lnTo>
                  <a:pt x="2166" y="2118"/>
                </a:lnTo>
                <a:lnTo>
                  <a:pt x="2142" y="2020"/>
                </a:lnTo>
                <a:lnTo>
                  <a:pt x="2093" y="1899"/>
                </a:lnTo>
                <a:close/>
                <a:moveTo>
                  <a:pt x="18566" y="12118"/>
                </a:moveTo>
                <a:lnTo>
                  <a:pt x="18591" y="12264"/>
                </a:lnTo>
                <a:lnTo>
                  <a:pt x="18420" y="12313"/>
                </a:lnTo>
                <a:lnTo>
                  <a:pt x="18274" y="12410"/>
                </a:lnTo>
                <a:lnTo>
                  <a:pt x="17958" y="12581"/>
                </a:lnTo>
                <a:lnTo>
                  <a:pt x="17885" y="12629"/>
                </a:lnTo>
                <a:lnTo>
                  <a:pt x="17909" y="12532"/>
                </a:lnTo>
                <a:lnTo>
                  <a:pt x="17909" y="12435"/>
                </a:lnTo>
                <a:lnTo>
                  <a:pt x="18250" y="12264"/>
                </a:lnTo>
                <a:lnTo>
                  <a:pt x="18566" y="12118"/>
                </a:lnTo>
                <a:close/>
                <a:moveTo>
                  <a:pt x="8761" y="512"/>
                </a:moveTo>
                <a:lnTo>
                  <a:pt x="10318" y="585"/>
                </a:lnTo>
                <a:lnTo>
                  <a:pt x="13432" y="755"/>
                </a:lnTo>
                <a:lnTo>
                  <a:pt x="14138" y="779"/>
                </a:lnTo>
                <a:lnTo>
                  <a:pt x="14844" y="804"/>
                </a:lnTo>
                <a:lnTo>
                  <a:pt x="16279" y="779"/>
                </a:lnTo>
                <a:lnTo>
                  <a:pt x="17034" y="755"/>
                </a:lnTo>
                <a:lnTo>
                  <a:pt x="17034" y="755"/>
                </a:lnTo>
                <a:lnTo>
                  <a:pt x="16912" y="852"/>
                </a:lnTo>
                <a:lnTo>
                  <a:pt x="16790" y="950"/>
                </a:lnTo>
                <a:lnTo>
                  <a:pt x="16790" y="998"/>
                </a:lnTo>
                <a:lnTo>
                  <a:pt x="16790" y="1023"/>
                </a:lnTo>
                <a:lnTo>
                  <a:pt x="16815" y="1047"/>
                </a:lnTo>
                <a:lnTo>
                  <a:pt x="16863" y="1047"/>
                </a:lnTo>
                <a:lnTo>
                  <a:pt x="17131" y="901"/>
                </a:lnTo>
                <a:lnTo>
                  <a:pt x="17399" y="755"/>
                </a:lnTo>
                <a:lnTo>
                  <a:pt x="17837" y="779"/>
                </a:lnTo>
                <a:lnTo>
                  <a:pt x="17593" y="925"/>
                </a:lnTo>
                <a:lnTo>
                  <a:pt x="17399" y="1071"/>
                </a:lnTo>
                <a:lnTo>
                  <a:pt x="17228" y="1217"/>
                </a:lnTo>
                <a:lnTo>
                  <a:pt x="17082" y="1412"/>
                </a:lnTo>
                <a:lnTo>
                  <a:pt x="17034" y="1509"/>
                </a:lnTo>
                <a:lnTo>
                  <a:pt x="17009" y="1631"/>
                </a:lnTo>
                <a:lnTo>
                  <a:pt x="16060" y="1558"/>
                </a:lnTo>
                <a:lnTo>
                  <a:pt x="15111" y="1509"/>
                </a:lnTo>
                <a:lnTo>
                  <a:pt x="14162" y="1461"/>
                </a:lnTo>
                <a:lnTo>
                  <a:pt x="13238" y="1461"/>
                </a:lnTo>
                <a:lnTo>
                  <a:pt x="11340" y="1485"/>
                </a:lnTo>
                <a:lnTo>
                  <a:pt x="9466" y="1558"/>
                </a:lnTo>
                <a:lnTo>
                  <a:pt x="7495" y="1631"/>
                </a:lnTo>
                <a:lnTo>
                  <a:pt x="5549" y="1655"/>
                </a:lnTo>
                <a:lnTo>
                  <a:pt x="4527" y="1631"/>
                </a:lnTo>
                <a:lnTo>
                  <a:pt x="3505" y="1607"/>
                </a:lnTo>
                <a:lnTo>
                  <a:pt x="3140" y="1558"/>
                </a:lnTo>
                <a:lnTo>
                  <a:pt x="2726" y="1509"/>
                </a:lnTo>
                <a:lnTo>
                  <a:pt x="2312" y="1509"/>
                </a:lnTo>
                <a:lnTo>
                  <a:pt x="2118" y="1534"/>
                </a:lnTo>
                <a:lnTo>
                  <a:pt x="1948" y="1582"/>
                </a:lnTo>
                <a:lnTo>
                  <a:pt x="1899" y="1607"/>
                </a:lnTo>
                <a:lnTo>
                  <a:pt x="1850" y="1631"/>
                </a:lnTo>
                <a:lnTo>
                  <a:pt x="1850" y="1704"/>
                </a:lnTo>
                <a:lnTo>
                  <a:pt x="1850" y="1777"/>
                </a:lnTo>
                <a:lnTo>
                  <a:pt x="1899" y="1826"/>
                </a:lnTo>
                <a:lnTo>
                  <a:pt x="1850" y="1947"/>
                </a:lnTo>
                <a:lnTo>
                  <a:pt x="1802" y="2069"/>
                </a:lnTo>
                <a:lnTo>
                  <a:pt x="1777" y="2215"/>
                </a:lnTo>
                <a:lnTo>
                  <a:pt x="1753" y="2337"/>
                </a:lnTo>
                <a:lnTo>
                  <a:pt x="1753" y="2604"/>
                </a:lnTo>
                <a:lnTo>
                  <a:pt x="1753" y="2896"/>
                </a:lnTo>
                <a:lnTo>
                  <a:pt x="1753" y="4527"/>
                </a:lnTo>
                <a:lnTo>
                  <a:pt x="1802" y="6181"/>
                </a:lnTo>
                <a:lnTo>
                  <a:pt x="1826" y="7009"/>
                </a:lnTo>
                <a:lnTo>
                  <a:pt x="1826" y="7836"/>
                </a:lnTo>
                <a:lnTo>
                  <a:pt x="1875" y="9223"/>
                </a:lnTo>
                <a:lnTo>
                  <a:pt x="1875" y="9904"/>
                </a:lnTo>
                <a:lnTo>
                  <a:pt x="1875" y="10585"/>
                </a:lnTo>
                <a:lnTo>
                  <a:pt x="1850" y="11048"/>
                </a:lnTo>
                <a:lnTo>
                  <a:pt x="1826" y="11583"/>
                </a:lnTo>
                <a:lnTo>
                  <a:pt x="1826" y="11851"/>
                </a:lnTo>
                <a:lnTo>
                  <a:pt x="1875" y="12094"/>
                </a:lnTo>
                <a:lnTo>
                  <a:pt x="1948" y="12337"/>
                </a:lnTo>
                <a:lnTo>
                  <a:pt x="2045" y="12532"/>
                </a:lnTo>
                <a:lnTo>
                  <a:pt x="2118" y="12605"/>
                </a:lnTo>
                <a:lnTo>
                  <a:pt x="2215" y="12654"/>
                </a:lnTo>
                <a:lnTo>
                  <a:pt x="2312" y="12629"/>
                </a:lnTo>
                <a:lnTo>
                  <a:pt x="2385" y="12581"/>
                </a:lnTo>
                <a:lnTo>
                  <a:pt x="2677" y="12654"/>
                </a:lnTo>
                <a:lnTo>
                  <a:pt x="2969" y="12678"/>
                </a:lnTo>
                <a:lnTo>
                  <a:pt x="3553" y="12775"/>
                </a:lnTo>
                <a:lnTo>
                  <a:pt x="4040" y="12824"/>
                </a:lnTo>
                <a:lnTo>
                  <a:pt x="4502" y="12873"/>
                </a:lnTo>
                <a:lnTo>
                  <a:pt x="5427" y="12873"/>
                </a:lnTo>
                <a:lnTo>
                  <a:pt x="6449" y="12848"/>
                </a:lnTo>
                <a:lnTo>
                  <a:pt x="7495" y="12800"/>
                </a:lnTo>
                <a:lnTo>
                  <a:pt x="8517" y="12751"/>
                </a:lnTo>
                <a:lnTo>
                  <a:pt x="9539" y="12727"/>
                </a:lnTo>
                <a:lnTo>
                  <a:pt x="17277" y="12727"/>
                </a:lnTo>
                <a:lnTo>
                  <a:pt x="17350" y="12775"/>
                </a:lnTo>
                <a:lnTo>
                  <a:pt x="17496" y="12775"/>
                </a:lnTo>
                <a:lnTo>
                  <a:pt x="17569" y="12727"/>
                </a:lnTo>
                <a:lnTo>
                  <a:pt x="17715" y="12727"/>
                </a:lnTo>
                <a:lnTo>
                  <a:pt x="17569" y="12824"/>
                </a:lnTo>
                <a:lnTo>
                  <a:pt x="17423" y="12946"/>
                </a:lnTo>
                <a:lnTo>
                  <a:pt x="17301" y="13092"/>
                </a:lnTo>
                <a:lnTo>
                  <a:pt x="17180" y="13238"/>
                </a:lnTo>
                <a:lnTo>
                  <a:pt x="17180" y="13262"/>
                </a:lnTo>
                <a:lnTo>
                  <a:pt x="17180" y="13286"/>
                </a:lnTo>
                <a:lnTo>
                  <a:pt x="17204" y="13311"/>
                </a:lnTo>
                <a:lnTo>
                  <a:pt x="17253" y="13311"/>
                </a:lnTo>
                <a:lnTo>
                  <a:pt x="17472" y="13262"/>
                </a:lnTo>
                <a:lnTo>
                  <a:pt x="17666" y="13189"/>
                </a:lnTo>
                <a:lnTo>
                  <a:pt x="18055" y="12994"/>
                </a:lnTo>
                <a:lnTo>
                  <a:pt x="18347" y="12848"/>
                </a:lnTo>
                <a:lnTo>
                  <a:pt x="18615" y="12727"/>
                </a:lnTo>
                <a:lnTo>
                  <a:pt x="18664" y="12946"/>
                </a:lnTo>
                <a:lnTo>
                  <a:pt x="18396" y="13092"/>
                </a:lnTo>
                <a:lnTo>
                  <a:pt x="17982" y="13335"/>
                </a:lnTo>
                <a:lnTo>
                  <a:pt x="17593" y="13603"/>
                </a:lnTo>
                <a:lnTo>
                  <a:pt x="17545" y="13627"/>
                </a:lnTo>
                <a:lnTo>
                  <a:pt x="17545" y="13676"/>
                </a:lnTo>
                <a:lnTo>
                  <a:pt x="17569" y="13700"/>
                </a:lnTo>
                <a:lnTo>
                  <a:pt x="17618" y="13724"/>
                </a:lnTo>
                <a:lnTo>
                  <a:pt x="17861" y="13700"/>
                </a:lnTo>
                <a:lnTo>
                  <a:pt x="18080" y="13651"/>
                </a:lnTo>
                <a:lnTo>
                  <a:pt x="18274" y="13578"/>
                </a:lnTo>
                <a:lnTo>
                  <a:pt x="18493" y="13457"/>
                </a:lnTo>
                <a:lnTo>
                  <a:pt x="18712" y="13335"/>
                </a:lnTo>
                <a:lnTo>
                  <a:pt x="18785" y="13724"/>
                </a:lnTo>
                <a:lnTo>
                  <a:pt x="18250" y="13773"/>
                </a:lnTo>
                <a:lnTo>
                  <a:pt x="17739" y="13797"/>
                </a:lnTo>
                <a:lnTo>
                  <a:pt x="17204" y="13773"/>
                </a:lnTo>
                <a:lnTo>
                  <a:pt x="16669" y="13724"/>
                </a:lnTo>
                <a:lnTo>
                  <a:pt x="15622" y="13603"/>
                </a:lnTo>
                <a:lnTo>
                  <a:pt x="15087" y="13554"/>
                </a:lnTo>
                <a:lnTo>
                  <a:pt x="14576" y="13530"/>
                </a:lnTo>
                <a:lnTo>
                  <a:pt x="12118" y="13530"/>
                </a:lnTo>
                <a:lnTo>
                  <a:pt x="9661" y="13554"/>
                </a:lnTo>
                <a:lnTo>
                  <a:pt x="8469" y="13578"/>
                </a:lnTo>
                <a:lnTo>
                  <a:pt x="7301" y="13627"/>
                </a:lnTo>
                <a:lnTo>
                  <a:pt x="4916" y="13773"/>
                </a:lnTo>
                <a:lnTo>
                  <a:pt x="3772" y="13822"/>
                </a:lnTo>
                <a:lnTo>
                  <a:pt x="2629" y="13846"/>
                </a:lnTo>
                <a:lnTo>
                  <a:pt x="2020" y="13822"/>
                </a:lnTo>
                <a:lnTo>
                  <a:pt x="1412" y="13797"/>
                </a:lnTo>
                <a:lnTo>
                  <a:pt x="1145" y="13773"/>
                </a:lnTo>
                <a:lnTo>
                  <a:pt x="853" y="13749"/>
                </a:lnTo>
                <a:lnTo>
                  <a:pt x="853" y="13724"/>
                </a:lnTo>
                <a:lnTo>
                  <a:pt x="731" y="13408"/>
                </a:lnTo>
                <a:lnTo>
                  <a:pt x="658" y="13092"/>
                </a:lnTo>
                <a:lnTo>
                  <a:pt x="585" y="12775"/>
                </a:lnTo>
                <a:lnTo>
                  <a:pt x="561" y="12435"/>
                </a:lnTo>
                <a:lnTo>
                  <a:pt x="561" y="11753"/>
                </a:lnTo>
                <a:lnTo>
                  <a:pt x="561" y="11121"/>
                </a:lnTo>
                <a:lnTo>
                  <a:pt x="561" y="9320"/>
                </a:lnTo>
                <a:lnTo>
                  <a:pt x="561" y="8420"/>
                </a:lnTo>
                <a:lnTo>
                  <a:pt x="585" y="7495"/>
                </a:lnTo>
                <a:lnTo>
                  <a:pt x="658" y="5792"/>
                </a:lnTo>
                <a:lnTo>
                  <a:pt x="731" y="4064"/>
                </a:lnTo>
                <a:lnTo>
                  <a:pt x="755" y="3188"/>
                </a:lnTo>
                <a:lnTo>
                  <a:pt x="755" y="2337"/>
                </a:lnTo>
                <a:lnTo>
                  <a:pt x="731" y="1485"/>
                </a:lnTo>
                <a:lnTo>
                  <a:pt x="707" y="609"/>
                </a:lnTo>
                <a:lnTo>
                  <a:pt x="804" y="682"/>
                </a:lnTo>
                <a:lnTo>
                  <a:pt x="950" y="755"/>
                </a:lnTo>
                <a:lnTo>
                  <a:pt x="1072" y="804"/>
                </a:lnTo>
                <a:lnTo>
                  <a:pt x="1242" y="852"/>
                </a:lnTo>
                <a:lnTo>
                  <a:pt x="1583" y="901"/>
                </a:lnTo>
                <a:lnTo>
                  <a:pt x="1948" y="925"/>
                </a:lnTo>
                <a:lnTo>
                  <a:pt x="2312" y="901"/>
                </a:lnTo>
                <a:lnTo>
                  <a:pt x="2653" y="901"/>
                </a:lnTo>
                <a:lnTo>
                  <a:pt x="3164" y="852"/>
                </a:lnTo>
                <a:lnTo>
                  <a:pt x="4162" y="755"/>
                </a:lnTo>
                <a:lnTo>
                  <a:pt x="5184" y="633"/>
                </a:lnTo>
                <a:lnTo>
                  <a:pt x="6181" y="560"/>
                </a:lnTo>
                <a:lnTo>
                  <a:pt x="6692" y="512"/>
                </a:lnTo>
                <a:close/>
                <a:moveTo>
                  <a:pt x="11096" y="14016"/>
                </a:moveTo>
                <a:lnTo>
                  <a:pt x="11096" y="14187"/>
                </a:lnTo>
                <a:lnTo>
                  <a:pt x="10926" y="14260"/>
                </a:lnTo>
                <a:lnTo>
                  <a:pt x="10780" y="14357"/>
                </a:lnTo>
                <a:lnTo>
                  <a:pt x="10488" y="14552"/>
                </a:lnTo>
                <a:lnTo>
                  <a:pt x="10293" y="14698"/>
                </a:lnTo>
                <a:lnTo>
                  <a:pt x="10123" y="14868"/>
                </a:lnTo>
                <a:lnTo>
                  <a:pt x="9953" y="15038"/>
                </a:lnTo>
                <a:lnTo>
                  <a:pt x="9807" y="15233"/>
                </a:lnTo>
                <a:lnTo>
                  <a:pt x="9807" y="15282"/>
                </a:lnTo>
                <a:lnTo>
                  <a:pt x="9831" y="15330"/>
                </a:lnTo>
                <a:lnTo>
                  <a:pt x="9856" y="15379"/>
                </a:lnTo>
                <a:lnTo>
                  <a:pt x="9929" y="15379"/>
                </a:lnTo>
                <a:lnTo>
                  <a:pt x="10099" y="15282"/>
                </a:lnTo>
                <a:lnTo>
                  <a:pt x="10245" y="15184"/>
                </a:lnTo>
                <a:lnTo>
                  <a:pt x="10537" y="14941"/>
                </a:lnTo>
                <a:lnTo>
                  <a:pt x="10804" y="14771"/>
                </a:lnTo>
                <a:lnTo>
                  <a:pt x="11072" y="14600"/>
                </a:lnTo>
                <a:lnTo>
                  <a:pt x="11072" y="14600"/>
                </a:lnTo>
                <a:lnTo>
                  <a:pt x="11048" y="15087"/>
                </a:lnTo>
                <a:lnTo>
                  <a:pt x="10926" y="15136"/>
                </a:lnTo>
                <a:lnTo>
                  <a:pt x="10804" y="15209"/>
                </a:lnTo>
                <a:lnTo>
                  <a:pt x="10585" y="15330"/>
                </a:lnTo>
                <a:lnTo>
                  <a:pt x="10439" y="15403"/>
                </a:lnTo>
                <a:lnTo>
                  <a:pt x="10269" y="15525"/>
                </a:lnTo>
                <a:lnTo>
                  <a:pt x="10123" y="15647"/>
                </a:lnTo>
                <a:lnTo>
                  <a:pt x="10074" y="15695"/>
                </a:lnTo>
                <a:lnTo>
                  <a:pt x="10050" y="15793"/>
                </a:lnTo>
                <a:lnTo>
                  <a:pt x="10050" y="15817"/>
                </a:lnTo>
                <a:lnTo>
                  <a:pt x="10074" y="15841"/>
                </a:lnTo>
                <a:lnTo>
                  <a:pt x="10245" y="15841"/>
                </a:lnTo>
                <a:lnTo>
                  <a:pt x="10391" y="15817"/>
                </a:lnTo>
                <a:lnTo>
                  <a:pt x="10683" y="15671"/>
                </a:lnTo>
                <a:lnTo>
                  <a:pt x="11023" y="15501"/>
                </a:lnTo>
                <a:lnTo>
                  <a:pt x="10999" y="15841"/>
                </a:lnTo>
                <a:lnTo>
                  <a:pt x="10756" y="15987"/>
                </a:lnTo>
                <a:lnTo>
                  <a:pt x="10610" y="16085"/>
                </a:lnTo>
                <a:lnTo>
                  <a:pt x="10464" y="16206"/>
                </a:lnTo>
                <a:lnTo>
                  <a:pt x="10342" y="16352"/>
                </a:lnTo>
                <a:lnTo>
                  <a:pt x="10196" y="16474"/>
                </a:lnTo>
                <a:lnTo>
                  <a:pt x="10172" y="16498"/>
                </a:lnTo>
                <a:lnTo>
                  <a:pt x="10172" y="16522"/>
                </a:lnTo>
                <a:lnTo>
                  <a:pt x="10196" y="16547"/>
                </a:lnTo>
                <a:lnTo>
                  <a:pt x="10245" y="16547"/>
                </a:lnTo>
                <a:lnTo>
                  <a:pt x="10537" y="16425"/>
                </a:lnTo>
                <a:lnTo>
                  <a:pt x="10804" y="16303"/>
                </a:lnTo>
                <a:lnTo>
                  <a:pt x="10975" y="16230"/>
                </a:lnTo>
                <a:lnTo>
                  <a:pt x="10975" y="16449"/>
                </a:lnTo>
                <a:lnTo>
                  <a:pt x="10902" y="16474"/>
                </a:lnTo>
                <a:lnTo>
                  <a:pt x="10756" y="16547"/>
                </a:lnTo>
                <a:lnTo>
                  <a:pt x="10634" y="16620"/>
                </a:lnTo>
                <a:lnTo>
                  <a:pt x="10415" y="16814"/>
                </a:lnTo>
                <a:lnTo>
                  <a:pt x="10391" y="16863"/>
                </a:lnTo>
                <a:lnTo>
                  <a:pt x="10391" y="16887"/>
                </a:lnTo>
                <a:lnTo>
                  <a:pt x="10391" y="16960"/>
                </a:lnTo>
                <a:lnTo>
                  <a:pt x="10464" y="16985"/>
                </a:lnTo>
                <a:lnTo>
                  <a:pt x="10537" y="16985"/>
                </a:lnTo>
                <a:lnTo>
                  <a:pt x="10780" y="16887"/>
                </a:lnTo>
                <a:lnTo>
                  <a:pt x="11023" y="16790"/>
                </a:lnTo>
                <a:lnTo>
                  <a:pt x="11048" y="16887"/>
                </a:lnTo>
                <a:lnTo>
                  <a:pt x="10926" y="16960"/>
                </a:lnTo>
                <a:lnTo>
                  <a:pt x="10829" y="17058"/>
                </a:lnTo>
                <a:lnTo>
                  <a:pt x="10585" y="17252"/>
                </a:lnTo>
                <a:lnTo>
                  <a:pt x="10561" y="17277"/>
                </a:lnTo>
                <a:lnTo>
                  <a:pt x="10561" y="17301"/>
                </a:lnTo>
                <a:lnTo>
                  <a:pt x="10585" y="17325"/>
                </a:lnTo>
                <a:lnTo>
                  <a:pt x="10610" y="17325"/>
                </a:lnTo>
                <a:lnTo>
                  <a:pt x="10780" y="17301"/>
                </a:lnTo>
                <a:lnTo>
                  <a:pt x="10950" y="17252"/>
                </a:lnTo>
                <a:lnTo>
                  <a:pt x="11096" y="17179"/>
                </a:lnTo>
                <a:lnTo>
                  <a:pt x="11242" y="17082"/>
                </a:lnTo>
                <a:lnTo>
                  <a:pt x="11388" y="17155"/>
                </a:lnTo>
                <a:lnTo>
                  <a:pt x="11534" y="17179"/>
                </a:lnTo>
                <a:lnTo>
                  <a:pt x="11705" y="17204"/>
                </a:lnTo>
                <a:lnTo>
                  <a:pt x="11875" y="17204"/>
                </a:lnTo>
                <a:lnTo>
                  <a:pt x="12216" y="17179"/>
                </a:lnTo>
                <a:lnTo>
                  <a:pt x="12508" y="17155"/>
                </a:lnTo>
                <a:lnTo>
                  <a:pt x="12897" y="17179"/>
                </a:lnTo>
                <a:lnTo>
                  <a:pt x="13067" y="17179"/>
                </a:lnTo>
                <a:lnTo>
                  <a:pt x="13262" y="17228"/>
                </a:lnTo>
                <a:lnTo>
                  <a:pt x="13432" y="17277"/>
                </a:lnTo>
                <a:lnTo>
                  <a:pt x="13554" y="17374"/>
                </a:lnTo>
                <a:lnTo>
                  <a:pt x="13676" y="17496"/>
                </a:lnTo>
                <a:lnTo>
                  <a:pt x="13773" y="17617"/>
                </a:lnTo>
                <a:lnTo>
                  <a:pt x="13530" y="17593"/>
                </a:lnTo>
                <a:lnTo>
                  <a:pt x="12556" y="17593"/>
                </a:lnTo>
                <a:lnTo>
                  <a:pt x="11826" y="17642"/>
                </a:lnTo>
                <a:lnTo>
                  <a:pt x="10366" y="17715"/>
                </a:lnTo>
                <a:lnTo>
                  <a:pt x="9637" y="17739"/>
                </a:lnTo>
                <a:lnTo>
                  <a:pt x="8907" y="17763"/>
                </a:lnTo>
                <a:lnTo>
                  <a:pt x="7763" y="17788"/>
                </a:lnTo>
                <a:lnTo>
                  <a:pt x="6644" y="17788"/>
                </a:lnTo>
                <a:lnTo>
                  <a:pt x="6181" y="17739"/>
                </a:lnTo>
                <a:lnTo>
                  <a:pt x="5816" y="17715"/>
                </a:lnTo>
                <a:lnTo>
                  <a:pt x="5500" y="17690"/>
                </a:lnTo>
                <a:lnTo>
                  <a:pt x="5597" y="17544"/>
                </a:lnTo>
                <a:lnTo>
                  <a:pt x="5743" y="17447"/>
                </a:lnTo>
                <a:lnTo>
                  <a:pt x="5865" y="17350"/>
                </a:lnTo>
                <a:lnTo>
                  <a:pt x="6035" y="17277"/>
                </a:lnTo>
                <a:lnTo>
                  <a:pt x="6206" y="17228"/>
                </a:lnTo>
                <a:lnTo>
                  <a:pt x="6376" y="17179"/>
                </a:lnTo>
                <a:lnTo>
                  <a:pt x="6765" y="17155"/>
                </a:lnTo>
                <a:lnTo>
                  <a:pt x="7057" y="17179"/>
                </a:lnTo>
                <a:lnTo>
                  <a:pt x="7374" y="17204"/>
                </a:lnTo>
                <a:lnTo>
                  <a:pt x="7544" y="17179"/>
                </a:lnTo>
                <a:lnTo>
                  <a:pt x="7690" y="17179"/>
                </a:lnTo>
                <a:lnTo>
                  <a:pt x="7836" y="17131"/>
                </a:lnTo>
                <a:lnTo>
                  <a:pt x="7958" y="17058"/>
                </a:lnTo>
                <a:lnTo>
                  <a:pt x="7982" y="17009"/>
                </a:lnTo>
                <a:lnTo>
                  <a:pt x="8055" y="17033"/>
                </a:lnTo>
                <a:lnTo>
                  <a:pt x="8128" y="17033"/>
                </a:lnTo>
                <a:lnTo>
                  <a:pt x="8177" y="17009"/>
                </a:lnTo>
                <a:lnTo>
                  <a:pt x="8225" y="16960"/>
                </a:lnTo>
                <a:lnTo>
                  <a:pt x="8274" y="16887"/>
                </a:lnTo>
                <a:lnTo>
                  <a:pt x="8298" y="16766"/>
                </a:lnTo>
                <a:lnTo>
                  <a:pt x="8298" y="16668"/>
                </a:lnTo>
                <a:lnTo>
                  <a:pt x="8298" y="16620"/>
                </a:lnTo>
                <a:lnTo>
                  <a:pt x="8274" y="16595"/>
                </a:lnTo>
                <a:lnTo>
                  <a:pt x="8298" y="16303"/>
                </a:lnTo>
                <a:lnTo>
                  <a:pt x="8298" y="15768"/>
                </a:lnTo>
                <a:lnTo>
                  <a:pt x="8298" y="15233"/>
                </a:lnTo>
                <a:lnTo>
                  <a:pt x="8298" y="14965"/>
                </a:lnTo>
                <a:lnTo>
                  <a:pt x="8323" y="14649"/>
                </a:lnTo>
                <a:lnTo>
                  <a:pt x="8323" y="14333"/>
                </a:lnTo>
                <a:lnTo>
                  <a:pt x="8323" y="14187"/>
                </a:lnTo>
                <a:lnTo>
                  <a:pt x="8298" y="14065"/>
                </a:lnTo>
                <a:lnTo>
                  <a:pt x="9101" y="14041"/>
                </a:lnTo>
                <a:lnTo>
                  <a:pt x="9101" y="14041"/>
                </a:lnTo>
                <a:lnTo>
                  <a:pt x="8980" y="14138"/>
                </a:lnTo>
                <a:lnTo>
                  <a:pt x="8834" y="14260"/>
                </a:lnTo>
                <a:lnTo>
                  <a:pt x="8688" y="14406"/>
                </a:lnTo>
                <a:lnTo>
                  <a:pt x="8663" y="14454"/>
                </a:lnTo>
                <a:lnTo>
                  <a:pt x="8639" y="14503"/>
                </a:lnTo>
                <a:lnTo>
                  <a:pt x="8615" y="14600"/>
                </a:lnTo>
                <a:lnTo>
                  <a:pt x="8615" y="14649"/>
                </a:lnTo>
                <a:lnTo>
                  <a:pt x="8639" y="14673"/>
                </a:lnTo>
                <a:lnTo>
                  <a:pt x="8761" y="14673"/>
                </a:lnTo>
                <a:lnTo>
                  <a:pt x="8858" y="14649"/>
                </a:lnTo>
                <a:lnTo>
                  <a:pt x="9028" y="14527"/>
                </a:lnTo>
                <a:lnTo>
                  <a:pt x="9199" y="14406"/>
                </a:lnTo>
                <a:lnTo>
                  <a:pt x="9466" y="14235"/>
                </a:lnTo>
                <a:lnTo>
                  <a:pt x="9710" y="14016"/>
                </a:lnTo>
                <a:lnTo>
                  <a:pt x="9953" y="14016"/>
                </a:lnTo>
                <a:lnTo>
                  <a:pt x="9734" y="14211"/>
                </a:lnTo>
                <a:lnTo>
                  <a:pt x="9539" y="14406"/>
                </a:lnTo>
                <a:lnTo>
                  <a:pt x="9345" y="14625"/>
                </a:lnTo>
                <a:lnTo>
                  <a:pt x="9199" y="14868"/>
                </a:lnTo>
                <a:lnTo>
                  <a:pt x="9199" y="14892"/>
                </a:lnTo>
                <a:lnTo>
                  <a:pt x="9199" y="14917"/>
                </a:lnTo>
                <a:lnTo>
                  <a:pt x="9223" y="14941"/>
                </a:lnTo>
                <a:lnTo>
                  <a:pt x="9272" y="14941"/>
                </a:lnTo>
                <a:lnTo>
                  <a:pt x="9393" y="14892"/>
                </a:lnTo>
                <a:lnTo>
                  <a:pt x="9515" y="14844"/>
                </a:lnTo>
                <a:lnTo>
                  <a:pt x="9758" y="14698"/>
                </a:lnTo>
                <a:lnTo>
                  <a:pt x="10196" y="14357"/>
                </a:lnTo>
                <a:lnTo>
                  <a:pt x="10464" y="14235"/>
                </a:lnTo>
                <a:lnTo>
                  <a:pt x="10658" y="14138"/>
                </a:lnTo>
                <a:lnTo>
                  <a:pt x="10804" y="14016"/>
                </a:lnTo>
                <a:close/>
                <a:moveTo>
                  <a:pt x="6936" y="1"/>
                </a:moveTo>
                <a:lnTo>
                  <a:pt x="5914" y="74"/>
                </a:lnTo>
                <a:lnTo>
                  <a:pt x="4892" y="147"/>
                </a:lnTo>
                <a:lnTo>
                  <a:pt x="3870" y="268"/>
                </a:lnTo>
                <a:lnTo>
                  <a:pt x="2945" y="366"/>
                </a:lnTo>
                <a:lnTo>
                  <a:pt x="2483" y="390"/>
                </a:lnTo>
                <a:lnTo>
                  <a:pt x="1680" y="390"/>
                </a:lnTo>
                <a:lnTo>
                  <a:pt x="1339" y="317"/>
                </a:lnTo>
                <a:lnTo>
                  <a:pt x="658" y="195"/>
                </a:lnTo>
                <a:lnTo>
                  <a:pt x="634" y="147"/>
                </a:lnTo>
                <a:lnTo>
                  <a:pt x="585" y="122"/>
                </a:lnTo>
                <a:lnTo>
                  <a:pt x="512" y="98"/>
                </a:lnTo>
                <a:lnTo>
                  <a:pt x="463" y="98"/>
                </a:lnTo>
                <a:lnTo>
                  <a:pt x="390" y="122"/>
                </a:lnTo>
                <a:lnTo>
                  <a:pt x="342" y="147"/>
                </a:lnTo>
                <a:lnTo>
                  <a:pt x="317" y="220"/>
                </a:lnTo>
                <a:lnTo>
                  <a:pt x="293" y="293"/>
                </a:lnTo>
                <a:lnTo>
                  <a:pt x="244" y="1169"/>
                </a:lnTo>
                <a:lnTo>
                  <a:pt x="220" y="2069"/>
                </a:lnTo>
                <a:lnTo>
                  <a:pt x="196" y="3821"/>
                </a:lnTo>
                <a:lnTo>
                  <a:pt x="171" y="4794"/>
                </a:lnTo>
                <a:lnTo>
                  <a:pt x="123" y="5768"/>
                </a:lnTo>
                <a:lnTo>
                  <a:pt x="25" y="7690"/>
                </a:lnTo>
                <a:lnTo>
                  <a:pt x="1" y="8614"/>
                </a:lnTo>
                <a:lnTo>
                  <a:pt x="1" y="9539"/>
                </a:lnTo>
                <a:lnTo>
                  <a:pt x="25" y="11364"/>
                </a:lnTo>
                <a:lnTo>
                  <a:pt x="1" y="11997"/>
                </a:lnTo>
                <a:lnTo>
                  <a:pt x="1" y="12362"/>
                </a:lnTo>
                <a:lnTo>
                  <a:pt x="25" y="12702"/>
                </a:lnTo>
                <a:lnTo>
                  <a:pt x="50" y="13067"/>
                </a:lnTo>
                <a:lnTo>
                  <a:pt x="123" y="13408"/>
                </a:lnTo>
                <a:lnTo>
                  <a:pt x="244" y="13700"/>
                </a:lnTo>
                <a:lnTo>
                  <a:pt x="317" y="13846"/>
                </a:lnTo>
                <a:lnTo>
                  <a:pt x="390" y="13968"/>
                </a:lnTo>
                <a:lnTo>
                  <a:pt x="463" y="14065"/>
                </a:lnTo>
                <a:lnTo>
                  <a:pt x="561" y="14089"/>
                </a:lnTo>
                <a:lnTo>
                  <a:pt x="634" y="14089"/>
                </a:lnTo>
                <a:lnTo>
                  <a:pt x="731" y="14065"/>
                </a:lnTo>
                <a:lnTo>
                  <a:pt x="901" y="14138"/>
                </a:lnTo>
                <a:lnTo>
                  <a:pt x="1072" y="14162"/>
                </a:lnTo>
                <a:lnTo>
                  <a:pt x="1412" y="14211"/>
                </a:lnTo>
                <a:lnTo>
                  <a:pt x="2093" y="14260"/>
                </a:lnTo>
                <a:lnTo>
                  <a:pt x="2726" y="14308"/>
                </a:lnTo>
                <a:lnTo>
                  <a:pt x="3334" y="14308"/>
                </a:lnTo>
                <a:lnTo>
                  <a:pt x="3943" y="14284"/>
                </a:lnTo>
                <a:lnTo>
                  <a:pt x="4551" y="14260"/>
                </a:lnTo>
                <a:lnTo>
                  <a:pt x="7958" y="14089"/>
                </a:lnTo>
                <a:lnTo>
                  <a:pt x="7958" y="14089"/>
                </a:lnTo>
                <a:lnTo>
                  <a:pt x="7909" y="14211"/>
                </a:lnTo>
                <a:lnTo>
                  <a:pt x="7885" y="14357"/>
                </a:lnTo>
                <a:lnTo>
                  <a:pt x="7860" y="14673"/>
                </a:lnTo>
                <a:lnTo>
                  <a:pt x="7860" y="15233"/>
                </a:lnTo>
                <a:lnTo>
                  <a:pt x="7860" y="15768"/>
                </a:lnTo>
                <a:lnTo>
                  <a:pt x="7836" y="16303"/>
                </a:lnTo>
                <a:lnTo>
                  <a:pt x="7812" y="16547"/>
                </a:lnTo>
                <a:lnTo>
                  <a:pt x="7812" y="16668"/>
                </a:lnTo>
                <a:lnTo>
                  <a:pt x="7812" y="16790"/>
                </a:lnTo>
                <a:lnTo>
                  <a:pt x="7666" y="16741"/>
                </a:lnTo>
                <a:lnTo>
                  <a:pt x="7471" y="16693"/>
                </a:lnTo>
                <a:lnTo>
                  <a:pt x="7276" y="16693"/>
                </a:lnTo>
                <a:lnTo>
                  <a:pt x="7057" y="16668"/>
                </a:lnTo>
                <a:lnTo>
                  <a:pt x="6644" y="16693"/>
                </a:lnTo>
                <a:lnTo>
                  <a:pt x="6303" y="16741"/>
                </a:lnTo>
                <a:lnTo>
                  <a:pt x="6060" y="16790"/>
                </a:lnTo>
                <a:lnTo>
                  <a:pt x="5841" y="16863"/>
                </a:lnTo>
                <a:lnTo>
                  <a:pt x="5646" y="16936"/>
                </a:lnTo>
                <a:lnTo>
                  <a:pt x="5451" y="17058"/>
                </a:lnTo>
                <a:lnTo>
                  <a:pt x="5281" y="17204"/>
                </a:lnTo>
                <a:lnTo>
                  <a:pt x="5135" y="17374"/>
                </a:lnTo>
                <a:lnTo>
                  <a:pt x="5038" y="17569"/>
                </a:lnTo>
                <a:lnTo>
                  <a:pt x="4940" y="17812"/>
                </a:lnTo>
                <a:lnTo>
                  <a:pt x="4940" y="17885"/>
                </a:lnTo>
                <a:lnTo>
                  <a:pt x="4940" y="17958"/>
                </a:lnTo>
                <a:lnTo>
                  <a:pt x="4989" y="18031"/>
                </a:lnTo>
                <a:lnTo>
                  <a:pt x="5038" y="18055"/>
                </a:lnTo>
                <a:lnTo>
                  <a:pt x="5111" y="18080"/>
                </a:lnTo>
                <a:lnTo>
                  <a:pt x="5184" y="18080"/>
                </a:lnTo>
                <a:lnTo>
                  <a:pt x="5257" y="18055"/>
                </a:lnTo>
                <a:lnTo>
                  <a:pt x="5330" y="18007"/>
                </a:lnTo>
                <a:lnTo>
                  <a:pt x="5451" y="18080"/>
                </a:lnTo>
                <a:lnTo>
                  <a:pt x="5597" y="18128"/>
                </a:lnTo>
                <a:lnTo>
                  <a:pt x="5743" y="18177"/>
                </a:lnTo>
                <a:lnTo>
                  <a:pt x="5914" y="18201"/>
                </a:lnTo>
                <a:lnTo>
                  <a:pt x="6254" y="18226"/>
                </a:lnTo>
                <a:lnTo>
                  <a:pt x="6498" y="18226"/>
                </a:lnTo>
                <a:lnTo>
                  <a:pt x="7082" y="18250"/>
                </a:lnTo>
                <a:lnTo>
                  <a:pt x="7641" y="18250"/>
                </a:lnTo>
                <a:lnTo>
                  <a:pt x="8785" y="18226"/>
                </a:lnTo>
                <a:lnTo>
                  <a:pt x="10147" y="18201"/>
                </a:lnTo>
                <a:lnTo>
                  <a:pt x="11486" y="18128"/>
                </a:lnTo>
                <a:lnTo>
                  <a:pt x="12994" y="18080"/>
                </a:lnTo>
                <a:lnTo>
                  <a:pt x="13238" y="18080"/>
                </a:lnTo>
                <a:lnTo>
                  <a:pt x="13505" y="18104"/>
                </a:lnTo>
                <a:lnTo>
                  <a:pt x="13773" y="18080"/>
                </a:lnTo>
                <a:lnTo>
                  <a:pt x="13919" y="18080"/>
                </a:lnTo>
                <a:lnTo>
                  <a:pt x="14016" y="18031"/>
                </a:lnTo>
                <a:lnTo>
                  <a:pt x="14089" y="18080"/>
                </a:lnTo>
                <a:lnTo>
                  <a:pt x="14235" y="18080"/>
                </a:lnTo>
                <a:lnTo>
                  <a:pt x="14284" y="18055"/>
                </a:lnTo>
                <a:lnTo>
                  <a:pt x="14333" y="18007"/>
                </a:lnTo>
                <a:lnTo>
                  <a:pt x="14381" y="17958"/>
                </a:lnTo>
                <a:lnTo>
                  <a:pt x="14406" y="17885"/>
                </a:lnTo>
                <a:lnTo>
                  <a:pt x="14381" y="17812"/>
                </a:lnTo>
                <a:lnTo>
                  <a:pt x="14308" y="17569"/>
                </a:lnTo>
                <a:lnTo>
                  <a:pt x="14211" y="17374"/>
                </a:lnTo>
                <a:lnTo>
                  <a:pt x="14065" y="17179"/>
                </a:lnTo>
                <a:lnTo>
                  <a:pt x="13895" y="17033"/>
                </a:lnTo>
                <a:lnTo>
                  <a:pt x="13700" y="16912"/>
                </a:lnTo>
                <a:lnTo>
                  <a:pt x="13505" y="16814"/>
                </a:lnTo>
                <a:lnTo>
                  <a:pt x="13262" y="16741"/>
                </a:lnTo>
                <a:lnTo>
                  <a:pt x="13043" y="16693"/>
                </a:lnTo>
                <a:lnTo>
                  <a:pt x="12581" y="16693"/>
                </a:lnTo>
                <a:lnTo>
                  <a:pt x="12118" y="16766"/>
                </a:lnTo>
                <a:lnTo>
                  <a:pt x="11802" y="16790"/>
                </a:lnTo>
                <a:lnTo>
                  <a:pt x="11486" y="16814"/>
                </a:lnTo>
                <a:lnTo>
                  <a:pt x="11461" y="16620"/>
                </a:lnTo>
                <a:lnTo>
                  <a:pt x="11510" y="16571"/>
                </a:lnTo>
                <a:lnTo>
                  <a:pt x="11534" y="16498"/>
                </a:lnTo>
                <a:lnTo>
                  <a:pt x="11534" y="16449"/>
                </a:lnTo>
                <a:lnTo>
                  <a:pt x="11486" y="16425"/>
                </a:lnTo>
                <a:lnTo>
                  <a:pt x="11437" y="16401"/>
                </a:lnTo>
                <a:lnTo>
                  <a:pt x="11437" y="15939"/>
                </a:lnTo>
                <a:lnTo>
                  <a:pt x="11461" y="15501"/>
                </a:lnTo>
                <a:lnTo>
                  <a:pt x="11534" y="14746"/>
                </a:lnTo>
                <a:lnTo>
                  <a:pt x="11534" y="14381"/>
                </a:lnTo>
                <a:lnTo>
                  <a:pt x="11510" y="14187"/>
                </a:lnTo>
                <a:lnTo>
                  <a:pt x="11461" y="14016"/>
                </a:lnTo>
                <a:lnTo>
                  <a:pt x="14576" y="14016"/>
                </a:lnTo>
                <a:lnTo>
                  <a:pt x="15136" y="14041"/>
                </a:lnTo>
                <a:lnTo>
                  <a:pt x="15720" y="14089"/>
                </a:lnTo>
                <a:lnTo>
                  <a:pt x="16839" y="14211"/>
                </a:lnTo>
                <a:lnTo>
                  <a:pt x="17423" y="14260"/>
                </a:lnTo>
                <a:lnTo>
                  <a:pt x="17982" y="14260"/>
                </a:lnTo>
                <a:lnTo>
                  <a:pt x="18542" y="14235"/>
                </a:lnTo>
                <a:lnTo>
                  <a:pt x="18834" y="14211"/>
                </a:lnTo>
                <a:lnTo>
                  <a:pt x="19102" y="14138"/>
                </a:lnTo>
                <a:lnTo>
                  <a:pt x="19199" y="14114"/>
                </a:lnTo>
                <a:lnTo>
                  <a:pt x="19272" y="14041"/>
                </a:lnTo>
                <a:lnTo>
                  <a:pt x="19296" y="13968"/>
                </a:lnTo>
                <a:lnTo>
                  <a:pt x="19272" y="13870"/>
                </a:lnTo>
                <a:lnTo>
                  <a:pt x="19272" y="13773"/>
                </a:lnTo>
                <a:lnTo>
                  <a:pt x="19150" y="13043"/>
                </a:lnTo>
                <a:lnTo>
                  <a:pt x="19248" y="12921"/>
                </a:lnTo>
                <a:lnTo>
                  <a:pt x="19248" y="12873"/>
                </a:lnTo>
                <a:lnTo>
                  <a:pt x="19248" y="12824"/>
                </a:lnTo>
                <a:lnTo>
                  <a:pt x="19223" y="12800"/>
                </a:lnTo>
                <a:lnTo>
                  <a:pt x="19102" y="12800"/>
                </a:lnTo>
                <a:lnTo>
                  <a:pt x="19053" y="12337"/>
                </a:lnTo>
                <a:lnTo>
                  <a:pt x="19029" y="11875"/>
                </a:lnTo>
                <a:lnTo>
                  <a:pt x="18980" y="10926"/>
                </a:lnTo>
                <a:lnTo>
                  <a:pt x="18980" y="10001"/>
                </a:lnTo>
                <a:lnTo>
                  <a:pt x="19004" y="9052"/>
                </a:lnTo>
                <a:lnTo>
                  <a:pt x="19004" y="8955"/>
                </a:lnTo>
                <a:lnTo>
                  <a:pt x="19077" y="7203"/>
                </a:lnTo>
                <a:lnTo>
                  <a:pt x="19150" y="5549"/>
                </a:lnTo>
                <a:lnTo>
                  <a:pt x="19175" y="3894"/>
                </a:lnTo>
                <a:lnTo>
                  <a:pt x="19223" y="2385"/>
                </a:lnTo>
                <a:lnTo>
                  <a:pt x="19248" y="1607"/>
                </a:lnTo>
                <a:lnTo>
                  <a:pt x="19223" y="1242"/>
                </a:lnTo>
                <a:lnTo>
                  <a:pt x="19199" y="852"/>
                </a:lnTo>
                <a:lnTo>
                  <a:pt x="19248" y="804"/>
                </a:lnTo>
                <a:lnTo>
                  <a:pt x="19272" y="755"/>
                </a:lnTo>
                <a:lnTo>
                  <a:pt x="19296" y="682"/>
                </a:lnTo>
                <a:lnTo>
                  <a:pt x="19296" y="609"/>
                </a:lnTo>
                <a:lnTo>
                  <a:pt x="19272" y="560"/>
                </a:lnTo>
                <a:lnTo>
                  <a:pt x="19223" y="512"/>
                </a:lnTo>
                <a:lnTo>
                  <a:pt x="19175" y="463"/>
                </a:lnTo>
                <a:lnTo>
                  <a:pt x="19102" y="439"/>
                </a:lnTo>
                <a:lnTo>
                  <a:pt x="18493" y="317"/>
                </a:lnTo>
                <a:lnTo>
                  <a:pt x="17885" y="268"/>
                </a:lnTo>
                <a:lnTo>
                  <a:pt x="17277" y="244"/>
                </a:lnTo>
                <a:lnTo>
                  <a:pt x="16644" y="244"/>
                </a:lnTo>
                <a:lnTo>
                  <a:pt x="15403" y="293"/>
                </a:lnTo>
                <a:lnTo>
                  <a:pt x="14187" y="293"/>
                </a:lnTo>
                <a:lnTo>
                  <a:pt x="12629" y="220"/>
                </a:lnTo>
                <a:lnTo>
                  <a:pt x="11072" y="122"/>
                </a:lnTo>
                <a:lnTo>
                  <a:pt x="9515" y="49"/>
                </a:lnTo>
                <a:lnTo>
                  <a:pt x="79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cs typeface="Calibri Light" panose="020F0302020204030204" pitchFamily="34" charset="0"/>
            </a:endParaRPr>
          </a:p>
        </p:txBody>
      </p:sp>
      <p:cxnSp>
        <p:nvCxnSpPr>
          <p:cNvPr id="29" name="Straight Arrow Connector 28">
            <a:extLst>
              <a:ext uri="{FF2B5EF4-FFF2-40B4-BE49-F238E27FC236}">
                <a16:creationId xmlns:a16="http://schemas.microsoft.com/office/drawing/2014/main" id="{68A8D6C3-B292-4632-859A-1B3910F597B8}"/>
              </a:ext>
            </a:extLst>
          </p:cNvPr>
          <p:cNvCxnSpPr>
            <a:cxnSpLocks/>
          </p:cNvCxnSpPr>
          <p:nvPr/>
        </p:nvCxnSpPr>
        <p:spPr>
          <a:xfrm flipH="1">
            <a:off x="4929477" y="2763753"/>
            <a:ext cx="1893261" cy="0"/>
          </a:xfrm>
          <a:prstGeom prst="straightConnector1">
            <a:avLst/>
          </a:prstGeom>
          <a:ln>
            <a:solidFill>
              <a:schemeClr val="bg1"/>
            </a:solidFill>
            <a:tailEnd type="triangle"/>
          </a:ln>
        </p:spPr>
        <p:style>
          <a:lnRef idx="2">
            <a:schemeClr val="dk1"/>
          </a:lnRef>
          <a:fillRef idx="0">
            <a:schemeClr val="dk1"/>
          </a:fillRef>
          <a:effectRef idx="1">
            <a:schemeClr val="dk1"/>
          </a:effectRef>
          <a:fontRef idx="minor">
            <a:schemeClr val="tx1"/>
          </a:fontRef>
        </p:style>
      </p:cxnSp>
      <p:sp>
        <p:nvSpPr>
          <p:cNvPr id="98" name="TextBox 97">
            <a:extLst>
              <a:ext uri="{FF2B5EF4-FFF2-40B4-BE49-F238E27FC236}">
                <a16:creationId xmlns:a16="http://schemas.microsoft.com/office/drawing/2014/main" id="{0A1FCB26-B062-48F0-AB4E-AC96CDADF849}"/>
              </a:ext>
            </a:extLst>
          </p:cNvPr>
          <p:cNvSpPr txBox="1"/>
          <p:nvPr/>
        </p:nvSpPr>
        <p:spPr>
          <a:xfrm>
            <a:off x="5535308" y="2429123"/>
            <a:ext cx="721672" cy="307777"/>
          </a:xfrm>
          <a:prstGeom prst="rect">
            <a:avLst/>
          </a:prstGeom>
          <a:noFill/>
        </p:spPr>
        <p:txBody>
          <a:bodyPr wrap="none" rtlCol="0">
            <a:spAutoFit/>
          </a:bodyPr>
          <a:lstStyle/>
          <a:p>
            <a:r>
              <a:rPr lang="en-US">
                <a:solidFill>
                  <a:schemeClr val="bg1"/>
                </a:solidFill>
                <a:latin typeface="Cambria" panose="02040503050406030204" pitchFamily="18" charset="0"/>
                <a:ea typeface="Cambria" panose="02040503050406030204" pitchFamily="18" charset="0"/>
                <a:cs typeface="Calibri Light" panose="020F0302020204030204" pitchFamily="34" charset="0"/>
              </a:rPr>
              <a:t>Kibana</a:t>
            </a:r>
          </a:p>
        </p:txBody>
      </p:sp>
      <p:sp>
        <p:nvSpPr>
          <p:cNvPr id="12" name="Google Shape;400;p38">
            <a:extLst>
              <a:ext uri="{FF2B5EF4-FFF2-40B4-BE49-F238E27FC236}">
                <a16:creationId xmlns:a16="http://schemas.microsoft.com/office/drawing/2014/main" id="{004B79EA-DF06-4850-AB15-CB33B31CFD3F}"/>
              </a:ext>
            </a:extLst>
          </p:cNvPr>
          <p:cNvSpPr/>
          <p:nvPr/>
        </p:nvSpPr>
        <p:spPr>
          <a:xfrm>
            <a:off x="7229074" y="2565178"/>
            <a:ext cx="514197" cy="343444"/>
          </a:xfrm>
          <a:custGeom>
            <a:avLst/>
            <a:gdLst/>
            <a:ahLst/>
            <a:cxnLst/>
            <a:rect l="l" t="t" r="r" b="b"/>
            <a:pathLst>
              <a:path w="18153" h="13384" extrusionOk="0">
                <a:moveTo>
                  <a:pt x="15865" y="1752"/>
                </a:moveTo>
                <a:lnTo>
                  <a:pt x="15962" y="1801"/>
                </a:lnTo>
                <a:lnTo>
                  <a:pt x="16230" y="1801"/>
                </a:lnTo>
                <a:lnTo>
                  <a:pt x="16279" y="1825"/>
                </a:lnTo>
                <a:lnTo>
                  <a:pt x="16303" y="1850"/>
                </a:lnTo>
                <a:lnTo>
                  <a:pt x="16327" y="1923"/>
                </a:lnTo>
                <a:lnTo>
                  <a:pt x="16303" y="1971"/>
                </a:lnTo>
                <a:lnTo>
                  <a:pt x="16279" y="2117"/>
                </a:lnTo>
                <a:lnTo>
                  <a:pt x="16230" y="2190"/>
                </a:lnTo>
                <a:lnTo>
                  <a:pt x="16157" y="2288"/>
                </a:lnTo>
                <a:lnTo>
                  <a:pt x="16084" y="2336"/>
                </a:lnTo>
                <a:lnTo>
                  <a:pt x="16011" y="2361"/>
                </a:lnTo>
                <a:lnTo>
                  <a:pt x="15938" y="2336"/>
                </a:lnTo>
                <a:lnTo>
                  <a:pt x="15865" y="2239"/>
                </a:lnTo>
                <a:lnTo>
                  <a:pt x="15792" y="2142"/>
                </a:lnTo>
                <a:lnTo>
                  <a:pt x="15768" y="2020"/>
                </a:lnTo>
                <a:lnTo>
                  <a:pt x="15768" y="1923"/>
                </a:lnTo>
                <a:lnTo>
                  <a:pt x="15841" y="1801"/>
                </a:lnTo>
                <a:lnTo>
                  <a:pt x="15865" y="1752"/>
                </a:lnTo>
                <a:close/>
                <a:moveTo>
                  <a:pt x="10925" y="4015"/>
                </a:moveTo>
                <a:lnTo>
                  <a:pt x="11023" y="4039"/>
                </a:lnTo>
                <a:lnTo>
                  <a:pt x="11071" y="4064"/>
                </a:lnTo>
                <a:lnTo>
                  <a:pt x="11096" y="4064"/>
                </a:lnTo>
                <a:lnTo>
                  <a:pt x="11096" y="4088"/>
                </a:lnTo>
                <a:lnTo>
                  <a:pt x="11120" y="4112"/>
                </a:lnTo>
                <a:lnTo>
                  <a:pt x="11120" y="4137"/>
                </a:lnTo>
                <a:lnTo>
                  <a:pt x="11120" y="4185"/>
                </a:lnTo>
                <a:lnTo>
                  <a:pt x="11120" y="4210"/>
                </a:lnTo>
                <a:lnTo>
                  <a:pt x="11096" y="4283"/>
                </a:lnTo>
                <a:lnTo>
                  <a:pt x="11023" y="4380"/>
                </a:lnTo>
                <a:lnTo>
                  <a:pt x="10998" y="4429"/>
                </a:lnTo>
                <a:lnTo>
                  <a:pt x="10950" y="4477"/>
                </a:lnTo>
                <a:lnTo>
                  <a:pt x="10901" y="4477"/>
                </a:lnTo>
                <a:lnTo>
                  <a:pt x="10901" y="4453"/>
                </a:lnTo>
                <a:lnTo>
                  <a:pt x="10877" y="4453"/>
                </a:lnTo>
                <a:lnTo>
                  <a:pt x="10828" y="4380"/>
                </a:lnTo>
                <a:lnTo>
                  <a:pt x="10779" y="4307"/>
                </a:lnTo>
                <a:lnTo>
                  <a:pt x="10779" y="4234"/>
                </a:lnTo>
                <a:lnTo>
                  <a:pt x="10779" y="4137"/>
                </a:lnTo>
                <a:lnTo>
                  <a:pt x="10828" y="4064"/>
                </a:lnTo>
                <a:lnTo>
                  <a:pt x="10901" y="4015"/>
                </a:lnTo>
                <a:close/>
                <a:moveTo>
                  <a:pt x="12507" y="5159"/>
                </a:moveTo>
                <a:lnTo>
                  <a:pt x="12580" y="5183"/>
                </a:lnTo>
                <a:lnTo>
                  <a:pt x="12629" y="5256"/>
                </a:lnTo>
                <a:lnTo>
                  <a:pt x="12677" y="5329"/>
                </a:lnTo>
                <a:lnTo>
                  <a:pt x="12677" y="5451"/>
                </a:lnTo>
                <a:lnTo>
                  <a:pt x="12653" y="5548"/>
                </a:lnTo>
                <a:lnTo>
                  <a:pt x="12604" y="5645"/>
                </a:lnTo>
                <a:lnTo>
                  <a:pt x="12556" y="5743"/>
                </a:lnTo>
                <a:lnTo>
                  <a:pt x="12507" y="5767"/>
                </a:lnTo>
                <a:lnTo>
                  <a:pt x="12458" y="5791"/>
                </a:lnTo>
                <a:lnTo>
                  <a:pt x="12337" y="5767"/>
                </a:lnTo>
                <a:lnTo>
                  <a:pt x="12239" y="5718"/>
                </a:lnTo>
                <a:lnTo>
                  <a:pt x="12166" y="5645"/>
                </a:lnTo>
                <a:lnTo>
                  <a:pt x="12142" y="5572"/>
                </a:lnTo>
                <a:lnTo>
                  <a:pt x="12142" y="5499"/>
                </a:lnTo>
                <a:lnTo>
                  <a:pt x="12166" y="5426"/>
                </a:lnTo>
                <a:lnTo>
                  <a:pt x="12191" y="5353"/>
                </a:lnTo>
                <a:lnTo>
                  <a:pt x="12264" y="5329"/>
                </a:lnTo>
                <a:lnTo>
                  <a:pt x="12312" y="5305"/>
                </a:lnTo>
                <a:lnTo>
                  <a:pt x="12337" y="5256"/>
                </a:lnTo>
                <a:lnTo>
                  <a:pt x="12361" y="5183"/>
                </a:lnTo>
                <a:lnTo>
                  <a:pt x="12410" y="5159"/>
                </a:lnTo>
                <a:close/>
                <a:moveTo>
                  <a:pt x="5499" y="6229"/>
                </a:moveTo>
                <a:lnTo>
                  <a:pt x="5597" y="6302"/>
                </a:lnTo>
                <a:lnTo>
                  <a:pt x="5694" y="6351"/>
                </a:lnTo>
                <a:lnTo>
                  <a:pt x="5743" y="6424"/>
                </a:lnTo>
                <a:lnTo>
                  <a:pt x="5767" y="6546"/>
                </a:lnTo>
                <a:lnTo>
                  <a:pt x="5743" y="6643"/>
                </a:lnTo>
                <a:lnTo>
                  <a:pt x="5670" y="6740"/>
                </a:lnTo>
                <a:lnTo>
                  <a:pt x="5621" y="6813"/>
                </a:lnTo>
                <a:lnTo>
                  <a:pt x="5524" y="6838"/>
                </a:lnTo>
                <a:lnTo>
                  <a:pt x="5475" y="6862"/>
                </a:lnTo>
                <a:lnTo>
                  <a:pt x="5426" y="6862"/>
                </a:lnTo>
                <a:lnTo>
                  <a:pt x="5329" y="6789"/>
                </a:lnTo>
                <a:lnTo>
                  <a:pt x="5280" y="6716"/>
                </a:lnTo>
                <a:lnTo>
                  <a:pt x="5280" y="6643"/>
                </a:lnTo>
                <a:lnTo>
                  <a:pt x="5280" y="6594"/>
                </a:lnTo>
                <a:lnTo>
                  <a:pt x="5305" y="6497"/>
                </a:lnTo>
                <a:lnTo>
                  <a:pt x="5353" y="6400"/>
                </a:lnTo>
                <a:lnTo>
                  <a:pt x="5475" y="6254"/>
                </a:lnTo>
                <a:lnTo>
                  <a:pt x="5499" y="6229"/>
                </a:lnTo>
                <a:close/>
                <a:moveTo>
                  <a:pt x="7568" y="7470"/>
                </a:moveTo>
                <a:lnTo>
                  <a:pt x="7616" y="7519"/>
                </a:lnTo>
                <a:lnTo>
                  <a:pt x="7689" y="7519"/>
                </a:lnTo>
                <a:lnTo>
                  <a:pt x="7835" y="7543"/>
                </a:lnTo>
                <a:lnTo>
                  <a:pt x="7908" y="7568"/>
                </a:lnTo>
                <a:lnTo>
                  <a:pt x="7957" y="7592"/>
                </a:lnTo>
                <a:lnTo>
                  <a:pt x="7957" y="7616"/>
                </a:lnTo>
                <a:lnTo>
                  <a:pt x="7957" y="7641"/>
                </a:lnTo>
                <a:lnTo>
                  <a:pt x="7957" y="7665"/>
                </a:lnTo>
                <a:lnTo>
                  <a:pt x="7908" y="7714"/>
                </a:lnTo>
                <a:lnTo>
                  <a:pt x="7908" y="7738"/>
                </a:lnTo>
                <a:lnTo>
                  <a:pt x="7811" y="7811"/>
                </a:lnTo>
                <a:lnTo>
                  <a:pt x="7787" y="7835"/>
                </a:lnTo>
                <a:lnTo>
                  <a:pt x="7714" y="7884"/>
                </a:lnTo>
                <a:lnTo>
                  <a:pt x="7641" y="7884"/>
                </a:lnTo>
                <a:lnTo>
                  <a:pt x="7641" y="7908"/>
                </a:lnTo>
                <a:lnTo>
                  <a:pt x="7592" y="7908"/>
                </a:lnTo>
                <a:lnTo>
                  <a:pt x="7543" y="7884"/>
                </a:lnTo>
                <a:lnTo>
                  <a:pt x="7519" y="7884"/>
                </a:lnTo>
                <a:lnTo>
                  <a:pt x="7495" y="7860"/>
                </a:lnTo>
                <a:lnTo>
                  <a:pt x="7495" y="7835"/>
                </a:lnTo>
                <a:lnTo>
                  <a:pt x="7470" y="7811"/>
                </a:lnTo>
                <a:lnTo>
                  <a:pt x="7422" y="7689"/>
                </a:lnTo>
                <a:lnTo>
                  <a:pt x="7397" y="7616"/>
                </a:lnTo>
                <a:lnTo>
                  <a:pt x="7422" y="7543"/>
                </a:lnTo>
                <a:lnTo>
                  <a:pt x="7495" y="7519"/>
                </a:lnTo>
                <a:lnTo>
                  <a:pt x="7568" y="7470"/>
                </a:lnTo>
                <a:close/>
                <a:moveTo>
                  <a:pt x="16011" y="1363"/>
                </a:moveTo>
                <a:lnTo>
                  <a:pt x="15889" y="1387"/>
                </a:lnTo>
                <a:lnTo>
                  <a:pt x="15768" y="1436"/>
                </a:lnTo>
                <a:lnTo>
                  <a:pt x="15646" y="1509"/>
                </a:lnTo>
                <a:lnTo>
                  <a:pt x="15573" y="1582"/>
                </a:lnTo>
                <a:lnTo>
                  <a:pt x="15500" y="1655"/>
                </a:lnTo>
                <a:lnTo>
                  <a:pt x="15476" y="1752"/>
                </a:lnTo>
                <a:lnTo>
                  <a:pt x="15427" y="1825"/>
                </a:lnTo>
                <a:lnTo>
                  <a:pt x="15403" y="2020"/>
                </a:lnTo>
                <a:lnTo>
                  <a:pt x="15451" y="2215"/>
                </a:lnTo>
                <a:lnTo>
                  <a:pt x="15500" y="2361"/>
                </a:lnTo>
                <a:lnTo>
                  <a:pt x="15330" y="2458"/>
                </a:lnTo>
                <a:lnTo>
                  <a:pt x="15159" y="2579"/>
                </a:lnTo>
                <a:lnTo>
                  <a:pt x="14989" y="2725"/>
                </a:lnTo>
                <a:lnTo>
                  <a:pt x="14843" y="2896"/>
                </a:lnTo>
                <a:lnTo>
                  <a:pt x="14283" y="3528"/>
                </a:lnTo>
                <a:lnTo>
                  <a:pt x="13918" y="3893"/>
                </a:lnTo>
                <a:lnTo>
                  <a:pt x="13529" y="4234"/>
                </a:lnTo>
                <a:lnTo>
                  <a:pt x="13140" y="4599"/>
                </a:lnTo>
                <a:lnTo>
                  <a:pt x="12775" y="4964"/>
                </a:lnTo>
                <a:lnTo>
                  <a:pt x="12677" y="4891"/>
                </a:lnTo>
                <a:lnTo>
                  <a:pt x="12556" y="4842"/>
                </a:lnTo>
                <a:lnTo>
                  <a:pt x="12507" y="4842"/>
                </a:lnTo>
                <a:lnTo>
                  <a:pt x="12434" y="4818"/>
                </a:lnTo>
                <a:lnTo>
                  <a:pt x="12264" y="4818"/>
                </a:lnTo>
                <a:lnTo>
                  <a:pt x="12191" y="4867"/>
                </a:lnTo>
                <a:lnTo>
                  <a:pt x="12020" y="4696"/>
                </a:lnTo>
                <a:lnTo>
                  <a:pt x="11826" y="4502"/>
                </a:lnTo>
                <a:lnTo>
                  <a:pt x="11655" y="4331"/>
                </a:lnTo>
                <a:lnTo>
                  <a:pt x="11582" y="4307"/>
                </a:lnTo>
                <a:lnTo>
                  <a:pt x="11582" y="4161"/>
                </a:lnTo>
                <a:lnTo>
                  <a:pt x="11582" y="4039"/>
                </a:lnTo>
                <a:lnTo>
                  <a:pt x="11534" y="3918"/>
                </a:lnTo>
                <a:lnTo>
                  <a:pt x="11485" y="3820"/>
                </a:lnTo>
                <a:lnTo>
                  <a:pt x="11388" y="3723"/>
                </a:lnTo>
                <a:lnTo>
                  <a:pt x="11242" y="3626"/>
                </a:lnTo>
                <a:lnTo>
                  <a:pt x="11169" y="3577"/>
                </a:lnTo>
                <a:lnTo>
                  <a:pt x="11120" y="3528"/>
                </a:lnTo>
                <a:lnTo>
                  <a:pt x="11047" y="3504"/>
                </a:lnTo>
                <a:lnTo>
                  <a:pt x="10974" y="3504"/>
                </a:lnTo>
                <a:lnTo>
                  <a:pt x="10828" y="3528"/>
                </a:lnTo>
                <a:lnTo>
                  <a:pt x="10682" y="3601"/>
                </a:lnTo>
                <a:lnTo>
                  <a:pt x="10536" y="3723"/>
                </a:lnTo>
                <a:lnTo>
                  <a:pt x="10439" y="3869"/>
                </a:lnTo>
                <a:lnTo>
                  <a:pt x="10341" y="4039"/>
                </a:lnTo>
                <a:lnTo>
                  <a:pt x="10317" y="4234"/>
                </a:lnTo>
                <a:lnTo>
                  <a:pt x="10317" y="4380"/>
                </a:lnTo>
                <a:lnTo>
                  <a:pt x="10171" y="4477"/>
                </a:lnTo>
                <a:lnTo>
                  <a:pt x="10025" y="4575"/>
                </a:lnTo>
                <a:lnTo>
                  <a:pt x="9879" y="4721"/>
                </a:lnTo>
                <a:lnTo>
                  <a:pt x="9733" y="4867"/>
                </a:lnTo>
                <a:lnTo>
                  <a:pt x="9490" y="5159"/>
                </a:lnTo>
                <a:lnTo>
                  <a:pt x="9319" y="5402"/>
                </a:lnTo>
                <a:lnTo>
                  <a:pt x="8954" y="5864"/>
                </a:lnTo>
                <a:lnTo>
                  <a:pt x="8614" y="6375"/>
                </a:lnTo>
                <a:lnTo>
                  <a:pt x="8298" y="6789"/>
                </a:lnTo>
                <a:lnTo>
                  <a:pt x="8152" y="7008"/>
                </a:lnTo>
                <a:lnTo>
                  <a:pt x="8030" y="7227"/>
                </a:lnTo>
                <a:lnTo>
                  <a:pt x="7908" y="7203"/>
                </a:lnTo>
                <a:lnTo>
                  <a:pt x="7787" y="7178"/>
                </a:lnTo>
                <a:lnTo>
                  <a:pt x="7738" y="7154"/>
                </a:lnTo>
                <a:lnTo>
                  <a:pt x="7616" y="7130"/>
                </a:lnTo>
                <a:lnTo>
                  <a:pt x="7470" y="7130"/>
                </a:lnTo>
                <a:lnTo>
                  <a:pt x="7349" y="7178"/>
                </a:lnTo>
                <a:lnTo>
                  <a:pt x="7227" y="7251"/>
                </a:lnTo>
                <a:lnTo>
                  <a:pt x="7178" y="7203"/>
                </a:lnTo>
                <a:lnTo>
                  <a:pt x="6935" y="7081"/>
                </a:lnTo>
                <a:lnTo>
                  <a:pt x="6692" y="6935"/>
                </a:lnTo>
                <a:lnTo>
                  <a:pt x="6448" y="6765"/>
                </a:lnTo>
                <a:lnTo>
                  <a:pt x="6327" y="6716"/>
                </a:lnTo>
                <a:lnTo>
                  <a:pt x="6205" y="6667"/>
                </a:lnTo>
                <a:lnTo>
                  <a:pt x="6229" y="6546"/>
                </a:lnTo>
                <a:lnTo>
                  <a:pt x="6205" y="6424"/>
                </a:lnTo>
                <a:lnTo>
                  <a:pt x="6181" y="6278"/>
                </a:lnTo>
                <a:lnTo>
                  <a:pt x="6132" y="6181"/>
                </a:lnTo>
                <a:lnTo>
                  <a:pt x="6059" y="6059"/>
                </a:lnTo>
                <a:lnTo>
                  <a:pt x="5986" y="5962"/>
                </a:lnTo>
                <a:lnTo>
                  <a:pt x="5889" y="5889"/>
                </a:lnTo>
                <a:lnTo>
                  <a:pt x="5767" y="5840"/>
                </a:lnTo>
                <a:lnTo>
                  <a:pt x="5694" y="5816"/>
                </a:lnTo>
                <a:lnTo>
                  <a:pt x="5621" y="5791"/>
                </a:lnTo>
                <a:lnTo>
                  <a:pt x="5475" y="5791"/>
                </a:lnTo>
                <a:lnTo>
                  <a:pt x="5329" y="5840"/>
                </a:lnTo>
                <a:lnTo>
                  <a:pt x="5207" y="5913"/>
                </a:lnTo>
                <a:lnTo>
                  <a:pt x="5086" y="6010"/>
                </a:lnTo>
                <a:lnTo>
                  <a:pt x="4964" y="6156"/>
                </a:lnTo>
                <a:lnTo>
                  <a:pt x="4891" y="6302"/>
                </a:lnTo>
                <a:lnTo>
                  <a:pt x="4818" y="6473"/>
                </a:lnTo>
                <a:lnTo>
                  <a:pt x="4818" y="6570"/>
                </a:lnTo>
                <a:lnTo>
                  <a:pt x="4818" y="6692"/>
                </a:lnTo>
                <a:lnTo>
                  <a:pt x="4769" y="6716"/>
                </a:lnTo>
                <a:lnTo>
                  <a:pt x="3918" y="7714"/>
                </a:lnTo>
                <a:lnTo>
                  <a:pt x="3504" y="8225"/>
                </a:lnTo>
                <a:lnTo>
                  <a:pt x="3090" y="8760"/>
                </a:lnTo>
                <a:lnTo>
                  <a:pt x="2677" y="9271"/>
                </a:lnTo>
                <a:lnTo>
                  <a:pt x="2214" y="9782"/>
                </a:lnTo>
                <a:lnTo>
                  <a:pt x="2044" y="9952"/>
                </a:lnTo>
                <a:lnTo>
                  <a:pt x="1874" y="10147"/>
                </a:lnTo>
                <a:lnTo>
                  <a:pt x="1801" y="10244"/>
                </a:lnTo>
                <a:lnTo>
                  <a:pt x="1752" y="10366"/>
                </a:lnTo>
                <a:lnTo>
                  <a:pt x="1703" y="10488"/>
                </a:lnTo>
                <a:lnTo>
                  <a:pt x="1703" y="10609"/>
                </a:lnTo>
                <a:lnTo>
                  <a:pt x="1728" y="10682"/>
                </a:lnTo>
                <a:lnTo>
                  <a:pt x="1776" y="10731"/>
                </a:lnTo>
                <a:lnTo>
                  <a:pt x="1849" y="10755"/>
                </a:lnTo>
                <a:lnTo>
                  <a:pt x="1922" y="10731"/>
                </a:lnTo>
                <a:lnTo>
                  <a:pt x="2020" y="10682"/>
                </a:lnTo>
                <a:lnTo>
                  <a:pt x="2117" y="10633"/>
                </a:lnTo>
                <a:lnTo>
                  <a:pt x="2263" y="10463"/>
                </a:lnTo>
                <a:lnTo>
                  <a:pt x="2579" y="10123"/>
                </a:lnTo>
                <a:lnTo>
                  <a:pt x="2969" y="9733"/>
                </a:lnTo>
                <a:lnTo>
                  <a:pt x="3163" y="9514"/>
                </a:lnTo>
                <a:lnTo>
                  <a:pt x="3334" y="9295"/>
                </a:lnTo>
                <a:lnTo>
                  <a:pt x="3747" y="8760"/>
                </a:lnTo>
                <a:lnTo>
                  <a:pt x="4185" y="8225"/>
                </a:lnTo>
                <a:lnTo>
                  <a:pt x="4648" y="7714"/>
                </a:lnTo>
                <a:lnTo>
                  <a:pt x="5086" y="7203"/>
                </a:lnTo>
                <a:lnTo>
                  <a:pt x="5159" y="7251"/>
                </a:lnTo>
                <a:lnTo>
                  <a:pt x="5280" y="7300"/>
                </a:lnTo>
                <a:lnTo>
                  <a:pt x="5378" y="7324"/>
                </a:lnTo>
                <a:lnTo>
                  <a:pt x="5499" y="7324"/>
                </a:lnTo>
                <a:lnTo>
                  <a:pt x="5645" y="7300"/>
                </a:lnTo>
                <a:lnTo>
                  <a:pt x="5791" y="7251"/>
                </a:lnTo>
                <a:lnTo>
                  <a:pt x="5913" y="7154"/>
                </a:lnTo>
                <a:lnTo>
                  <a:pt x="6010" y="7057"/>
                </a:lnTo>
                <a:lnTo>
                  <a:pt x="6205" y="7178"/>
                </a:lnTo>
                <a:lnTo>
                  <a:pt x="6400" y="7300"/>
                </a:lnTo>
                <a:lnTo>
                  <a:pt x="6716" y="7519"/>
                </a:lnTo>
                <a:lnTo>
                  <a:pt x="6862" y="7616"/>
                </a:lnTo>
                <a:lnTo>
                  <a:pt x="7032" y="7689"/>
                </a:lnTo>
                <a:lnTo>
                  <a:pt x="7057" y="7811"/>
                </a:lnTo>
                <a:lnTo>
                  <a:pt x="7105" y="7933"/>
                </a:lnTo>
                <a:lnTo>
                  <a:pt x="7154" y="8030"/>
                </a:lnTo>
                <a:lnTo>
                  <a:pt x="7227" y="8127"/>
                </a:lnTo>
                <a:lnTo>
                  <a:pt x="7324" y="8176"/>
                </a:lnTo>
                <a:lnTo>
                  <a:pt x="7397" y="8225"/>
                </a:lnTo>
                <a:lnTo>
                  <a:pt x="7495" y="8273"/>
                </a:lnTo>
                <a:lnTo>
                  <a:pt x="7714" y="8273"/>
                </a:lnTo>
                <a:lnTo>
                  <a:pt x="7835" y="8225"/>
                </a:lnTo>
                <a:lnTo>
                  <a:pt x="8006" y="8127"/>
                </a:lnTo>
                <a:lnTo>
                  <a:pt x="8152" y="8006"/>
                </a:lnTo>
                <a:lnTo>
                  <a:pt x="8225" y="7908"/>
                </a:lnTo>
                <a:lnTo>
                  <a:pt x="8273" y="7835"/>
                </a:lnTo>
                <a:lnTo>
                  <a:pt x="8298" y="7738"/>
                </a:lnTo>
                <a:lnTo>
                  <a:pt x="8322" y="7641"/>
                </a:lnTo>
                <a:lnTo>
                  <a:pt x="8322" y="7543"/>
                </a:lnTo>
                <a:lnTo>
                  <a:pt x="8298" y="7470"/>
                </a:lnTo>
                <a:lnTo>
                  <a:pt x="8468" y="7300"/>
                </a:lnTo>
                <a:lnTo>
                  <a:pt x="8614" y="7130"/>
                </a:lnTo>
                <a:lnTo>
                  <a:pt x="8906" y="6740"/>
                </a:lnTo>
                <a:lnTo>
                  <a:pt x="9173" y="6327"/>
                </a:lnTo>
                <a:lnTo>
                  <a:pt x="9417" y="5962"/>
                </a:lnTo>
                <a:lnTo>
                  <a:pt x="9782" y="5499"/>
                </a:lnTo>
                <a:lnTo>
                  <a:pt x="10195" y="5086"/>
                </a:lnTo>
                <a:lnTo>
                  <a:pt x="10268" y="5013"/>
                </a:lnTo>
                <a:lnTo>
                  <a:pt x="10366" y="4940"/>
                </a:lnTo>
                <a:lnTo>
                  <a:pt x="10585" y="4818"/>
                </a:lnTo>
                <a:lnTo>
                  <a:pt x="10706" y="4891"/>
                </a:lnTo>
                <a:lnTo>
                  <a:pt x="10828" y="4915"/>
                </a:lnTo>
                <a:lnTo>
                  <a:pt x="10950" y="4940"/>
                </a:lnTo>
                <a:lnTo>
                  <a:pt x="11096" y="4915"/>
                </a:lnTo>
                <a:lnTo>
                  <a:pt x="11193" y="4867"/>
                </a:lnTo>
                <a:lnTo>
                  <a:pt x="11266" y="4794"/>
                </a:lnTo>
                <a:lnTo>
                  <a:pt x="11363" y="4721"/>
                </a:lnTo>
                <a:lnTo>
                  <a:pt x="11436" y="4648"/>
                </a:lnTo>
                <a:lnTo>
                  <a:pt x="11704" y="4964"/>
                </a:lnTo>
                <a:lnTo>
                  <a:pt x="11874" y="5183"/>
                </a:lnTo>
                <a:lnTo>
                  <a:pt x="11801" y="5305"/>
                </a:lnTo>
                <a:lnTo>
                  <a:pt x="11777" y="5426"/>
                </a:lnTo>
                <a:lnTo>
                  <a:pt x="11753" y="5548"/>
                </a:lnTo>
                <a:lnTo>
                  <a:pt x="11777" y="5694"/>
                </a:lnTo>
                <a:lnTo>
                  <a:pt x="11826" y="5816"/>
                </a:lnTo>
                <a:lnTo>
                  <a:pt x="11899" y="5913"/>
                </a:lnTo>
                <a:lnTo>
                  <a:pt x="12020" y="6010"/>
                </a:lnTo>
                <a:lnTo>
                  <a:pt x="12142" y="6059"/>
                </a:lnTo>
                <a:lnTo>
                  <a:pt x="12264" y="6108"/>
                </a:lnTo>
                <a:lnTo>
                  <a:pt x="12410" y="6108"/>
                </a:lnTo>
                <a:lnTo>
                  <a:pt x="12531" y="6083"/>
                </a:lnTo>
                <a:lnTo>
                  <a:pt x="12653" y="6035"/>
                </a:lnTo>
                <a:lnTo>
                  <a:pt x="12726" y="5986"/>
                </a:lnTo>
                <a:lnTo>
                  <a:pt x="12799" y="5913"/>
                </a:lnTo>
                <a:lnTo>
                  <a:pt x="12872" y="5840"/>
                </a:lnTo>
                <a:lnTo>
                  <a:pt x="12921" y="5743"/>
                </a:lnTo>
                <a:lnTo>
                  <a:pt x="12969" y="5548"/>
                </a:lnTo>
                <a:lnTo>
                  <a:pt x="12969" y="5329"/>
                </a:lnTo>
                <a:lnTo>
                  <a:pt x="12969" y="5280"/>
                </a:lnTo>
                <a:lnTo>
                  <a:pt x="13042" y="5256"/>
                </a:lnTo>
                <a:lnTo>
                  <a:pt x="13383" y="4915"/>
                </a:lnTo>
                <a:lnTo>
                  <a:pt x="13748" y="4575"/>
                </a:lnTo>
                <a:lnTo>
                  <a:pt x="14454" y="3942"/>
                </a:lnTo>
                <a:lnTo>
                  <a:pt x="15111" y="3309"/>
                </a:lnTo>
                <a:lnTo>
                  <a:pt x="15768" y="2677"/>
                </a:lnTo>
                <a:lnTo>
                  <a:pt x="15792" y="2652"/>
                </a:lnTo>
                <a:lnTo>
                  <a:pt x="15914" y="2701"/>
                </a:lnTo>
                <a:lnTo>
                  <a:pt x="16157" y="2701"/>
                </a:lnTo>
                <a:lnTo>
                  <a:pt x="16279" y="2652"/>
                </a:lnTo>
                <a:lnTo>
                  <a:pt x="16376" y="2579"/>
                </a:lnTo>
                <a:lnTo>
                  <a:pt x="16449" y="2506"/>
                </a:lnTo>
                <a:lnTo>
                  <a:pt x="16522" y="2409"/>
                </a:lnTo>
                <a:lnTo>
                  <a:pt x="16595" y="2312"/>
                </a:lnTo>
                <a:lnTo>
                  <a:pt x="16643" y="2215"/>
                </a:lnTo>
                <a:lnTo>
                  <a:pt x="16668" y="2093"/>
                </a:lnTo>
                <a:lnTo>
                  <a:pt x="16692" y="1996"/>
                </a:lnTo>
                <a:lnTo>
                  <a:pt x="16692" y="1874"/>
                </a:lnTo>
                <a:lnTo>
                  <a:pt x="16668" y="1777"/>
                </a:lnTo>
                <a:lnTo>
                  <a:pt x="16643" y="1679"/>
                </a:lnTo>
                <a:lnTo>
                  <a:pt x="16570" y="1606"/>
                </a:lnTo>
                <a:lnTo>
                  <a:pt x="16522" y="1533"/>
                </a:lnTo>
                <a:lnTo>
                  <a:pt x="16424" y="1460"/>
                </a:lnTo>
                <a:lnTo>
                  <a:pt x="16352" y="1436"/>
                </a:lnTo>
                <a:lnTo>
                  <a:pt x="16254" y="1412"/>
                </a:lnTo>
                <a:lnTo>
                  <a:pt x="16157" y="1387"/>
                </a:lnTo>
                <a:lnTo>
                  <a:pt x="16011" y="1363"/>
                </a:lnTo>
                <a:close/>
                <a:moveTo>
                  <a:pt x="195" y="0"/>
                </a:moveTo>
                <a:lnTo>
                  <a:pt x="146" y="49"/>
                </a:lnTo>
                <a:lnTo>
                  <a:pt x="98" y="73"/>
                </a:lnTo>
                <a:lnTo>
                  <a:pt x="49" y="195"/>
                </a:lnTo>
                <a:lnTo>
                  <a:pt x="0" y="317"/>
                </a:lnTo>
                <a:lnTo>
                  <a:pt x="0" y="438"/>
                </a:lnTo>
                <a:lnTo>
                  <a:pt x="0" y="584"/>
                </a:lnTo>
                <a:lnTo>
                  <a:pt x="25" y="876"/>
                </a:lnTo>
                <a:lnTo>
                  <a:pt x="49" y="1120"/>
                </a:lnTo>
                <a:lnTo>
                  <a:pt x="49" y="1947"/>
                </a:lnTo>
                <a:lnTo>
                  <a:pt x="25" y="2774"/>
                </a:lnTo>
                <a:lnTo>
                  <a:pt x="49" y="3601"/>
                </a:lnTo>
                <a:lnTo>
                  <a:pt x="25" y="4429"/>
                </a:lnTo>
                <a:lnTo>
                  <a:pt x="0" y="6108"/>
                </a:lnTo>
                <a:lnTo>
                  <a:pt x="0" y="6984"/>
                </a:lnTo>
                <a:lnTo>
                  <a:pt x="0" y="7860"/>
                </a:lnTo>
                <a:lnTo>
                  <a:pt x="73" y="9587"/>
                </a:lnTo>
                <a:lnTo>
                  <a:pt x="146" y="11315"/>
                </a:lnTo>
                <a:lnTo>
                  <a:pt x="171" y="12191"/>
                </a:lnTo>
                <a:lnTo>
                  <a:pt x="171" y="13067"/>
                </a:lnTo>
                <a:lnTo>
                  <a:pt x="195" y="13188"/>
                </a:lnTo>
                <a:lnTo>
                  <a:pt x="268" y="13261"/>
                </a:lnTo>
                <a:lnTo>
                  <a:pt x="317" y="13310"/>
                </a:lnTo>
                <a:lnTo>
                  <a:pt x="390" y="13310"/>
                </a:lnTo>
                <a:lnTo>
                  <a:pt x="900" y="13383"/>
                </a:lnTo>
                <a:lnTo>
                  <a:pt x="1898" y="13383"/>
                </a:lnTo>
                <a:lnTo>
                  <a:pt x="2409" y="13334"/>
                </a:lnTo>
                <a:lnTo>
                  <a:pt x="3431" y="13261"/>
                </a:lnTo>
                <a:lnTo>
                  <a:pt x="3942" y="13213"/>
                </a:lnTo>
                <a:lnTo>
                  <a:pt x="4453" y="13188"/>
                </a:lnTo>
                <a:lnTo>
                  <a:pt x="10025" y="13188"/>
                </a:lnTo>
                <a:lnTo>
                  <a:pt x="11169" y="13164"/>
                </a:lnTo>
                <a:lnTo>
                  <a:pt x="13432" y="13091"/>
                </a:lnTo>
                <a:lnTo>
                  <a:pt x="14575" y="13067"/>
                </a:lnTo>
                <a:lnTo>
                  <a:pt x="16741" y="13067"/>
                </a:lnTo>
                <a:lnTo>
                  <a:pt x="17276" y="13091"/>
                </a:lnTo>
                <a:lnTo>
                  <a:pt x="17544" y="13140"/>
                </a:lnTo>
                <a:lnTo>
                  <a:pt x="17811" y="13164"/>
                </a:lnTo>
                <a:lnTo>
                  <a:pt x="17933" y="13164"/>
                </a:lnTo>
                <a:lnTo>
                  <a:pt x="18030" y="13115"/>
                </a:lnTo>
                <a:lnTo>
                  <a:pt x="18103" y="13042"/>
                </a:lnTo>
                <a:lnTo>
                  <a:pt x="18152" y="12945"/>
                </a:lnTo>
                <a:lnTo>
                  <a:pt x="18152" y="12848"/>
                </a:lnTo>
                <a:lnTo>
                  <a:pt x="18128" y="12750"/>
                </a:lnTo>
                <a:lnTo>
                  <a:pt x="18055" y="12677"/>
                </a:lnTo>
                <a:lnTo>
                  <a:pt x="17957" y="12629"/>
                </a:lnTo>
                <a:lnTo>
                  <a:pt x="17495" y="12556"/>
                </a:lnTo>
                <a:lnTo>
                  <a:pt x="17008" y="12531"/>
                </a:lnTo>
                <a:lnTo>
                  <a:pt x="16084" y="12507"/>
                </a:lnTo>
                <a:lnTo>
                  <a:pt x="14940" y="12483"/>
                </a:lnTo>
                <a:lnTo>
                  <a:pt x="13821" y="12507"/>
                </a:lnTo>
                <a:lnTo>
                  <a:pt x="11534" y="12580"/>
                </a:lnTo>
                <a:lnTo>
                  <a:pt x="10414" y="12604"/>
                </a:lnTo>
                <a:lnTo>
                  <a:pt x="9271" y="12629"/>
                </a:lnTo>
                <a:lnTo>
                  <a:pt x="7032" y="12604"/>
                </a:lnTo>
                <a:lnTo>
                  <a:pt x="5913" y="12604"/>
                </a:lnTo>
                <a:lnTo>
                  <a:pt x="4818" y="12629"/>
                </a:lnTo>
                <a:lnTo>
                  <a:pt x="3796" y="12677"/>
                </a:lnTo>
                <a:lnTo>
                  <a:pt x="2774" y="12726"/>
                </a:lnTo>
                <a:lnTo>
                  <a:pt x="1752" y="12799"/>
                </a:lnTo>
                <a:lnTo>
                  <a:pt x="730" y="12848"/>
                </a:lnTo>
                <a:lnTo>
                  <a:pt x="681" y="11169"/>
                </a:lnTo>
                <a:lnTo>
                  <a:pt x="608" y="9490"/>
                </a:lnTo>
                <a:lnTo>
                  <a:pt x="535" y="7787"/>
                </a:lnTo>
                <a:lnTo>
                  <a:pt x="535" y="6959"/>
                </a:lnTo>
                <a:lnTo>
                  <a:pt x="535" y="6108"/>
                </a:lnTo>
                <a:lnTo>
                  <a:pt x="560" y="4356"/>
                </a:lnTo>
                <a:lnTo>
                  <a:pt x="560" y="2579"/>
                </a:lnTo>
                <a:lnTo>
                  <a:pt x="560" y="1752"/>
                </a:lnTo>
                <a:lnTo>
                  <a:pt x="584" y="1363"/>
                </a:lnTo>
                <a:lnTo>
                  <a:pt x="584" y="949"/>
                </a:lnTo>
                <a:lnTo>
                  <a:pt x="560" y="706"/>
                </a:lnTo>
                <a:lnTo>
                  <a:pt x="535" y="438"/>
                </a:lnTo>
                <a:lnTo>
                  <a:pt x="511" y="317"/>
                </a:lnTo>
                <a:lnTo>
                  <a:pt x="463" y="219"/>
                </a:lnTo>
                <a:lnTo>
                  <a:pt x="390" y="98"/>
                </a:lnTo>
                <a:lnTo>
                  <a:pt x="317" y="25"/>
                </a:lnTo>
                <a:lnTo>
                  <a:pt x="2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043113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anim calcmode="lin" valueType="num">
                                      <p:cBhvr>
                                        <p:cTn id="12" dur="500" fill="hold"/>
                                        <p:tgtEl>
                                          <p:spTgt spid="15"/>
                                        </p:tgtEl>
                                        <p:attrNameLst>
                                          <p:attrName>ppt_x</p:attrName>
                                        </p:attrNameLst>
                                      </p:cBhvr>
                                      <p:tavLst>
                                        <p:tav tm="0">
                                          <p:val>
                                            <p:strVal val="#ppt_x"/>
                                          </p:val>
                                        </p:tav>
                                        <p:tav tm="100000">
                                          <p:val>
                                            <p:strVal val="#ppt_x"/>
                                          </p:val>
                                        </p:tav>
                                      </p:tavLst>
                                    </p:anim>
                                    <p:anim calcmode="lin" valueType="num">
                                      <p:cBhvr>
                                        <p:cTn id="13" dur="500" fill="hold"/>
                                        <p:tgtEl>
                                          <p:spTgt spid="15"/>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anim calcmode="lin" valueType="num">
                                      <p:cBhvr>
                                        <p:cTn id="17" dur="500" fill="hold"/>
                                        <p:tgtEl>
                                          <p:spTgt spid="19"/>
                                        </p:tgtEl>
                                        <p:attrNameLst>
                                          <p:attrName>ppt_x</p:attrName>
                                        </p:attrNameLst>
                                      </p:cBhvr>
                                      <p:tavLst>
                                        <p:tav tm="0">
                                          <p:val>
                                            <p:strVal val="#ppt_x"/>
                                          </p:val>
                                        </p:tav>
                                        <p:tav tm="100000">
                                          <p:val>
                                            <p:strVal val="#ppt_x"/>
                                          </p:val>
                                        </p:tav>
                                      </p:tavLst>
                                    </p:anim>
                                    <p:anim calcmode="lin" valueType="num">
                                      <p:cBhvr>
                                        <p:cTn id="18" dur="5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500"/>
                                        <p:tgtEl>
                                          <p:spTgt spid="2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8"/>
                                        </p:tgtEl>
                                        <p:attrNameLst>
                                          <p:attrName>style.visibility</p:attrName>
                                        </p:attrNameLst>
                                      </p:cBhvr>
                                      <p:to>
                                        <p:strVal val="visible"/>
                                      </p:to>
                                    </p:set>
                                    <p:animEffect transition="in" filter="fade">
                                      <p:cBhvr>
                                        <p:cTn id="34" dur="500"/>
                                        <p:tgtEl>
                                          <p:spTgt spid="9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P spid="19" grpId="0"/>
      <p:bldP spid="22" grpId="0" animBg="1"/>
      <p:bldP spid="98" grpId="0"/>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9" name="Google Shape;99;p16"/>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latin typeface="Cambria" panose="02040503050406030204" pitchFamily="18" charset="0"/>
                <a:ea typeface="Cambria" panose="02040503050406030204" pitchFamily="18" charset="0"/>
                <a:cs typeface="Calibri Light" panose="020F0302020204030204" pitchFamily="34" charset="0"/>
              </a:rPr>
              <a:t>22</a:t>
            </a:fld>
            <a:endParaRPr>
              <a:latin typeface="Cambria" panose="02040503050406030204" pitchFamily="18" charset="0"/>
              <a:ea typeface="Cambria" panose="02040503050406030204" pitchFamily="18" charset="0"/>
              <a:cs typeface="Calibri Light" panose="020F0302020204030204" pitchFamily="34" charset="0"/>
            </a:endParaRPr>
          </a:p>
        </p:txBody>
      </p:sp>
      <p:sp>
        <p:nvSpPr>
          <p:cNvPr id="7" name="TextBox 6">
            <a:extLst>
              <a:ext uri="{FF2B5EF4-FFF2-40B4-BE49-F238E27FC236}">
                <a16:creationId xmlns:a16="http://schemas.microsoft.com/office/drawing/2014/main" id="{95E361E4-CEF7-4C83-9119-A97E9049C7BA}"/>
              </a:ext>
            </a:extLst>
          </p:cNvPr>
          <p:cNvSpPr txBox="1"/>
          <p:nvPr/>
        </p:nvSpPr>
        <p:spPr>
          <a:xfrm>
            <a:off x="75003" y="93008"/>
            <a:ext cx="4461164" cy="307777"/>
          </a:xfrm>
          <a:prstGeom prst="rect">
            <a:avLst/>
          </a:prstGeom>
          <a:noFill/>
        </p:spPr>
        <p:txBody>
          <a:bodyPr wrap="square" rtlCol="0">
            <a:spAutoFit/>
          </a:bodyPr>
          <a:lstStyle/>
          <a:p>
            <a:r>
              <a:rPr lang="en-US">
                <a:solidFill>
                  <a:schemeClr val="bg1"/>
                </a:solidFill>
                <a:latin typeface="Cambria" panose="02040503050406030204" pitchFamily="18" charset="0"/>
                <a:ea typeface="Cambria" panose="02040503050406030204" pitchFamily="18" charset="0"/>
                <a:cs typeface="Calibri Light" panose="020F0302020204030204" pitchFamily="34" charset="0"/>
              </a:rPr>
              <a:t>3. Demo triển khai Suricata</a:t>
            </a:r>
          </a:p>
        </p:txBody>
      </p:sp>
      <p:pic>
        <p:nvPicPr>
          <p:cNvPr id="9" name="Picture 8">
            <a:extLst>
              <a:ext uri="{FF2B5EF4-FFF2-40B4-BE49-F238E27FC236}">
                <a16:creationId xmlns:a16="http://schemas.microsoft.com/office/drawing/2014/main" id="{1A799ADA-F71B-4D18-A7DB-5CBD5EB8537D}"/>
              </a:ext>
            </a:extLst>
          </p:cNvPr>
          <p:cNvPicPr>
            <a:picLocks noChangeAspect="1"/>
          </p:cNvPicPr>
          <p:nvPr/>
        </p:nvPicPr>
        <p:blipFill>
          <a:blip r:embed="rId3"/>
          <a:stretch>
            <a:fillRect/>
          </a:stretch>
        </p:blipFill>
        <p:spPr>
          <a:xfrm>
            <a:off x="48376" y="406952"/>
            <a:ext cx="4523624" cy="60965"/>
          </a:xfrm>
          <a:prstGeom prst="rect">
            <a:avLst/>
          </a:prstGeom>
        </p:spPr>
      </p:pic>
      <p:sp>
        <p:nvSpPr>
          <p:cNvPr id="2" name="TextBox 1">
            <a:extLst>
              <a:ext uri="{FF2B5EF4-FFF2-40B4-BE49-F238E27FC236}">
                <a16:creationId xmlns:a16="http://schemas.microsoft.com/office/drawing/2014/main" id="{94B5A0F5-66EE-45D6-86AE-6BDE84EA9B4C}"/>
              </a:ext>
            </a:extLst>
          </p:cNvPr>
          <p:cNvSpPr txBox="1"/>
          <p:nvPr/>
        </p:nvSpPr>
        <p:spPr>
          <a:xfrm>
            <a:off x="665018" y="1009968"/>
            <a:ext cx="2032929" cy="523220"/>
          </a:xfrm>
          <a:prstGeom prst="rect">
            <a:avLst/>
          </a:prstGeom>
          <a:noFill/>
        </p:spPr>
        <p:txBody>
          <a:bodyPr wrap="none" rtlCol="0">
            <a:spAutoFit/>
          </a:bodyPr>
          <a:lstStyle/>
          <a:p>
            <a:r>
              <a:rPr lang="en-US" sz="2800">
                <a:solidFill>
                  <a:schemeClr val="bg1"/>
                </a:solidFill>
                <a:latin typeface="Cambria" panose="02040503050406030204" pitchFamily="18" charset="0"/>
                <a:ea typeface="Cambria" panose="02040503050406030204" pitchFamily="18" charset="0"/>
                <a:cs typeface="Calibri Light" panose="020F0302020204030204" pitchFamily="34" charset="0"/>
              </a:rPr>
              <a:t>IP Planning:</a:t>
            </a:r>
          </a:p>
        </p:txBody>
      </p:sp>
      <p:graphicFrame>
        <p:nvGraphicFramePr>
          <p:cNvPr id="3" name="Table 3">
            <a:extLst>
              <a:ext uri="{FF2B5EF4-FFF2-40B4-BE49-F238E27FC236}">
                <a16:creationId xmlns:a16="http://schemas.microsoft.com/office/drawing/2014/main" id="{418EF34D-0C6B-4F12-B3D1-E014F2265FF2}"/>
              </a:ext>
            </a:extLst>
          </p:cNvPr>
          <p:cNvGraphicFramePr>
            <a:graphicFrameLocks noGrp="1"/>
          </p:cNvGraphicFramePr>
          <p:nvPr>
            <p:extLst>
              <p:ext uri="{D42A27DB-BD31-4B8C-83A1-F6EECF244321}">
                <p14:modId xmlns:p14="http://schemas.microsoft.com/office/powerpoint/2010/main" val="526551180"/>
              </p:ext>
            </p:extLst>
          </p:nvPr>
        </p:nvGraphicFramePr>
        <p:xfrm>
          <a:off x="1184563" y="2036618"/>
          <a:ext cx="7038109" cy="2292927"/>
        </p:xfrm>
        <a:graphic>
          <a:graphicData uri="http://schemas.openxmlformats.org/drawingml/2006/table">
            <a:tbl>
              <a:tblPr firstRow="1" bandRow="1">
                <a:tableStyleId>{ED083AE6-46FA-4A59-8FB0-9F97EB10719F}</a:tableStyleId>
              </a:tblPr>
              <a:tblGrid>
                <a:gridCol w="1169449">
                  <a:extLst>
                    <a:ext uri="{9D8B030D-6E8A-4147-A177-3AD203B41FA5}">
                      <a16:colId xmlns:a16="http://schemas.microsoft.com/office/drawing/2014/main" val="1106179062"/>
                    </a:ext>
                  </a:extLst>
                </a:gridCol>
                <a:gridCol w="1452781">
                  <a:extLst>
                    <a:ext uri="{9D8B030D-6E8A-4147-A177-3AD203B41FA5}">
                      <a16:colId xmlns:a16="http://schemas.microsoft.com/office/drawing/2014/main" val="2366877211"/>
                    </a:ext>
                  </a:extLst>
                </a:gridCol>
                <a:gridCol w="1877108">
                  <a:extLst>
                    <a:ext uri="{9D8B030D-6E8A-4147-A177-3AD203B41FA5}">
                      <a16:colId xmlns:a16="http://schemas.microsoft.com/office/drawing/2014/main" val="1062323311"/>
                    </a:ext>
                  </a:extLst>
                </a:gridCol>
                <a:gridCol w="2538771">
                  <a:extLst>
                    <a:ext uri="{9D8B030D-6E8A-4147-A177-3AD203B41FA5}">
                      <a16:colId xmlns:a16="http://schemas.microsoft.com/office/drawing/2014/main" val="4097105096"/>
                    </a:ext>
                  </a:extLst>
                </a:gridCol>
              </a:tblGrid>
              <a:tr h="558771">
                <a:tc>
                  <a:txBody>
                    <a:bodyPr/>
                    <a:lstStyle/>
                    <a:p>
                      <a:pPr algn="ctr"/>
                      <a:r>
                        <a:rPr lang="en-US">
                          <a:solidFill>
                            <a:schemeClr val="accent5">
                              <a:lumMod val="40000"/>
                              <a:lumOff val="60000"/>
                            </a:schemeClr>
                          </a:solidFill>
                          <a:latin typeface="Cambria" panose="02040503050406030204" pitchFamily="18" charset="0"/>
                          <a:ea typeface="Cambria" panose="02040503050406030204" pitchFamily="18" charset="0"/>
                        </a:rPr>
                        <a:t>Hostname</a:t>
                      </a:r>
                    </a:p>
                  </a:txBody>
                  <a:tcPr anchor="ctr"/>
                </a:tc>
                <a:tc>
                  <a:txBody>
                    <a:bodyPr/>
                    <a:lstStyle/>
                    <a:p>
                      <a:pPr algn="ctr"/>
                      <a:r>
                        <a:rPr lang="en-US">
                          <a:solidFill>
                            <a:schemeClr val="accent5">
                              <a:lumMod val="40000"/>
                              <a:lumOff val="60000"/>
                            </a:schemeClr>
                          </a:solidFill>
                          <a:latin typeface="Cambria" panose="02040503050406030204" pitchFamily="18" charset="0"/>
                          <a:ea typeface="Cambria" panose="02040503050406030204" pitchFamily="18" charset="0"/>
                        </a:rPr>
                        <a:t>OS</a:t>
                      </a:r>
                    </a:p>
                  </a:txBody>
                  <a:tcPr anchor="ctr"/>
                </a:tc>
                <a:tc>
                  <a:txBody>
                    <a:bodyPr/>
                    <a:lstStyle/>
                    <a:p>
                      <a:pPr algn="ctr"/>
                      <a:r>
                        <a:rPr lang="en-US">
                          <a:solidFill>
                            <a:schemeClr val="accent5">
                              <a:lumMod val="40000"/>
                              <a:lumOff val="60000"/>
                            </a:schemeClr>
                          </a:solidFill>
                          <a:latin typeface="Cambria" panose="02040503050406030204" pitchFamily="18" charset="0"/>
                          <a:ea typeface="Cambria" panose="02040503050406030204" pitchFamily="18" charset="0"/>
                        </a:rPr>
                        <a:t>IP </a:t>
                      </a:r>
                    </a:p>
                  </a:txBody>
                  <a:tcPr anchor="ctr"/>
                </a:tc>
                <a:tc>
                  <a:txBody>
                    <a:bodyPr/>
                    <a:lstStyle/>
                    <a:p>
                      <a:pPr algn="ctr"/>
                      <a:r>
                        <a:rPr lang="en-US">
                          <a:solidFill>
                            <a:schemeClr val="accent5">
                              <a:lumMod val="40000"/>
                              <a:lumOff val="60000"/>
                            </a:schemeClr>
                          </a:solidFill>
                          <a:latin typeface="Cambria" panose="02040503050406030204" pitchFamily="18" charset="0"/>
                          <a:ea typeface="Cambria" panose="02040503050406030204" pitchFamily="18" charset="0"/>
                        </a:rPr>
                        <a:t>Cấu hình phần cứng</a:t>
                      </a:r>
                    </a:p>
                  </a:txBody>
                  <a:tcPr anchor="ctr"/>
                </a:tc>
                <a:extLst>
                  <a:ext uri="{0D108BD9-81ED-4DB2-BD59-A6C34878D82A}">
                    <a16:rowId xmlns:a16="http://schemas.microsoft.com/office/drawing/2014/main" val="2094110563"/>
                  </a:ext>
                </a:extLst>
              </a:tr>
              <a:tr h="578052">
                <a:tc rowSpan="2">
                  <a:txBody>
                    <a:bodyPr/>
                    <a:lstStyle/>
                    <a:p>
                      <a:pPr algn="ctr"/>
                      <a:r>
                        <a:rPr lang="en-US" sz="1600">
                          <a:solidFill>
                            <a:srgbClr val="00B050"/>
                          </a:solidFill>
                          <a:latin typeface="Cambria" panose="02040503050406030204" pitchFamily="18" charset="0"/>
                          <a:ea typeface="Cambria" panose="02040503050406030204" pitchFamily="18" charset="0"/>
                        </a:rPr>
                        <a:t>Suricata</a:t>
                      </a:r>
                    </a:p>
                  </a:txBody>
                  <a:tcPr anchor="ctr">
                    <a:noFill/>
                  </a:tcPr>
                </a:tc>
                <a:tc rowSpan="2">
                  <a:txBody>
                    <a:bodyPr/>
                    <a:lstStyle/>
                    <a:p>
                      <a:pPr algn="ctr"/>
                      <a:r>
                        <a:rPr lang="en-US">
                          <a:solidFill>
                            <a:srgbClr val="92D050"/>
                          </a:solidFill>
                          <a:latin typeface="Cambria" panose="02040503050406030204" pitchFamily="18" charset="0"/>
                          <a:ea typeface="Cambria" panose="02040503050406030204" pitchFamily="18" charset="0"/>
                        </a:rPr>
                        <a:t>Ubuntu 18.04</a:t>
                      </a:r>
                    </a:p>
                  </a:txBody>
                  <a:tcPr anchor="ctr">
                    <a:noFill/>
                  </a:tcPr>
                </a:tc>
                <a:tc>
                  <a:txBody>
                    <a:bodyPr/>
                    <a:lstStyle/>
                    <a:p>
                      <a:pPr algn="ctr"/>
                      <a:r>
                        <a:rPr lang="en-US">
                          <a:solidFill>
                            <a:srgbClr val="92D050"/>
                          </a:solidFill>
                          <a:latin typeface="Cambria" panose="02040503050406030204" pitchFamily="18" charset="0"/>
                          <a:ea typeface="Cambria" panose="02040503050406030204" pitchFamily="18" charset="0"/>
                        </a:rPr>
                        <a:t>Eth1: VLAN 191</a:t>
                      </a:r>
                    </a:p>
                  </a:txBody>
                  <a:tcPr anchor="ctr">
                    <a:noFill/>
                  </a:tcPr>
                </a:tc>
                <a:tc rowSpan="2">
                  <a:txBody>
                    <a:bodyPr/>
                    <a:lstStyle/>
                    <a:p>
                      <a:pPr algn="ctr"/>
                      <a:r>
                        <a:rPr lang="en-US">
                          <a:solidFill>
                            <a:srgbClr val="92D050"/>
                          </a:solidFill>
                          <a:latin typeface="Cambria" panose="02040503050406030204" pitchFamily="18" charset="0"/>
                          <a:ea typeface="Cambria" panose="02040503050406030204" pitchFamily="18" charset="0"/>
                        </a:rPr>
                        <a:t>8G Ram, 8CPU, 100G Disk</a:t>
                      </a:r>
                    </a:p>
                  </a:txBody>
                  <a:tcPr anchor="ctr">
                    <a:noFill/>
                  </a:tcPr>
                </a:tc>
                <a:extLst>
                  <a:ext uri="{0D108BD9-81ED-4DB2-BD59-A6C34878D82A}">
                    <a16:rowId xmlns:a16="http://schemas.microsoft.com/office/drawing/2014/main" val="606629444"/>
                  </a:ext>
                </a:extLst>
              </a:tr>
              <a:tr h="578052">
                <a:tc vMerge="1">
                  <a:txBody>
                    <a:bodyPr/>
                    <a:lstStyle/>
                    <a:p>
                      <a:endParaRPr lang="en-US"/>
                    </a:p>
                  </a:txBody>
                  <a:tcPr/>
                </a:tc>
                <a:tc vMerge="1">
                  <a:txBody>
                    <a:bodyPr/>
                    <a:lstStyle/>
                    <a:p>
                      <a:endParaRPr lang="en-US"/>
                    </a:p>
                  </a:txBody>
                  <a:tcPr/>
                </a:tc>
                <a:tc>
                  <a:txBody>
                    <a:bodyPr/>
                    <a:lstStyle/>
                    <a:p>
                      <a:pPr algn="ctr"/>
                      <a:r>
                        <a:rPr lang="en-US">
                          <a:solidFill>
                            <a:srgbClr val="92D050"/>
                          </a:solidFill>
                          <a:latin typeface="Cambria" panose="02040503050406030204" pitchFamily="18" charset="0"/>
                          <a:ea typeface="Cambria" panose="02040503050406030204" pitchFamily="18" charset="0"/>
                        </a:rPr>
                        <a:t>Eth2: 10.10.34.195</a:t>
                      </a:r>
                    </a:p>
                  </a:txBody>
                  <a:tcPr anchor="ctr">
                    <a:noFill/>
                  </a:tcPr>
                </a:tc>
                <a:tc vMerge="1">
                  <a:txBody>
                    <a:bodyPr/>
                    <a:lstStyle/>
                    <a:p>
                      <a:endParaRPr lang="en-US"/>
                    </a:p>
                  </a:txBody>
                  <a:tcPr/>
                </a:tc>
                <a:extLst>
                  <a:ext uri="{0D108BD9-81ED-4DB2-BD59-A6C34878D82A}">
                    <a16:rowId xmlns:a16="http://schemas.microsoft.com/office/drawing/2014/main" val="2551852022"/>
                  </a:ext>
                </a:extLst>
              </a:tr>
              <a:tr h="578052">
                <a:tc>
                  <a:txBody>
                    <a:bodyPr/>
                    <a:lstStyle/>
                    <a:p>
                      <a:pPr algn="ctr"/>
                      <a:r>
                        <a:rPr lang="en-US" sz="1600">
                          <a:solidFill>
                            <a:srgbClr val="00B050"/>
                          </a:solidFill>
                          <a:latin typeface="Cambria" panose="02040503050406030204" pitchFamily="18" charset="0"/>
                          <a:ea typeface="Cambria" panose="02040503050406030204" pitchFamily="18" charset="0"/>
                        </a:rPr>
                        <a:t>ELK</a:t>
                      </a:r>
                    </a:p>
                  </a:txBody>
                  <a:tcPr anchor="ctr">
                    <a:noFill/>
                  </a:tcPr>
                </a:tc>
                <a:tc>
                  <a:txBody>
                    <a:bodyPr/>
                    <a:lstStyle/>
                    <a:p>
                      <a:pPr algn="ctr"/>
                      <a:r>
                        <a:rPr lang="en-US">
                          <a:solidFill>
                            <a:srgbClr val="92D050"/>
                          </a:solidFill>
                          <a:latin typeface="Cambria" panose="02040503050406030204" pitchFamily="18" charset="0"/>
                          <a:ea typeface="Cambria" panose="02040503050406030204" pitchFamily="18" charset="0"/>
                        </a:rPr>
                        <a:t>Ubuntu 18.04</a:t>
                      </a:r>
                    </a:p>
                  </a:txBody>
                  <a:tcPr anchor="ctr">
                    <a:noFill/>
                  </a:tcPr>
                </a:tc>
                <a:tc>
                  <a:txBody>
                    <a:bodyPr/>
                    <a:lstStyle/>
                    <a:p>
                      <a:pPr algn="ctr"/>
                      <a:r>
                        <a:rPr lang="en-US">
                          <a:solidFill>
                            <a:srgbClr val="92D050"/>
                          </a:solidFill>
                          <a:latin typeface="Cambria" panose="02040503050406030204" pitchFamily="18" charset="0"/>
                          <a:ea typeface="Cambria" panose="02040503050406030204" pitchFamily="18" charset="0"/>
                        </a:rPr>
                        <a:t>Eth0: 10.10.34.194</a:t>
                      </a: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solidFill>
                            <a:srgbClr val="92D050"/>
                          </a:solidFill>
                          <a:latin typeface="Cambria" panose="02040503050406030204" pitchFamily="18" charset="0"/>
                          <a:ea typeface="Cambria" panose="02040503050406030204" pitchFamily="18" charset="0"/>
                        </a:rPr>
                        <a:t>8G Ram, 8CPU, 100G Disk</a:t>
                      </a:r>
                    </a:p>
                  </a:txBody>
                  <a:tcPr anchor="ctr">
                    <a:noFill/>
                  </a:tcPr>
                </a:tc>
                <a:extLst>
                  <a:ext uri="{0D108BD9-81ED-4DB2-BD59-A6C34878D82A}">
                    <a16:rowId xmlns:a16="http://schemas.microsoft.com/office/drawing/2014/main" val="1964618775"/>
                  </a:ext>
                </a:extLst>
              </a:tr>
            </a:tbl>
          </a:graphicData>
        </a:graphic>
      </p:graphicFrame>
    </p:spTree>
    <p:extLst>
      <p:ext uri="{BB962C8B-B14F-4D97-AF65-F5344CB8AC3E}">
        <p14:creationId xmlns:p14="http://schemas.microsoft.com/office/powerpoint/2010/main" val="14731191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2779682"/>
            <a:ext cx="9144000" cy="1000646"/>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a:latin typeface="Cambria" panose="02040503050406030204" pitchFamily="18" charset="0"/>
                <a:ea typeface="Cambria" panose="02040503050406030204" pitchFamily="18" charset="0"/>
                <a:cs typeface="Calibri Light" panose="020F0302020204030204" pitchFamily="34" charset="0"/>
              </a:rPr>
              <a:t>Một số giải pháp học máy</a:t>
            </a:r>
            <a:endParaRPr>
              <a:latin typeface="Cambria" panose="02040503050406030204" pitchFamily="18" charset="0"/>
              <a:ea typeface="Cambria" panose="02040503050406030204" pitchFamily="18" charset="0"/>
              <a:cs typeface="Calibri Light" panose="020F0302020204030204" pitchFamily="34" charset="0"/>
            </a:endParaRPr>
          </a:p>
        </p:txBody>
      </p:sp>
      <p:sp>
        <p:nvSpPr>
          <p:cNvPr id="83" name="Google Shape;83;p14"/>
          <p:cNvSpPr/>
          <p:nvPr/>
        </p:nvSpPr>
        <p:spPr>
          <a:xfrm>
            <a:off x="3659653" y="661543"/>
            <a:ext cx="1824693" cy="170227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84" name="Google Shape;84;p14"/>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latin typeface="Cambria" panose="02040503050406030204" pitchFamily="18" charset="0"/>
                <a:ea typeface="Cambria" panose="02040503050406030204" pitchFamily="18" charset="0"/>
              </a:rPr>
              <a:t>23</a:t>
            </a:fld>
            <a:endParaRPr>
              <a:latin typeface="Cambria" panose="02040503050406030204" pitchFamily="18" charset="0"/>
              <a:ea typeface="Cambria" panose="02040503050406030204" pitchFamily="18" charset="0"/>
            </a:endParaRPr>
          </a:p>
        </p:txBody>
      </p:sp>
      <p:sp>
        <p:nvSpPr>
          <p:cNvPr id="4" name="TextBox 3">
            <a:extLst>
              <a:ext uri="{FF2B5EF4-FFF2-40B4-BE49-F238E27FC236}">
                <a16:creationId xmlns:a16="http://schemas.microsoft.com/office/drawing/2014/main" id="{DBF591CB-FD59-4F55-9184-E0439AA8D900}"/>
              </a:ext>
            </a:extLst>
          </p:cNvPr>
          <p:cNvSpPr txBox="1"/>
          <p:nvPr/>
        </p:nvSpPr>
        <p:spPr>
          <a:xfrm>
            <a:off x="4369938" y="1127960"/>
            <a:ext cx="612668" cy="769441"/>
          </a:xfrm>
          <a:prstGeom prst="rect">
            <a:avLst/>
          </a:prstGeom>
          <a:noFill/>
        </p:spPr>
        <p:txBody>
          <a:bodyPr wrap="none" rtlCol="0">
            <a:spAutoFit/>
          </a:bodyPr>
          <a:lstStyle/>
          <a:p>
            <a:r>
              <a:rPr lang="en-US" sz="4400">
                <a:solidFill>
                  <a:schemeClr val="bg1"/>
                </a:solidFill>
                <a:latin typeface="Cambria" panose="02040503050406030204" pitchFamily="18" charset="0"/>
                <a:ea typeface="Cambria" panose="02040503050406030204" pitchFamily="18" charset="0"/>
              </a:rPr>
              <a:t>4.</a:t>
            </a:r>
          </a:p>
        </p:txBody>
      </p:sp>
    </p:spTree>
    <p:extLst>
      <p:ext uri="{BB962C8B-B14F-4D97-AF65-F5344CB8AC3E}">
        <p14:creationId xmlns:p14="http://schemas.microsoft.com/office/powerpoint/2010/main" val="3915689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81"/>
                                        </p:tgtEl>
                                        <p:attrNameLst>
                                          <p:attrName>style.visibility</p:attrName>
                                        </p:attrNameLst>
                                      </p:cBhvr>
                                      <p:to>
                                        <p:strVal val="visible"/>
                                      </p:to>
                                    </p:set>
                                    <p:animEffect transition="in" filter="circle(in)">
                                      <p:cBhvr>
                                        <p:cTn id="13"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3" grpId="0" animBg="1"/>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9" name="Google Shape;99;p16"/>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latin typeface="Cambria" panose="02040503050406030204" pitchFamily="18" charset="0"/>
                <a:ea typeface="Cambria" panose="02040503050406030204" pitchFamily="18" charset="0"/>
                <a:cs typeface="Calibri Light" panose="020F0302020204030204" pitchFamily="34" charset="0"/>
              </a:rPr>
              <a:t>24</a:t>
            </a:fld>
            <a:endParaRPr>
              <a:latin typeface="Cambria" panose="02040503050406030204" pitchFamily="18" charset="0"/>
              <a:ea typeface="Cambria" panose="02040503050406030204" pitchFamily="18" charset="0"/>
              <a:cs typeface="Calibri Light" panose="020F0302020204030204" pitchFamily="34" charset="0"/>
            </a:endParaRPr>
          </a:p>
        </p:txBody>
      </p:sp>
      <p:sp>
        <p:nvSpPr>
          <p:cNvPr id="7" name="TextBox 6">
            <a:extLst>
              <a:ext uri="{FF2B5EF4-FFF2-40B4-BE49-F238E27FC236}">
                <a16:creationId xmlns:a16="http://schemas.microsoft.com/office/drawing/2014/main" id="{95E361E4-CEF7-4C83-9119-A97E9049C7BA}"/>
              </a:ext>
            </a:extLst>
          </p:cNvPr>
          <p:cNvSpPr txBox="1"/>
          <p:nvPr/>
        </p:nvSpPr>
        <p:spPr>
          <a:xfrm>
            <a:off x="75003" y="93008"/>
            <a:ext cx="4461164" cy="307777"/>
          </a:xfrm>
          <a:prstGeom prst="rect">
            <a:avLst/>
          </a:prstGeom>
          <a:noFill/>
        </p:spPr>
        <p:txBody>
          <a:bodyPr wrap="square" rtlCol="0">
            <a:spAutoFit/>
          </a:bodyPr>
          <a:lstStyle/>
          <a:p>
            <a:r>
              <a:rPr lang="en-US">
                <a:solidFill>
                  <a:schemeClr val="bg1"/>
                </a:solidFill>
                <a:latin typeface="Cambria" panose="02040503050406030204" pitchFamily="18" charset="0"/>
                <a:ea typeface="Cambria" panose="02040503050406030204" pitchFamily="18" charset="0"/>
                <a:cs typeface="Calibri Light" panose="020F0302020204030204" pitchFamily="34" charset="0"/>
              </a:rPr>
              <a:t>4. Một số giải pháp học máy</a:t>
            </a:r>
          </a:p>
        </p:txBody>
      </p:sp>
      <p:pic>
        <p:nvPicPr>
          <p:cNvPr id="9" name="Picture 8">
            <a:extLst>
              <a:ext uri="{FF2B5EF4-FFF2-40B4-BE49-F238E27FC236}">
                <a16:creationId xmlns:a16="http://schemas.microsoft.com/office/drawing/2014/main" id="{1A799ADA-F71B-4D18-A7DB-5CBD5EB8537D}"/>
              </a:ext>
            </a:extLst>
          </p:cNvPr>
          <p:cNvPicPr>
            <a:picLocks noChangeAspect="1"/>
          </p:cNvPicPr>
          <p:nvPr/>
        </p:nvPicPr>
        <p:blipFill>
          <a:blip r:embed="rId3"/>
          <a:stretch>
            <a:fillRect/>
          </a:stretch>
        </p:blipFill>
        <p:spPr>
          <a:xfrm>
            <a:off x="48376" y="406952"/>
            <a:ext cx="4523624" cy="60965"/>
          </a:xfrm>
          <a:prstGeom prst="rect">
            <a:avLst/>
          </a:prstGeom>
        </p:spPr>
      </p:pic>
      <p:sp>
        <p:nvSpPr>
          <p:cNvPr id="2" name="TextBox 1">
            <a:extLst>
              <a:ext uri="{FF2B5EF4-FFF2-40B4-BE49-F238E27FC236}">
                <a16:creationId xmlns:a16="http://schemas.microsoft.com/office/drawing/2014/main" id="{EF4D343E-6880-4E6F-A997-1091359A863A}"/>
              </a:ext>
            </a:extLst>
          </p:cNvPr>
          <p:cNvSpPr txBox="1"/>
          <p:nvPr/>
        </p:nvSpPr>
        <p:spPr>
          <a:xfrm>
            <a:off x="1035285" y="1103338"/>
            <a:ext cx="3167374" cy="646331"/>
          </a:xfrm>
          <a:prstGeom prst="rect">
            <a:avLst/>
          </a:prstGeom>
          <a:noFill/>
        </p:spPr>
        <p:txBody>
          <a:bodyPr wrap="square" rtlCol="0">
            <a:spAutoFit/>
          </a:bodyPr>
          <a:lstStyle/>
          <a:p>
            <a:r>
              <a:rPr lang="en-US" sz="3600">
                <a:solidFill>
                  <a:schemeClr val="bg1"/>
                </a:solidFill>
                <a:latin typeface="Cambria" panose="02040503050406030204" pitchFamily="18" charset="0"/>
                <a:ea typeface="Cambria" panose="02040503050406030204" pitchFamily="18" charset="0"/>
                <a:cs typeface="Calibri Light" panose="020F0302020204030204" pitchFamily="34" charset="0"/>
              </a:rPr>
              <a:t>1. OPNids</a:t>
            </a:r>
          </a:p>
        </p:txBody>
      </p:sp>
      <p:sp>
        <p:nvSpPr>
          <p:cNvPr id="3" name="Rectangle 2">
            <a:extLst>
              <a:ext uri="{FF2B5EF4-FFF2-40B4-BE49-F238E27FC236}">
                <a16:creationId xmlns:a16="http://schemas.microsoft.com/office/drawing/2014/main" id="{03F20301-64B0-471C-8D8A-FBDC491770B2}"/>
              </a:ext>
            </a:extLst>
          </p:cNvPr>
          <p:cNvSpPr/>
          <p:nvPr/>
        </p:nvSpPr>
        <p:spPr>
          <a:xfrm>
            <a:off x="1035285" y="3099448"/>
            <a:ext cx="5696495" cy="646331"/>
          </a:xfrm>
          <a:prstGeom prst="rect">
            <a:avLst/>
          </a:prstGeom>
        </p:spPr>
        <p:txBody>
          <a:bodyPr wrap="square">
            <a:spAutoFit/>
          </a:bodyPr>
          <a:lstStyle/>
          <a:p>
            <a:r>
              <a:rPr lang="en-US" sz="3600">
                <a:solidFill>
                  <a:schemeClr val="bg1"/>
                </a:solidFill>
                <a:latin typeface="Cambria" panose="02040503050406030204" pitchFamily="18" charset="0"/>
                <a:ea typeface="Cambria" panose="02040503050406030204" pitchFamily="18" charset="0"/>
                <a:cs typeface="Calibri Light" panose="020F0302020204030204" pitchFamily="34" charset="0"/>
              </a:rPr>
              <a:t>3. Sử dụng lập trình</a:t>
            </a:r>
          </a:p>
        </p:txBody>
      </p:sp>
      <p:sp>
        <p:nvSpPr>
          <p:cNvPr id="4" name="Rectangle 3">
            <a:extLst>
              <a:ext uri="{FF2B5EF4-FFF2-40B4-BE49-F238E27FC236}">
                <a16:creationId xmlns:a16="http://schemas.microsoft.com/office/drawing/2014/main" id="{6540527B-6988-4223-8F29-74606E6F9F78}"/>
              </a:ext>
            </a:extLst>
          </p:cNvPr>
          <p:cNvSpPr/>
          <p:nvPr/>
        </p:nvSpPr>
        <p:spPr>
          <a:xfrm>
            <a:off x="1035284" y="2101393"/>
            <a:ext cx="7542971" cy="646331"/>
          </a:xfrm>
          <a:prstGeom prst="rect">
            <a:avLst/>
          </a:prstGeom>
        </p:spPr>
        <p:txBody>
          <a:bodyPr wrap="square">
            <a:spAutoFit/>
          </a:bodyPr>
          <a:lstStyle/>
          <a:p>
            <a:r>
              <a:rPr lang="en-US" sz="3600">
                <a:solidFill>
                  <a:schemeClr val="bg1"/>
                </a:solidFill>
                <a:latin typeface="Cambria" panose="02040503050406030204" pitchFamily="18" charset="0"/>
                <a:ea typeface="Cambria" panose="02040503050406030204" pitchFamily="18" charset="0"/>
                <a:cs typeface="Calibri Light" panose="020F0302020204030204" pitchFamily="34" charset="0"/>
              </a:rPr>
              <a:t>2. Machine Lerning ToolKit (MLTK )</a:t>
            </a:r>
          </a:p>
        </p:txBody>
      </p:sp>
    </p:spTree>
    <p:extLst>
      <p:ext uri="{BB962C8B-B14F-4D97-AF65-F5344CB8AC3E}">
        <p14:creationId xmlns:p14="http://schemas.microsoft.com/office/powerpoint/2010/main" val="389368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2742E21-CDB5-4DC5-9D7D-1CD794E022C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25</a:t>
            </a:fld>
            <a:endParaRPr lang="en"/>
          </a:p>
        </p:txBody>
      </p:sp>
      <p:pic>
        <p:nvPicPr>
          <p:cNvPr id="5" name="Picture 2" descr="Do You Have Any Questions?&quot; — Candacy UK">
            <a:extLst>
              <a:ext uri="{FF2B5EF4-FFF2-40B4-BE49-F238E27FC236}">
                <a16:creationId xmlns:a16="http://schemas.microsoft.com/office/drawing/2014/main" id="{830914F9-086E-4EB0-BB9D-793A1F726B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9144000" cy="5143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29081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B551AB6-68A4-450F-ACF2-81F9BDE051D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26</a:t>
            </a:fld>
            <a:endParaRPr lang="en"/>
          </a:p>
        </p:txBody>
      </p:sp>
      <p:pic>
        <p:nvPicPr>
          <p:cNvPr id="1026" name="Picture 2" descr="Message of thanks – Tivoli Group Limited">
            <a:extLst>
              <a:ext uri="{FF2B5EF4-FFF2-40B4-BE49-F238E27FC236}">
                <a16:creationId xmlns:a16="http://schemas.microsoft.com/office/drawing/2014/main" id="{292DA0CB-AAEF-403A-9F09-E330F6B326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5143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5950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540327" y="2912442"/>
            <a:ext cx="8250382" cy="156951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400">
                <a:latin typeface="Cambria" panose="02040503050406030204" pitchFamily="18" charset="0"/>
                <a:ea typeface="Cambria" panose="02040503050406030204" pitchFamily="18" charset="0"/>
                <a:cs typeface="Calibri Light" panose="020F0302020204030204" pitchFamily="34" charset="0"/>
              </a:rPr>
              <a:t>Hệ thống phát hiện và ngăn chặn xâm nhập</a:t>
            </a:r>
            <a:endParaRPr sz="4400">
              <a:latin typeface="Cambria" panose="02040503050406030204" pitchFamily="18" charset="0"/>
              <a:ea typeface="Cambria" panose="02040503050406030204" pitchFamily="18" charset="0"/>
              <a:cs typeface="Calibri Light" panose="020F0302020204030204" pitchFamily="34" charset="0"/>
            </a:endParaRPr>
          </a:p>
        </p:txBody>
      </p:sp>
      <p:sp>
        <p:nvSpPr>
          <p:cNvPr id="83" name="Google Shape;83;p14"/>
          <p:cNvSpPr/>
          <p:nvPr/>
        </p:nvSpPr>
        <p:spPr bwMode="black">
          <a:xfrm>
            <a:off x="3659653" y="407862"/>
            <a:ext cx="1824693" cy="1719134"/>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cs typeface="Calibri Light" panose="020F0302020204030204" pitchFamily="34" charset="0"/>
            </a:endParaRPr>
          </a:p>
        </p:txBody>
      </p:sp>
      <p:sp>
        <p:nvSpPr>
          <p:cNvPr id="84" name="Google Shape;84;p14"/>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latin typeface="Cambria" panose="02040503050406030204" pitchFamily="18" charset="0"/>
                <a:ea typeface="Cambria" panose="02040503050406030204" pitchFamily="18" charset="0"/>
                <a:cs typeface="Calibri Light" panose="020F0302020204030204" pitchFamily="34" charset="0"/>
              </a:rPr>
              <a:t>3</a:t>
            </a:fld>
            <a:endParaRPr>
              <a:latin typeface="Cambria" panose="02040503050406030204" pitchFamily="18" charset="0"/>
              <a:ea typeface="Cambria" panose="02040503050406030204" pitchFamily="18" charset="0"/>
              <a:cs typeface="Calibri Light" panose="020F0302020204030204" pitchFamily="34" charset="0"/>
            </a:endParaRPr>
          </a:p>
        </p:txBody>
      </p:sp>
      <p:sp>
        <p:nvSpPr>
          <p:cNvPr id="4" name="TextBox 3">
            <a:extLst>
              <a:ext uri="{FF2B5EF4-FFF2-40B4-BE49-F238E27FC236}">
                <a16:creationId xmlns:a16="http://schemas.microsoft.com/office/drawing/2014/main" id="{DBF591CB-FD59-4F55-9184-E0439AA8D900}"/>
              </a:ext>
            </a:extLst>
          </p:cNvPr>
          <p:cNvSpPr txBox="1"/>
          <p:nvPr/>
        </p:nvSpPr>
        <p:spPr>
          <a:xfrm>
            <a:off x="4268069" y="792461"/>
            <a:ext cx="607859" cy="769441"/>
          </a:xfrm>
          <a:prstGeom prst="rect">
            <a:avLst/>
          </a:prstGeom>
          <a:noFill/>
        </p:spPr>
        <p:txBody>
          <a:bodyPr wrap="none" rtlCol="0">
            <a:spAutoFit/>
          </a:bodyPr>
          <a:lstStyle/>
          <a:p>
            <a:r>
              <a:rPr lang="en-US" sz="4400">
                <a:solidFill>
                  <a:schemeClr val="bg1"/>
                </a:solidFill>
                <a:latin typeface="Cambria" panose="02040503050406030204" pitchFamily="18" charset="0"/>
                <a:ea typeface="Cambria" panose="02040503050406030204" pitchFamily="18" charset="0"/>
                <a:cs typeface="Calibri Light" panose="020F0302020204030204" pitchFamily="34" charset="0"/>
              </a:rPr>
              <a:t>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81"/>
                                        </p:tgtEl>
                                        <p:attrNameLst>
                                          <p:attrName>style.visibility</p:attrName>
                                        </p:attrNameLst>
                                      </p:cBhvr>
                                      <p:to>
                                        <p:strVal val="visible"/>
                                      </p:to>
                                    </p:set>
                                    <p:animEffect transition="in" filter="circle(in)">
                                      <p:cBhvr>
                                        <p:cTn id="13"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3" grpId="0" animBg="1"/>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4B46238-07EA-40C2-9A56-47D568C1372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latin typeface="Cambria" panose="02040503050406030204" pitchFamily="18" charset="0"/>
                <a:ea typeface="Cambria" panose="02040503050406030204" pitchFamily="18" charset="0"/>
                <a:cs typeface="Calibri Light" panose="020F0302020204030204" pitchFamily="34" charset="0"/>
              </a:rPr>
              <a:t>4</a:t>
            </a:fld>
            <a:endParaRPr lang="en">
              <a:latin typeface="Cambria" panose="02040503050406030204" pitchFamily="18" charset="0"/>
              <a:ea typeface="Cambria" panose="02040503050406030204" pitchFamily="18" charset="0"/>
              <a:cs typeface="Calibri Light" panose="020F0302020204030204" pitchFamily="34" charset="0"/>
            </a:endParaRPr>
          </a:p>
        </p:txBody>
      </p:sp>
      <p:grpSp>
        <p:nvGrpSpPr>
          <p:cNvPr id="5" name="Google Shape;330;p37">
            <a:extLst>
              <a:ext uri="{FF2B5EF4-FFF2-40B4-BE49-F238E27FC236}">
                <a16:creationId xmlns:a16="http://schemas.microsoft.com/office/drawing/2014/main" id="{2100942B-87EA-4B8F-9F0D-F89EC95A187B}"/>
              </a:ext>
            </a:extLst>
          </p:cNvPr>
          <p:cNvGrpSpPr/>
          <p:nvPr/>
        </p:nvGrpSpPr>
        <p:grpSpPr>
          <a:xfrm>
            <a:off x="48491" y="394856"/>
            <a:ext cx="4523509" cy="59794"/>
            <a:chOff x="271125" y="812725"/>
            <a:chExt cx="766525" cy="221725"/>
          </a:xfrm>
        </p:grpSpPr>
        <p:sp>
          <p:nvSpPr>
            <p:cNvPr id="6" name="Google Shape;331;p37">
              <a:extLst>
                <a:ext uri="{FF2B5EF4-FFF2-40B4-BE49-F238E27FC236}">
                  <a16:creationId xmlns:a16="http://schemas.microsoft.com/office/drawing/2014/main" id="{920A7E83-62F2-4740-B7E2-69A310FDA3CE}"/>
                </a:ext>
              </a:extLst>
            </p:cNvPr>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cs typeface="Calibri Light" panose="020F0302020204030204" pitchFamily="34" charset="0"/>
              </a:endParaRPr>
            </a:p>
          </p:txBody>
        </p:sp>
        <p:sp>
          <p:nvSpPr>
            <p:cNvPr id="7" name="Google Shape;332;p37">
              <a:extLst>
                <a:ext uri="{FF2B5EF4-FFF2-40B4-BE49-F238E27FC236}">
                  <a16:creationId xmlns:a16="http://schemas.microsoft.com/office/drawing/2014/main" id="{7E35A034-4B1E-4CE6-BB57-4E70961ADD4E}"/>
                </a:ext>
              </a:extLst>
            </p:cNvPr>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cs typeface="Calibri Light" panose="020F0302020204030204" pitchFamily="34" charset="0"/>
              </a:endParaRPr>
            </a:p>
          </p:txBody>
        </p:sp>
      </p:grpSp>
      <p:sp>
        <p:nvSpPr>
          <p:cNvPr id="8" name="TextBox 7">
            <a:extLst>
              <a:ext uri="{FF2B5EF4-FFF2-40B4-BE49-F238E27FC236}">
                <a16:creationId xmlns:a16="http://schemas.microsoft.com/office/drawing/2014/main" id="{429D73B7-8DE8-49C7-976D-4308D4C8333B}"/>
              </a:ext>
            </a:extLst>
          </p:cNvPr>
          <p:cNvSpPr txBox="1"/>
          <p:nvPr/>
        </p:nvSpPr>
        <p:spPr>
          <a:xfrm>
            <a:off x="48491" y="87079"/>
            <a:ext cx="4461164" cy="307777"/>
          </a:xfrm>
          <a:prstGeom prst="rect">
            <a:avLst/>
          </a:prstGeom>
          <a:noFill/>
        </p:spPr>
        <p:txBody>
          <a:bodyPr wrap="square" rtlCol="0">
            <a:spAutoFit/>
          </a:bodyPr>
          <a:lstStyle/>
          <a:p>
            <a:r>
              <a:rPr lang="en-US">
                <a:solidFill>
                  <a:schemeClr val="bg1"/>
                </a:solidFill>
                <a:latin typeface="Cambria" panose="02040503050406030204" pitchFamily="18" charset="0"/>
                <a:ea typeface="Cambria" panose="02040503050406030204" pitchFamily="18" charset="0"/>
                <a:cs typeface="Calibri Light" panose="020F0302020204030204" pitchFamily="34" charset="0"/>
              </a:rPr>
              <a:t>1. Hệ thống phát hiện và ngăn chặn xâm nhập</a:t>
            </a:r>
          </a:p>
        </p:txBody>
      </p:sp>
      <p:sp>
        <p:nvSpPr>
          <p:cNvPr id="9" name="TextBox 8">
            <a:extLst>
              <a:ext uri="{FF2B5EF4-FFF2-40B4-BE49-F238E27FC236}">
                <a16:creationId xmlns:a16="http://schemas.microsoft.com/office/drawing/2014/main" id="{06E1902B-F4A1-49B5-96A1-493786179B3F}"/>
              </a:ext>
            </a:extLst>
          </p:cNvPr>
          <p:cNvSpPr txBox="1"/>
          <p:nvPr/>
        </p:nvSpPr>
        <p:spPr>
          <a:xfrm>
            <a:off x="1146464" y="1711036"/>
            <a:ext cx="6726382" cy="1446550"/>
          </a:xfrm>
          <a:prstGeom prst="rect">
            <a:avLst/>
          </a:prstGeom>
          <a:noFill/>
        </p:spPr>
        <p:txBody>
          <a:bodyPr wrap="square" rtlCol="0">
            <a:spAutoFit/>
          </a:bodyPr>
          <a:lstStyle/>
          <a:p>
            <a:pPr algn="ctr"/>
            <a:r>
              <a:rPr lang="en-US" sz="4400">
                <a:solidFill>
                  <a:schemeClr val="bg1"/>
                </a:solidFill>
                <a:latin typeface="Cambria" panose="02040503050406030204" pitchFamily="18" charset="0"/>
                <a:ea typeface="Cambria" panose="02040503050406030204" pitchFamily="18" charset="0"/>
                <a:cs typeface="Calibri Light" panose="020F0302020204030204" pitchFamily="34" charset="0"/>
              </a:rPr>
              <a:t>Hệ thống phát hiện xâm nhập - IDS</a:t>
            </a:r>
          </a:p>
        </p:txBody>
      </p:sp>
    </p:spTree>
    <p:extLst>
      <p:ext uri="{BB962C8B-B14F-4D97-AF65-F5344CB8AC3E}">
        <p14:creationId xmlns:p14="http://schemas.microsoft.com/office/powerpoint/2010/main" val="3302739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4B46238-07EA-40C2-9A56-47D568C1372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latin typeface="Cambria" panose="02040503050406030204" pitchFamily="18" charset="0"/>
                <a:ea typeface="Cambria" panose="02040503050406030204" pitchFamily="18" charset="0"/>
                <a:cs typeface="Calibri Light" panose="020F0302020204030204" pitchFamily="34" charset="0"/>
              </a:rPr>
              <a:t>5</a:t>
            </a:fld>
            <a:endParaRPr lang="en">
              <a:latin typeface="Cambria" panose="02040503050406030204" pitchFamily="18" charset="0"/>
              <a:ea typeface="Cambria" panose="02040503050406030204" pitchFamily="18" charset="0"/>
              <a:cs typeface="Calibri Light" panose="020F0302020204030204" pitchFamily="34" charset="0"/>
            </a:endParaRPr>
          </a:p>
        </p:txBody>
      </p:sp>
      <p:grpSp>
        <p:nvGrpSpPr>
          <p:cNvPr id="5" name="Google Shape;330;p37">
            <a:extLst>
              <a:ext uri="{FF2B5EF4-FFF2-40B4-BE49-F238E27FC236}">
                <a16:creationId xmlns:a16="http://schemas.microsoft.com/office/drawing/2014/main" id="{2100942B-87EA-4B8F-9F0D-F89EC95A187B}"/>
              </a:ext>
            </a:extLst>
          </p:cNvPr>
          <p:cNvGrpSpPr/>
          <p:nvPr/>
        </p:nvGrpSpPr>
        <p:grpSpPr>
          <a:xfrm>
            <a:off x="48491" y="394856"/>
            <a:ext cx="4523509" cy="59794"/>
            <a:chOff x="271125" y="812725"/>
            <a:chExt cx="766525" cy="221725"/>
          </a:xfrm>
        </p:grpSpPr>
        <p:sp>
          <p:nvSpPr>
            <p:cNvPr id="6" name="Google Shape;331;p37">
              <a:extLst>
                <a:ext uri="{FF2B5EF4-FFF2-40B4-BE49-F238E27FC236}">
                  <a16:creationId xmlns:a16="http://schemas.microsoft.com/office/drawing/2014/main" id="{920A7E83-62F2-4740-B7E2-69A310FDA3CE}"/>
                </a:ext>
              </a:extLst>
            </p:cNvPr>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cs typeface="Calibri Light" panose="020F0302020204030204" pitchFamily="34" charset="0"/>
              </a:endParaRPr>
            </a:p>
          </p:txBody>
        </p:sp>
        <p:sp>
          <p:nvSpPr>
            <p:cNvPr id="7" name="Google Shape;332;p37">
              <a:extLst>
                <a:ext uri="{FF2B5EF4-FFF2-40B4-BE49-F238E27FC236}">
                  <a16:creationId xmlns:a16="http://schemas.microsoft.com/office/drawing/2014/main" id="{7E35A034-4B1E-4CE6-BB57-4E70961ADD4E}"/>
                </a:ext>
              </a:extLst>
            </p:cNvPr>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cs typeface="Calibri Light" panose="020F0302020204030204" pitchFamily="34" charset="0"/>
              </a:endParaRPr>
            </a:p>
          </p:txBody>
        </p:sp>
      </p:grpSp>
      <p:sp>
        <p:nvSpPr>
          <p:cNvPr id="8" name="TextBox 7">
            <a:extLst>
              <a:ext uri="{FF2B5EF4-FFF2-40B4-BE49-F238E27FC236}">
                <a16:creationId xmlns:a16="http://schemas.microsoft.com/office/drawing/2014/main" id="{429D73B7-8DE8-49C7-976D-4308D4C8333B}"/>
              </a:ext>
            </a:extLst>
          </p:cNvPr>
          <p:cNvSpPr txBox="1"/>
          <p:nvPr/>
        </p:nvSpPr>
        <p:spPr>
          <a:xfrm>
            <a:off x="48491" y="87079"/>
            <a:ext cx="4461164" cy="307777"/>
          </a:xfrm>
          <a:prstGeom prst="rect">
            <a:avLst/>
          </a:prstGeom>
          <a:noFill/>
        </p:spPr>
        <p:txBody>
          <a:bodyPr wrap="square" rtlCol="0">
            <a:spAutoFit/>
          </a:bodyPr>
          <a:lstStyle/>
          <a:p>
            <a:r>
              <a:rPr lang="en-US">
                <a:solidFill>
                  <a:schemeClr val="bg1"/>
                </a:solidFill>
                <a:latin typeface="Cambria" panose="02040503050406030204" pitchFamily="18" charset="0"/>
                <a:ea typeface="Cambria" panose="02040503050406030204" pitchFamily="18" charset="0"/>
                <a:cs typeface="Calibri Light" panose="020F0302020204030204" pitchFamily="34" charset="0"/>
              </a:rPr>
              <a:t>1. Hệ thống phát hiện và ngăn chặn xâm nhập</a:t>
            </a:r>
          </a:p>
        </p:txBody>
      </p:sp>
      <p:sp>
        <p:nvSpPr>
          <p:cNvPr id="11" name="TextBox 10">
            <a:extLst>
              <a:ext uri="{FF2B5EF4-FFF2-40B4-BE49-F238E27FC236}">
                <a16:creationId xmlns:a16="http://schemas.microsoft.com/office/drawing/2014/main" id="{DC7DB256-8A43-401D-A6F2-1B32618058F1}"/>
              </a:ext>
            </a:extLst>
          </p:cNvPr>
          <p:cNvSpPr txBox="1"/>
          <p:nvPr/>
        </p:nvSpPr>
        <p:spPr>
          <a:xfrm>
            <a:off x="1051786" y="1357067"/>
            <a:ext cx="7741527" cy="400110"/>
          </a:xfrm>
          <a:prstGeom prst="rect">
            <a:avLst/>
          </a:prstGeom>
          <a:noFill/>
        </p:spPr>
        <p:txBody>
          <a:bodyPr wrap="square" rtlCol="0">
            <a:spAutoFit/>
          </a:bodyPr>
          <a:lstStyle/>
          <a:p>
            <a:pPr marL="342900" indent="-342900">
              <a:buClr>
                <a:schemeClr val="bg1"/>
              </a:buClr>
              <a:buFont typeface="Wingdings" panose="05000000000000000000" pitchFamily="2" charset="2"/>
              <a:buChar char="q"/>
            </a:pPr>
            <a:r>
              <a:rPr lang="en-US" sz="2000">
                <a:solidFill>
                  <a:schemeClr val="bg1"/>
                </a:solidFill>
                <a:latin typeface="Cambria" panose="02040503050406030204" pitchFamily="18" charset="0"/>
                <a:ea typeface="Cambria" panose="02040503050406030204" pitchFamily="18" charset="0"/>
                <a:cs typeface="Calibri Light" panose="020F0302020204030204" pitchFamily="34" charset="0"/>
              </a:rPr>
              <a:t> IDS - </a:t>
            </a:r>
            <a:r>
              <a:rPr lang="en-US" sz="2000" b="0" i="0" u="none" strike="noStrike">
                <a:solidFill>
                  <a:schemeClr val="bg1"/>
                </a:solidFill>
                <a:effectLst/>
                <a:latin typeface="Cambria" panose="02040503050406030204" pitchFamily="18" charset="0"/>
                <a:ea typeface="Cambria" panose="02040503050406030204" pitchFamily="18" charset="0"/>
                <a:cs typeface="Calibri Light" panose="020F0302020204030204" pitchFamily="34" charset="0"/>
              </a:rPr>
              <a:t>Intrusion Detection System</a:t>
            </a:r>
          </a:p>
        </p:txBody>
      </p:sp>
      <p:sp>
        <p:nvSpPr>
          <p:cNvPr id="2" name="TextBox 1">
            <a:extLst>
              <a:ext uri="{FF2B5EF4-FFF2-40B4-BE49-F238E27FC236}">
                <a16:creationId xmlns:a16="http://schemas.microsoft.com/office/drawing/2014/main" id="{6BE15A60-CF0D-426F-B143-F584D18E76B3}"/>
              </a:ext>
            </a:extLst>
          </p:cNvPr>
          <p:cNvSpPr txBox="1"/>
          <p:nvPr/>
        </p:nvSpPr>
        <p:spPr>
          <a:xfrm>
            <a:off x="1051785" y="2087073"/>
            <a:ext cx="5884807" cy="400110"/>
          </a:xfrm>
          <a:prstGeom prst="rect">
            <a:avLst/>
          </a:prstGeom>
          <a:noFill/>
        </p:spPr>
        <p:txBody>
          <a:bodyPr wrap="square" rtlCol="0">
            <a:spAutoFit/>
          </a:bodyPr>
          <a:lstStyle/>
          <a:p>
            <a:pPr marL="342900" indent="-342900">
              <a:buClr>
                <a:schemeClr val="bg1"/>
              </a:buClr>
              <a:buFont typeface="Wingdings" panose="05000000000000000000" pitchFamily="2" charset="2"/>
              <a:buChar char="q"/>
            </a:pPr>
            <a:r>
              <a:rPr lang="en-US" sz="2000">
                <a:solidFill>
                  <a:schemeClr val="bg1"/>
                </a:solidFill>
                <a:latin typeface="Cambria" panose="02040503050406030204" pitchFamily="18" charset="0"/>
                <a:ea typeface="Cambria" panose="02040503050406030204" pitchFamily="18" charset="0"/>
                <a:cs typeface="Calibri Light" panose="020F0302020204030204" pitchFamily="34" charset="0"/>
              </a:rPr>
              <a:t> Thiết bị, phần mềm giám sát mạng</a:t>
            </a:r>
          </a:p>
        </p:txBody>
      </p:sp>
      <p:sp>
        <p:nvSpPr>
          <p:cNvPr id="9" name="TextBox 8">
            <a:extLst>
              <a:ext uri="{FF2B5EF4-FFF2-40B4-BE49-F238E27FC236}">
                <a16:creationId xmlns:a16="http://schemas.microsoft.com/office/drawing/2014/main" id="{3DF7D6DA-BD94-4D32-BE73-B161DA95DA8F}"/>
              </a:ext>
            </a:extLst>
          </p:cNvPr>
          <p:cNvSpPr txBox="1"/>
          <p:nvPr/>
        </p:nvSpPr>
        <p:spPr>
          <a:xfrm>
            <a:off x="1051786" y="2817080"/>
            <a:ext cx="7232522" cy="707886"/>
          </a:xfrm>
          <a:prstGeom prst="rect">
            <a:avLst/>
          </a:prstGeom>
          <a:noFill/>
        </p:spPr>
        <p:txBody>
          <a:bodyPr wrap="square" rtlCol="0">
            <a:spAutoFit/>
          </a:bodyPr>
          <a:lstStyle/>
          <a:p>
            <a:pPr marL="342900" indent="-342900">
              <a:buClr>
                <a:schemeClr val="bg1"/>
              </a:buClr>
              <a:buFont typeface="Wingdings" panose="05000000000000000000" pitchFamily="2" charset="2"/>
              <a:buChar char="q"/>
            </a:pPr>
            <a:r>
              <a:rPr lang="en-US" sz="2000">
                <a:solidFill>
                  <a:schemeClr val="bg1"/>
                </a:solidFill>
                <a:latin typeface="Cambria" panose="02040503050406030204" pitchFamily="18" charset="0"/>
                <a:ea typeface="Cambria" panose="02040503050406030204" pitchFamily="18" charset="0"/>
                <a:cs typeface="Calibri Light" panose="020F0302020204030204" pitchFamily="34" charset="0"/>
              </a:rPr>
              <a:t> Đưa ra cảnh báo về các hành vi đáng ngờ diễn ra trong mạng máy tính</a:t>
            </a:r>
          </a:p>
        </p:txBody>
      </p:sp>
      <p:sp>
        <p:nvSpPr>
          <p:cNvPr id="10" name="TextBox 9">
            <a:extLst>
              <a:ext uri="{FF2B5EF4-FFF2-40B4-BE49-F238E27FC236}">
                <a16:creationId xmlns:a16="http://schemas.microsoft.com/office/drawing/2014/main" id="{B7DDD4EB-A52E-4AB5-A252-7354C10ACB15}"/>
              </a:ext>
            </a:extLst>
          </p:cNvPr>
          <p:cNvSpPr txBox="1"/>
          <p:nvPr/>
        </p:nvSpPr>
        <p:spPr>
          <a:xfrm>
            <a:off x="1051785" y="3678522"/>
            <a:ext cx="7232521" cy="707886"/>
          </a:xfrm>
          <a:prstGeom prst="rect">
            <a:avLst/>
          </a:prstGeom>
          <a:noFill/>
        </p:spPr>
        <p:txBody>
          <a:bodyPr wrap="square" rtlCol="0">
            <a:spAutoFit/>
          </a:bodyPr>
          <a:lstStyle/>
          <a:p>
            <a:pPr marL="342900" indent="-342900">
              <a:buClr>
                <a:schemeClr val="bg1"/>
              </a:buClr>
              <a:buFont typeface="Wingdings" panose="05000000000000000000" pitchFamily="2" charset="2"/>
              <a:buChar char="q"/>
            </a:pPr>
            <a:r>
              <a:rPr lang="en-US" sz="2000">
                <a:solidFill>
                  <a:schemeClr val="bg1"/>
                </a:solidFill>
                <a:latin typeface="Cambria" panose="02040503050406030204" pitchFamily="18" charset="0"/>
                <a:ea typeface="Cambria" panose="02040503050406030204" pitchFamily="18" charset="0"/>
                <a:cs typeface="Calibri Light" panose="020F0302020204030204" pitchFamily="34" charset="0"/>
              </a:rPr>
              <a:t> Có thể phân biệt giữa các cuộc tấn công nội bộ và các cuộc tấn công từ bên ngoài</a:t>
            </a:r>
          </a:p>
        </p:txBody>
      </p:sp>
    </p:spTree>
    <p:extLst>
      <p:ext uri="{BB962C8B-B14F-4D97-AF65-F5344CB8AC3E}">
        <p14:creationId xmlns:p14="http://schemas.microsoft.com/office/powerpoint/2010/main" val="4272630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4B46238-07EA-40C2-9A56-47D568C1372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latin typeface="Cambria" panose="02040503050406030204" pitchFamily="18" charset="0"/>
                <a:ea typeface="Cambria" panose="02040503050406030204" pitchFamily="18" charset="0"/>
                <a:cs typeface="Calibri Light" panose="020F0302020204030204" pitchFamily="34" charset="0"/>
              </a:rPr>
              <a:t>6</a:t>
            </a:fld>
            <a:endParaRPr lang="en">
              <a:latin typeface="Cambria" panose="02040503050406030204" pitchFamily="18" charset="0"/>
              <a:ea typeface="Cambria" panose="02040503050406030204" pitchFamily="18" charset="0"/>
              <a:cs typeface="Calibri Light" panose="020F0302020204030204" pitchFamily="34" charset="0"/>
            </a:endParaRPr>
          </a:p>
        </p:txBody>
      </p:sp>
      <p:grpSp>
        <p:nvGrpSpPr>
          <p:cNvPr id="5" name="Google Shape;330;p37">
            <a:extLst>
              <a:ext uri="{FF2B5EF4-FFF2-40B4-BE49-F238E27FC236}">
                <a16:creationId xmlns:a16="http://schemas.microsoft.com/office/drawing/2014/main" id="{2100942B-87EA-4B8F-9F0D-F89EC95A187B}"/>
              </a:ext>
            </a:extLst>
          </p:cNvPr>
          <p:cNvGrpSpPr/>
          <p:nvPr/>
        </p:nvGrpSpPr>
        <p:grpSpPr>
          <a:xfrm>
            <a:off x="48491" y="394856"/>
            <a:ext cx="4523509" cy="59794"/>
            <a:chOff x="271125" y="812725"/>
            <a:chExt cx="766525" cy="221725"/>
          </a:xfrm>
        </p:grpSpPr>
        <p:sp>
          <p:nvSpPr>
            <p:cNvPr id="6" name="Google Shape;331;p37">
              <a:extLst>
                <a:ext uri="{FF2B5EF4-FFF2-40B4-BE49-F238E27FC236}">
                  <a16:creationId xmlns:a16="http://schemas.microsoft.com/office/drawing/2014/main" id="{920A7E83-62F2-4740-B7E2-69A310FDA3CE}"/>
                </a:ext>
              </a:extLst>
            </p:cNvPr>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cs typeface="Calibri Light" panose="020F0302020204030204" pitchFamily="34" charset="0"/>
              </a:endParaRPr>
            </a:p>
          </p:txBody>
        </p:sp>
        <p:sp>
          <p:nvSpPr>
            <p:cNvPr id="7" name="Google Shape;332;p37">
              <a:extLst>
                <a:ext uri="{FF2B5EF4-FFF2-40B4-BE49-F238E27FC236}">
                  <a16:creationId xmlns:a16="http://schemas.microsoft.com/office/drawing/2014/main" id="{7E35A034-4B1E-4CE6-BB57-4E70961ADD4E}"/>
                </a:ext>
              </a:extLst>
            </p:cNvPr>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cs typeface="Calibri Light" panose="020F0302020204030204" pitchFamily="34" charset="0"/>
              </a:endParaRPr>
            </a:p>
          </p:txBody>
        </p:sp>
      </p:grpSp>
      <p:sp>
        <p:nvSpPr>
          <p:cNvPr id="8" name="TextBox 7">
            <a:extLst>
              <a:ext uri="{FF2B5EF4-FFF2-40B4-BE49-F238E27FC236}">
                <a16:creationId xmlns:a16="http://schemas.microsoft.com/office/drawing/2014/main" id="{429D73B7-8DE8-49C7-976D-4308D4C8333B}"/>
              </a:ext>
            </a:extLst>
          </p:cNvPr>
          <p:cNvSpPr txBox="1"/>
          <p:nvPr/>
        </p:nvSpPr>
        <p:spPr>
          <a:xfrm>
            <a:off x="48491" y="87079"/>
            <a:ext cx="4461164" cy="307777"/>
          </a:xfrm>
          <a:prstGeom prst="rect">
            <a:avLst/>
          </a:prstGeom>
          <a:noFill/>
        </p:spPr>
        <p:txBody>
          <a:bodyPr wrap="square" rtlCol="0">
            <a:spAutoFit/>
          </a:bodyPr>
          <a:lstStyle/>
          <a:p>
            <a:r>
              <a:rPr lang="en-US">
                <a:solidFill>
                  <a:schemeClr val="bg1"/>
                </a:solidFill>
                <a:latin typeface="Cambria" panose="02040503050406030204" pitchFamily="18" charset="0"/>
                <a:ea typeface="Cambria" panose="02040503050406030204" pitchFamily="18" charset="0"/>
                <a:cs typeface="Calibri Light" panose="020F0302020204030204" pitchFamily="34" charset="0"/>
              </a:rPr>
              <a:t>1. Hệ thống phát hiện và ngăn chặn xâm nhập</a:t>
            </a:r>
          </a:p>
        </p:txBody>
      </p:sp>
      <p:pic>
        <p:nvPicPr>
          <p:cNvPr id="2052" name="Picture 4" descr="Understanding Intrusion Detection and Prevention Systems">
            <a:extLst>
              <a:ext uri="{FF2B5EF4-FFF2-40B4-BE49-F238E27FC236}">
                <a16:creationId xmlns:a16="http://schemas.microsoft.com/office/drawing/2014/main" id="{2665C0E9-0389-4AC1-927A-ABC382959E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8105" y="1025584"/>
            <a:ext cx="5967789" cy="3474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0286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4B46238-07EA-40C2-9A56-47D568C1372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latin typeface="Cambria" panose="02040503050406030204" pitchFamily="18" charset="0"/>
                <a:ea typeface="Cambria" panose="02040503050406030204" pitchFamily="18" charset="0"/>
                <a:cs typeface="Calibri Light" panose="020F0302020204030204" pitchFamily="34" charset="0"/>
              </a:rPr>
              <a:t>7</a:t>
            </a:fld>
            <a:endParaRPr lang="en">
              <a:latin typeface="Cambria" panose="02040503050406030204" pitchFamily="18" charset="0"/>
              <a:ea typeface="Cambria" panose="02040503050406030204" pitchFamily="18" charset="0"/>
              <a:cs typeface="Calibri Light" panose="020F0302020204030204" pitchFamily="34" charset="0"/>
            </a:endParaRPr>
          </a:p>
        </p:txBody>
      </p:sp>
      <p:grpSp>
        <p:nvGrpSpPr>
          <p:cNvPr id="5" name="Google Shape;330;p37">
            <a:extLst>
              <a:ext uri="{FF2B5EF4-FFF2-40B4-BE49-F238E27FC236}">
                <a16:creationId xmlns:a16="http://schemas.microsoft.com/office/drawing/2014/main" id="{2100942B-87EA-4B8F-9F0D-F89EC95A187B}"/>
              </a:ext>
            </a:extLst>
          </p:cNvPr>
          <p:cNvGrpSpPr/>
          <p:nvPr/>
        </p:nvGrpSpPr>
        <p:grpSpPr>
          <a:xfrm>
            <a:off x="48491" y="394856"/>
            <a:ext cx="4523509" cy="59794"/>
            <a:chOff x="271125" y="812725"/>
            <a:chExt cx="766525" cy="221725"/>
          </a:xfrm>
        </p:grpSpPr>
        <p:sp>
          <p:nvSpPr>
            <p:cNvPr id="6" name="Google Shape;331;p37">
              <a:extLst>
                <a:ext uri="{FF2B5EF4-FFF2-40B4-BE49-F238E27FC236}">
                  <a16:creationId xmlns:a16="http://schemas.microsoft.com/office/drawing/2014/main" id="{920A7E83-62F2-4740-B7E2-69A310FDA3CE}"/>
                </a:ext>
              </a:extLst>
            </p:cNvPr>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cs typeface="Calibri Light" panose="020F0302020204030204" pitchFamily="34" charset="0"/>
              </a:endParaRPr>
            </a:p>
          </p:txBody>
        </p:sp>
        <p:sp>
          <p:nvSpPr>
            <p:cNvPr id="7" name="Google Shape;332;p37">
              <a:extLst>
                <a:ext uri="{FF2B5EF4-FFF2-40B4-BE49-F238E27FC236}">
                  <a16:creationId xmlns:a16="http://schemas.microsoft.com/office/drawing/2014/main" id="{7E35A034-4B1E-4CE6-BB57-4E70961ADD4E}"/>
                </a:ext>
              </a:extLst>
            </p:cNvPr>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cs typeface="Calibri Light" panose="020F0302020204030204" pitchFamily="34" charset="0"/>
              </a:endParaRPr>
            </a:p>
          </p:txBody>
        </p:sp>
      </p:grpSp>
      <p:sp>
        <p:nvSpPr>
          <p:cNvPr id="8" name="TextBox 7">
            <a:extLst>
              <a:ext uri="{FF2B5EF4-FFF2-40B4-BE49-F238E27FC236}">
                <a16:creationId xmlns:a16="http://schemas.microsoft.com/office/drawing/2014/main" id="{429D73B7-8DE8-49C7-976D-4308D4C8333B}"/>
              </a:ext>
            </a:extLst>
          </p:cNvPr>
          <p:cNvSpPr txBox="1"/>
          <p:nvPr/>
        </p:nvSpPr>
        <p:spPr>
          <a:xfrm>
            <a:off x="48491" y="87079"/>
            <a:ext cx="4461164" cy="307777"/>
          </a:xfrm>
          <a:prstGeom prst="rect">
            <a:avLst/>
          </a:prstGeom>
          <a:noFill/>
        </p:spPr>
        <p:txBody>
          <a:bodyPr wrap="square" rtlCol="0">
            <a:spAutoFit/>
          </a:bodyPr>
          <a:lstStyle/>
          <a:p>
            <a:r>
              <a:rPr lang="en-US">
                <a:solidFill>
                  <a:schemeClr val="bg1"/>
                </a:solidFill>
                <a:latin typeface="Cambria" panose="02040503050406030204" pitchFamily="18" charset="0"/>
                <a:ea typeface="Cambria" panose="02040503050406030204" pitchFamily="18" charset="0"/>
                <a:cs typeface="Calibri Light" panose="020F0302020204030204" pitchFamily="34" charset="0"/>
              </a:rPr>
              <a:t>1. Hệ thống phát hiện và ngăn chặn xâm nhập</a:t>
            </a:r>
          </a:p>
        </p:txBody>
      </p:sp>
      <p:sp>
        <p:nvSpPr>
          <p:cNvPr id="9" name="TextBox 8">
            <a:extLst>
              <a:ext uri="{FF2B5EF4-FFF2-40B4-BE49-F238E27FC236}">
                <a16:creationId xmlns:a16="http://schemas.microsoft.com/office/drawing/2014/main" id="{06E1902B-F4A1-49B5-96A1-493786179B3F}"/>
              </a:ext>
            </a:extLst>
          </p:cNvPr>
          <p:cNvSpPr txBox="1"/>
          <p:nvPr/>
        </p:nvSpPr>
        <p:spPr>
          <a:xfrm>
            <a:off x="1146464" y="1711036"/>
            <a:ext cx="6726382" cy="1446550"/>
          </a:xfrm>
          <a:prstGeom prst="rect">
            <a:avLst/>
          </a:prstGeom>
          <a:noFill/>
        </p:spPr>
        <p:txBody>
          <a:bodyPr wrap="square" rtlCol="0">
            <a:spAutoFit/>
          </a:bodyPr>
          <a:lstStyle/>
          <a:p>
            <a:pPr algn="ctr"/>
            <a:r>
              <a:rPr lang="en-US" sz="4400">
                <a:solidFill>
                  <a:schemeClr val="bg1"/>
                </a:solidFill>
                <a:latin typeface="Cambria" panose="02040503050406030204" pitchFamily="18" charset="0"/>
                <a:ea typeface="Cambria" panose="02040503050406030204" pitchFamily="18" charset="0"/>
                <a:cs typeface="Calibri Light" panose="020F0302020204030204" pitchFamily="34" charset="0"/>
              </a:rPr>
              <a:t>Hệ thống ngăn chặn xâm nhập - IPS</a:t>
            </a:r>
          </a:p>
        </p:txBody>
      </p:sp>
    </p:spTree>
    <p:extLst>
      <p:ext uri="{BB962C8B-B14F-4D97-AF65-F5344CB8AC3E}">
        <p14:creationId xmlns:p14="http://schemas.microsoft.com/office/powerpoint/2010/main" val="3600558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4B46238-07EA-40C2-9A56-47D568C1372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latin typeface="Cambria" panose="02040503050406030204" pitchFamily="18" charset="0"/>
                <a:ea typeface="Cambria" panose="02040503050406030204" pitchFamily="18" charset="0"/>
                <a:cs typeface="Calibri Light" panose="020F0302020204030204" pitchFamily="34" charset="0"/>
              </a:rPr>
              <a:t>8</a:t>
            </a:fld>
            <a:endParaRPr lang="en">
              <a:latin typeface="Cambria" panose="02040503050406030204" pitchFamily="18" charset="0"/>
              <a:ea typeface="Cambria" panose="02040503050406030204" pitchFamily="18" charset="0"/>
              <a:cs typeface="Calibri Light" panose="020F0302020204030204" pitchFamily="34" charset="0"/>
            </a:endParaRPr>
          </a:p>
        </p:txBody>
      </p:sp>
      <p:grpSp>
        <p:nvGrpSpPr>
          <p:cNvPr id="5" name="Google Shape;330;p37">
            <a:extLst>
              <a:ext uri="{FF2B5EF4-FFF2-40B4-BE49-F238E27FC236}">
                <a16:creationId xmlns:a16="http://schemas.microsoft.com/office/drawing/2014/main" id="{2100942B-87EA-4B8F-9F0D-F89EC95A187B}"/>
              </a:ext>
            </a:extLst>
          </p:cNvPr>
          <p:cNvGrpSpPr/>
          <p:nvPr/>
        </p:nvGrpSpPr>
        <p:grpSpPr>
          <a:xfrm>
            <a:off x="48491" y="394856"/>
            <a:ext cx="4523509" cy="59794"/>
            <a:chOff x="271125" y="812725"/>
            <a:chExt cx="766525" cy="221725"/>
          </a:xfrm>
        </p:grpSpPr>
        <p:sp>
          <p:nvSpPr>
            <p:cNvPr id="6" name="Google Shape;331;p37">
              <a:extLst>
                <a:ext uri="{FF2B5EF4-FFF2-40B4-BE49-F238E27FC236}">
                  <a16:creationId xmlns:a16="http://schemas.microsoft.com/office/drawing/2014/main" id="{920A7E83-62F2-4740-B7E2-69A310FDA3CE}"/>
                </a:ext>
              </a:extLst>
            </p:cNvPr>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cs typeface="Calibri Light" panose="020F0302020204030204" pitchFamily="34" charset="0"/>
              </a:endParaRPr>
            </a:p>
          </p:txBody>
        </p:sp>
        <p:sp>
          <p:nvSpPr>
            <p:cNvPr id="7" name="Google Shape;332;p37">
              <a:extLst>
                <a:ext uri="{FF2B5EF4-FFF2-40B4-BE49-F238E27FC236}">
                  <a16:creationId xmlns:a16="http://schemas.microsoft.com/office/drawing/2014/main" id="{7E35A034-4B1E-4CE6-BB57-4E70961ADD4E}"/>
                </a:ext>
              </a:extLst>
            </p:cNvPr>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cs typeface="Calibri Light" panose="020F0302020204030204" pitchFamily="34" charset="0"/>
              </a:endParaRPr>
            </a:p>
          </p:txBody>
        </p:sp>
      </p:grpSp>
      <p:sp>
        <p:nvSpPr>
          <p:cNvPr id="8" name="TextBox 7">
            <a:extLst>
              <a:ext uri="{FF2B5EF4-FFF2-40B4-BE49-F238E27FC236}">
                <a16:creationId xmlns:a16="http://schemas.microsoft.com/office/drawing/2014/main" id="{429D73B7-8DE8-49C7-976D-4308D4C8333B}"/>
              </a:ext>
            </a:extLst>
          </p:cNvPr>
          <p:cNvSpPr txBox="1"/>
          <p:nvPr/>
        </p:nvSpPr>
        <p:spPr>
          <a:xfrm>
            <a:off x="48491" y="87079"/>
            <a:ext cx="4461164" cy="307777"/>
          </a:xfrm>
          <a:prstGeom prst="rect">
            <a:avLst/>
          </a:prstGeom>
          <a:noFill/>
        </p:spPr>
        <p:txBody>
          <a:bodyPr wrap="square" rtlCol="0">
            <a:spAutoFit/>
          </a:bodyPr>
          <a:lstStyle/>
          <a:p>
            <a:r>
              <a:rPr lang="en-US">
                <a:solidFill>
                  <a:schemeClr val="bg1"/>
                </a:solidFill>
                <a:latin typeface="Cambria" panose="02040503050406030204" pitchFamily="18" charset="0"/>
                <a:ea typeface="Cambria" panose="02040503050406030204" pitchFamily="18" charset="0"/>
                <a:cs typeface="Calibri Light" panose="020F0302020204030204" pitchFamily="34" charset="0"/>
              </a:rPr>
              <a:t>1. Hệ thống phát hiện và ngăn chặn xâm nhập</a:t>
            </a:r>
          </a:p>
        </p:txBody>
      </p:sp>
      <p:sp>
        <p:nvSpPr>
          <p:cNvPr id="2" name="TextBox 1">
            <a:extLst>
              <a:ext uri="{FF2B5EF4-FFF2-40B4-BE49-F238E27FC236}">
                <a16:creationId xmlns:a16="http://schemas.microsoft.com/office/drawing/2014/main" id="{3BE42199-A316-4C8A-AC97-557479BDB30B}"/>
              </a:ext>
            </a:extLst>
          </p:cNvPr>
          <p:cNvSpPr txBox="1"/>
          <p:nvPr/>
        </p:nvSpPr>
        <p:spPr>
          <a:xfrm>
            <a:off x="1146926" y="3558421"/>
            <a:ext cx="7015150" cy="400110"/>
          </a:xfrm>
          <a:prstGeom prst="rect">
            <a:avLst/>
          </a:prstGeom>
          <a:noFill/>
        </p:spPr>
        <p:txBody>
          <a:bodyPr wrap="square" rtlCol="0">
            <a:spAutoFit/>
          </a:bodyPr>
          <a:lstStyle/>
          <a:p>
            <a:pPr marL="342900" indent="-342900">
              <a:buClr>
                <a:schemeClr val="bg1"/>
              </a:buClr>
              <a:buFont typeface="Wingdings" panose="05000000000000000000" pitchFamily="2" charset="2"/>
              <a:buChar char="q"/>
            </a:pPr>
            <a:r>
              <a:rPr lang="en-US" sz="2000">
                <a:solidFill>
                  <a:schemeClr val="bg1"/>
                </a:solidFill>
                <a:latin typeface="Cambria" panose="02040503050406030204" pitchFamily="18" charset="0"/>
                <a:ea typeface="Cambria" panose="02040503050406030204" pitchFamily="18" charset="0"/>
                <a:cs typeface="Calibri Light" panose="020F0302020204030204" pitchFamily="34" charset="0"/>
              </a:rPr>
              <a:t> Triển khai và vận hành IPS khó hơn IDS</a:t>
            </a:r>
          </a:p>
        </p:txBody>
      </p:sp>
      <p:sp>
        <p:nvSpPr>
          <p:cNvPr id="9" name="Rectangle 8">
            <a:extLst>
              <a:ext uri="{FF2B5EF4-FFF2-40B4-BE49-F238E27FC236}">
                <a16:creationId xmlns:a16="http://schemas.microsoft.com/office/drawing/2014/main" id="{F8ED9896-5D7F-44B0-AA21-6CA5BB0F8693}"/>
              </a:ext>
            </a:extLst>
          </p:cNvPr>
          <p:cNvSpPr/>
          <p:nvPr/>
        </p:nvSpPr>
        <p:spPr>
          <a:xfrm>
            <a:off x="1146926" y="1852636"/>
            <a:ext cx="4273927" cy="400110"/>
          </a:xfrm>
          <a:prstGeom prst="rect">
            <a:avLst/>
          </a:prstGeom>
        </p:spPr>
        <p:txBody>
          <a:bodyPr wrap="none">
            <a:spAutoFit/>
          </a:bodyPr>
          <a:lstStyle/>
          <a:p>
            <a:pPr marL="285750" indent="-285750">
              <a:buClr>
                <a:schemeClr val="bg1"/>
              </a:buClr>
              <a:buFont typeface="Wingdings" panose="05000000000000000000" pitchFamily="2" charset="2"/>
              <a:buChar char="q"/>
            </a:pPr>
            <a:r>
              <a:rPr lang="en-US" sz="2000">
                <a:solidFill>
                  <a:schemeClr val="bg1"/>
                </a:solidFill>
                <a:latin typeface="Cambria" panose="02040503050406030204" pitchFamily="18" charset="0"/>
                <a:ea typeface="Cambria" panose="02040503050406030204" pitchFamily="18" charset="0"/>
                <a:cs typeface="Calibri Light" panose="020F0302020204030204" pitchFamily="34" charset="0"/>
              </a:rPr>
              <a:t>Thiết bị, phần mềm giám sát mạng </a:t>
            </a:r>
          </a:p>
        </p:txBody>
      </p:sp>
      <p:sp>
        <p:nvSpPr>
          <p:cNvPr id="10" name="Rectangle 9">
            <a:extLst>
              <a:ext uri="{FF2B5EF4-FFF2-40B4-BE49-F238E27FC236}">
                <a16:creationId xmlns:a16="http://schemas.microsoft.com/office/drawing/2014/main" id="{5128CAC6-AEC1-483C-A11D-DBA0C6F6ACAE}"/>
              </a:ext>
            </a:extLst>
          </p:cNvPr>
          <p:cNvSpPr/>
          <p:nvPr/>
        </p:nvSpPr>
        <p:spPr>
          <a:xfrm>
            <a:off x="1146926" y="1044139"/>
            <a:ext cx="4326826" cy="400110"/>
          </a:xfrm>
          <a:prstGeom prst="rect">
            <a:avLst/>
          </a:prstGeom>
        </p:spPr>
        <p:txBody>
          <a:bodyPr wrap="none">
            <a:spAutoFit/>
          </a:bodyPr>
          <a:lstStyle/>
          <a:p>
            <a:pPr marL="285750" indent="-285750">
              <a:buClr>
                <a:schemeClr val="bg1"/>
              </a:buClr>
              <a:buFont typeface="Wingdings" panose="05000000000000000000" pitchFamily="2" charset="2"/>
              <a:buChar char="q"/>
            </a:pPr>
            <a:r>
              <a:rPr lang="en-US" sz="2000">
                <a:solidFill>
                  <a:schemeClr val="bg1"/>
                </a:solidFill>
                <a:latin typeface="Cambria" panose="02040503050406030204" pitchFamily="18" charset="0"/>
                <a:ea typeface="Cambria" panose="02040503050406030204" pitchFamily="18" charset="0"/>
                <a:cs typeface="Calibri Light" panose="020F0302020204030204" pitchFamily="34" charset="0"/>
              </a:rPr>
              <a:t> IPS - Intrusion Prevention Systems</a:t>
            </a:r>
          </a:p>
        </p:txBody>
      </p:sp>
      <p:sp>
        <p:nvSpPr>
          <p:cNvPr id="11" name="Rectangle 10">
            <a:extLst>
              <a:ext uri="{FF2B5EF4-FFF2-40B4-BE49-F238E27FC236}">
                <a16:creationId xmlns:a16="http://schemas.microsoft.com/office/drawing/2014/main" id="{45533C6F-68C4-4B39-BE35-1D7A0FBA6602}"/>
              </a:ext>
            </a:extLst>
          </p:cNvPr>
          <p:cNvSpPr/>
          <p:nvPr/>
        </p:nvSpPr>
        <p:spPr>
          <a:xfrm>
            <a:off x="1146926" y="2571750"/>
            <a:ext cx="7109567" cy="707886"/>
          </a:xfrm>
          <a:prstGeom prst="rect">
            <a:avLst/>
          </a:prstGeom>
        </p:spPr>
        <p:txBody>
          <a:bodyPr wrap="square">
            <a:spAutoFit/>
          </a:bodyPr>
          <a:lstStyle/>
          <a:p>
            <a:pPr marL="285750" indent="-285750">
              <a:buClr>
                <a:schemeClr val="bg1"/>
              </a:buClr>
              <a:buFont typeface="Wingdings" panose="05000000000000000000" pitchFamily="2" charset="2"/>
              <a:buChar char="q"/>
            </a:pPr>
            <a:r>
              <a:rPr lang="en-US" sz="2000">
                <a:solidFill>
                  <a:schemeClr val="bg1"/>
                </a:solidFill>
                <a:latin typeface="Cambria" panose="02040503050406030204" pitchFamily="18" charset="0"/>
                <a:ea typeface="Cambria" panose="02040503050406030204" pitchFamily="18" charset="0"/>
                <a:cs typeface="Calibri Light" panose="020F0302020204030204" pitchFamily="34" charset="0"/>
              </a:rPr>
              <a:t> Ngăn chặn các hành vi được cho là có hại đối với hệ thống và đưa ra cảnh báo về hoạt động đó</a:t>
            </a:r>
          </a:p>
        </p:txBody>
      </p:sp>
    </p:spTree>
    <p:extLst>
      <p:ext uri="{BB962C8B-B14F-4D97-AF65-F5344CB8AC3E}">
        <p14:creationId xmlns:p14="http://schemas.microsoft.com/office/powerpoint/2010/main" val="4016570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4B46238-07EA-40C2-9A56-47D568C1372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latin typeface="Cambria" panose="02040503050406030204" pitchFamily="18" charset="0"/>
                <a:ea typeface="Cambria" panose="02040503050406030204" pitchFamily="18" charset="0"/>
                <a:cs typeface="Calibri Light" panose="020F0302020204030204" pitchFamily="34" charset="0"/>
              </a:rPr>
              <a:t>9</a:t>
            </a:fld>
            <a:endParaRPr lang="en">
              <a:latin typeface="Cambria" panose="02040503050406030204" pitchFamily="18" charset="0"/>
              <a:ea typeface="Cambria" panose="02040503050406030204" pitchFamily="18" charset="0"/>
              <a:cs typeface="Calibri Light" panose="020F0302020204030204" pitchFamily="34" charset="0"/>
            </a:endParaRPr>
          </a:p>
        </p:txBody>
      </p:sp>
      <p:grpSp>
        <p:nvGrpSpPr>
          <p:cNvPr id="5" name="Google Shape;330;p37">
            <a:extLst>
              <a:ext uri="{FF2B5EF4-FFF2-40B4-BE49-F238E27FC236}">
                <a16:creationId xmlns:a16="http://schemas.microsoft.com/office/drawing/2014/main" id="{2100942B-87EA-4B8F-9F0D-F89EC95A187B}"/>
              </a:ext>
            </a:extLst>
          </p:cNvPr>
          <p:cNvGrpSpPr/>
          <p:nvPr/>
        </p:nvGrpSpPr>
        <p:grpSpPr>
          <a:xfrm>
            <a:off x="48491" y="394856"/>
            <a:ext cx="4523509" cy="59794"/>
            <a:chOff x="271125" y="812725"/>
            <a:chExt cx="766525" cy="221725"/>
          </a:xfrm>
        </p:grpSpPr>
        <p:sp>
          <p:nvSpPr>
            <p:cNvPr id="6" name="Google Shape;331;p37">
              <a:extLst>
                <a:ext uri="{FF2B5EF4-FFF2-40B4-BE49-F238E27FC236}">
                  <a16:creationId xmlns:a16="http://schemas.microsoft.com/office/drawing/2014/main" id="{920A7E83-62F2-4740-B7E2-69A310FDA3CE}"/>
                </a:ext>
              </a:extLst>
            </p:cNvPr>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cs typeface="Calibri Light" panose="020F0302020204030204" pitchFamily="34" charset="0"/>
              </a:endParaRPr>
            </a:p>
          </p:txBody>
        </p:sp>
        <p:sp>
          <p:nvSpPr>
            <p:cNvPr id="7" name="Google Shape;332;p37">
              <a:extLst>
                <a:ext uri="{FF2B5EF4-FFF2-40B4-BE49-F238E27FC236}">
                  <a16:creationId xmlns:a16="http://schemas.microsoft.com/office/drawing/2014/main" id="{7E35A034-4B1E-4CE6-BB57-4E70961ADD4E}"/>
                </a:ext>
              </a:extLst>
            </p:cNvPr>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cs typeface="Calibri Light" panose="020F0302020204030204" pitchFamily="34" charset="0"/>
              </a:endParaRPr>
            </a:p>
          </p:txBody>
        </p:sp>
      </p:grpSp>
      <p:sp>
        <p:nvSpPr>
          <p:cNvPr id="8" name="TextBox 7">
            <a:extLst>
              <a:ext uri="{FF2B5EF4-FFF2-40B4-BE49-F238E27FC236}">
                <a16:creationId xmlns:a16="http://schemas.microsoft.com/office/drawing/2014/main" id="{429D73B7-8DE8-49C7-976D-4308D4C8333B}"/>
              </a:ext>
            </a:extLst>
          </p:cNvPr>
          <p:cNvSpPr txBox="1"/>
          <p:nvPr/>
        </p:nvSpPr>
        <p:spPr>
          <a:xfrm>
            <a:off x="48491" y="87079"/>
            <a:ext cx="4461164" cy="307777"/>
          </a:xfrm>
          <a:prstGeom prst="rect">
            <a:avLst/>
          </a:prstGeom>
          <a:noFill/>
        </p:spPr>
        <p:txBody>
          <a:bodyPr wrap="square" rtlCol="0">
            <a:spAutoFit/>
          </a:bodyPr>
          <a:lstStyle/>
          <a:p>
            <a:r>
              <a:rPr lang="en-US">
                <a:solidFill>
                  <a:schemeClr val="bg1"/>
                </a:solidFill>
                <a:latin typeface="Cambria" panose="02040503050406030204" pitchFamily="18" charset="0"/>
                <a:ea typeface="Cambria" panose="02040503050406030204" pitchFamily="18" charset="0"/>
                <a:cs typeface="Calibri Light" panose="020F0302020204030204" pitchFamily="34" charset="0"/>
              </a:rPr>
              <a:t>1. Hệ thống phát hiện và ngăn chặn xâm nhập</a:t>
            </a:r>
          </a:p>
        </p:txBody>
      </p:sp>
      <p:pic>
        <p:nvPicPr>
          <p:cNvPr id="3074" name="Picture 2" descr="position-layout-intrusion-prevention-system">
            <a:extLst>
              <a:ext uri="{FF2B5EF4-FFF2-40B4-BE49-F238E27FC236}">
                <a16:creationId xmlns:a16="http://schemas.microsoft.com/office/drawing/2014/main" id="{D88CF8A1-50E3-431A-8CBF-D5824C38B5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0865" y="1037442"/>
            <a:ext cx="5882270" cy="3495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2319104"/>
      </p:ext>
    </p:extLst>
  </p:cSld>
  <p:clrMapOvr>
    <a:masterClrMapping/>
  </p:clrMapOvr>
</p:sld>
</file>

<file path=ppt/theme/theme1.xml><?xml version="1.0" encoding="utf-8"?>
<a:theme xmlns:a="http://schemas.openxmlformats.org/drawingml/2006/main" name="Ursula template">
  <a:themeElements>
    <a:clrScheme name="Custom 347">
      <a:dk1>
        <a:srgbClr val="000000"/>
      </a:dk1>
      <a:lt1>
        <a:srgbClr val="FFFFFF"/>
      </a:lt1>
      <a:dk2>
        <a:srgbClr val="D1D8DF"/>
      </a:dk2>
      <a:lt2>
        <a:srgbClr val="4F565C"/>
      </a:lt2>
      <a:accent1>
        <a:srgbClr val="63A8DF"/>
      </a:accent1>
      <a:accent2>
        <a:srgbClr val="F8AF2C"/>
      </a:accent2>
      <a:accent3>
        <a:srgbClr val="B2DF4B"/>
      </a:accent3>
      <a:accent4>
        <a:srgbClr val="88D8E6"/>
      </a:accent4>
      <a:accent5>
        <a:srgbClr val="A693C9"/>
      </a:accent5>
      <a:accent6>
        <a:srgbClr val="F7826B"/>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347">
    <a:dk1>
      <a:srgbClr val="000000"/>
    </a:dk1>
    <a:lt1>
      <a:srgbClr val="FFFFFF"/>
    </a:lt1>
    <a:dk2>
      <a:srgbClr val="D1D8DF"/>
    </a:dk2>
    <a:lt2>
      <a:srgbClr val="4F565C"/>
    </a:lt2>
    <a:accent1>
      <a:srgbClr val="63A8DF"/>
    </a:accent1>
    <a:accent2>
      <a:srgbClr val="F8AF2C"/>
    </a:accent2>
    <a:accent3>
      <a:srgbClr val="B2DF4B"/>
    </a:accent3>
    <a:accent4>
      <a:srgbClr val="88D8E6"/>
    </a:accent4>
    <a:accent5>
      <a:srgbClr val="A693C9"/>
    </a:accent5>
    <a:accent6>
      <a:srgbClr val="F7826B"/>
    </a:accent6>
    <a:hlink>
      <a:srgbClr val="FFFFFF"/>
    </a:hlink>
    <a:folHlink>
      <a:srgbClr val="6611CC"/>
    </a:folHlink>
  </a:clrScheme>
</a:themeOverride>
</file>

<file path=docProps/app.xml><?xml version="1.0" encoding="utf-8"?>
<Properties xmlns="http://schemas.openxmlformats.org/officeDocument/2006/extended-properties" xmlns:vt="http://schemas.openxmlformats.org/officeDocument/2006/docPropsVTypes">
  <Template/>
  <TotalTime>2101</TotalTime>
  <Words>1248</Words>
  <Application>Microsoft Office PowerPoint</Application>
  <PresentationFormat>On-screen Show (16:9)</PresentationFormat>
  <Paragraphs>150</Paragraphs>
  <Slides>26</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Cambria</vt:lpstr>
      <vt:lpstr>Arial</vt:lpstr>
      <vt:lpstr>Walter Turncoat</vt:lpstr>
      <vt:lpstr>Sniglet</vt:lpstr>
      <vt:lpstr>Wingdings</vt:lpstr>
      <vt:lpstr>Ursula template</vt:lpstr>
      <vt:lpstr>PowerPoint Presentation</vt:lpstr>
      <vt:lpstr>PowerPoint Presentation</vt:lpstr>
      <vt:lpstr>Hệ thống phát hiện và ngăn chặn xâm nhập</vt:lpstr>
      <vt:lpstr>PowerPoint Presentation</vt:lpstr>
      <vt:lpstr>PowerPoint Presentation</vt:lpstr>
      <vt:lpstr>PowerPoint Presentation</vt:lpstr>
      <vt:lpstr>PowerPoint Presentation</vt:lpstr>
      <vt:lpstr>PowerPoint Presentation</vt:lpstr>
      <vt:lpstr>PowerPoint Presentation</vt:lpstr>
      <vt:lpstr>Giới thiệu về Suricata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Demo triển khai Suricata</vt:lpstr>
      <vt:lpstr>PowerPoint Presentation</vt:lpstr>
      <vt:lpstr>PowerPoint Presentation</vt:lpstr>
      <vt:lpstr>PowerPoint Presentation</vt:lpstr>
      <vt:lpstr>PowerPoint Presentation</vt:lpstr>
      <vt:lpstr>Một số giải pháp học máy</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Viet Hung Nguyen</dc:creator>
  <cp:lastModifiedBy>Viet Hung Nguyen</cp:lastModifiedBy>
  <cp:revision>62</cp:revision>
  <dcterms:modified xsi:type="dcterms:W3CDTF">2020-10-24T13:30:12Z</dcterms:modified>
</cp:coreProperties>
</file>