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57" r:id="rId3"/>
    <p:sldId id="292" r:id="rId4"/>
    <p:sldId id="382" r:id="rId5"/>
    <p:sldId id="431" r:id="rId6"/>
    <p:sldId id="432" r:id="rId7"/>
    <p:sldId id="450" r:id="rId8"/>
    <p:sldId id="451" r:id="rId9"/>
    <p:sldId id="454" r:id="rId10"/>
    <p:sldId id="455" r:id="rId11"/>
    <p:sldId id="459" r:id="rId12"/>
    <p:sldId id="456" r:id="rId13"/>
    <p:sldId id="457" r:id="rId14"/>
    <p:sldId id="458" r:id="rId15"/>
    <p:sldId id="460" r:id="rId16"/>
    <p:sldId id="383" r:id="rId17"/>
    <p:sldId id="453" r:id="rId18"/>
    <p:sldId id="29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82870" autoAdjust="0"/>
  </p:normalViewPr>
  <p:slideViewPr>
    <p:cSldViewPr snapToGrid="0">
      <p:cViewPr varScale="1">
        <p:scale>
          <a:sx n="97" d="100"/>
          <a:sy n="97" d="100"/>
        </p:scale>
        <p:origin x="12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2023. 7. 6.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LỌC CỘNG TÁC DỰA TRÊN ĐỒ THỊ NƠ RON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ĐÀO THỊ THU HỒNG – VŨ MINH HƯNG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07/2023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4" name="Picture 3" descr="A red and black lines and dots&#10;&#10;Description automatically generated with low confidence">
            <a:extLst>
              <a:ext uri="{FF2B5EF4-FFF2-40B4-BE49-F238E27FC236}">
                <a16:creationId xmlns:a16="http://schemas.microsoft.com/office/drawing/2014/main" id="{4CBD1266-D737-60A8-0F12-ACE3C686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90" y="57095"/>
            <a:ext cx="9163274" cy="45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816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TÁI HIỆN LẠI KẾT QUẢ CỦA BÀI BÁO VỚI THIẾT LẬP GỐC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514462AB-4883-50EA-D6A7-FECB6ACE3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19" y="1903772"/>
            <a:ext cx="4390738" cy="2967533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9FC696B2-58CB-4F07-B418-00A27C4DF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55" y="1846208"/>
            <a:ext cx="4461254" cy="30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THAY ĐỔI LEARNING RATE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Thay đổi learning rate từ 0.0001 thành 0.001</a:t>
            </a:r>
          </a:p>
        </p:txBody>
      </p:sp>
      <p:pic>
        <p:nvPicPr>
          <p:cNvPr id="5" name="Picture 4" descr="A graph of a number of lines&#10;&#10;Description automatically generated">
            <a:extLst>
              <a:ext uri="{FF2B5EF4-FFF2-40B4-BE49-F238E27FC236}">
                <a16:creationId xmlns:a16="http://schemas.microsoft.com/office/drawing/2014/main" id="{FFA6D518-5B4E-A2E9-B332-B44C3778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2057159"/>
            <a:ext cx="3596041" cy="2803213"/>
          </a:xfrm>
          <a:prstGeom prst="rect">
            <a:avLst/>
          </a:prstGeom>
        </p:spPr>
      </p:pic>
      <p:pic>
        <p:nvPicPr>
          <p:cNvPr id="7" name="Picture 6" descr="A graph with orange bars&#10;&#10;Description automatically generated">
            <a:extLst>
              <a:ext uri="{FF2B5EF4-FFF2-40B4-BE49-F238E27FC236}">
                <a16:creationId xmlns:a16="http://schemas.microsoft.com/office/drawing/2014/main" id="{38457168-9568-D187-1ECC-5BEFCDEE4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0" y="2006961"/>
            <a:ext cx="2768547" cy="2816835"/>
          </a:xfrm>
          <a:prstGeom prst="rect">
            <a:avLst/>
          </a:prstGeom>
        </p:spPr>
      </p:pic>
      <p:pic>
        <p:nvPicPr>
          <p:cNvPr id="9" name="Picture 8" descr="A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491C6B31-A059-C9AD-D4C6-40D7E29476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"/>
          <a:stretch/>
        </p:blipFill>
        <p:spPr>
          <a:xfrm>
            <a:off x="9269591" y="2013906"/>
            <a:ext cx="2768547" cy="2816835"/>
          </a:xfrm>
          <a:prstGeom prst="rect">
            <a:avLst/>
          </a:prstGeom>
        </p:spPr>
      </p:pic>
      <p:pic>
        <p:nvPicPr>
          <p:cNvPr id="11" name="Picture 10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2992A488-9FB8-0288-8067-788B317B6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92" y="2020583"/>
            <a:ext cx="2679624" cy="28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3. THAY ĐỔI ACTIVATION FUNCTION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929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Thay hàm Leaky ReLU bằng hàm GELU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GELU là một activation function phổ biến, hay được sử dụng với các mô hình ngôn ngữ</a:t>
            </a:r>
          </a:p>
        </p:txBody>
      </p:sp>
      <p:pic>
        <p:nvPicPr>
          <p:cNvPr id="6" name="Picture 5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45993B8C-2B2D-5D0E-746A-F10993434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63" y="2077304"/>
            <a:ext cx="3490595" cy="3592065"/>
          </a:xfrm>
          <a:prstGeom prst="rect">
            <a:avLst/>
          </a:prstGeom>
        </p:spPr>
      </p:pic>
      <p:pic>
        <p:nvPicPr>
          <p:cNvPr id="8" name="Picture 7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3A58817C-F25B-DBA2-5E87-B6EBF03FC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0" y="2089008"/>
            <a:ext cx="3357853" cy="3580361"/>
          </a:xfrm>
          <a:prstGeom prst="rect">
            <a:avLst/>
          </a:prstGeom>
        </p:spPr>
      </p:pic>
      <p:pic>
        <p:nvPicPr>
          <p:cNvPr id="10" name="Picture 9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0CF208C5-AE8E-04C5-AD7D-21F9A3490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94" y="2086991"/>
            <a:ext cx="3490595" cy="36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4. LOẠI BỎ EMBEDDING CỦA USER &amp; ITEM KHỎI BƯỚC CONCAT CUỐI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9571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</p:txBody>
      </p:sp>
      <p:pic>
        <p:nvPicPr>
          <p:cNvPr id="5" name="Picture 4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22CBA249-8652-3CEA-C11D-16F667E10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51" y="2227923"/>
            <a:ext cx="3462911" cy="3573966"/>
          </a:xfrm>
          <a:prstGeom prst="rect">
            <a:avLst/>
          </a:prstGeom>
        </p:spPr>
      </p:pic>
      <p:pic>
        <p:nvPicPr>
          <p:cNvPr id="7" name="Picture 6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36AE5D2D-F574-1682-8829-3EE869653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50" y="2254079"/>
            <a:ext cx="3462912" cy="3563578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2763FD2-9FE0-FDDC-92BF-19F9DD3FC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0" y="2212156"/>
            <a:ext cx="3462911" cy="36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5. LOẠI BỎ SELF-CONNECTION CỦA USER &amp; ITEM KHỎI TỔNG HỢP THÔNG ĐIỆP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</p:txBody>
      </p:sp>
      <p:pic>
        <p:nvPicPr>
          <p:cNvPr id="5" name="Picture 4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4540E1EA-28BC-BF25-FB36-3D2C6386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62" y="2181081"/>
            <a:ext cx="3773240" cy="3894247"/>
          </a:xfrm>
          <a:prstGeom prst="rect">
            <a:avLst/>
          </a:prstGeom>
        </p:spPr>
      </p:pic>
      <p:pic>
        <p:nvPicPr>
          <p:cNvPr id="7" name="Picture 6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B3CA1D2B-F025-B795-0A27-48AE2A3E9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76" y="2170489"/>
            <a:ext cx="3773240" cy="3882928"/>
          </a:xfrm>
          <a:prstGeom prst="rect">
            <a:avLst/>
          </a:prstGeom>
        </p:spPr>
      </p:pic>
      <p:pic>
        <p:nvPicPr>
          <p:cNvPr id="9" name="Picture 8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8E3A417D-5A8E-4B03-CE3E-60E779DA2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3" y="2212156"/>
            <a:ext cx="3648625" cy="38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4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4" y="465985"/>
            <a:ext cx="1020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5. LOẠI BỎ SELF-CONNECTION CỦA USER &amp; ITEM KHỎI TỔNG HỢP THÔNG ĐIỆP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Giảm dư thừa, trùng lặp thông tin bằng cách loại bỏ embedding của user &amp; item ở bước concat cuối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Mục đích để giảm overfit.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Giảm được 12,5K params và hơn 600 giây training cho 400 epochs</a:t>
            </a:r>
          </a:p>
        </p:txBody>
      </p:sp>
      <p:pic>
        <p:nvPicPr>
          <p:cNvPr id="6" name="Picture 5" descr="A graph with numbers and a black border&#10;&#10;Description automatically generated">
            <a:extLst>
              <a:ext uri="{FF2B5EF4-FFF2-40B4-BE49-F238E27FC236}">
                <a16:creationId xmlns:a16="http://schemas.microsoft.com/office/drawing/2014/main" id="{E89E4575-1D0F-5945-E162-5C9521D2F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4" y="2467140"/>
            <a:ext cx="5119116" cy="3471584"/>
          </a:xfrm>
          <a:prstGeom prst="rect">
            <a:avLst/>
          </a:prstGeom>
        </p:spPr>
      </p:pic>
      <p:pic>
        <p:nvPicPr>
          <p:cNvPr id="5" name="Picture 4" descr="A graph with numbers and a black border&#10;&#10;Description automatically generated">
            <a:extLst>
              <a:ext uri="{FF2B5EF4-FFF2-40B4-BE49-F238E27FC236}">
                <a16:creationId xmlns:a16="http://schemas.microsoft.com/office/drawing/2014/main" id="{3C5E2C83-D01E-075B-832E-56C27A41A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21" y="2497317"/>
            <a:ext cx="4924121" cy="34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471732" y="2782669"/>
            <a:ext cx="550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 &amp; ĐỀ XUẤT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KẾT LUẬN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9A33B-8893-110D-BEAB-71F63AC38BAE}"/>
              </a:ext>
            </a:extLst>
          </p:cNvPr>
          <p:cNvSpPr txBox="1"/>
          <p:nvPr/>
        </p:nvSpPr>
        <p:spPr>
          <a:xfrm>
            <a:off x="828464" y="1108238"/>
            <a:ext cx="6837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Framework NGCF đã tận dụng tốt các kết nối bậc cao trong đồ thị tích hợp user-item.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Lớp lan truyền embedding biểu diễn thêm thông tin tương tác giữa user-item giúp cải thiện độ chính xác.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C684-566B-24AF-77F9-F5EE59E3BCE8}"/>
              </a:ext>
            </a:extLst>
          </p:cNvPr>
          <p:cNvSpPr txBox="1"/>
          <p:nvPr/>
        </p:nvSpPr>
        <p:spPr>
          <a:xfrm>
            <a:off x="578715" y="3198167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ĐỀ XUẤT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0AD96-DFC1-0DD6-0940-887B2F43CC99}"/>
              </a:ext>
            </a:extLst>
          </p:cNvPr>
          <p:cNvSpPr txBox="1"/>
          <p:nvPr/>
        </p:nvSpPr>
        <p:spPr>
          <a:xfrm>
            <a:off x="828464" y="3832269"/>
            <a:ext cx="683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Loại bỏ self-connection ở mỗi layer.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Thử nghiệm với cơ chế attention cho các kết nối.</a:t>
            </a:r>
          </a:p>
        </p:txBody>
      </p:sp>
    </p:spTree>
    <p:extLst>
      <p:ext uri="{BB962C8B-B14F-4D97-AF65-F5344CB8AC3E}">
        <p14:creationId xmlns:p14="http://schemas.microsoft.com/office/powerpoint/2010/main" val="173557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</a:rPr>
              <a:t>daothithuhong_sdh21@hus.edu.vn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</a:rPr>
              <a:t>vuminhhung_sdh21@hus.edu.vn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4390247" y="1170393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4390246" y="4536820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IV. KẾT LUẬN &amp; ĐỀ XUẤT 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4390247" y="3994772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III.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4390246" y="2472175"/>
            <a:ext cx="691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LỌC CỘNG TÁC DỰA TRÊN MẠNG NƠ RON ĐỒ THỊ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" name="직사각형 23">
            <a:extLst>
              <a:ext uri="{FF2B5EF4-FFF2-40B4-BE49-F238E27FC236}">
                <a16:creationId xmlns:a16="http://schemas.microsoft.com/office/drawing/2014/main" id="{40E2A407-4B8A-F9BD-35C1-E185DC244DB2}"/>
              </a:ext>
            </a:extLst>
          </p:cNvPr>
          <p:cNvSpPr/>
          <p:nvPr/>
        </p:nvSpPr>
        <p:spPr>
          <a:xfrm>
            <a:off x="4626732" y="2974032"/>
            <a:ext cx="537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1F2025"/>
                </a:solidFill>
                <a:latin typeface="+mj-lt"/>
              </a:rPr>
              <a:t>1. KIẾN TRÚC TỔNG QUAN</a:t>
            </a:r>
            <a:endParaRPr lang="ko-KR" altLang="en-US" sz="20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4" name="직사각형 23">
            <a:extLst>
              <a:ext uri="{FF2B5EF4-FFF2-40B4-BE49-F238E27FC236}">
                <a16:creationId xmlns:a16="http://schemas.microsoft.com/office/drawing/2014/main" id="{F8462112-546A-61FF-B6B5-6FD9D6E07E0A}"/>
              </a:ext>
            </a:extLst>
          </p:cNvPr>
          <p:cNvSpPr/>
          <p:nvPr/>
        </p:nvSpPr>
        <p:spPr>
          <a:xfrm>
            <a:off x="4626732" y="3454525"/>
            <a:ext cx="537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1F2025"/>
                </a:solidFill>
                <a:latin typeface="+mj-lt"/>
              </a:rPr>
              <a:t>2. CÁC KỸ THUẬT CỦA NGCF</a:t>
            </a:r>
            <a:endParaRPr lang="ko-KR" altLang="en-US" sz="20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5" name="직사각형 23">
            <a:extLst>
              <a:ext uri="{FF2B5EF4-FFF2-40B4-BE49-F238E27FC236}">
                <a16:creationId xmlns:a16="http://schemas.microsoft.com/office/drawing/2014/main" id="{1BDA648F-5F9B-BB84-C8CB-6B63468976CF}"/>
              </a:ext>
            </a:extLst>
          </p:cNvPr>
          <p:cNvSpPr/>
          <p:nvPr/>
        </p:nvSpPr>
        <p:spPr>
          <a:xfrm>
            <a:off x="4626732" y="1641074"/>
            <a:ext cx="537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HỆ THỐNG GỢI Ý</a:t>
            </a:r>
            <a:endParaRPr lang="ko-KR" altLang="en-US" dirty="0">
              <a:solidFill>
                <a:srgbClr val="1F202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23">
            <a:extLst>
              <a:ext uri="{FF2B5EF4-FFF2-40B4-BE49-F238E27FC236}">
                <a16:creationId xmlns:a16="http://schemas.microsoft.com/office/drawing/2014/main" id="{FC6DCEAD-6AD9-3B24-2F4C-C2707B46AC75}"/>
              </a:ext>
            </a:extLst>
          </p:cNvPr>
          <p:cNvSpPr/>
          <p:nvPr/>
        </p:nvSpPr>
        <p:spPr>
          <a:xfrm>
            <a:off x="4626732" y="2063425"/>
            <a:ext cx="537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MẠNG NƠ RON ĐỒ THỊ</a:t>
            </a:r>
            <a:endParaRPr lang="ko-KR" altLang="en-US" dirty="0">
              <a:solidFill>
                <a:srgbClr val="1F202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26">
            <a:extLst>
              <a:ext uri="{FF2B5EF4-FFF2-40B4-BE49-F238E27FC236}">
                <a16:creationId xmlns:a16="http://schemas.microsoft.com/office/drawing/2014/main" id="{654E8112-A88F-9584-69CE-737B2FC01D72}"/>
              </a:ext>
            </a:extLst>
          </p:cNvPr>
          <p:cNvSpPr/>
          <p:nvPr/>
        </p:nvSpPr>
        <p:spPr>
          <a:xfrm>
            <a:off x="4390246" y="507706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V. DEMO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THỰC NGHIỆM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1. DỮ LIỆU ĐÁNH GIÁ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839098" y="1568038"/>
            <a:ext cx="6650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Gowalla là website mạng xã hội dựa trên địa điểm, người dùng chia sẻ địa điểm của họ bằng việc check-in.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User là người dùng, item là địa điểm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Tập dữ liệu Gowalla: dữ liệu thông tin địa điểm người dùng chia sẻ khi check in. Chỉ lấy user, item có ít nhất 10 tương tác.</a:t>
            </a:r>
          </a:p>
          <a:p>
            <a:pPr marL="285750" indent="-285750" latinLnBrk="0">
              <a:buFontTx/>
              <a:buChar char="-"/>
            </a:pPr>
            <a:r>
              <a:rPr lang="en-US"/>
              <a:t>Trong tập dữ liệu, có 29858 users và 40981 items.</a:t>
            </a:r>
            <a:endParaRPr lang="en-VN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85750" indent="-285750" latinLnBrk="0">
              <a:buFontTx/>
              <a:buChar char="-"/>
            </a:pPr>
            <a:r>
              <a:rPr lang="en-VN"/>
              <a:t>Trong tập train là 810128 tương tác, và tập test là 217242 tương tác</a:t>
            </a:r>
          </a:p>
          <a:p>
            <a:pPr marL="285750" indent="-285750" latinLnBrk="0">
              <a:buFontTx/>
              <a:buChar char="-"/>
            </a:pPr>
            <a:endParaRPr lang="en-US"/>
          </a:p>
        </p:txBody>
      </p:sp>
      <p:pic>
        <p:nvPicPr>
          <p:cNvPr id="10" name="Picture 9" descr="A logo of a kangaroo&#10;&#10;Description automatically generated with low confidence">
            <a:extLst>
              <a:ext uri="{FF2B5EF4-FFF2-40B4-BE49-F238E27FC236}">
                <a16:creationId xmlns:a16="http://schemas.microsoft.com/office/drawing/2014/main" id="{2980CBFF-1749-13D2-5EAB-FC44CDAF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323" y="1656872"/>
            <a:ext cx="2351172" cy="23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ĐỘ ĐO ĐÁNH GIÁ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553825" y="1442093"/>
            <a:ext cx="6786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Recall@K:</a:t>
            </a:r>
          </a:p>
          <a:p>
            <a:pPr marL="742950" lvl="1" indent="-285750" latinLnBrk="0">
              <a:buFontTx/>
              <a:buChar char="-"/>
            </a:pPr>
            <a:r>
              <a:rPr lang="en-US"/>
              <a:t>K là top K gợi ý items đứng đầu.</a:t>
            </a:r>
          </a:p>
          <a:p>
            <a:pPr marL="742950" lvl="1" indent="-285750" latinLnBrk="0">
              <a:buFontTx/>
              <a:buChar char="-"/>
            </a:pPr>
            <a:r>
              <a:rPr lang="en-US"/>
              <a:t>Recall@K đo (số lượng gợi ý items chính xác trong K) trên (tổng số lượng items có liên quan trong toàn bộ tập dữ liệu).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US"/>
          </a:p>
        </p:txBody>
      </p:sp>
      <p:pic>
        <p:nvPicPr>
          <p:cNvPr id="6" name="Picture 5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B71B2424-0C79-AE8D-3E1C-3086F648E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5" y="3191892"/>
            <a:ext cx="4895558" cy="722591"/>
          </a:xfrm>
          <a:prstGeom prst="rect">
            <a:avLst/>
          </a:prstGeom>
        </p:spPr>
      </p:pic>
      <p:pic>
        <p:nvPicPr>
          <p:cNvPr id="10" name="Picture 9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543F12-ED45-36CA-865B-46B89F5FA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20" y="1249062"/>
            <a:ext cx="4508780" cy="31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1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2. ĐỘ ĐO ĐÁNH GIÁ 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FFF73-4A9F-8C38-B371-5294A6DE17F3}"/>
              </a:ext>
            </a:extLst>
          </p:cNvPr>
          <p:cNvSpPr txBox="1"/>
          <p:nvPr/>
        </p:nvSpPr>
        <p:spPr>
          <a:xfrm>
            <a:off x="892260" y="1249062"/>
            <a:ext cx="83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Ndcg@K3 (Normalized Discounted Cumulative Gain)</a:t>
            </a:r>
            <a:endParaRPr lang="en-VN"/>
          </a:p>
        </p:txBody>
      </p:sp>
      <p:pic>
        <p:nvPicPr>
          <p:cNvPr id="7" name="Picture 6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532A94C6-4F98-7FBA-6199-7F14F10EE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1" y="3457488"/>
            <a:ext cx="2317422" cy="686440"/>
          </a:xfrm>
          <a:prstGeom prst="rect">
            <a:avLst/>
          </a:prstGeom>
        </p:spPr>
      </p:pic>
      <p:pic>
        <p:nvPicPr>
          <p:cNvPr id="9" name="Picture 8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CC550D63-3048-5D8F-8D68-595D45F33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" y="3401808"/>
            <a:ext cx="2624232" cy="698340"/>
          </a:xfrm>
          <a:prstGeom prst="rect">
            <a:avLst/>
          </a:prstGeom>
        </p:spPr>
      </p:pic>
      <p:pic>
        <p:nvPicPr>
          <p:cNvPr id="11" name="Picture 10" descr="A picture containing font, white, text, typography&#10;&#10;Description automatically generated">
            <a:extLst>
              <a:ext uri="{FF2B5EF4-FFF2-40B4-BE49-F238E27FC236}">
                <a16:creationId xmlns:a16="http://schemas.microsoft.com/office/drawing/2014/main" id="{A8EE788D-155E-7D98-8476-B8D22FDDF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03" y="5210322"/>
            <a:ext cx="1986447" cy="679273"/>
          </a:xfrm>
          <a:prstGeom prst="rect">
            <a:avLst/>
          </a:prstGeom>
        </p:spPr>
      </p:pic>
      <p:pic>
        <p:nvPicPr>
          <p:cNvPr id="6" name="Picture 5" descr="A picture containing font, white, graphics, design&#10;&#10;Description automatically generated">
            <a:extLst>
              <a:ext uri="{FF2B5EF4-FFF2-40B4-BE49-F238E27FC236}">
                <a16:creationId xmlns:a16="http://schemas.microsoft.com/office/drawing/2014/main" id="{63B0F49B-32E0-AC4A-C05C-218119D3C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3" y="2042615"/>
            <a:ext cx="1621080" cy="725084"/>
          </a:xfrm>
          <a:prstGeom prst="rect">
            <a:avLst/>
          </a:prstGeom>
        </p:spPr>
      </p:pic>
      <p:pic>
        <p:nvPicPr>
          <p:cNvPr id="10" name="Picture 9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80777E8-5396-1453-C133-8D57CA239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5" y="2066260"/>
            <a:ext cx="4551121" cy="6683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5811D-D19E-7D14-3E2B-6773A513910B}"/>
              </a:ext>
            </a:extLst>
          </p:cNvPr>
          <p:cNvCxnSpPr>
            <a:cxnSpLocks/>
          </p:cNvCxnSpPr>
          <p:nvPr/>
        </p:nvCxnSpPr>
        <p:spPr>
          <a:xfrm>
            <a:off x="2419246" y="2405157"/>
            <a:ext cx="559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6683BA-A5B0-190D-398E-F742F493A514}"/>
              </a:ext>
            </a:extLst>
          </p:cNvPr>
          <p:cNvCxnSpPr>
            <a:cxnSpLocks/>
          </p:cNvCxnSpPr>
          <p:nvPr/>
        </p:nvCxnSpPr>
        <p:spPr>
          <a:xfrm>
            <a:off x="1947949" y="4241701"/>
            <a:ext cx="2061343" cy="76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D61D16-6AD8-9739-CA17-F5AC01B89044}"/>
              </a:ext>
            </a:extLst>
          </p:cNvPr>
          <p:cNvCxnSpPr>
            <a:cxnSpLocks/>
          </p:cNvCxnSpPr>
          <p:nvPr/>
        </p:nvCxnSpPr>
        <p:spPr>
          <a:xfrm>
            <a:off x="5923942" y="2919708"/>
            <a:ext cx="0" cy="331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B22433-1904-96BF-735A-B38873584492}"/>
              </a:ext>
            </a:extLst>
          </p:cNvPr>
          <p:cNvCxnSpPr>
            <a:cxnSpLocks/>
          </p:cNvCxnSpPr>
          <p:nvPr/>
        </p:nvCxnSpPr>
        <p:spPr>
          <a:xfrm flipH="1">
            <a:off x="4135902" y="4241701"/>
            <a:ext cx="1788040" cy="759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picture containing text, number, font, screenshot&#10;&#10;Description automatically generated">
            <a:extLst>
              <a:ext uri="{FF2B5EF4-FFF2-40B4-BE49-F238E27FC236}">
                <a16:creationId xmlns:a16="http://schemas.microsoft.com/office/drawing/2014/main" id="{9E53D1C6-3E10-12D0-A4FE-B59509248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25" y="1843060"/>
            <a:ext cx="3677524" cy="33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665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4. NGHIÊN CỨU VỀ NGCF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85397-7410-9B6B-561F-B80CB9797C98}"/>
              </a:ext>
            </a:extLst>
          </p:cNvPr>
          <p:cNvSpPr txBox="1"/>
          <p:nvPr/>
        </p:nvSpPr>
        <p:spPr>
          <a:xfrm>
            <a:off x="596168" y="1289873"/>
            <a:ext cx="460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/>
              <a:t>Tác động của cơ chế lan truyền embedding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Tác động của số lớp</a:t>
            </a:r>
          </a:p>
          <a:p>
            <a:pPr latinLnBrk="0"/>
            <a:endParaRPr lang="en-US"/>
          </a:p>
          <a:p>
            <a:pPr marL="285750" indent="-285750" latinLnBrk="0">
              <a:buFontTx/>
              <a:buChar char="-"/>
            </a:pPr>
            <a:r>
              <a:rPr lang="en-US"/>
              <a:t>Ảnh hưởng của dropout</a:t>
            </a:r>
          </a:p>
          <a:p>
            <a:pPr marL="285750" indent="-285750" latinLnBrk="0">
              <a:buFontTx/>
              <a:buChar char="-"/>
            </a:pPr>
            <a:endParaRPr lang="en-US"/>
          </a:p>
          <a:p>
            <a:pPr marL="285750" indent="-285750" latinLnBrk="0">
              <a:buFontTx/>
              <a:buChar char="-"/>
            </a:pPr>
            <a:endParaRPr lang="en-VN"/>
          </a:p>
        </p:txBody>
      </p:sp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5546BBE-3386-5179-BE62-ECD5BB8D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08" y="3455695"/>
            <a:ext cx="5771030" cy="1486148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CBBD8B4-1FD9-B718-85AA-D9F17283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162560"/>
            <a:ext cx="6362699" cy="1354353"/>
          </a:xfrm>
          <a:prstGeom prst="rect">
            <a:avLst/>
          </a:prstGeom>
        </p:spPr>
      </p:pic>
      <p:pic>
        <p:nvPicPr>
          <p:cNvPr id="5" name="Picture 4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AAD69EEB-0049-EAF3-BF4B-53E225090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2" y="3379276"/>
            <a:ext cx="5429671" cy="19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399" y="2759168"/>
            <a:ext cx="49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MỘT SỐ THÍ NGHIỆM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469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567</Words>
  <Application>Microsoft Macintosh PowerPoint</Application>
  <PresentationFormat>Widescreen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Menlo</vt:lpstr>
      <vt:lpstr>Tahoma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Hung Minh Vu</cp:lastModifiedBy>
  <cp:revision>322</cp:revision>
  <dcterms:created xsi:type="dcterms:W3CDTF">2019-04-06T05:20:47Z</dcterms:created>
  <dcterms:modified xsi:type="dcterms:W3CDTF">2023-07-06T14:04:34Z</dcterms:modified>
</cp:coreProperties>
</file>