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7" r:id="rId2"/>
    <p:sldId id="257" r:id="rId3"/>
    <p:sldId id="292" r:id="rId4"/>
    <p:sldId id="378" r:id="rId5"/>
    <p:sldId id="375" r:id="rId6"/>
    <p:sldId id="386" r:id="rId7"/>
    <p:sldId id="380" r:id="rId8"/>
    <p:sldId id="387" r:id="rId9"/>
    <p:sldId id="385" r:id="rId10"/>
    <p:sldId id="388" r:id="rId11"/>
    <p:sldId id="381" r:id="rId12"/>
    <p:sldId id="389" r:id="rId13"/>
    <p:sldId id="376" r:id="rId14"/>
    <p:sldId id="390" r:id="rId15"/>
    <p:sldId id="384" r:id="rId16"/>
    <p:sldId id="377" r:id="rId17"/>
    <p:sldId id="391" r:id="rId18"/>
    <p:sldId id="392" r:id="rId19"/>
    <p:sldId id="393" r:id="rId20"/>
    <p:sldId id="382" r:id="rId21"/>
    <p:sldId id="383" r:id="rId22"/>
    <p:sldId id="29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25"/>
    <a:srgbClr val="161B30"/>
    <a:srgbClr val="DFA87B"/>
    <a:srgbClr val="D39B71"/>
    <a:srgbClr val="A76E4D"/>
    <a:srgbClr val="FEF8EA"/>
    <a:srgbClr val="7972BD"/>
    <a:srgbClr val="B7ABC8"/>
    <a:srgbClr val="FCE9FF"/>
    <a:srgbClr val="24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 autoAdjust="0"/>
    <p:restoredTop sz="94659" autoAdjust="0"/>
  </p:normalViewPr>
  <p:slideViewPr>
    <p:cSldViewPr snapToGrid="0">
      <p:cViewPr varScale="1">
        <p:scale>
          <a:sx n="82" d="100"/>
          <a:sy n="82" d="100"/>
        </p:scale>
        <p:origin x="6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3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E9926E96-A0FC-4624-9F1E-66835BA093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06" y="635000"/>
            <a:ext cx="10998190" cy="354871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0F53BA9-FD4B-48F2-A6C7-6AF370121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61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61CA6EE1-28C3-4D8C-A6F6-3084C0E517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7F3DF62E-0183-4C27-8639-4BE9EF79C5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A4BEF9B5-4920-496F-93E3-DE1C121B72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69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0A829D77-9C0E-47B5-81DD-CFF917D4F4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41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4AA76392-4193-4260-9B5D-1E0CA21F5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 Right Click &gt; Click to Bring to Front 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29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4F6211E-270C-436D-AE6B-9E5CFF487D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86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106D18-49B6-49AF-BAD7-8CA2C044C0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4196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671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5250E8-2C5E-427F-83AC-E5E3687264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32600" y="4158000"/>
            <a:ext cx="270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1F01171-120A-406D-839E-DEA62DC378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4158000"/>
            <a:ext cx="504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3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C9387D-ACCF-4320-8250-0874F30C11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1101F76B-AE90-42E5-A04F-9C15F93E33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12915428-E119-4525-9056-488DFBF7F2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84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94D78C5B-7290-4573-B08E-1F6DD07A8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9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30C5FA1-60AB-4AF7-B5FA-20913F9D48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3C251F4-1CF7-4694-9E9D-CF49294C0B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A0F7FC4-9D6A-477C-93D8-D18AB7F691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35FCDF76-7EE8-433F-957C-B3E83CA4943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92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D7E9AE89-A46A-42C2-BF0B-0C85F31DC7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840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8EE4E80A-C141-4C5D-A415-A196024CB6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76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895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7E02DA-1EB8-4223-AB34-D2763898E9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60600"/>
            <a:ext cx="12192000" cy="4597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37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2BE0B9-D341-41BD-97CD-95B602A4E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113" y="493483"/>
            <a:ext cx="8878479" cy="587101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180000" tIns="972000" rIns="180000" bIns="180000" anchor="ctr" anchorCtr="1"/>
          <a:lstStyle>
            <a:lvl1pPr>
              <a:defRPr lang="ko-KR" altLang="en-US" sz="1400" b="1" dirty="0"/>
            </a:lvl1pPr>
          </a:lstStyle>
          <a:p>
            <a:pPr marL="0" lvl="0" indent="0">
              <a:buNone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382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E97F2-28A0-4C1E-813C-CB6C95C0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91D2-9217-412C-A5CA-AC878A01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87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562100" y="4529261"/>
            <a:ext cx="10032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V2</a:t>
            </a:r>
            <a:endParaRPr lang="ko-KR" altLang="en-US" sz="40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1562100" y="5353580"/>
            <a:ext cx="1003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dirty="0">
                <a:solidFill>
                  <a:srgbClr val="1F2025"/>
                </a:solidFill>
                <a:cs typeface="Arial" panose="020B0604020202020204" pitchFamily="34" charset="0"/>
              </a:rPr>
              <a:t>VŨ MINH HƯNG - LÊ KIM DŨNG</a:t>
            </a:r>
            <a:endParaRPr lang="ko-KR" altLang="en-US" sz="20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1562100" y="6027990"/>
            <a:ext cx="1003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2025"/>
                </a:solidFill>
              </a:rPr>
              <a:t>THÁNG 12/2022</a:t>
            </a:r>
            <a:endParaRPr lang="ko-KR" altLang="en-US" sz="1400" b="1" dirty="0">
              <a:solidFill>
                <a:srgbClr val="1F2025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AEF0B2F-29A4-4288-920B-C25ABE2C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99" y="4638733"/>
            <a:ext cx="834391" cy="4889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7" b="13773"/>
          <a:stretch/>
        </p:blipFill>
        <p:spPr>
          <a:xfrm>
            <a:off x="741938" y="463087"/>
            <a:ext cx="10878796" cy="37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87881" y="1596414"/>
            <a:ext cx="790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Patches.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Linear embedding.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0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35356" y="5079117"/>
            <a:ext cx="4799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Ra mắt tháng 3/2021.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Cải tiến có thừa kế các ý t</a:t>
            </a:r>
            <a:r>
              <a:rPr lang="vi-VN" altLang="ko-KR" sz="1800">
                <a:solidFill>
                  <a:srgbClr val="1F2025"/>
                </a:solidFill>
              </a:rPr>
              <a:t>ư</a:t>
            </a:r>
            <a:r>
              <a:rPr lang="en-US" altLang="ko-KR" sz="1800">
                <a:solidFill>
                  <a:srgbClr val="1F2025"/>
                </a:solidFill>
              </a:rPr>
              <a:t>ởng từ ViT.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808757-4523-4701-9A19-7A588FA5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1" y="927650"/>
            <a:ext cx="11318829" cy="35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388703" y="1813403"/>
            <a:ext cx="479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Shifted Window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Swin Transformer Block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Shifted Window based Self-Attention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89946-F1FF-44EF-96B2-C71C18C4F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598" y="465985"/>
            <a:ext cx="442912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9F38E-199C-41AE-9A89-477CD931F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11480"/>
            <a:ext cx="4467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336212" y="2782669"/>
            <a:ext cx="551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KIẾN TRÚC TỔNG QUAN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V2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388703" y="1813403"/>
            <a:ext cx="4799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Được giới thiệu tháng 11/2021.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Dựa trên kiến trúc của Swin Transformer V1, có thêm một số cải tiến để cải thiện hiệu năng cũng nh</a:t>
            </a:r>
            <a:r>
              <a:rPr lang="vi-VN" altLang="ko-KR" sz="1800">
                <a:solidFill>
                  <a:srgbClr val="1F2025"/>
                </a:solidFill>
              </a:rPr>
              <a:t>ư</a:t>
            </a:r>
            <a:r>
              <a:rPr lang="en-US" altLang="ko-KR" sz="1800">
                <a:solidFill>
                  <a:srgbClr val="1F2025"/>
                </a:solidFill>
              </a:rPr>
              <a:t> độ phân giải đầu vào.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Mô hình lên tới 3 tỷ tham số, huấn luyện với độ phân giải lên tới 1536x1536 pixels.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Thiết lập SOTA trên các thang đo đại diện cho các bài toán về thị giác máy tính.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80287D-0413-4A11-9FC5-C6A843A8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81" y="706092"/>
            <a:ext cx="53721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3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CÁC 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KỸ THUẬT MỚI Đ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ỢC ĐỀ XUẤT</a:t>
            </a:r>
            <a:endParaRPr lang="ko-KR" altLang="en-US" sz="3600" b="1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5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MỞ RỘNG NĂNG LỰC MÔ HÌNH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Post normalization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Scaled cosine attention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MỞ RỘNG ĐỘ PHÂN GIẢI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cs typeface="Arial" panose="020B0604020202020204" pitchFamily="34" charset="0"/>
              </a:rPr>
              <a:t>TIỀN HUẤN LUYỆN TỰ GIÁM SÁT</a:t>
            </a:r>
            <a:endParaRPr lang="ko-KR" altLang="en-US" sz="24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0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CÁC KỸ THUẬT TIẾT KIỆM BỘ NHỚ GPU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C4F47B-7DEF-4179-95D3-8FAA893C1F90}"/>
              </a:ext>
            </a:extLst>
          </p:cNvPr>
          <p:cNvSpPr/>
          <p:nvPr/>
        </p:nvSpPr>
        <p:spPr>
          <a:xfrm>
            <a:off x="0" y="0"/>
            <a:ext cx="34163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5181085" y="1476419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I. GIỚI THIỆU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8A077A-EBCF-47AD-8314-4F358723DE8A}"/>
              </a:ext>
            </a:extLst>
          </p:cNvPr>
          <p:cNvSpPr/>
          <p:nvPr/>
        </p:nvSpPr>
        <p:spPr>
          <a:xfrm>
            <a:off x="5181085" y="2121000"/>
            <a:ext cx="537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II. CÁC CÔNG TRÌNH ĐẶT NỀN MÓNG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BEB8A-C669-4338-827E-E03D717C6428}"/>
              </a:ext>
            </a:extLst>
          </p:cNvPr>
          <p:cNvSpPr/>
          <p:nvPr/>
        </p:nvSpPr>
        <p:spPr>
          <a:xfrm>
            <a:off x="5181085" y="3393657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IV. CÁC KỸ THUẬT MỚI Đ</a:t>
            </a:r>
            <a:r>
              <a:rPr lang="vi-VN" altLang="ko-KR" sz="2400" b="1">
                <a:solidFill>
                  <a:srgbClr val="1F2025"/>
                </a:solidFill>
                <a:latin typeface="+mj-lt"/>
              </a:rPr>
              <a:t>Ư</a:t>
            </a:r>
            <a:r>
              <a:rPr lang="en-US" altLang="ko-KR" sz="2400" b="1">
                <a:solidFill>
                  <a:srgbClr val="1F2025"/>
                </a:solidFill>
                <a:latin typeface="+mj-lt"/>
              </a:rPr>
              <a:t>ỢC ĐỀ XUẤT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504B48-A0BB-454E-AE51-429986957D05}"/>
              </a:ext>
            </a:extLst>
          </p:cNvPr>
          <p:cNvSpPr/>
          <p:nvPr/>
        </p:nvSpPr>
        <p:spPr>
          <a:xfrm>
            <a:off x="5181085" y="4685328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VI. KẾT LUẬN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506883" y="1028045"/>
            <a:ext cx="29094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  <a:latin typeface="+mj-lt"/>
              </a:rPr>
              <a:t>NỘI DUNG</a:t>
            </a:r>
            <a:endParaRPr lang="ko-KR" altLang="en-US" sz="28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A69FF0B0-BF80-4678-860F-265385EA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07" y="1632058"/>
            <a:ext cx="834391" cy="488942"/>
          </a:xfrm>
          <a:prstGeom prst="rect">
            <a:avLst/>
          </a:prstGeom>
        </p:spPr>
      </p:pic>
      <p:sp>
        <p:nvSpPr>
          <p:cNvPr id="29" name="직사각형 23">
            <a:extLst>
              <a:ext uri="{FF2B5EF4-FFF2-40B4-BE49-F238E27FC236}">
                <a16:creationId xmlns:a16="http://schemas.microsoft.com/office/drawing/2014/main" id="{FD5C1B37-E701-4683-9671-EA08E1115E33}"/>
              </a:ext>
            </a:extLst>
          </p:cNvPr>
          <p:cNvSpPr/>
          <p:nvPr/>
        </p:nvSpPr>
        <p:spPr>
          <a:xfrm>
            <a:off x="5181085" y="4040747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V. MỘT SỐ KẾT QUẢ ĐÁNH GIÁ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D1F10F51-009B-4EEE-A667-3D4D33B27340}"/>
              </a:ext>
            </a:extLst>
          </p:cNvPr>
          <p:cNvSpPr/>
          <p:nvPr/>
        </p:nvSpPr>
        <p:spPr>
          <a:xfrm>
            <a:off x="5181085" y="2765581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III. KIẾN TRÚC TỔNG QUAN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MỘT SỐ KẾT QUẢ ĐÁNH GIÁ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KẾT LUẬN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796796" y="2770087"/>
            <a:ext cx="4923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vi-VN" altLang="ko-KR" sz="4400" b="0" dirty="0">
                <a:solidFill>
                  <a:schemeClr val="bg1"/>
                </a:solidFill>
              </a:rPr>
              <a:t>XIN CẢM ƠN</a:t>
            </a:r>
            <a:r>
              <a:rPr lang="en-US" altLang="ko-KR" sz="4400" b="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357586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hung.ttkt1@gmail.com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I. GIỚI THIỆU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II. CÁC CÔNG TRÌNH ĐẶT NỀN MÓNG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MỘT SỐ CÔNG TRÌNH NỀN MÓNG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8A408-5BCA-49BE-A14B-2B4A9E1E71E0}"/>
              </a:ext>
            </a:extLst>
          </p:cNvPr>
          <p:cNvSpPr/>
          <p:nvPr/>
        </p:nvSpPr>
        <p:spPr>
          <a:xfrm>
            <a:off x="1154934" y="1940766"/>
            <a:ext cx="1726161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Transformer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83C52-734B-4678-BC9A-21264EDEFDA6}"/>
              </a:ext>
            </a:extLst>
          </p:cNvPr>
          <p:cNvSpPr/>
          <p:nvPr/>
        </p:nvSpPr>
        <p:spPr>
          <a:xfrm>
            <a:off x="3790829" y="2556584"/>
            <a:ext cx="2099388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Vision Transformer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C9370-70C3-4FD5-8C41-004FE703AFE5}"/>
              </a:ext>
            </a:extLst>
          </p:cNvPr>
          <p:cNvSpPr/>
          <p:nvPr/>
        </p:nvSpPr>
        <p:spPr>
          <a:xfrm>
            <a:off x="6573335" y="2565919"/>
            <a:ext cx="1946909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Swin Transformer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39772-57AE-4D22-BA3C-3D175A84F592}"/>
              </a:ext>
            </a:extLst>
          </p:cNvPr>
          <p:cNvSpPr/>
          <p:nvPr/>
        </p:nvSpPr>
        <p:spPr>
          <a:xfrm>
            <a:off x="1154933" y="3622613"/>
            <a:ext cx="1726161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CNN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7F898-E599-4A00-A3F1-3190F8D82EB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81095" y="2372307"/>
            <a:ext cx="909734" cy="61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0DDE0D-7172-444C-A83A-F92872F3430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881094" y="2988125"/>
            <a:ext cx="909735" cy="106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8A806-8E11-4CCF-8181-0CC1B5219FB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890217" y="2988125"/>
            <a:ext cx="683118" cy="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8532EAD-AF8F-4A13-800B-4F2932CAF3DE}"/>
              </a:ext>
            </a:extLst>
          </p:cNvPr>
          <p:cNvSpPr/>
          <p:nvPr/>
        </p:nvSpPr>
        <p:spPr>
          <a:xfrm>
            <a:off x="9275675" y="2556584"/>
            <a:ext cx="1946909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Swin Transformer V2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0E7357-3D07-4A6E-8132-65ECCBCFEC2F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8520244" y="2988125"/>
            <a:ext cx="755431" cy="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CÁC KỸ THUẬT THUỘC VỀ CNN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376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F2025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2025"/>
                </a:solidFill>
              </a:rPr>
              <a:t>amet</a:t>
            </a:r>
            <a:r>
              <a:rPr lang="en-US" altLang="ko-KR" sz="1200" dirty="0">
                <a:solidFill>
                  <a:srgbClr val="1F2025"/>
                </a:solidFill>
              </a:rPr>
              <a:t>, </a:t>
            </a:r>
            <a:r>
              <a:rPr lang="en-US" altLang="ko-KR" sz="1200" dirty="0" err="1">
                <a:solidFill>
                  <a:srgbClr val="1F2025"/>
                </a:solidFill>
              </a:rPr>
              <a:t>consectetur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adipiscing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elit</a:t>
            </a:r>
            <a:r>
              <a:rPr lang="en-US" altLang="ko-KR" sz="1200" dirty="0">
                <a:solidFill>
                  <a:srgbClr val="1F2025"/>
                </a:solidFill>
              </a:rPr>
              <a:t>, sed do </a:t>
            </a:r>
            <a:r>
              <a:rPr lang="en-US" altLang="ko-KR" sz="1200" dirty="0" err="1">
                <a:solidFill>
                  <a:srgbClr val="1F2025"/>
                </a:solidFill>
              </a:rPr>
              <a:t>eiusmod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tempor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incididunt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ut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labore</a:t>
            </a:r>
            <a:r>
              <a:rPr lang="en-US" altLang="ko-KR" sz="1200" dirty="0">
                <a:solidFill>
                  <a:srgbClr val="1F2025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F2025"/>
                </a:solidFill>
              </a:rPr>
              <a:t>aliqua</a:t>
            </a:r>
            <a:r>
              <a:rPr lang="en-US" altLang="ko-KR" sz="1200" dirty="0">
                <a:solidFill>
                  <a:srgbClr val="1F2025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376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800">
                <a:solidFill>
                  <a:srgbClr val="1F2025"/>
                </a:solidFill>
              </a:rPr>
              <a:t>Ra mắt năm 2017, ban đầu sử dụng cho xử lý ngôn ngữ tự nhiên, bài toán dịch máy</a:t>
            </a: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72B1A-5EF0-4E15-8E4B-95B4A62F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426"/>
            <a:ext cx="4156422" cy="57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733935" y="1436287"/>
            <a:ext cx="376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Input/Output embedding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Positional Encoding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Self-Attention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Encoder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Decoder</a:t>
            </a:r>
          </a:p>
          <a:p>
            <a:pPr marL="285750" indent="-285750">
              <a:buFontTx/>
              <a:buChar char="-"/>
            </a:pPr>
            <a:endParaRPr lang="en-US" altLang="ko-KR" sz="180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87881" y="1596414"/>
            <a:ext cx="3682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Ra mắt tháng 10/2020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Là biến thể của Transformer ứng dụng cho các bài toán về thị giác máy tính.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Kiến trúc đ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 giản h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 các mạng CNN, tốn ít tài nguyên h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 khi huấn luyện.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Đạt kết quả t</a:t>
            </a:r>
            <a:r>
              <a:rPr lang="vi-VN" altLang="ko-KR" sz="1800">
                <a:solidFill>
                  <a:srgbClr val="1F2025"/>
                </a:solidFill>
              </a:rPr>
              <a:t>ư</a:t>
            </a:r>
            <a:r>
              <a:rPr lang="en-US" altLang="ko-KR" sz="1800">
                <a:solidFill>
                  <a:srgbClr val="1F2025"/>
                </a:solidFill>
              </a:rPr>
              <a:t>ơng đư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ng với các mạng CNN SOTA khác tại thời điểm ra mắt.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7C7F96-7F2A-46ED-A9B7-15BDFBD0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100" y="1027843"/>
            <a:ext cx="7469835" cy="39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5107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2025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418</Words>
  <Application>Microsoft Office PowerPoint</Application>
  <PresentationFormat>Widescreen</PresentationFormat>
  <Paragraphs>67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Tahoma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Vũ Hưng</cp:lastModifiedBy>
  <cp:revision>226</cp:revision>
  <dcterms:created xsi:type="dcterms:W3CDTF">2019-04-06T05:20:47Z</dcterms:created>
  <dcterms:modified xsi:type="dcterms:W3CDTF">2022-12-07T17:13:23Z</dcterms:modified>
</cp:coreProperties>
</file>