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7" r:id="rId2"/>
    <p:sldId id="257" r:id="rId3"/>
    <p:sldId id="292" r:id="rId4"/>
    <p:sldId id="378" r:id="rId5"/>
    <p:sldId id="375" r:id="rId6"/>
    <p:sldId id="380" r:id="rId7"/>
    <p:sldId id="387" r:id="rId8"/>
    <p:sldId id="403" r:id="rId9"/>
    <p:sldId id="394" r:id="rId10"/>
    <p:sldId id="399" r:id="rId11"/>
    <p:sldId id="395" r:id="rId12"/>
    <p:sldId id="405" r:id="rId13"/>
    <p:sldId id="397" r:id="rId14"/>
    <p:sldId id="404" r:id="rId15"/>
    <p:sldId id="396" r:id="rId16"/>
    <p:sldId id="401" r:id="rId17"/>
    <p:sldId id="402" r:id="rId18"/>
    <p:sldId id="410" r:id="rId19"/>
    <p:sldId id="385" r:id="rId20"/>
    <p:sldId id="388" r:id="rId21"/>
    <p:sldId id="406" r:id="rId22"/>
    <p:sldId id="400" r:id="rId23"/>
    <p:sldId id="407" r:id="rId24"/>
    <p:sldId id="409" r:id="rId25"/>
    <p:sldId id="381" r:id="rId26"/>
    <p:sldId id="408" r:id="rId27"/>
    <p:sldId id="389" r:id="rId28"/>
    <p:sldId id="376" r:id="rId29"/>
    <p:sldId id="390" r:id="rId30"/>
    <p:sldId id="384" r:id="rId31"/>
    <p:sldId id="377" r:id="rId32"/>
    <p:sldId id="391" r:id="rId33"/>
    <p:sldId id="392" r:id="rId34"/>
    <p:sldId id="393" r:id="rId35"/>
    <p:sldId id="382" r:id="rId36"/>
    <p:sldId id="383" r:id="rId37"/>
    <p:sldId id="293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025"/>
    <a:srgbClr val="161B30"/>
    <a:srgbClr val="DFA87B"/>
    <a:srgbClr val="D39B71"/>
    <a:srgbClr val="A76E4D"/>
    <a:srgbClr val="FEF8EA"/>
    <a:srgbClr val="7972BD"/>
    <a:srgbClr val="B7ABC8"/>
    <a:srgbClr val="FCE9FF"/>
    <a:srgbClr val="246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9" autoAdjust="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3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E9926E96-A0FC-4624-9F1E-66835BA093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906" y="635000"/>
            <a:ext cx="10998190" cy="354871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0F53BA9-FD4B-48F2-A6C7-6AF370121A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461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11">
            <a:extLst>
              <a:ext uri="{FF2B5EF4-FFF2-40B4-BE49-F238E27FC236}">
                <a16:creationId xmlns:a16="http://schemas.microsoft.com/office/drawing/2014/main" id="{61CA6EE1-28C3-4D8C-A6F6-3084C0E517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989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7F3DF62E-0183-4C27-8639-4BE9EF79C57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14458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63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5">
            <a:extLst>
              <a:ext uri="{FF2B5EF4-FFF2-40B4-BE49-F238E27FC236}">
                <a16:creationId xmlns:a16="http://schemas.microsoft.com/office/drawing/2014/main" id="{A4BEF9B5-4920-496F-93E3-DE1C121B72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2017" y="91011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869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0A829D77-9C0E-47B5-81DD-CFF917D4F4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19428" y="113822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441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4AA76392-4193-4260-9B5D-1E0CA21F5D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 Right Click &gt; Click to Bring to Front 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029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4F6211E-270C-436D-AE6B-9E5CFF487D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086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5106D18-49B6-49AF-BAD7-8CA2C044C03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4196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671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65250E8-2C5E-427F-83AC-E5E3687264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32600" y="4158000"/>
            <a:ext cx="2700000" cy="2700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91F01171-120A-406D-839E-DEA62DC378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52000" y="4158000"/>
            <a:ext cx="5040000" cy="2700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53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1C9387D-ACCF-4320-8250-0874F30C11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1101F76B-AE90-42E5-A04F-9C15F93E33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492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12915428-E119-4525-9056-488DFBF7F2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84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94D78C5B-7290-4573-B08E-1F6DD07A8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76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79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E30C5FA1-60AB-4AF7-B5FA-20913F9D480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49200" y="342900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F3C251F4-1CF7-4694-9E9D-CF49294C0B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7600" y="342900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DA0F7FC4-9D6A-477C-93D8-D18AB7F691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3049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35FCDF76-7EE8-433F-957C-B3E83CA4943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49200" y="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D7E9AE89-A46A-42C2-BF0B-0C85F31DC79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8400" y="0"/>
            <a:ext cx="3049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8EE4E80A-C141-4C5D-A415-A196024CB60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47600" y="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089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77E02DA-1EB8-4223-AB34-D2763898E9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260600"/>
            <a:ext cx="12192000" cy="4597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837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62BE0B9-D341-41BD-97CD-95B602A4E1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4113" y="493483"/>
            <a:ext cx="8878479" cy="587101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180000" tIns="972000" rIns="180000" bIns="180000" anchor="ctr" anchorCtr="1"/>
          <a:lstStyle>
            <a:lvl1pPr>
              <a:defRPr lang="ko-KR" altLang="en-US" sz="1400" b="1" dirty="0"/>
            </a:lvl1pPr>
          </a:lstStyle>
          <a:p>
            <a:pPr marL="0" lvl="0" indent="0">
              <a:buNone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382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E97F2-28A0-4C1E-813C-CB6C95C0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391D2-9217-412C-A5CA-AC878A01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687" r:id="rId14"/>
    <p:sldLayoutId id="2147483664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93D542-C15A-4E1D-A22A-26FAA23A00CC}"/>
              </a:ext>
            </a:extLst>
          </p:cNvPr>
          <p:cNvSpPr txBox="1"/>
          <p:nvPr/>
        </p:nvSpPr>
        <p:spPr>
          <a:xfrm>
            <a:off x="1562100" y="4529261"/>
            <a:ext cx="10032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V2</a:t>
            </a:r>
            <a:endParaRPr lang="ko-KR" altLang="en-US" sz="40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266F1-C8A7-44FB-9850-52241E2813C6}"/>
              </a:ext>
            </a:extLst>
          </p:cNvPr>
          <p:cNvSpPr txBox="1"/>
          <p:nvPr/>
        </p:nvSpPr>
        <p:spPr>
          <a:xfrm>
            <a:off x="1562100" y="5353580"/>
            <a:ext cx="10032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2000" b="1" dirty="0">
                <a:solidFill>
                  <a:srgbClr val="1F2025"/>
                </a:solidFill>
                <a:cs typeface="Arial" panose="020B0604020202020204" pitchFamily="34" charset="0"/>
              </a:rPr>
              <a:t>VŨ MINH HƯNG - LÊ KIM DŨNG</a:t>
            </a:r>
            <a:endParaRPr lang="ko-KR" altLang="en-US" sz="2000" b="1" dirty="0">
              <a:solidFill>
                <a:srgbClr val="1F2025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618DE-0533-473C-B5A7-B55647E47AED}"/>
              </a:ext>
            </a:extLst>
          </p:cNvPr>
          <p:cNvSpPr txBox="1"/>
          <p:nvPr/>
        </p:nvSpPr>
        <p:spPr>
          <a:xfrm>
            <a:off x="1562100" y="6027990"/>
            <a:ext cx="1003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2025"/>
                </a:solidFill>
              </a:rPr>
              <a:t>THÁNG 12/2022</a:t>
            </a:r>
            <a:endParaRPr lang="ko-KR" altLang="en-US" sz="1400" b="1" dirty="0">
              <a:solidFill>
                <a:srgbClr val="1F2025"/>
              </a:solidFill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7AEF0B2F-29A4-4288-920B-C25ABE2C8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99" y="4638733"/>
            <a:ext cx="834391" cy="4889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7" b="13773"/>
          <a:stretch/>
        </p:blipFill>
        <p:spPr>
          <a:xfrm>
            <a:off x="741938" y="463087"/>
            <a:ext cx="10878796" cy="37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1" y="1680321"/>
            <a:ext cx="3463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Cơ chế attention giúp </a:t>
            </a:r>
            <a:r>
              <a:rPr lang="en-US" altLang="ko-KR" sz="1800" err="1">
                <a:solidFill>
                  <a:srgbClr val="1F2025"/>
                </a:solidFill>
              </a:rPr>
              <a:t>mỗi </a:t>
            </a:r>
            <a:r>
              <a:rPr lang="en-US" altLang="ko-KR" sz="1800">
                <a:solidFill>
                  <a:srgbClr val="1F2025"/>
                </a:solidFill>
              </a:rPr>
              <a:t>từ </a:t>
            </a:r>
            <a:r>
              <a:rPr lang="en-US" altLang="ko-KR" sz="1800" dirty="0" err="1">
                <a:solidFill>
                  <a:srgbClr val="1F2025"/>
                </a:solidFill>
              </a:rPr>
              <a:t>đang xét chỉ tập trung </a:t>
            </a:r>
            <a:r>
              <a:rPr lang="en-US" altLang="ko-KR" sz="1800" err="1">
                <a:solidFill>
                  <a:srgbClr val="1F2025"/>
                </a:solidFill>
              </a:rPr>
              <a:t>vào </a:t>
            </a:r>
            <a:r>
              <a:rPr lang="en-US" altLang="ko-KR" sz="1800">
                <a:solidFill>
                  <a:srgbClr val="1F2025"/>
                </a:solidFill>
              </a:rPr>
              <a:t>một số các thông tin quan trọng, dựa trên bộ trọng số mà mô hình học được từ ngữ cảnh.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11CCD-062B-4445-A0BC-71A9A5DA1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67" y="932993"/>
            <a:ext cx="5471710" cy="33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1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1" y="1680321"/>
            <a:ext cx="3463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Self attention là cơ chế tập trung mà dựa trên mối liên hệ của từ đang xét đến các từ khác trong chính câu đó.</a:t>
            </a:r>
            <a:endParaRPr lang="en-US" altLang="ko-KR" sz="1800" dirty="0">
              <a:solidFill>
                <a:srgbClr val="1F2025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 ATTENTION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90ECD-62A5-40B9-BF68-F8179F370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78453" y="1715702"/>
            <a:ext cx="5330714" cy="2681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F6BAC8-6EB8-4F0A-AF38-AF767ABF4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792" y="1363297"/>
            <a:ext cx="24955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8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1" y="1680321"/>
            <a:ext cx="346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Placeholder.</a:t>
            </a:r>
            <a:endParaRPr lang="en-US" altLang="ko-KR" sz="1800" dirty="0">
              <a:solidFill>
                <a:srgbClr val="1F2025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QUERY, KEY, VALUE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9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2" y="1447438"/>
            <a:ext cx="27080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  <a:latin typeface="Calibri (Body)"/>
              </a:rPr>
              <a:t>Multi-head </a:t>
            </a:r>
            <a:r>
              <a:rPr lang="en-US" altLang="ko-KR" sz="1800" dirty="0" err="1">
                <a:solidFill>
                  <a:srgbClr val="1F2025"/>
                </a:solidFill>
                <a:latin typeface="Calibri (Body)"/>
              </a:rPr>
              <a:t>attention là một cách thực hiện việc </a:t>
            </a:r>
            <a:r>
              <a:rPr lang="en-US" altLang="ko-KR" sz="1800" err="1">
                <a:solidFill>
                  <a:srgbClr val="1F2025"/>
                </a:solidFill>
                <a:latin typeface="Calibri (Body)"/>
              </a:rPr>
              <a:t>tính </a:t>
            </a:r>
            <a:r>
              <a:rPr lang="en-US" altLang="ko-KR" sz="1800">
                <a:solidFill>
                  <a:srgbClr val="1F2025"/>
                </a:solidFill>
                <a:latin typeface="Calibri (Body)"/>
              </a:rPr>
              <a:t>toán self </a:t>
            </a:r>
            <a:r>
              <a:rPr lang="en-US" altLang="ko-KR" sz="1800" dirty="0" err="1">
                <a:solidFill>
                  <a:srgbClr val="1F2025"/>
                </a:solidFill>
                <a:latin typeface="Calibri (Body)"/>
              </a:rPr>
              <a:t>attention theo cơ chế song </a:t>
            </a:r>
            <a:r>
              <a:rPr lang="en-US" altLang="ko-KR" sz="1800" err="1">
                <a:solidFill>
                  <a:srgbClr val="1F2025"/>
                </a:solidFill>
                <a:latin typeface="Calibri (Body)"/>
              </a:rPr>
              <a:t>song</a:t>
            </a:r>
            <a:r>
              <a:rPr lang="en-US" altLang="ko-KR" sz="1800">
                <a:solidFill>
                  <a:srgbClr val="1F2025"/>
                </a:solidFill>
                <a:latin typeface="Calibri (Body)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>
              <a:solidFill>
                <a:srgbClr val="1F2025"/>
              </a:solidFill>
              <a:latin typeface="Calibri (Body)"/>
            </a:endParaRP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  <a:latin typeface="Calibri (Body)"/>
              </a:rPr>
              <a:t>Mỗi head là 1 self attention với cùng input, chỉ khác nhau ma trận trọng số.</a:t>
            </a:r>
          </a:p>
          <a:p>
            <a:pPr marL="285750" indent="-285750">
              <a:buFontTx/>
              <a:buChar char="-"/>
            </a:pPr>
            <a:endParaRPr lang="en-US" altLang="ko-KR" sz="1800">
              <a:solidFill>
                <a:srgbClr val="1F2025"/>
              </a:solidFill>
              <a:latin typeface="Calibri (Body)"/>
            </a:endParaRP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  <a:latin typeface="Calibri (Body)"/>
              </a:rPr>
              <a:t>Mỗi một head attention sẽ học đ</a:t>
            </a:r>
            <a:r>
              <a:rPr lang="vi-VN" altLang="ko-KR" sz="1800">
                <a:solidFill>
                  <a:srgbClr val="1F2025"/>
                </a:solidFill>
                <a:latin typeface="Calibri (Body)"/>
              </a:rPr>
              <a:t>ư</a:t>
            </a:r>
            <a:r>
              <a:rPr lang="en-US" altLang="ko-KR" sz="1800">
                <a:solidFill>
                  <a:srgbClr val="1F2025"/>
                </a:solidFill>
                <a:latin typeface="Calibri (Body)"/>
              </a:rPr>
              <a:t>ợc những thông tin khác nhau về ngữ cảnh, mối liên hệ giữa các từ.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  <a:latin typeface="Calibri (Body)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MULTI-HEAD ATTENTION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B715A-5F31-4F15-A58A-F046D2E94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709" y="1680321"/>
            <a:ext cx="2289427" cy="3111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A09A-8FF6-4924-8C7A-89CC480D7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920" y="1680321"/>
            <a:ext cx="5436180" cy="29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8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2" y="1447438"/>
            <a:ext cx="27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  <a:latin typeface="Calibri (Body)"/>
              </a:rPr>
              <a:t>Placeholder</a:t>
            </a:r>
            <a:endParaRPr lang="en-US" altLang="ko-KR" sz="1800" dirty="0">
              <a:solidFill>
                <a:srgbClr val="1F2025"/>
              </a:solidFill>
              <a:latin typeface="Calibri (Body)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MASKED </a:t>
            </a:r>
            <a:r>
              <a:rPr lang="vi-VN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MULTI-HEAD </a:t>
            </a:r>
            <a:r>
              <a:rPr lang="vi-VN" altLang="ko-KR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2" y="1447438"/>
            <a:ext cx="3772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Add là Skip Connection.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Norm là Layer Normalization.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Hai phương pháp này giúp mô hình ổn định trong quá trình huấn luyện và giúp xây dựng được mô hình sâu hơn.</a:t>
            </a:r>
            <a:endParaRPr lang="en-US" altLang="ko-KR" sz="1800" dirty="0">
              <a:solidFill>
                <a:srgbClr val="1F2025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&amp; NORM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C43A9-15B5-4BE8-ABC6-865A33D2D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04" y="661885"/>
            <a:ext cx="3979813" cy="2268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BCB9DB-9DFA-4290-862E-C230022BF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267" y="3429000"/>
            <a:ext cx="3790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2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1" y="1447438"/>
            <a:ext cx="560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Placeholder.</a:t>
            </a:r>
            <a:endParaRPr lang="en-US" altLang="ko-KR" sz="1800" dirty="0">
              <a:solidFill>
                <a:srgbClr val="1F2025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FEEDFORWARD &amp; LINEAR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22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1" y="1447438"/>
            <a:ext cx="5600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Dùng cho multi classification.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Hàm này làm cường điệu hóa các giá trị đầu vào, giúp mô hình tự nhiên hơn khi huấn luyện hoặc suy diễn.</a:t>
            </a:r>
            <a:endParaRPr lang="en-US" altLang="ko-KR" sz="1800" dirty="0">
              <a:solidFill>
                <a:srgbClr val="1F2025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EF829-3C32-48B2-A7C5-DBAFE676D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910" y="2389096"/>
            <a:ext cx="5080545" cy="3580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892D53-8EF6-4137-8B19-ED4801E3A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1205" y="1073153"/>
            <a:ext cx="24765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6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1" y="1447438"/>
            <a:ext cx="5600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Ưu điểm: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rgbClr val="1F2025"/>
                </a:solidFill>
              </a:rPr>
              <a:t>Kiến trúc đơn giản.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rgbClr val="1F2025"/>
                </a:solidFill>
              </a:rPr>
              <a:t>Tốc độ huấn luyện và suy diễn nhanh hơn các phương pháp trước đó.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rgbClr val="1F2025"/>
                </a:solidFill>
              </a:rPr>
              <a:t>Có thể xây dựng được các mạng rất sâu.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Hạn chế: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rgbClr val="1F2025"/>
                </a:solidFill>
              </a:rPr>
              <a:t>Chưa sử dụng được để giải quyết các bài toán của thị giác máy tính.</a:t>
            </a:r>
            <a:endParaRPr lang="en-US" altLang="ko-KR" dirty="0">
              <a:solidFill>
                <a:srgbClr val="1F2025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PROS &amp; CONS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64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VISION 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487881" y="1596414"/>
            <a:ext cx="36829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Ra mắt tháng 10/2020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Là biến thể của Transformer ứng dụng cho các bài toán về thị giác máy tính.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Chỉ bao gồm Nx lớp Enconders.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Kiến trúc đơn giản hơn các mạng CNN, tốn ít tài nguyên hơn khi huấn luyện.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Đạt kết quả tương đương với các mạng CNN SOTA khác tại thời điểm ra mắt.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Chỉ dùng cho bài toán image classification.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7C7F96-7F2A-46ED-A9B7-15BDFBD0E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100" y="1027843"/>
            <a:ext cx="7469835" cy="393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4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C4F47B-7DEF-4179-95D3-8FAA893C1F90}"/>
              </a:ext>
            </a:extLst>
          </p:cNvPr>
          <p:cNvSpPr/>
          <p:nvPr/>
        </p:nvSpPr>
        <p:spPr>
          <a:xfrm>
            <a:off x="0" y="0"/>
            <a:ext cx="3416300" cy="6858000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7BEF87-CDAD-4303-B1EC-61AB31BD19D4}"/>
              </a:ext>
            </a:extLst>
          </p:cNvPr>
          <p:cNvSpPr/>
          <p:nvPr/>
        </p:nvSpPr>
        <p:spPr>
          <a:xfrm>
            <a:off x="5181085" y="1476419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I. GIỚI THIỆU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8A077A-EBCF-47AD-8314-4F358723DE8A}"/>
              </a:ext>
            </a:extLst>
          </p:cNvPr>
          <p:cNvSpPr/>
          <p:nvPr/>
        </p:nvSpPr>
        <p:spPr>
          <a:xfrm>
            <a:off x="5181085" y="2121000"/>
            <a:ext cx="5371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II. CÁC CÔNG TRÌNH ĐẶT NỀN MÓNG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2BEB8A-C669-4338-827E-E03D717C6428}"/>
              </a:ext>
            </a:extLst>
          </p:cNvPr>
          <p:cNvSpPr/>
          <p:nvPr/>
        </p:nvSpPr>
        <p:spPr>
          <a:xfrm>
            <a:off x="5181085" y="3393657"/>
            <a:ext cx="5371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</a:rPr>
              <a:t>IV. CÁC KỸ THUẬT MỚI ĐƯỢC ĐỀ XUẤT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504B48-A0BB-454E-AE51-429986957D05}"/>
              </a:ext>
            </a:extLst>
          </p:cNvPr>
          <p:cNvSpPr/>
          <p:nvPr/>
        </p:nvSpPr>
        <p:spPr>
          <a:xfrm>
            <a:off x="5181085" y="4685328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</a:rPr>
              <a:t>VI. KẾT LUẬN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506883" y="1028045"/>
            <a:ext cx="290941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  <a:latin typeface="+mj-lt"/>
              </a:rPr>
              <a:t>NỘI DUNG</a:t>
            </a:r>
            <a:endParaRPr lang="ko-KR" altLang="en-US" sz="2800" b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A69FF0B0-BF80-4678-860F-265385EAF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07" y="1632058"/>
            <a:ext cx="834391" cy="488942"/>
          </a:xfrm>
          <a:prstGeom prst="rect">
            <a:avLst/>
          </a:prstGeom>
        </p:spPr>
      </p:pic>
      <p:sp>
        <p:nvSpPr>
          <p:cNvPr id="29" name="직사각형 23">
            <a:extLst>
              <a:ext uri="{FF2B5EF4-FFF2-40B4-BE49-F238E27FC236}">
                <a16:creationId xmlns:a16="http://schemas.microsoft.com/office/drawing/2014/main" id="{FD5C1B37-E701-4683-9671-EA08E1115E33}"/>
              </a:ext>
            </a:extLst>
          </p:cNvPr>
          <p:cNvSpPr/>
          <p:nvPr/>
        </p:nvSpPr>
        <p:spPr>
          <a:xfrm>
            <a:off x="5181085" y="4040747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</a:rPr>
              <a:t>V. MỘT SỐ KẾT QUẢ ĐÁNH GIÁ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30" name="직사각형 23">
            <a:extLst>
              <a:ext uri="{FF2B5EF4-FFF2-40B4-BE49-F238E27FC236}">
                <a16:creationId xmlns:a16="http://schemas.microsoft.com/office/drawing/2014/main" id="{D1F10F51-009B-4EEE-A667-3D4D33B27340}"/>
              </a:ext>
            </a:extLst>
          </p:cNvPr>
          <p:cNvSpPr/>
          <p:nvPr/>
        </p:nvSpPr>
        <p:spPr>
          <a:xfrm>
            <a:off x="5181085" y="2765581"/>
            <a:ext cx="5371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III. KIẾN TRÚC TỔNG QUAN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VISION 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1" y="1452788"/>
            <a:ext cx="7900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Chia bức ảnh thành 16x16 ô.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Mỗi ô là 1 patch, tương ứng 1 từ (token) trong Transformer.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Các patches được duỗi thẳng ra tương tự như một véc tơ.</a:t>
            </a:r>
          </a:p>
          <a:p>
            <a:pPr marL="171450" indent="-171450">
              <a:buFontTx/>
              <a:buChar char="-"/>
            </a:pPr>
            <a:endParaRPr lang="en-US" altLang="ko-KR" sz="1800">
              <a:solidFill>
                <a:srgbClr val="1F2025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0B7A2-B232-4BE3-BE08-DE29AF3787C0}"/>
              </a:ext>
            </a:extLst>
          </p:cNvPr>
          <p:cNvSpPr txBox="1"/>
          <p:nvPr/>
        </p:nvSpPr>
        <p:spPr>
          <a:xfrm>
            <a:off x="977521" y="888487"/>
            <a:ext cx="626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PROJECTION &amp; FLATTENED PATCHES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09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VISION 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1" y="1452788"/>
            <a:ext cx="7900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Không gian patch được biến đổi tuyến tính thành không gian patch embedding thông qua một Dense Layer.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Positional embedding sử dụng một embedding matrix có position size bằng số patches.</a:t>
            </a:r>
          </a:p>
          <a:p>
            <a:pPr marL="171450" indent="-171450">
              <a:buFontTx/>
              <a:buChar char="-"/>
            </a:pPr>
            <a:endParaRPr lang="en-US" altLang="ko-KR" sz="1800">
              <a:solidFill>
                <a:srgbClr val="1F2025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0B7A2-B232-4BE3-BE08-DE29AF3787C0}"/>
              </a:ext>
            </a:extLst>
          </p:cNvPr>
          <p:cNvSpPr txBox="1"/>
          <p:nvPr/>
        </p:nvSpPr>
        <p:spPr>
          <a:xfrm>
            <a:off x="977521" y="888487"/>
            <a:ext cx="626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PATCHES &amp; PATCH EMBEDDING &amp; POSITIONAL EMBEDDING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75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VISION 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1" y="1452788"/>
            <a:ext cx="3612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Dense (Fully connected layer): mỗi nơ ron của lớp đầu ra nhận tín hiệu từ tất cả các nơ ron lớp đầu vào.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MLP (Multilayer perceptron): gồm nhiều lớp Dense</a:t>
            </a:r>
          </a:p>
          <a:p>
            <a:pPr marL="171450" indent="-171450">
              <a:buFontTx/>
              <a:buChar char="-"/>
            </a:pPr>
            <a:endParaRPr lang="en-US" altLang="ko-KR" sz="180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0B7A2-B232-4BE3-BE08-DE29AF3787C0}"/>
              </a:ext>
            </a:extLst>
          </p:cNvPr>
          <p:cNvSpPr txBox="1"/>
          <p:nvPr/>
        </p:nvSpPr>
        <p:spPr>
          <a:xfrm>
            <a:off x="977521" y="888487"/>
            <a:ext cx="626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 &amp; DENSE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F7D7C-27F6-4D89-A9F8-857B2A7E6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34" y="1320614"/>
            <a:ext cx="3990559" cy="3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92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VISION 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1" y="1452788"/>
            <a:ext cx="7900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Placeholder.</a:t>
            </a:r>
          </a:p>
          <a:p>
            <a:pPr marL="171450" indent="-171450">
              <a:buFontTx/>
              <a:buChar char="-"/>
            </a:pPr>
            <a:endParaRPr lang="en-US" altLang="ko-KR" sz="1800">
              <a:solidFill>
                <a:srgbClr val="1F2025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0B7A2-B232-4BE3-BE08-DE29AF3787C0}"/>
              </a:ext>
            </a:extLst>
          </p:cNvPr>
          <p:cNvSpPr txBox="1"/>
          <p:nvPr/>
        </p:nvSpPr>
        <p:spPr>
          <a:xfrm>
            <a:off x="977521" y="888487"/>
            <a:ext cx="626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 HEAD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102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VISION 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1" y="1452788"/>
            <a:ext cx="7900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Ưu điểm: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Hạn chế:</a:t>
            </a:r>
          </a:p>
          <a:p>
            <a:pPr marL="628650" lvl="1" indent="-171450">
              <a:buFontTx/>
              <a:buChar char="-"/>
            </a:pPr>
            <a:r>
              <a:rPr lang="en-US" altLang="ko-KR">
                <a:solidFill>
                  <a:srgbClr val="1F2025"/>
                </a:solidFill>
              </a:rPr>
              <a:t>Chỉ sử dụng được cho bài toán phân loại hình ảnh.</a:t>
            </a:r>
          </a:p>
          <a:p>
            <a:pPr marL="171450" indent="-171450">
              <a:buFontTx/>
              <a:buChar char="-"/>
            </a:pPr>
            <a:endParaRPr lang="en-US" altLang="ko-KR" sz="1800">
              <a:solidFill>
                <a:srgbClr val="1F2025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0B7A2-B232-4BE3-BE08-DE29AF3787C0}"/>
              </a:ext>
            </a:extLst>
          </p:cNvPr>
          <p:cNvSpPr txBox="1"/>
          <p:nvPr/>
        </p:nvSpPr>
        <p:spPr>
          <a:xfrm>
            <a:off x="977521" y="888487"/>
            <a:ext cx="626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PROS &amp; CONS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31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V1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435356" y="5079117"/>
            <a:ext cx="4799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Ra mắt tháng 3/2021.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Cải tiến có thừa kế các ý tưởng từ ViT.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808757-4523-4701-9A19-7A588FA5A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71" y="927650"/>
            <a:ext cx="11318829" cy="35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96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V1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578715" y="1235086"/>
            <a:ext cx="4799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Ra mắt tháng 3/2021.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Cải tiến có thừa kế các ý tưởng từ ViT.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09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V1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388703" y="1813403"/>
            <a:ext cx="4799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Shifted Window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Swin Transformer Block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Shifted Window based Self-Attention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89946-F1FF-44EF-96B2-C71C18C4F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598" y="465985"/>
            <a:ext cx="4429125" cy="264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F9F38E-199C-41AE-9A89-477CD931F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11480"/>
            <a:ext cx="44672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24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336212" y="2782669"/>
            <a:ext cx="551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III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KIẾN TRÚC TỔNG QUAN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8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V2</a:t>
            </a:r>
            <a:endParaRPr lang="ko-KR" altLang="en-US" sz="2400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388703" y="1813403"/>
            <a:ext cx="47991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Được giới thiệu tháng 11/2021.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Dựa trên kiến trúc của Swin Transformer V1, có thêm một số cải tiến để cải thiện hiệu năng cũng nh</a:t>
            </a:r>
            <a:r>
              <a:rPr lang="vi-VN" altLang="ko-KR" sz="1800">
                <a:solidFill>
                  <a:srgbClr val="1F2025"/>
                </a:solidFill>
              </a:rPr>
              <a:t>ư</a:t>
            </a:r>
            <a:r>
              <a:rPr lang="en-US" altLang="ko-KR" sz="1800">
                <a:solidFill>
                  <a:srgbClr val="1F2025"/>
                </a:solidFill>
              </a:rPr>
              <a:t> độ phân giải đầu vào.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Mô hình lên tới 3 tỷ tham số, huấn luyện với độ phân giải lên tới 1536x1536 pixels.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Thiết lập SOTA trên các thang đo đại diện cho các bài toán về thị giác máy tính.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80287D-0413-4A11-9FC5-C6A843A85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281" y="706092"/>
            <a:ext cx="53721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3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I. GIỚI THIỆU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vi-VN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CÁC </a:t>
            </a:r>
            <a:r>
              <a:rPr lang="en-US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KỸ THUẬT MỚI Đ</a:t>
            </a:r>
            <a:r>
              <a:rPr lang="vi-VN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ỢC ĐỀ XUẤT</a:t>
            </a:r>
            <a:endParaRPr lang="ko-KR" altLang="en-US" sz="3600" b="1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59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82981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MỞ RỘNG NĂNG LỰC MÔ HÌNH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467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Post normalization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Scaled cosine attention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47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82981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MỞ RỘNG ĐỘ PHÂN GIẢI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467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Continuous relative position bias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Log-spaced coordinates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82981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cs typeface="Arial" panose="020B0604020202020204" pitchFamily="34" charset="0"/>
              </a:rPr>
              <a:t>TIỀN HUẤN LUYỆN TỰ GIÁM SÁT</a:t>
            </a:r>
            <a:endParaRPr lang="ko-KR" altLang="en-US" sz="2400" b="1" dirty="0">
              <a:solidFill>
                <a:srgbClr val="1F2025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467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Continuous relative position bias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Log-spaced coordinates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00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82981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CÁC KỸ THUẬT TIẾT KIỆM BỘ NHỚ GPU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467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Continuous relative position bias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Log-spaced coordinates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MỘT SỐ KẾT QUẢ ĐÁNH GIÁ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31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VI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KẾT LUẬN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75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3796796" y="2770087"/>
            <a:ext cx="4923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vi-VN" altLang="ko-KR" sz="4400" b="0" dirty="0">
                <a:solidFill>
                  <a:schemeClr val="bg1"/>
                </a:solidFill>
              </a:rPr>
              <a:t>XIN CẢM ƠN</a:t>
            </a:r>
            <a:r>
              <a:rPr lang="en-US" altLang="ko-KR" sz="4400" b="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99A32-5752-4F46-90C2-1C48D71440C8}"/>
              </a:ext>
            </a:extLst>
          </p:cNvPr>
          <p:cNvSpPr txBox="1"/>
          <p:nvPr/>
        </p:nvSpPr>
        <p:spPr>
          <a:xfrm>
            <a:off x="4357586" y="3653377"/>
            <a:ext cx="380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hung.ttkt1@gmail.com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II. CÁC CÔNG TRÌNH ĐẶT NỀN MÓNG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6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MỘT SỐ CÔNG TRÌNH NỀN MÓNG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B8A408-5BCA-49BE-A14B-2B4A9E1E71E0}"/>
              </a:ext>
            </a:extLst>
          </p:cNvPr>
          <p:cNvSpPr/>
          <p:nvPr/>
        </p:nvSpPr>
        <p:spPr>
          <a:xfrm>
            <a:off x="1235020" y="2556583"/>
            <a:ext cx="1726161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Transformer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983C52-734B-4678-BC9A-21264EDEFDA6}"/>
              </a:ext>
            </a:extLst>
          </p:cNvPr>
          <p:cNvSpPr/>
          <p:nvPr/>
        </p:nvSpPr>
        <p:spPr>
          <a:xfrm>
            <a:off x="3790829" y="2556584"/>
            <a:ext cx="2099388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Vision Transformer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DC9370-70C3-4FD5-8C41-004FE703AFE5}"/>
              </a:ext>
            </a:extLst>
          </p:cNvPr>
          <p:cNvSpPr/>
          <p:nvPr/>
        </p:nvSpPr>
        <p:spPr>
          <a:xfrm>
            <a:off x="6573335" y="2565919"/>
            <a:ext cx="1946909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Swin Transformer V1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7F898-E599-4A00-A3F1-3190F8D82EB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961181" y="2988124"/>
            <a:ext cx="8296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B8A806-8E11-4CCF-8181-0CC1B5219FB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890217" y="2988125"/>
            <a:ext cx="683118" cy="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8532EAD-AF8F-4A13-800B-4F2932CAF3DE}"/>
              </a:ext>
            </a:extLst>
          </p:cNvPr>
          <p:cNvSpPr/>
          <p:nvPr/>
        </p:nvSpPr>
        <p:spPr>
          <a:xfrm>
            <a:off x="9275675" y="2556584"/>
            <a:ext cx="1946909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Swin Transformer V2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0E7357-3D07-4A6E-8132-65ECCBCFEC2F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8520244" y="2988125"/>
            <a:ext cx="755431" cy="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5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1782147"/>
            <a:ext cx="4575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mắt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2017, ban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ngôn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ngữ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nhiên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Translation.</a:t>
            </a:r>
            <a:endParaRPr lang="en-US" altLang="ko-KR" sz="1800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Vượt trội cho với các ph</a:t>
            </a:r>
            <a:r>
              <a:rPr lang="vi-VN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ơng pháp tr</a:t>
            </a:r>
            <a:r>
              <a:rPr lang="vi-VN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ớc đó trong NLP nh</a:t>
            </a:r>
            <a:r>
              <a:rPr lang="vi-VN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RNN, LSTM… cả về độ chính xác và tốc độ huấn luyện cũng nh</a:t>
            </a:r>
            <a:r>
              <a:rPr lang="vi-VN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suy diễn.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Giúp huấn luyện đ</a:t>
            </a:r>
            <a:r>
              <a:rPr lang="vi-VN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ợc những mô hình sâu h</a:t>
            </a:r>
            <a:r>
              <a:rPr lang="vi-VN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rất nhiều, lên tới cả trăm tỷ tham số.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972B1A-5EF0-4E15-8E4B-95B4A62F7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8426"/>
            <a:ext cx="4156422" cy="57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8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2" y="1447438"/>
            <a:ext cx="37728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Giảm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số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chiều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cần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thiết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để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biểu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diễn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err="1">
                <a:solidFill>
                  <a:srgbClr val="1F2025"/>
                </a:solidFill>
              </a:rPr>
              <a:t>từ</a:t>
            </a:r>
            <a:r>
              <a:rPr lang="en-US" altLang="ko-KR" sz="1800">
                <a:solidFill>
                  <a:srgbClr val="1F2025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Là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một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không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gian</a:t>
            </a:r>
            <a:r>
              <a:rPr lang="en-US" altLang="ko-KR" sz="1800" dirty="0">
                <a:solidFill>
                  <a:srgbClr val="1F2025"/>
                </a:solidFill>
              </a:rPr>
              <a:t> vector </a:t>
            </a:r>
            <a:r>
              <a:rPr lang="en-US" altLang="ko-KR" sz="1800" dirty="0" err="1">
                <a:solidFill>
                  <a:srgbClr val="1F2025"/>
                </a:solidFill>
              </a:rPr>
              <a:t>biểu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diễn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từ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dựa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trên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ngữ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cảnh</a:t>
            </a:r>
            <a:r>
              <a:rPr lang="en-US" altLang="ko-KR" sz="1800" dirty="0">
                <a:solidFill>
                  <a:srgbClr val="1F2025"/>
                </a:solidFill>
              </a:rPr>
              <a:t>, </a:t>
            </a:r>
            <a:r>
              <a:rPr lang="en-US" altLang="ko-KR" sz="1800" dirty="0" err="1">
                <a:solidFill>
                  <a:srgbClr val="1F2025"/>
                </a:solidFill>
              </a:rPr>
              <a:t>ý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nghĩa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và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vai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trò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của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các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từ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đó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trong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dữ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liệu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ngôn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err="1">
                <a:solidFill>
                  <a:srgbClr val="1F2025"/>
                </a:solidFill>
              </a:rPr>
              <a:t>ngữ</a:t>
            </a:r>
            <a:r>
              <a:rPr lang="en-US" altLang="ko-KR" sz="1800">
                <a:solidFill>
                  <a:srgbClr val="1F2025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Trong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không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gian</a:t>
            </a:r>
            <a:r>
              <a:rPr lang="en-US" altLang="ko-KR" sz="1800" dirty="0">
                <a:solidFill>
                  <a:srgbClr val="1F2025"/>
                </a:solidFill>
              </a:rPr>
              <a:t> embedding, vector </a:t>
            </a:r>
            <a:r>
              <a:rPr lang="en-US" altLang="ko-KR" sz="1800" dirty="0" err="1">
                <a:solidFill>
                  <a:srgbClr val="1F2025"/>
                </a:solidFill>
              </a:rPr>
              <a:t>của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các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từ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có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nghĩa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tương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đồng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nhau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thì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sẽ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nằm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gần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err="1">
                <a:solidFill>
                  <a:srgbClr val="1F2025"/>
                </a:solidFill>
              </a:rPr>
              <a:t>nhau</a:t>
            </a:r>
            <a:r>
              <a:rPr lang="en-US" altLang="ko-KR" sz="1800">
                <a:solidFill>
                  <a:srgbClr val="1F2025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 EMBEDDING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E4487-2759-A135-1D26-C8B61EEE16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6651" r="6703" b="5094"/>
          <a:stretch/>
        </p:blipFill>
        <p:spPr>
          <a:xfrm>
            <a:off x="4750420" y="665603"/>
            <a:ext cx="7235779" cy="4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2" y="1447438"/>
            <a:ext cx="3772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Do từ vựng là bất biến và số lượng từ vựng là hữu hạn nên có thể sử dụng sẵn các pre-train embedding matrix đóng vai trò như một bảng tìm kiếm.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en-US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MATRIX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D84E1-9D51-4868-BB6E-968C82050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641" y="696817"/>
            <a:ext cx="5904899" cy="461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9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1" y="1516183"/>
            <a:ext cx="6673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Để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biểu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diễn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vị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trí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của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từ</a:t>
            </a:r>
            <a:r>
              <a:rPr lang="en-US" altLang="ko-KR" sz="1800" dirty="0">
                <a:solidFill>
                  <a:srgbClr val="1F2025"/>
                </a:solidFill>
              </a:rPr>
              <a:t> (token) </a:t>
            </a:r>
            <a:r>
              <a:rPr lang="en-US" altLang="ko-KR" sz="1800" dirty="0" err="1">
                <a:solidFill>
                  <a:srgbClr val="1F2025"/>
                </a:solidFill>
              </a:rPr>
              <a:t>trong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chuỗi</a:t>
            </a:r>
            <a:r>
              <a:rPr lang="en-US" altLang="ko-KR" sz="1800" dirty="0">
                <a:solidFill>
                  <a:srgbClr val="1F2025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Có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số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chiều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bằng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với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số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chiều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của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không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gian</a:t>
            </a:r>
            <a:r>
              <a:rPr lang="en-US" altLang="ko-KR" sz="1800" dirty="0">
                <a:solidFill>
                  <a:srgbClr val="1F2025"/>
                </a:solidFill>
              </a:rPr>
              <a:t> embedding.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3598F0-F1CF-C399-F5E0-38D8FFF5DB7E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POSITIONAL ENCODING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EB658-D749-38AC-F20C-66400A7012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69" y="2721204"/>
            <a:ext cx="6673855" cy="1501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35FF44-A0F9-42C1-A44E-7D011CBB4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014" y="4828786"/>
            <a:ext cx="41433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86398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2025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1007</Words>
  <Application>Microsoft Office PowerPoint</Application>
  <PresentationFormat>Widescreen</PresentationFormat>
  <Paragraphs>136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Calibri (Body)</vt:lpstr>
      <vt:lpstr>Tahoma</vt:lpstr>
      <vt:lpstr>Wingdings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Vũ Hưng</cp:lastModifiedBy>
  <cp:revision>255</cp:revision>
  <dcterms:created xsi:type="dcterms:W3CDTF">2019-04-06T05:20:47Z</dcterms:created>
  <dcterms:modified xsi:type="dcterms:W3CDTF">2022-12-12T16:42:36Z</dcterms:modified>
</cp:coreProperties>
</file>