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7" r:id="rId2"/>
    <p:sldId id="257" r:id="rId3"/>
    <p:sldId id="292" r:id="rId4"/>
    <p:sldId id="389" r:id="rId5"/>
    <p:sldId id="393" r:id="rId6"/>
    <p:sldId id="391" r:id="rId7"/>
    <p:sldId id="390" r:id="rId8"/>
    <p:sldId id="378" r:id="rId9"/>
    <p:sldId id="375" r:id="rId10"/>
    <p:sldId id="380" r:id="rId11"/>
    <p:sldId id="386" r:id="rId12"/>
    <p:sldId id="385" r:id="rId13"/>
    <p:sldId id="381" r:id="rId14"/>
    <p:sldId id="376" r:id="rId15"/>
    <p:sldId id="384" r:id="rId16"/>
    <p:sldId id="377" r:id="rId17"/>
    <p:sldId id="382" r:id="rId18"/>
    <p:sldId id="395" r:id="rId19"/>
    <p:sldId id="397" r:id="rId20"/>
    <p:sldId id="398" r:id="rId21"/>
    <p:sldId id="399" r:id="rId22"/>
    <p:sldId id="396" r:id="rId23"/>
    <p:sldId id="400" r:id="rId24"/>
    <p:sldId id="401" r:id="rId25"/>
    <p:sldId id="402" r:id="rId26"/>
    <p:sldId id="383" r:id="rId27"/>
    <p:sldId id="394" r:id="rId28"/>
    <p:sldId id="293"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7BA6B-C7A8-4FF8-B219-5DD01A16A5AA}">
          <p14:sldIdLst>
            <p14:sldId id="277"/>
            <p14:sldId id="257"/>
          </p14:sldIdLst>
        </p14:section>
        <p14:section name="Untitled Section" id="{92AA217E-78B6-410A-A897-7B4E6C88A571}">
          <p14:sldIdLst>
            <p14:sldId id="292"/>
            <p14:sldId id="389"/>
            <p14:sldId id="393"/>
            <p14:sldId id="391"/>
            <p14:sldId id="390"/>
            <p14:sldId id="378"/>
            <p14:sldId id="375"/>
            <p14:sldId id="380"/>
            <p14:sldId id="386"/>
            <p14:sldId id="385"/>
            <p14:sldId id="381"/>
            <p14:sldId id="376"/>
            <p14:sldId id="384"/>
            <p14:sldId id="377"/>
            <p14:sldId id="382"/>
            <p14:sldId id="395"/>
            <p14:sldId id="397"/>
            <p14:sldId id="398"/>
            <p14:sldId id="399"/>
            <p14:sldId id="396"/>
            <p14:sldId id="400"/>
            <p14:sldId id="401"/>
            <p14:sldId id="402"/>
            <p14:sldId id="383"/>
            <p14:sldId id="394"/>
            <p14:sldId id="2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946C5E-BC41-2CD8-0C50-2F77DE8F755B}" name="Admin" initials="A" userId="Admi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025"/>
    <a:srgbClr val="161B30"/>
    <a:srgbClr val="DFA87B"/>
    <a:srgbClr val="D39B71"/>
    <a:srgbClr val="A76E4D"/>
    <a:srgbClr val="FEF8EA"/>
    <a:srgbClr val="7972BD"/>
    <a:srgbClr val="B7ABC8"/>
    <a:srgbClr val="FCE9FF"/>
    <a:srgbClr val="246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2" autoAdjust="0"/>
    <p:restoredTop sz="80891" autoAdjust="0"/>
  </p:normalViewPr>
  <p:slideViewPr>
    <p:cSldViewPr snapToGrid="0">
      <p:cViewPr varScale="1">
        <p:scale>
          <a:sx n="58" d="100"/>
          <a:sy n="58" d="100"/>
        </p:scale>
        <p:origin x="11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9230B0E-39ED-45EA-AD95-669D0616B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a:extLst>
              <a:ext uri="{FF2B5EF4-FFF2-40B4-BE49-F238E27FC236}">
                <a16:creationId xmlns:a16="http://schemas.microsoft.com/office/drawing/2014/main" id="{AA82B798-201A-4B14-B1F0-6A660C5C72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E2F5857-B39B-4284-A086-C6DE2719C9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E3EF34-7656-4396-AEBE-2B554E5E9341}" type="slidenum">
              <a:rPr lang="ko-KR" altLang="en-US" smtClean="0"/>
              <a:t>‹#›</a:t>
            </a:fld>
            <a:endParaRPr lang="ko-KR" altLang="en-US"/>
          </a:p>
        </p:txBody>
      </p:sp>
    </p:spTree>
    <p:extLst>
      <p:ext uri="{BB962C8B-B14F-4D97-AF65-F5344CB8AC3E}">
        <p14:creationId xmlns:p14="http://schemas.microsoft.com/office/powerpoint/2010/main" val="169878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2022-12-21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FC7D2-309F-4B1D-AF63-DB3D4B544859}" type="slidenum">
              <a:rPr lang="ko-KR" altLang="en-US" smtClean="0"/>
              <a:t>1</a:t>
            </a:fld>
            <a:endParaRPr lang="ko-KR" altLang="en-US"/>
          </a:p>
        </p:txBody>
      </p:sp>
    </p:spTree>
    <p:extLst>
      <p:ext uri="{BB962C8B-B14F-4D97-AF65-F5344CB8AC3E}">
        <p14:creationId xmlns:p14="http://schemas.microsoft.com/office/powerpoint/2010/main" val="154333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25</a:t>
            </a:fld>
            <a:endParaRPr lang="ko-KR" altLang="en-US"/>
          </a:p>
        </p:txBody>
      </p:sp>
    </p:spTree>
    <p:extLst>
      <p:ext uri="{BB962C8B-B14F-4D97-AF65-F5344CB8AC3E}">
        <p14:creationId xmlns:p14="http://schemas.microsoft.com/office/powerpoint/2010/main" val="422935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a:t>Kể từ mô hình lớn BERT với 340 triệu tham số, các mô hình ngôn ngữ nhanh chóng được mở rộng hơn 1.000 lần chỉ trong vài năm, đạt tới 530 tỷ tham số đặc và 1.6 nghìn tỷ tham số thưa</a:t>
            </a:r>
            <a:endParaRPr lang="en-US" b="0" i="0" dirty="0">
              <a:solidFill>
                <a:srgbClr val="1B1B1B"/>
              </a:solidFill>
              <a:effectLst/>
              <a:latin typeface="Open Sans" panose="020B0606030504020204" pitchFamily="34" charset="0"/>
            </a:endParaRPr>
          </a:p>
          <a:p>
            <a:pPr algn="l"/>
            <a:endParaRPr lang="en-US"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Với các mô hình CNN cho bài toán image classification, ảnh input đầu vào cho mô hình CNN đó là toàn bộ ảnh với kích thước cố định. Tuy nhiên ViT có một cách xử lý khác.</a:t>
            </a:r>
            <a:r>
              <a:rPr lang="en-US" b="0"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Với mỗi ảnh đầu vào, ViT xử lý bằng cách chia ảnh ra thành các phần có kích thước bằng nhau (patch)</a:t>
            </a:r>
            <a:endParaRPr lang="en-US" b="0" i="0" dirty="0">
              <a:solidFill>
                <a:srgbClr val="1B1B1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4</a:t>
            </a:fld>
            <a:endParaRPr lang="ko-KR" altLang="en-US"/>
          </a:p>
        </p:txBody>
      </p:sp>
    </p:spTree>
    <p:extLst>
      <p:ext uri="{BB962C8B-B14F-4D97-AF65-F5344CB8AC3E}">
        <p14:creationId xmlns:p14="http://schemas.microsoft.com/office/powerpoint/2010/main" val="186627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B1B1B"/>
                </a:solidFill>
                <a:effectLst/>
                <a:latin typeface="Open Sans" panose="020B0606030504020204" pitchFamily="34" charset="0"/>
              </a:rPr>
              <a:t>Kiến trúc phân cấp</a:t>
            </a:r>
            <a:r>
              <a:rPr lang="en-US" b="0" i="0" dirty="0">
                <a:solidFill>
                  <a:srgbClr val="1B1B1B"/>
                </a:solidFill>
                <a:effectLst/>
                <a:latin typeface="Open Sans" panose="020B0606030504020204" pitchFamily="34" charset="0"/>
              </a:rPr>
              <a:t>:</a:t>
            </a:r>
            <a:r>
              <a:rPr lang="vi-VN" b="0" i="0" dirty="0">
                <a:solidFill>
                  <a:srgbClr val="1B1B1B"/>
                </a:solidFill>
                <a:effectLst/>
                <a:latin typeface="Open Sans" panose="020B0606030504020204" pitchFamily="34" charset="0"/>
              </a:rPr>
              <a:t> tại các layer sâu, các path hàng xóm gần nhau sẽ dần dần được hợp nhất lại.</a:t>
            </a:r>
          </a:p>
          <a:p>
            <a:pPr algn="l">
              <a:buFont typeface="Arial" panose="020B0604020202020204" pitchFamily="34" charset="0"/>
              <a:buChar char="•"/>
            </a:pPr>
            <a:r>
              <a:rPr lang="vi-VN" b="0" i="0" dirty="0">
                <a:solidFill>
                  <a:srgbClr val="1B1B1B"/>
                </a:solidFill>
                <a:effectLst/>
                <a:latin typeface="Open Sans" panose="020B0606030504020204" pitchFamily="34" charset="0"/>
              </a:rPr>
              <a:t>Sử dụng self attention trên 1 vùng cục bộ thay vì toàn bộ ảnh như Vision Transformer, do vậy sẽ tiết kiệm chi phí tính toán hơn.</a:t>
            </a:r>
          </a:p>
          <a:p>
            <a:pPr algn="l">
              <a:buFont typeface="Arial" panose="020B0604020202020204" pitchFamily="34" charset="0"/>
              <a:buChar char="•"/>
            </a:pPr>
            <a:r>
              <a:rPr lang="vi-VN" b="0" i="0" dirty="0">
                <a:solidFill>
                  <a:srgbClr val="1B1B1B"/>
                </a:solidFill>
                <a:effectLst/>
                <a:latin typeface="Open Sans" panose="020B0606030504020204" pitchFamily="34" charset="0"/>
              </a:rPr>
              <a:t>Shifted windows, việc sử dụng các "cửa số trượt" sẽ giúp các patch ảnh không bị "bó cứng" khi phải seft attention trong 1 cửa sổ cục bộ mà sẽ có "cơ hội" được gặp và tính self attention cùng với các path khác trong 1 cửa sổ mới.</a:t>
            </a:r>
          </a:p>
          <a:p>
            <a:pPr algn="l">
              <a:buFont typeface="Arial" panose="020B0604020202020204" pitchFamily="34" charset="0"/>
              <a:buChar char="•"/>
            </a:pPr>
            <a:r>
              <a:rPr lang="vi-VN" b="0" i="0" dirty="0">
                <a:solidFill>
                  <a:srgbClr val="1B1B1B"/>
                </a:solidFill>
                <a:effectLst/>
                <a:latin typeface="Open Sans" panose="020B0606030504020204" pitchFamily="34" charset="0"/>
              </a:rPr>
              <a:t>Mô hình Transformer output ra nhiều scale khác nhau thay vì chỉ output 1 scale duy nhất như Vision Transformer, đây là một tính chất khá quan trọng của CNN cũng như là một yếu tố để giải quyết các bài toán về computer vision, do vậy backbone Swin Transformer được kỳ vọng sẽ đa dụng hơn cho nhiều bài toán khác nhau, đặc biệt là những bài toán yêu cầu dense prediction như detection, segmentation, ...</a:t>
            </a:r>
          </a:p>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5</a:t>
            </a:fld>
            <a:endParaRPr lang="ko-KR" altLang="en-US"/>
          </a:p>
        </p:txBody>
      </p:sp>
    </p:spTree>
    <p:extLst>
      <p:ext uri="{BB962C8B-B14F-4D97-AF65-F5344CB8AC3E}">
        <p14:creationId xmlns:p14="http://schemas.microsoft.com/office/powerpoint/2010/main" val="218802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6</a:t>
            </a:fld>
            <a:endParaRPr lang="ko-KR" altLang="en-US"/>
          </a:p>
        </p:txBody>
      </p:sp>
    </p:spTree>
    <p:extLst>
      <p:ext uri="{BB962C8B-B14F-4D97-AF65-F5344CB8AC3E}">
        <p14:creationId xmlns:p14="http://schemas.microsoft.com/office/powerpoint/2010/main" val="48553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ImageNet-V2: </a:t>
            </a:r>
            <a:r>
              <a:rPr lang="en-US" dirty="0" err="1"/>
              <a:t>độ</a:t>
            </a:r>
            <a:r>
              <a:rPr lang="en-US" dirty="0"/>
              <a:t> </a:t>
            </a:r>
            <a:r>
              <a:rPr lang="en-US" dirty="0" err="1"/>
              <a:t>chính</a:t>
            </a:r>
            <a:r>
              <a:rPr lang="en-US" dirty="0"/>
              <a:t> </a:t>
            </a:r>
            <a:r>
              <a:rPr lang="en-US" dirty="0" err="1"/>
              <a:t>xác</a:t>
            </a:r>
            <a:r>
              <a:rPr lang="en-US" dirty="0"/>
              <a:t> top − 1 </a:t>
            </a:r>
            <a:r>
              <a:rPr lang="en-US" dirty="0" err="1"/>
              <a:t>cho</a:t>
            </a:r>
            <a:r>
              <a:rPr lang="en-US" dirty="0"/>
              <a:t> </a:t>
            </a:r>
            <a:r>
              <a:rPr lang="en-US" dirty="0" err="1"/>
              <a:t>bài</a:t>
            </a:r>
            <a:r>
              <a:rPr lang="en-US" dirty="0"/>
              <a:t> </a:t>
            </a:r>
            <a:r>
              <a:rPr lang="en-US" dirty="0" err="1"/>
              <a:t>tóan</a:t>
            </a:r>
            <a:r>
              <a:rPr lang="en-US" dirty="0"/>
              <a:t> </a:t>
            </a:r>
            <a:r>
              <a:rPr lang="en-US" dirty="0" err="1"/>
              <a:t>phân</a:t>
            </a:r>
            <a:r>
              <a:rPr lang="en-US" dirty="0"/>
              <a:t> </a:t>
            </a:r>
            <a:r>
              <a:rPr lang="en-US" dirty="0" err="1"/>
              <a:t>loại</a:t>
            </a:r>
            <a:r>
              <a:rPr lang="en-US" dirty="0"/>
              <a:t> </a:t>
            </a:r>
            <a:r>
              <a:rPr lang="en-US" dirty="0" err="1"/>
              <a:t>hình</a:t>
            </a:r>
            <a:r>
              <a:rPr lang="en-US" dirty="0"/>
              <a:t> </a:t>
            </a:r>
            <a:r>
              <a:rPr lang="en-US" dirty="0" err="1"/>
              <a:t>ảnh</a:t>
            </a:r>
            <a:endParaRPr lang="en-US" dirty="0"/>
          </a:p>
          <a:p>
            <a:r>
              <a:rPr lang="en-US" dirty="0"/>
              <a:t>COCO: </a:t>
            </a:r>
            <a:r>
              <a:rPr lang="en-US" dirty="0" err="1"/>
              <a:t>baì</a:t>
            </a:r>
            <a:r>
              <a:rPr lang="en-US" dirty="0"/>
              <a:t> </a:t>
            </a:r>
            <a:r>
              <a:rPr lang="en-US" dirty="0" err="1"/>
              <a:t>toán</a:t>
            </a:r>
            <a:r>
              <a:rPr lang="en-US" dirty="0"/>
              <a:t> </a:t>
            </a:r>
            <a:r>
              <a:rPr lang="en-US" dirty="0" err="1"/>
              <a:t>phát</a:t>
            </a:r>
            <a:r>
              <a:rPr lang="en-US" dirty="0"/>
              <a:t> </a:t>
            </a:r>
            <a:r>
              <a:rPr lang="en-US" dirty="0" err="1"/>
              <a:t>hiện</a:t>
            </a:r>
            <a:r>
              <a:rPr lang="en-US" dirty="0"/>
              <a:t> </a:t>
            </a:r>
            <a:r>
              <a:rPr lang="en-US" dirty="0" err="1"/>
              <a:t>vật</a:t>
            </a:r>
            <a:r>
              <a:rPr lang="en-US" dirty="0"/>
              <a:t> </a:t>
            </a:r>
            <a:r>
              <a:rPr lang="en-US" dirty="0" err="1"/>
              <a:t>thể</a:t>
            </a:r>
            <a:r>
              <a:rPr lang="en-US" dirty="0"/>
              <a:t> </a:t>
            </a:r>
          </a:p>
          <a:p>
            <a:r>
              <a:rPr lang="en-US" dirty="0"/>
              <a:t>ADE20K: </a:t>
            </a:r>
            <a:r>
              <a:rPr lang="en-US" dirty="0" err="1"/>
              <a:t>bài</a:t>
            </a:r>
            <a:r>
              <a:rPr lang="en-US" dirty="0"/>
              <a:t> </a:t>
            </a:r>
            <a:r>
              <a:rPr lang="en-US" dirty="0" err="1"/>
              <a:t>toán</a:t>
            </a:r>
            <a:r>
              <a:rPr lang="en-US" dirty="0"/>
              <a:t> </a:t>
            </a:r>
            <a:r>
              <a:rPr lang="en-US" dirty="0" err="1"/>
              <a:t>phân</a:t>
            </a:r>
            <a:r>
              <a:rPr lang="en-US" dirty="0"/>
              <a:t> </a:t>
            </a:r>
            <a:r>
              <a:rPr lang="en-US" dirty="0" err="1"/>
              <a:t>đoạn</a:t>
            </a:r>
            <a:r>
              <a:rPr lang="en-US" dirty="0"/>
              <a:t> </a:t>
            </a:r>
            <a:r>
              <a:rPr lang="en-US" dirty="0" err="1"/>
              <a:t>ngữ</a:t>
            </a:r>
            <a:r>
              <a:rPr lang="en-US" dirty="0"/>
              <a:t> </a:t>
            </a:r>
            <a:r>
              <a:rPr lang="en-US" dirty="0" err="1"/>
              <a:t>nghĩa</a:t>
            </a:r>
            <a:r>
              <a:rPr lang="en-US" dirty="0"/>
              <a:t> (semantic segmentation), </a:t>
            </a:r>
          </a:p>
          <a:p>
            <a:r>
              <a:rPr lang="en-US" dirty="0"/>
              <a:t>Kinetics-400: </a:t>
            </a:r>
            <a:r>
              <a:rPr lang="en-US" dirty="0" err="1"/>
              <a:t>phân</a:t>
            </a:r>
            <a:r>
              <a:rPr lang="en-US" dirty="0"/>
              <a:t> </a:t>
            </a:r>
            <a:r>
              <a:rPr lang="en-US" dirty="0" err="1"/>
              <a:t>loại</a:t>
            </a:r>
            <a:r>
              <a:rPr lang="en-US" dirty="0"/>
              <a:t> </a:t>
            </a:r>
            <a:r>
              <a:rPr lang="en-US" dirty="0" err="1"/>
              <a:t>hành</a:t>
            </a:r>
            <a:r>
              <a:rPr lang="en-US" dirty="0"/>
              <a:t> </a:t>
            </a:r>
            <a:r>
              <a:rPr lang="en-US" dirty="0" err="1"/>
              <a:t>động</a:t>
            </a:r>
            <a:r>
              <a:rPr lang="en-US" dirty="0"/>
              <a:t> </a:t>
            </a:r>
            <a:r>
              <a:rPr lang="en-US" dirty="0" err="1"/>
              <a:t>trong</a:t>
            </a:r>
            <a:r>
              <a:rPr lang="en-US" dirty="0"/>
              <a:t> video</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7</a:t>
            </a:fld>
            <a:endParaRPr lang="ko-KR" altLang="en-US"/>
          </a:p>
        </p:txBody>
      </p:sp>
    </p:spTree>
    <p:extLst>
      <p:ext uri="{BB962C8B-B14F-4D97-AF65-F5344CB8AC3E}">
        <p14:creationId xmlns:p14="http://schemas.microsoft.com/office/powerpoint/2010/main" val="54835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Tensor Processing Unit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TPU</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phát</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triển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bởi</a:t>
            </a:r>
            <a:r>
              <a:rPr lang="en-US" b="0" i="0" dirty="0">
                <a:solidFill>
                  <a:srgbClr val="202122"/>
                </a:solidFill>
                <a:effectLst/>
                <a:latin typeface="Arial" panose="020B0604020202020204" pitchFamily="34" charset="0"/>
              </a:rPr>
              <a:t> Google</a:t>
            </a:r>
          </a:p>
          <a:p>
            <a:r>
              <a:rPr lang="en-US" dirty="0"/>
              <a:t>IN-22K-14M: 14 </a:t>
            </a:r>
            <a:r>
              <a:rPr lang="en-US" dirty="0" err="1"/>
              <a:t>triệu</a:t>
            </a:r>
            <a:r>
              <a:rPr lang="en-US" dirty="0"/>
              <a:t> </a:t>
            </a:r>
            <a:r>
              <a:rPr lang="en-US" dirty="0" err="1"/>
              <a:t>ảnh</a:t>
            </a:r>
            <a:r>
              <a:rPr lang="en-US" dirty="0"/>
              <a:t> 22 categories</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18</a:t>
            </a:fld>
            <a:endParaRPr lang="ko-KR" altLang="en-US"/>
          </a:p>
        </p:txBody>
      </p:sp>
    </p:spTree>
    <p:extLst>
      <p:ext uri="{BB962C8B-B14F-4D97-AF65-F5344CB8AC3E}">
        <p14:creationId xmlns:p14="http://schemas.microsoft.com/office/powerpoint/2010/main" val="408133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19</a:t>
            </a:fld>
            <a:endParaRPr lang="ko-KR" altLang="en-US"/>
          </a:p>
        </p:txBody>
      </p:sp>
    </p:spTree>
    <p:extLst>
      <p:ext uri="{BB962C8B-B14F-4D97-AF65-F5344CB8AC3E}">
        <p14:creationId xmlns:p14="http://schemas.microsoft.com/office/powerpoint/2010/main" val="166203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20</a:t>
            </a:fld>
            <a:endParaRPr lang="ko-KR" altLang="en-US"/>
          </a:p>
        </p:txBody>
      </p:sp>
    </p:spTree>
    <p:extLst>
      <p:ext uri="{BB962C8B-B14F-4D97-AF65-F5344CB8AC3E}">
        <p14:creationId xmlns:p14="http://schemas.microsoft.com/office/powerpoint/2010/main" val="314740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21</a:t>
            </a:fld>
            <a:endParaRPr lang="ko-KR" altLang="en-US"/>
          </a:p>
        </p:txBody>
      </p:sp>
    </p:spTree>
    <p:extLst>
      <p:ext uri="{BB962C8B-B14F-4D97-AF65-F5344CB8AC3E}">
        <p14:creationId xmlns:p14="http://schemas.microsoft.com/office/powerpoint/2010/main" val="182804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PTMON title">
    <p:spTree>
      <p:nvGrpSpPr>
        <p:cNvPr id="1" name=""/>
        <p:cNvGrpSpPr/>
        <p:nvPr/>
      </p:nvGrpSpPr>
      <p:grpSpPr>
        <a:xfrm>
          <a:off x="0" y="0"/>
          <a:ext cx="0" cy="0"/>
          <a:chOff x="0" y="0"/>
          <a:chExt cx="0" cy="0"/>
        </a:xfrm>
      </p:grpSpPr>
      <p:sp>
        <p:nvSpPr>
          <p:cNvPr id="16" name="그림 개체 틀 4">
            <a:extLst>
              <a:ext uri="{FF2B5EF4-FFF2-40B4-BE49-F238E27FC236}">
                <a16:creationId xmlns:a16="http://schemas.microsoft.com/office/drawing/2014/main" id="{E9926E96-A0FC-4624-9F1E-66835BA093E9}"/>
              </a:ext>
            </a:extLst>
          </p:cNvPr>
          <p:cNvSpPr>
            <a:spLocks noGrp="1"/>
          </p:cNvSpPr>
          <p:nvPr>
            <p:ph type="pic" sz="quarter" idx="10" hasCustomPrompt="1"/>
          </p:nvPr>
        </p:nvSpPr>
        <p:spPr>
          <a:xfrm>
            <a:off x="596906" y="635000"/>
            <a:ext cx="10998190" cy="3548717"/>
          </a:xfrm>
          <a:prstGeom prst="rect">
            <a:avLst/>
          </a:prstGeom>
          <a:pattFill prst="pct10">
            <a:fgClr>
              <a:schemeClr val="bg1">
                <a:lumMod val="75000"/>
              </a:schemeClr>
            </a:fgClr>
            <a:bgClr>
              <a:schemeClr val="bg1">
                <a:lumMod val="95000"/>
              </a:schemeClr>
            </a:bgClr>
          </a:pattFill>
        </p:spPr>
        <p:txBody>
          <a:bodyPr vert="horz" wrap="square" tIns="828000" bIns="252000" anchor="b" anchorCtr="1"/>
          <a:lstStyle>
            <a:lvl1pPr marL="0" indent="0">
              <a:buNone/>
              <a:defRPr sz="16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80F53BA9-FD4B-48F2-A6C7-6AF370121A18}"/>
              </a:ext>
            </a:extLst>
          </p:cNvPr>
          <p:cNvSpPr>
            <a:spLocks noGrp="1"/>
          </p:cNvSpPr>
          <p:nvPr>
            <p:ph type="pic" sz="quarter" idx="10" hasCustomPrompt="1"/>
          </p:nvPr>
        </p:nvSpPr>
        <p:spPr>
          <a:xfrm>
            <a:off x="0" y="0"/>
            <a:ext cx="12192000" cy="34290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8874615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PPTMON slide">
    <p:spTree>
      <p:nvGrpSpPr>
        <p:cNvPr id="1" name=""/>
        <p:cNvGrpSpPr/>
        <p:nvPr/>
      </p:nvGrpSpPr>
      <p:grpSpPr>
        <a:xfrm>
          <a:off x="0" y="0"/>
          <a:ext cx="0" cy="0"/>
          <a:chOff x="0" y="0"/>
          <a:chExt cx="0" cy="0"/>
        </a:xfrm>
      </p:grpSpPr>
      <p:sp>
        <p:nvSpPr>
          <p:cNvPr id="5" name="그림 개체 틀 11">
            <a:extLst>
              <a:ext uri="{FF2B5EF4-FFF2-40B4-BE49-F238E27FC236}">
                <a16:creationId xmlns:a16="http://schemas.microsoft.com/office/drawing/2014/main" id="{61CA6EE1-28C3-4D8C-A6F6-3084C0E517E0}"/>
              </a:ext>
            </a:extLst>
          </p:cNvPr>
          <p:cNvSpPr>
            <a:spLocks noGrp="1"/>
          </p:cNvSpPr>
          <p:nvPr>
            <p:ph type="pic" sz="quarter" idx="10" hasCustomPrompt="1"/>
          </p:nvPr>
        </p:nvSpPr>
        <p:spPr>
          <a:xfrm>
            <a:off x="5856989" y="1218254"/>
            <a:ext cx="2179320" cy="4714876"/>
          </a:xfrm>
          <a:prstGeom prst="roundRect">
            <a:avLst>
              <a:gd name="adj" fmla="val 7322"/>
            </a:avLst>
          </a:prstGeom>
          <a:pattFill prst="pct10">
            <a:fgClr>
              <a:schemeClr val="bg1">
                <a:lumMod val="75000"/>
              </a:schemeClr>
            </a:fgClr>
            <a:bgClr>
              <a:schemeClr val="bg1"/>
            </a:bgClr>
          </a:pattFill>
        </p:spPr>
        <p:txBody>
          <a:bodyPr anchor="b"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6" name="그림 개체 틀 11">
            <a:extLst>
              <a:ext uri="{FF2B5EF4-FFF2-40B4-BE49-F238E27FC236}">
                <a16:creationId xmlns:a16="http://schemas.microsoft.com/office/drawing/2014/main" id="{7F3DF62E-0183-4C27-8639-4BE9EF79C57F}"/>
              </a:ext>
            </a:extLst>
          </p:cNvPr>
          <p:cNvSpPr>
            <a:spLocks noGrp="1"/>
          </p:cNvSpPr>
          <p:nvPr>
            <p:ph type="pic" sz="quarter" idx="11" hasCustomPrompt="1"/>
          </p:nvPr>
        </p:nvSpPr>
        <p:spPr>
          <a:xfrm>
            <a:off x="9014458" y="1218254"/>
            <a:ext cx="2179320" cy="4714876"/>
          </a:xfrm>
          <a:prstGeom prst="roundRect">
            <a:avLst>
              <a:gd name="adj" fmla="val 7322"/>
            </a:avLst>
          </a:prstGeom>
          <a:pattFill prst="pct10">
            <a:fgClr>
              <a:schemeClr val="bg1">
                <a:lumMod val="75000"/>
              </a:schemeClr>
            </a:fgClr>
            <a:bgClr>
              <a:schemeClr val="bg1"/>
            </a:bgClr>
          </a:pattFill>
        </p:spPr>
        <p:txBody>
          <a:bodyPr anchor="b"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26646319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PPTMON slide">
    <p:spTree>
      <p:nvGrpSpPr>
        <p:cNvPr id="1" name=""/>
        <p:cNvGrpSpPr/>
        <p:nvPr/>
      </p:nvGrpSpPr>
      <p:grpSpPr>
        <a:xfrm>
          <a:off x="0" y="0"/>
          <a:ext cx="0" cy="0"/>
          <a:chOff x="0" y="0"/>
          <a:chExt cx="0" cy="0"/>
        </a:xfrm>
      </p:grpSpPr>
      <p:sp>
        <p:nvSpPr>
          <p:cNvPr id="5" name="그림 개체 틀 5">
            <a:extLst>
              <a:ext uri="{FF2B5EF4-FFF2-40B4-BE49-F238E27FC236}">
                <a16:creationId xmlns:a16="http://schemas.microsoft.com/office/drawing/2014/main" id="{A4BEF9B5-4920-496F-93E3-DE1C121B7268}"/>
              </a:ext>
            </a:extLst>
          </p:cNvPr>
          <p:cNvSpPr>
            <a:spLocks noGrp="1"/>
          </p:cNvSpPr>
          <p:nvPr>
            <p:ph type="pic" sz="quarter" idx="10" hasCustomPrompt="1"/>
          </p:nvPr>
        </p:nvSpPr>
        <p:spPr>
          <a:xfrm>
            <a:off x="7252017" y="910115"/>
            <a:ext cx="3825240" cy="5114925"/>
          </a:xfrm>
          <a:prstGeom prst="roundRect">
            <a:avLst>
              <a:gd name="adj" fmla="val 192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068697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PPTMON slide">
    <p:spTree>
      <p:nvGrpSpPr>
        <p:cNvPr id="1" name=""/>
        <p:cNvGrpSpPr/>
        <p:nvPr/>
      </p:nvGrpSpPr>
      <p:grpSpPr>
        <a:xfrm>
          <a:off x="0" y="0"/>
          <a:ext cx="0" cy="0"/>
          <a:chOff x="0" y="0"/>
          <a:chExt cx="0" cy="0"/>
        </a:xfrm>
      </p:grpSpPr>
      <p:sp>
        <p:nvSpPr>
          <p:cNvPr id="6" name="그림 개체 틀 8">
            <a:extLst>
              <a:ext uri="{FF2B5EF4-FFF2-40B4-BE49-F238E27FC236}">
                <a16:creationId xmlns:a16="http://schemas.microsoft.com/office/drawing/2014/main" id="{0A829D77-9C0E-47B5-81DD-CFF917D4F423}"/>
              </a:ext>
            </a:extLst>
          </p:cNvPr>
          <p:cNvSpPr>
            <a:spLocks noGrp="1"/>
          </p:cNvSpPr>
          <p:nvPr>
            <p:ph type="pic" sz="quarter" idx="10" hasCustomPrompt="1"/>
          </p:nvPr>
        </p:nvSpPr>
        <p:spPr>
          <a:xfrm>
            <a:off x="5119428" y="1138220"/>
            <a:ext cx="6273800" cy="3784600"/>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2634412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165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PTMON 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4AA76392-4193-4260-9B5D-1E0CA21F5D78}"/>
              </a:ext>
            </a:extLst>
          </p:cNvPr>
          <p:cNvSpPr>
            <a:spLocks noGrp="1"/>
          </p:cNvSpPr>
          <p:nvPr>
            <p:ph type="pic" sz="quarter" idx="10" hasCustomPrompt="1"/>
          </p:nvPr>
        </p:nvSpPr>
        <p:spPr>
          <a:xfrm>
            <a:off x="0" y="0"/>
            <a:ext cx="12192000" cy="6858000"/>
          </a:xfrm>
          <a:prstGeom prst="rect">
            <a:avLst/>
          </a:prstGeom>
          <a:pattFill prst="pct10">
            <a:fgClr>
              <a:schemeClr val="bg1">
                <a:lumMod val="75000"/>
              </a:schemeClr>
            </a:fgClr>
            <a:bgClr>
              <a:schemeClr val="bg1">
                <a:lumMod val="95000"/>
              </a:schemeClr>
            </a:bgClr>
          </a:pattFill>
        </p:spPr>
        <p:txBody>
          <a:bodyPr vert="horz" wrap="square" tIns="828000" bIns="252000" anchor="b" anchorCtr="1"/>
          <a:lstStyle>
            <a:lvl1pPr marL="0" indent="0">
              <a:buNone/>
              <a:defRPr sz="16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 Right Click &gt; Click to Bring to Front &gt;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3056029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54F6211E-270C-436D-AE6B-9E5CFF487D02}"/>
              </a:ext>
            </a:extLst>
          </p:cNvPr>
          <p:cNvSpPr>
            <a:spLocks noGrp="1"/>
          </p:cNvSpPr>
          <p:nvPr>
            <p:ph type="pic" sz="quarter" idx="10" hasCustomPrompt="1"/>
          </p:nvPr>
        </p:nvSpPr>
        <p:spPr>
          <a:xfrm>
            <a:off x="6096000" y="0"/>
            <a:ext cx="6096000" cy="6858000"/>
          </a:xfrm>
          <a:prstGeom prst="rect">
            <a:avLst/>
          </a:prstGeom>
          <a:pattFill prst="pct10">
            <a:fgClr>
              <a:schemeClr val="bg1">
                <a:lumMod val="75000"/>
              </a:schemeClr>
            </a:fgClr>
            <a:bgClr>
              <a:schemeClr val="bg1">
                <a:lumMod val="95000"/>
              </a:schemeClr>
            </a:bgClr>
          </a:pattFill>
        </p:spPr>
        <p:txBody>
          <a:bodyPr vert="horz" wrap="square" tIns="828000" bIns="252000" anchor="b" anchorCtr="1"/>
          <a:lstStyle>
            <a:lvl1pPr marL="0" indent="0">
              <a:buNone/>
              <a:defRPr sz="16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2925086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05106D18-49B6-49AF-BAD7-8CA2C044C035}"/>
              </a:ext>
            </a:extLst>
          </p:cNvPr>
          <p:cNvSpPr>
            <a:spLocks noGrp="1"/>
          </p:cNvSpPr>
          <p:nvPr>
            <p:ph type="pic" sz="quarter" idx="10" hasCustomPrompt="1"/>
          </p:nvPr>
        </p:nvSpPr>
        <p:spPr>
          <a:xfrm>
            <a:off x="0" y="0"/>
            <a:ext cx="4419600" cy="6858000"/>
          </a:xfrm>
          <a:prstGeom prst="rect">
            <a:avLst/>
          </a:prstGeom>
          <a:pattFill prst="pct10">
            <a:fgClr>
              <a:schemeClr val="bg1">
                <a:lumMod val="75000"/>
              </a:schemeClr>
            </a:fgClr>
            <a:bgClr>
              <a:schemeClr val="bg1">
                <a:lumMod val="95000"/>
              </a:schemeClr>
            </a:bgClr>
          </a:pattFill>
        </p:spPr>
        <p:txBody>
          <a:bodyPr vert="horz" wrap="square" tIns="828000" bIns="252000" anchor="b" anchorCtr="1"/>
          <a:lstStyle>
            <a:lvl1pPr marL="0" indent="0">
              <a:buNone/>
              <a:defRPr sz="16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7666715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565250E8-2C5E-427F-83AC-E5E368726448}"/>
              </a:ext>
            </a:extLst>
          </p:cNvPr>
          <p:cNvSpPr>
            <a:spLocks noGrp="1"/>
          </p:cNvSpPr>
          <p:nvPr>
            <p:ph type="pic" sz="quarter" idx="10" hasCustomPrompt="1"/>
          </p:nvPr>
        </p:nvSpPr>
        <p:spPr>
          <a:xfrm>
            <a:off x="4332600" y="4158000"/>
            <a:ext cx="2700000" cy="2700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b="1"/>
            </a:lvl1pPr>
          </a:lstStyle>
          <a:p>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91F01171-120A-406D-839E-DEA62DC3788D}"/>
              </a:ext>
            </a:extLst>
          </p:cNvPr>
          <p:cNvSpPr>
            <a:spLocks noGrp="1"/>
          </p:cNvSpPr>
          <p:nvPr>
            <p:ph type="pic" sz="quarter" idx="11" hasCustomPrompt="1"/>
          </p:nvPr>
        </p:nvSpPr>
        <p:spPr>
          <a:xfrm>
            <a:off x="7152000" y="4158000"/>
            <a:ext cx="5040000" cy="2700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b="1"/>
            </a:lvl1pPr>
          </a:lstStyle>
          <a:p>
            <a:r>
              <a:rPr lang="en-US" altLang="ko-KR" dirty="0"/>
              <a:t>Click icon to add picture</a:t>
            </a:r>
            <a:endParaRPr lang="ko-KR" altLang="en-US" dirty="0"/>
          </a:p>
        </p:txBody>
      </p:sp>
    </p:spTree>
    <p:extLst>
      <p:ext uri="{BB962C8B-B14F-4D97-AF65-F5344CB8AC3E}">
        <p14:creationId xmlns:p14="http://schemas.microsoft.com/office/powerpoint/2010/main" val="17089535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1C9387D-ACCF-4320-8250-0874F30C1112}"/>
              </a:ext>
            </a:extLst>
          </p:cNvPr>
          <p:cNvSpPr>
            <a:spLocks noGrp="1"/>
          </p:cNvSpPr>
          <p:nvPr>
            <p:ph type="pic" sz="quarter" idx="10" hasCustomPrompt="1"/>
          </p:nvPr>
        </p:nvSpPr>
        <p:spPr>
          <a:xfrm>
            <a:off x="0" y="3808800"/>
            <a:ext cx="3049200" cy="30492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
        <p:nvSpPr>
          <p:cNvPr id="10" name="그림 개체 틀 4">
            <a:extLst>
              <a:ext uri="{FF2B5EF4-FFF2-40B4-BE49-F238E27FC236}">
                <a16:creationId xmlns:a16="http://schemas.microsoft.com/office/drawing/2014/main" id="{1101F76B-AE90-42E5-A04F-9C15F93E33AE}"/>
              </a:ext>
            </a:extLst>
          </p:cNvPr>
          <p:cNvSpPr>
            <a:spLocks noGrp="1"/>
          </p:cNvSpPr>
          <p:nvPr>
            <p:ph type="pic" sz="quarter" idx="11" hasCustomPrompt="1"/>
          </p:nvPr>
        </p:nvSpPr>
        <p:spPr>
          <a:xfrm>
            <a:off x="3049200" y="3808800"/>
            <a:ext cx="3049200" cy="30492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
        <p:nvSpPr>
          <p:cNvPr id="11" name="그림 개체 틀 4">
            <a:extLst>
              <a:ext uri="{FF2B5EF4-FFF2-40B4-BE49-F238E27FC236}">
                <a16:creationId xmlns:a16="http://schemas.microsoft.com/office/drawing/2014/main" id="{12915428-E119-4525-9056-488DFBF7F2C4}"/>
              </a:ext>
            </a:extLst>
          </p:cNvPr>
          <p:cNvSpPr>
            <a:spLocks noGrp="1"/>
          </p:cNvSpPr>
          <p:nvPr>
            <p:ph type="pic" sz="quarter" idx="12" hasCustomPrompt="1"/>
          </p:nvPr>
        </p:nvSpPr>
        <p:spPr>
          <a:xfrm>
            <a:off x="6098400" y="3808800"/>
            <a:ext cx="3049200" cy="30492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
        <p:nvSpPr>
          <p:cNvPr id="12" name="그림 개체 틀 4">
            <a:extLst>
              <a:ext uri="{FF2B5EF4-FFF2-40B4-BE49-F238E27FC236}">
                <a16:creationId xmlns:a16="http://schemas.microsoft.com/office/drawing/2014/main" id="{94D78C5B-7290-4573-B08E-1F6DD07A8FA8}"/>
              </a:ext>
            </a:extLst>
          </p:cNvPr>
          <p:cNvSpPr>
            <a:spLocks noGrp="1"/>
          </p:cNvSpPr>
          <p:nvPr>
            <p:ph type="pic" sz="quarter" idx="13" hasCustomPrompt="1"/>
          </p:nvPr>
        </p:nvSpPr>
        <p:spPr>
          <a:xfrm>
            <a:off x="9147600" y="3808800"/>
            <a:ext cx="3049200" cy="30492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3967793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E30C5FA1-60AB-4AF7-B5FA-20913F9D4804}"/>
              </a:ext>
            </a:extLst>
          </p:cNvPr>
          <p:cNvSpPr>
            <a:spLocks noGrp="1"/>
          </p:cNvSpPr>
          <p:nvPr>
            <p:ph type="pic" sz="quarter" idx="11" hasCustomPrompt="1"/>
          </p:nvPr>
        </p:nvSpPr>
        <p:spPr>
          <a:xfrm>
            <a:off x="3049200" y="3429000"/>
            <a:ext cx="3049200" cy="3429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b="1"/>
            </a:lvl1pPr>
          </a:lstStyle>
          <a:p>
            <a:r>
              <a:rPr lang="en-US" altLang="ko-KR" dirty="0"/>
              <a:t>Click icon to add picture</a:t>
            </a:r>
            <a:endParaRPr lang="ko-KR" altLang="en-US" dirty="0"/>
          </a:p>
        </p:txBody>
      </p:sp>
      <p:sp>
        <p:nvSpPr>
          <p:cNvPr id="8" name="그림 개체 틀 4">
            <a:extLst>
              <a:ext uri="{FF2B5EF4-FFF2-40B4-BE49-F238E27FC236}">
                <a16:creationId xmlns:a16="http://schemas.microsoft.com/office/drawing/2014/main" id="{F3C251F4-1CF7-4694-9E9D-CF49294C0B44}"/>
              </a:ext>
            </a:extLst>
          </p:cNvPr>
          <p:cNvSpPr>
            <a:spLocks noGrp="1"/>
          </p:cNvSpPr>
          <p:nvPr>
            <p:ph type="pic" sz="quarter" idx="13" hasCustomPrompt="1"/>
          </p:nvPr>
        </p:nvSpPr>
        <p:spPr>
          <a:xfrm>
            <a:off x="9147600" y="3429000"/>
            <a:ext cx="3049200" cy="34290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
        <p:nvSpPr>
          <p:cNvPr id="9" name="그림 개체 틀 4">
            <a:extLst>
              <a:ext uri="{FF2B5EF4-FFF2-40B4-BE49-F238E27FC236}">
                <a16:creationId xmlns:a16="http://schemas.microsoft.com/office/drawing/2014/main" id="{DA0F7FC4-9D6A-477C-93D8-D18AB7F69146}"/>
              </a:ext>
            </a:extLst>
          </p:cNvPr>
          <p:cNvSpPr>
            <a:spLocks noGrp="1"/>
          </p:cNvSpPr>
          <p:nvPr>
            <p:ph type="pic" sz="quarter" idx="14" hasCustomPrompt="1"/>
          </p:nvPr>
        </p:nvSpPr>
        <p:spPr>
          <a:xfrm>
            <a:off x="0" y="0"/>
            <a:ext cx="3049200" cy="6858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b="1"/>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35FCDF76-7EE8-433F-957C-B3E83CA49433}"/>
              </a:ext>
            </a:extLst>
          </p:cNvPr>
          <p:cNvSpPr>
            <a:spLocks noGrp="1"/>
          </p:cNvSpPr>
          <p:nvPr>
            <p:ph type="pic" sz="quarter" idx="15" hasCustomPrompt="1"/>
          </p:nvPr>
        </p:nvSpPr>
        <p:spPr>
          <a:xfrm>
            <a:off x="3049200" y="0"/>
            <a:ext cx="3049200" cy="3429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b="1"/>
            </a:lvl1pPr>
          </a:lstStyle>
          <a:p>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D7E9AE89-A46A-42C2-BF0B-0C85F31DC796}"/>
              </a:ext>
            </a:extLst>
          </p:cNvPr>
          <p:cNvSpPr>
            <a:spLocks noGrp="1"/>
          </p:cNvSpPr>
          <p:nvPr>
            <p:ph type="pic" sz="quarter" idx="16" hasCustomPrompt="1"/>
          </p:nvPr>
        </p:nvSpPr>
        <p:spPr>
          <a:xfrm>
            <a:off x="6098400" y="0"/>
            <a:ext cx="3049200" cy="68580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
        <p:nvSpPr>
          <p:cNvPr id="12" name="그림 개체 틀 4">
            <a:extLst>
              <a:ext uri="{FF2B5EF4-FFF2-40B4-BE49-F238E27FC236}">
                <a16:creationId xmlns:a16="http://schemas.microsoft.com/office/drawing/2014/main" id="{8EE4E80A-C141-4C5D-A415-A196024CB601}"/>
              </a:ext>
            </a:extLst>
          </p:cNvPr>
          <p:cNvSpPr>
            <a:spLocks noGrp="1"/>
          </p:cNvSpPr>
          <p:nvPr>
            <p:ph type="pic" sz="quarter" idx="17" hasCustomPrompt="1"/>
          </p:nvPr>
        </p:nvSpPr>
        <p:spPr>
          <a:xfrm>
            <a:off x="9147600" y="0"/>
            <a:ext cx="3049200" cy="34290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32760895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D77E02DA-1EB8-4223-AB34-D2763898E9A5}"/>
              </a:ext>
            </a:extLst>
          </p:cNvPr>
          <p:cNvSpPr>
            <a:spLocks noGrp="1"/>
          </p:cNvSpPr>
          <p:nvPr>
            <p:ph type="pic" sz="quarter" idx="10" hasCustomPrompt="1"/>
          </p:nvPr>
        </p:nvSpPr>
        <p:spPr>
          <a:xfrm>
            <a:off x="0" y="2260600"/>
            <a:ext cx="12192000" cy="4597400"/>
          </a:xfrm>
          <a:prstGeom prst="rect">
            <a:avLst/>
          </a:prstGeom>
          <a:pattFill prst="pct10">
            <a:fgClr>
              <a:schemeClr val="bg1">
                <a:lumMod val="75000"/>
              </a:schemeClr>
            </a:fgClr>
            <a:bgClr>
              <a:schemeClr val="bg1">
                <a:lumMod val="95000"/>
              </a:schemeClr>
            </a:bgClr>
          </a:pattFill>
        </p:spPr>
        <p:txBody>
          <a:bodyPr tIns="1296000" anchor="ctr" anchorCtr="1"/>
          <a:lstStyle>
            <a:lvl1pPr marL="0" indent="0">
              <a:buNone/>
              <a:defRPr sz="1400" b="1"/>
            </a:lvl1pPr>
          </a:lstStyle>
          <a:p>
            <a:r>
              <a:rPr lang="en-US" altLang="ko-KR" dirty="0"/>
              <a:t>Right Click &gt; Click to Send</a:t>
            </a:r>
            <a:r>
              <a:rPr lang="ko-KR" altLang="en-US" dirty="0"/>
              <a:t> </a:t>
            </a:r>
            <a:r>
              <a:rPr lang="en-US" altLang="ko-KR" dirty="0"/>
              <a:t>to</a:t>
            </a:r>
            <a:r>
              <a:rPr lang="ko-KR" altLang="en-US" dirty="0"/>
              <a:t> </a:t>
            </a:r>
            <a:r>
              <a:rPr lang="en-US" altLang="ko-KR" dirty="0"/>
              <a:t>Back</a:t>
            </a:r>
            <a:r>
              <a:rPr lang="ko-KR" altLang="en-US" dirty="0"/>
              <a:t> </a:t>
            </a:r>
            <a:r>
              <a:rPr lang="en-US" altLang="ko-KR" dirty="0"/>
              <a:t>&gt;</a:t>
            </a:r>
            <a:r>
              <a:rPr lang="ko-KR" altLang="en-US" dirty="0"/>
              <a:t> </a:t>
            </a:r>
            <a:r>
              <a:rPr lang="en-US" altLang="ko-KR" dirty="0"/>
              <a:t>Click icon to add picture &gt; Right Click &gt; Click to Send to Back</a:t>
            </a:r>
            <a:endParaRPr lang="ko-KR" altLang="en-US" dirty="0"/>
          </a:p>
        </p:txBody>
      </p:sp>
    </p:spTree>
    <p:extLst>
      <p:ext uri="{BB962C8B-B14F-4D97-AF65-F5344CB8AC3E}">
        <p14:creationId xmlns:p14="http://schemas.microsoft.com/office/powerpoint/2010/main" val="3794837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62BE0B9-D341-41BD-97CD-95B602A4E1B7}"/>
              </a:ext>
            </a:extLst>
          </p:cNvPr>
          <p:cNvSpPr>
            <a:spLocks noGrp="1"/>
          </p:cNvSpPr>
          <p:nvPr>
            <p:ph type="pic" sz="quarter" idx="12" hasCustomPrompt="1"/>
          </p:nvPr>
        </p:nvSpPr>
        <p:spPr>
          <a:xfrm>
            <a:off x="494113" y="493483"/>
            <a:ext cx="8878479" cy="5871019"/>
          </a:xfrm>
          <a:prstGeom prst="rect">
            <a:avLst/>
          </a:prstGeom>
          <a:pattFill prst="pct10">
            <a:fgClr>
              <a:schemeClr val="bg1">
                <a:lumMod val="75000"/>
              </a:schemeClr>
            </a:fgClr>
            <a:bgClr>
              <a:schemeClr val="bg1">
                <a:lumMod val="95000"/>
              </a:schemeClr>
            </a:bgClr>
          </a:pattFill>
        </p:spPr>
        <p:txBody>
          <a:bodyPr lIns="180000" tIns="972000" rIns="180000" bIns="180000" anchor="ctr" anchorCtr="1"/>
          <a:lstStyle>
            <a:lvl1pPr>
              <a:defRPr lang="ko-KR" altLang="en-US" sz="1400" b="1" dirty="0"/>
            </a:lvl1pPr>
          </a:lstStyle>
          <a:p>
            <a:pPr marL="0" lvl="0" indent="0">
              <a:buNone/>
            </a:pPr>
            <a:r>
              <a:rPr lang="en-US" altLang="ko-KR" dirty="0"/>
              <a:t>Click icon to add picture</a:t>
            </a:r>
            <a:endParaRPr lang="ko-KR" altLang="en-US" dirty="0"/>
          </a:p>
        </p:txBody>
      </p:sp>
    </p:spTree>
    <p:extLst>
      <p:ext uri="{BB962C8B-B14F-4D97-AF65-F5344CB8AC3E}">
        <p14:creationId xmlns:p14="http://schemas.microsoft.com/office/powerpoint/2010/main" val="41243825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687" r:id="rId14"/>
    <p:sldLayoutId id="2147483664"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B93D542-C15A-4E1D-A22A-26FAA23A00CC}"/>
              </a:ext>
            </a:extLst>
          </p:cNvPr>
          <p:cNvSpPr txBox="1"/>
          <p:nvPr/>
        </p:nvSpPr>
        <p:spPr>
          <a:xfrm>
            <a:off x="1562100" y="4529261"/>
            <a:ext cx="10032996" cy="707886"/>
          </a:xfrm>
          <a:prstGeom prst="rect">
            <a:avLst/>
          </a:prstGeom>
          <a:noFill/>
        </p:spPr>
        <p:txBody>
          <a:bodyPr wrap="square" rtlCol="0">
            <a:spAutoFit/>
          </a:bodyPr>
          <a:lstStyle/>
          <a:p>
            <a:r>
              <a:rPr lang="en-US" altLang="ko-KR" sz="4000" b="1" dirty="0">
                <a:solidFill>
                  <a:srgbClr val="1F2025"/>
                </a:solidFill>
                <a:latin typeface="+mj-lt"/>
                <a:cs typeface="Arial" panose="020B0604020202020204" pitchFamily="34" charset="0"/>
              </a:rPr>
              <a:t>SWIN TRANSFORMER V2</a:t>
            </a:r>
            <a:endParaRPr lang="ko-KR" altLang="en-US" sz="4000" b="1" dirty="0">
              <a:solidFill>
                <a:srgbClr val="1F2025"/>
              </a:solidFill>
              <a:latin typeface="+mj-lt"/>
              <a:cs typeface="Arial" panose="020B0604020202020204" pitchFamily="34" charset="0"/>
            </a:endParaRPr>
          </a:p>
        </p:txBody>
      </p:sp>
      <p:sp>
        <p:nvSpPr>
          <p:cNvPr id="15" name="TextBox 14">
            <a:extLst>
              <a:ext uri="{FF2B5EF4-FFF2-40B4-BE49-F238E27FC236}">
                <a16:creationId xmlns:a16="http://schemas.microsoft.com/office/drawing/2014/main" id="{657266F1-C8A7-44FB-9850-52241E2813C6}"/>
              </a:ext>
            </a:extLst>
          </p:cNvPr>
          <p:cNvSpPr txBox="1"/>
          <p:nvPr/>
        </p:nvSpPr>
        <p:spPr>
          <a:xfrm>
            <a:off x="1562100" y="5353580"/>
            <a:ext cx="10032996" cy="400110"/>
          </a:xfrm>
          <a:prstGeom prst="rect">
            <a:avLst/>
          </a:prstGeom>
          <a:noFill/>
        </p:spPr>
        <p:txBody>
          <a:bodyPr wrap="square" rtlCol="0">
            <a:spAutoFit/>
          </a:bodyPr>
          <a:lstStyle/>
          <a:p>
            <a:r>
              <a:rPr lang="vi-VN" altLang="ko-KR" sz="2000" b="1" dirty="0">
                <a:solidFill>
                  <a:srgbClr val="1F2025"/>
                </a:solidFill>
                <a:cs typeface="Arial" panose="020B0604020202020204" pitchFamily="34" charset="0"/>
              </a:rPr>
              <a:t>VŨ MINH HƯNG - LÊ KIM DŨNG</a:t>
            </a:r>
            <a:endParaRPr lang="ko-KR" altLang="en-US" sz="2000" b="1" dirty="0">
              <a:solidFill>
                <a:srgbClr val="1F2025"/>
              </a:solidFill>
              <a:cs typeface="Arial" panose="020B0604020202020204" pitchFamily="34" charset="0"/>
            </a:endParaRPr>
          </a:p>
        </p:txBody>
      </p:sp>
      <p:sp>
        <p:nvSpPr>
          <p:cNvPr id="17" name="TextBox 16">
            <a:extLst>
              <a:ext uri="{FF2B5EF4-FFF2-40B4-BE49-F238E27FC236}">
                <a16:creationId xmlns:a16="http://schemas.microsoft.com/office/drawing/2014/main" id="{C06618DE-0533-473C-B5A7-B55647E47AED}"/>
              </a:ext>
            </a:extLst>
          </p:cNvPr>
          <p:cNvSpPr txBox="1"/>
          <p:nvPr/>
        </p:nvSpPr>
        <p:spPr>
          <a:xfrm>
            <a:off x="1562100" y="6027990"/>
            <a:ext cx="10032996" cy="307777"/>
          </a:xfrm>
          <a:prstGeom prst="rect">
            <a:avLst/>
          </a:prstGeom>
          <a:noFill/>
        </p:spPr>
        <p:txBody>
          <a:bodyPr wrap="square" rtlCol="0">
            <a:spAutoFit/>
          </a:bodyPr>
          <a:lstStyle/>
          <a:p>
            <a:r>
              <a:rPr lang="en-US" altLang="ko-KR" sz="1400" b="1" dirty="0">
                <a:solidFill>
                  <a:srgbClr val="1F2025"/>
                </a:solidFill>
              </a:rPr>
              <a:t>THÁNG 12/2022</a:t>
            </a:r>
            <a:endParaRPr lang="ko-KR" altLang="en-US" sz="1400" b="1" dirty="0">
              <a:solidFill>
                <a:srgbClr val="1F2025"/>
              </a:solidFill>
            </a:endParaRPr>
          </a:p>
        </p:txBody>
      </p:sp>
      <p:pic>
        <p:nvPicPr>
          <p:cNvPr id="14" name="그래픽 13">
            <a:extLst>
              <a:ext uri="{FF2B5EF4-FFF2-40B4-BE49-F238E27FC236}">
                <a16:creationId xmlns:a16="http://schemas.microsoft.com/office/drawing/2014/main" id="{7AEF0B2F-29A4-4288-920B-C25ABE2C85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899" y="4638733"/>
            <a:ext cx="834391" cy="488942"/>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7287" b="13773"/>
          <a:stretch/>
        </p:blipFill>
        <p:spPr>
          <a:xfrm>
            <a:off x="741938" y="463087"/>
            <a:ext cx="10878796" cy="3774572"/>
          </a:xfrm>
          <a:prstGeom prst="rect">
            <a:avLst/>
          </a:prstGeom>
        </p:spPr>
      </p:pic>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65985"/>
            <a:ext cx="5317883" cy="461665"/>
          </a:xfrm>
          <a:prstGeom prst="rect">
            <a:avLst/>
          </a:prstGeom>
          <a:noFill/>
        </p:spPr>
        <p:txBody>
          <a:bodyPr wrap="square" rtlCol="0">
            <a:spAutoFit/>
          </a:bodyPr>
          <a:lstStyle/>
          <a:p>
            <a:r>
              <a:rPr lang="en-US" altLang="ko-KR" sz="2400">
                <a:solidFill>
                  <a:srgbClr val="1F2025"/>
                </a:solidFill>
                <a:latin typeface="+mj-lt"/>
                <a:cs typeface="Arial" panose="020B0604020202020204" pitchFamily="34" charset="0"/>
              </a:rPr>
              <a:t>TRANSFORMER</a:t>
            </a:r>
            <a:endParaRPr lang="ko-KR" altLang="en-US" sz="2400" dirty="0">
              <a:solidFill>
                <a:srgbClr val="1F2025"/>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4A5778BD-E06C-4169-AA97-F60816239A15}"/>
              </a:ext>
            </a:extLst>
          </p:cNvPr>
          <p:cNvSpPr txBox="1"/>
          <p:nvPr/>
        </p:nvSpPr>
        <p:spPr>
          <a:xfrm>
            <a:off x="920547" y="2233280"/>
            <a:ext cx="3765749"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1200" dirty="0">
                <a:solidFill>
                  <a:srgbClr val="1F2025"/>
                </a:solidFill>
              </a:rPr>
              <a:t>Lorem ipsum dolor sit </a:t>
            </a:r>
            <a:r>
              <a:rPr lang="en-US" altLang="ko-KR" sz="1200" dirty="0" err="1">
                <a:solidFill>
                  <a:srgbClr val="1F2025"/>
                </a:solidFill>
              </a:rPr>
              <a:t>amet</a:t>
            </a:r>
            <a:r>
              <a:rPr lang="en-US" altLang="ko-KR" sz="1200" dirty="0">
                <a:solidFill>
                  <a:srgbClr val="1F2025"/>
                </a:solidFill>
              </a:rPr>
              <a:t>, </a:t>
            </a:r>
            <a:r>
              <a:rPr lang="en-US" altLang="ko-KR" sz="1200" dirty="0" err="1">
                <a:solidFill>
                  <a:srgbClr val="1F2025"/>
                </a:solidFill>
              </a:rPr>
              <a:t>consectetur</a:t>
            </a:r>
            <a:r>
              <a:rPr lang="en-US" altLang="ko-KR" sz="1200" dirty="0">
                <a:solidFill>
                  <a:srgbClr val="1F2025"/>
                </a:solidFill>
              </a:rPr>
              <a:t> </a:t>
            </a:r>
            <a:r>
              <a:rPr lang="en-US" altLang="ko-KR" sz="1200" dirty="0" err="1">
                <a:solidFill>
                  <a:srgbClr val="1F2025"/>
                </a:solidFill>
              </a:rPr>
              <a:t>adipiscing</a:t>
            </a:r>
            <a:r>
              <a:rPr lang="en-US" altLang="ko-KR" sz="1200" dirty="0">
                <a:solidFill>
                  <a:srgbClr val="1F2025"/>
                </a:solidFill>
              </a:rPr>
              <a:t> </a:t>
            </a:r>
            <a:r>
              <a:rPr lang="en-US" altLang="ko-KR" sz="1200" dirty="0" err="1">
                <a:solidFill>
                  <a:srgbClr val="1F2025"/>
                </a:solidFill>
              </a:rPr>
              <a:t>elit</a:t>
            </a:r>
            <a:r>
              <a:rPr lang="en-US" altLang="ko-KR" sz="1200" dirty="0">
                <a:solidFill>
                  <a:srgbClr val="1F2025"/>
                </a:solidFill>
              </a:rPr>
              <a:t>, sed do </a:t>
            </a:r>
            <a:r>
              <a:rPr lang="en-US" altLang="ko-KR" sz="1200" dirty="0" err="1">
                <a:solidFill>
                  <a:srgbClr val="1F2025"/>
                </a:solidFill>
              </a:rPr>
              <a:t>eiusmod</a:t>
            </a:r>
            <a:r>
              <a:rPr lang="en-US" altLang="ko-KR" sz="1200" dirty="0">
                <a:solidFill>
                  <a:srgbClr val="1F2025"/>
                </a:solidFill>
              </a:rPr>
              <a:t> </a:t>
            </a:r>
            <a:r>
              <a:rPr lang="en-US" altLang="ko-KR" sz="1200" dirty="0" err="1">
                <a:solidFill>
                  <a:srgbClr val="1F2025"/>
                </a:solidFill>
              </a:rPr>
              <a:t>tempor</a:t>
            </a:r>
            <a:r>
              <a:rPr lang="en-US" altLang="ko-KR" sz="1200" dirty="0">
                <a:solidFill>
                  <a:srgbClr val="1F2025"/>
                </a:solidFill>
              </a:rPr>
              <a:t> </a:t>
            </a:r>
            <a:r>
              <a:rPr lang="en-US" altLang="ko-KR" sz="1200" dirty="0" err="1">
                <a:solidFill>
                  <a:srgbClr val="1F2025"/>
                </a:solidFill>
              </a:rPr>
              <a:t>incididunt</a:t>
            </a:r>
            <a:r>
              <a:rPr lang="en-US" altLang="ko-KR" sz="1200" dirty="0">
                <a:solidFill>
                  <a:srgbClr val="1F2025"/>
                </a:solidFill>
              </a:rPr>
              <a:t> </a:t>
            </a:r>
            <a:r>
              <a:rPr lang="en-US" altLang="ko-KR" sz="1200" dirty="0" err="1">
                <a:solidFill>
                  <a:srgbClr val="1F2025"/>
                </a:solidFill>
              </a:rPr>
              <a:t>ut</a:t>
            </a:r>
            <a:r>
              <a:rPr lang="en-US" altLang="ko-KR" sz="1200" dirty="0">
                <a:solidFill>
                  <a:srgbClr val="1F2025"/>
                </a:solidFill>
              </a:rPr>
              <a:t> </a:t>
            </a:r>
            <a:r>
              <a:rPr lang="en-US" altLang="ko-KR" sz="1200" dirty="0" err="1">
                <a:solidFill>
                  <a:srgbClr val="1F2025"/>
                </a:solidFill>
              </a:rPr>
              <a:t>labore</a:t>
            </a:r>
            <a:r>
              <a:rPr lang="en-US" altLang="ko-KR" sz="1200" dirty="0">
                <a:solidFill>
                  <a:srgbClr val="1F2025"/>
                </a:solidFill>
              </a:rPr>
              <a:t> et dolore magna </a:t>
            </a:r>
            <a:r>
              <a:rPr lang="en-US" altLang="ko-KR" sz="1200" dirty="0" err="1">
                <a:solidFill>
                  <a:srgbClr val="1F2025"/>
                </a:solidFill>
              </a:rPr>
              <a:t>aliqua</a:t>
            </a:r>
            <a:r>
              <a:rPr lang="en-US" altLang="ko-KR" sz="1200" dirty="0">
                <a:solidFill>
                  <a:srgbClr val="1F2025"/>
                </a:solidFill>
              </a:rPr>
              <a:t>.</a:t>
            </a: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Tree>
    <p:extLst>
      <p:ext uri="{BB962C8B-B14F-4D97-AF65-F5344CB8AC3E}">
        <p14:creationId xmlns:p14="http://schemas.microsoft.com/office/powerpoint/2010/main" val="408608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65985"/>
            <a:ext cx="5317883" cy="461665"/>
          </a:xfrm>
          <a:prstGeom prst="rect">
            <a:avLst/>
          </a:prstGeom>
          <a:noFill/>
        </p:spPr>
        <p:txBody>
          <a:bodyPr wrap="square" rtlCol="0">
            <a:spAutoFit/>
          </a:bodyPr>
          <a:lstStyle/>
          <a:p>
            <a:r>
              <a:rPr lang="en-US" altLang="ko-KR" sz="2400">
                <a:solidFill>
                  <a:srgbClr val="1F2025"/>
                </a:solidFill>
                <a:latin typeface="+mj-lt"/>
                <a:cs typeface="Arial" panose="020B0604020202020204" pitchFamily="34" charset="0"/>
              </a:rPr>
              <a:t>CÁC KỸ THUẬT THUỘC VỀ CNN</a:t>
            </a:r>
            <a:endParaRPr lang="ko-KR" altLang="en-US" sz="2400" dirty="0">
              <a:solidFill>
                <a:srgbClr val="1F2025"/>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4A5778BD-E06C-4169-AA97-F60816239A15}"/>
              </a:ext>
            </a:extLst>
          </p:cNvPr>
          <p:cNvSpPr txBox="1"/>
          <p:nvPr/>
        </p:nvSpPr>
        <p:spPr>
          <a:xfrm>
            <a:off x="920547" y="2233280"/>
            <a:ext cx="3765749"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1200" dirty="0">
                <a:solidFill>
                  <a:srgbClr val="1F2025"/>
                </a:solidFill>
              </a:rPr>
              <a:t>Lorem ipsum dolor sit </a:t>
            </a:r>
            <a:r>
              <a:rPr lang="en-US" altLang="ko-KR" sz="1200" dirty="0" err="1">
                <a:solidFill>
                  <a:srgbClr val="1F2025"/>
                </a:solidFill>
              </a:rPr>
              <a:t>amet</a:t>
            </a:r>
            <a:r>
              <a:rPr lang="en-US" altLang="ko-KR" sz="1200" dirty="0">
                <a:solidFill>
                  <a:srgbClr val="1F2025"/>
                </a:solidFill>
              </a:rPr>
              <a:t>, </a:t>
            </a:r>
            <a:r>
              <a:rPr lang="en-US" altLang="ko-KR" sz="1200" dirty="0" err="1">
                <a:solidFill>
                  <a:srgbClr val="1F2025"/>
                </a:solidFill>
              </a:rPr>
              <a:t>consectetur</a:t>
            </a:r>
            <a:r>
              <a:rPr lang="en-US" altLang="ko-KR" sz="1200" dirty="0">
                <a:solidFill>
                  <a:srgbClr val="1F2025"/>
                </a:solidFill>
              </a:rPr>
              <a:t> </a:t>
            </a:r>
            <a:r>
              <a:rPr lang="en-US" altLang="ko-KR" sz="1200" dirty="0" err="1">
                <a:solidFill>
                  <a:srgbClr val="1F2025"/>
                </a:solidFill>
              </a:rPr>
              <a:t>adipiscing</a:t>
            </a:r>
            <a:r>
              <a:rPr lang="en-US" altLang="ko-KR" sz="1200" dirty="0">
                <a:solidFill>
                  <a:srgbClr val="1F2025"/>
                </a:solidFill>
              </a:rPr>
              <a:t> </a:t>
            </a:r>
            <a:r>
              <a:rPr lang="en-US" altLang="ko-KR" sz="1200" dirty="0" err="1">
                <a:solidFill>
                  <a:srgbClr val="1F2025"/>
                </a:solidFill>
              </a:rPr>
              <a:t>elit</a:t>
            </a:r>
            <a:r>
              <a:rPr lang="en-US" altLang="ko-KR" sz="1200" dirty="0">
                <a:solidFill>
                  <a:srgbClr val="1F2025"/>
                </a:solidFill>
              </a:rPr>
              <a:t>, sed do </a:t>
            </a:r>
            <a:r>
              <a:rPr lang="en-US" altLang="ko-KR" sz="1200" dirty="0" err="1">
                <a:solidFill>
                  <a:srgbClr val="1F2025"/>
                </a:solidFill>
              </a:rPr>
              <a:t>eiusmod</a:t>
            </a:r>
            <a:r>
              <a:rPr lang="en-US" altLang="ko-KR" sz="1200" dirty="0">
                <a:solidFill>
                  <a:srgbClr val="1F2025"/>
                </a:solidFill>
              </a:rPr>
              <a:t> </a:t>
            </a:r>
            <a:r>
              <a:rPr lang="en-US" altLang="ko-KR" sz="1200" dirty="0" err="1">
                <a:solidFill>
                  <a:srgbClr val="1F2025"/>
                </a:solidFill>
              </a:rPr>
              <a:t>tempor</a:t>
            </a:r>
            <a:r>
              <a:rPr lang="en-US" altLang="ko-KR" sz="1200" dirty="0">
                <a:solidFill>
                  <a:srgbClr val="1F2025"/>
                </a:solidFill>
              </a:rPr>
              <a:t> </a:t>
            </a:r>
            <a:r>
              <a:rPr lang="en-US" altLang="ko-KR" sz="1200" dirty="0" err="1">
                <a:solidFill>
                  <a:srgbClr val="1F2025"/>
                </a:solidFill>
              </a:rPr>
              <a:t>incididunt</a:t>
            </a:r>
            <a:r>
              <a:rPr lang="en-US" altLang="ko-KR" sz="1200" dirty="0">
                <a:solidFill>
                  <a:srgbClr val="1F2025"/>
                </a:solidFill>
              </a:rPr>
              <a:t> </a:t>
            </a:r>
            <a:r>
              <a:rPr lang="en-US" altLang="ko-KR" sz="1200" dirty="0" err="1">
                <a:solidFill>
                  <a:srgbClr val="1F2025"/>
                </a:solidFill>
              </a:rPr>
              <a:t>ut</a:t>
            </a:r>
            <a:r>
              <a:rPr lang="en-US" altLang="ko-KR" sz="1200" dirty="0">
                <a:solidFill>
                  <a:srgbClr val="1F2025"/>
                </a:solidFill>
              </a:rPr>
              <a:t> </a:t>
            </a:r>
            <a:r>
              <a:rPr lang="en-US" altLang="ko-KR" sz="1200" dirty="0" err="1">
                <a:solidFill>
                  <a:srgbClr val="1F2025"/>
                </a:solidFill>
              </a:rPr>
              <a:t>labore</a:t>
            </a:r>
            <a:r>
              <a:rPr lang="en-US" altLang="ko-KR" sz="1200" dirty="0">
                <a:solidFill>
                  <a:srgbClr val="1F2025"/>
                </a:solidFill>
              </a:rPr>
              <a:t> et dolore magna </a:t>
            </a:r>
            <a:r>
              <a:rPr lang="en-US" altLang="ko-KR" sz="1200" dirty="0" err="1">
                <a:solidFill>
                  <a:srgbClr val="1F2025"/>
                </a:solidFill>
              </a:rPr>
              <a:t>aliqua</a:t>
            </a:r>
            <a:r>
              <a:rPr lang="en-US" altLang="ko-KR" sz="1200" dirty="0">
                <a:solidFill>
                  <a:srgbClr val="1F2025"/>
                </a:solidFill>
              </a:rPr>
              <a:t>.</a:t>
            </a: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Tree>
    <p:extLst>
      <p:ext uri="{BB962C8B-B14F-4D97-AF65-F5344CB8AC3E}">
        <p14:creationId xmlns:p14="http://schemas.microsoft.com/office/powerpoint/2010/main" val="131228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65985"/>
            <a:ext cx="5317883" cy="461665"/>
          </a:xfrm>
          <a:prstGeom prst="rect">
            <a:avLst/>
          </a:prstGeom>
          <a:noFill/>
        </p:spPr>
        <p:txBody>
          <a:bodyPr wrap="square" rtlCol="0">
            <a:spAutoFit/>
          </a:bodyPr>
          <a:lstStyle/>
          <a:p>
            <a:r>
              <a:rPr lang="en-US" altLang="ko-KR" sz="2400">
                <a:solidFill>
                  <a:srgbClr val="1F2025"/>
                </a:solidFill>
                <a:latin typeface="+mj-lt"/>
                <a:cs typeface="Arial" panose="020B0604020202020204" pitchFamily="34" charset="0"/>
              </a:rPr>
              <a:t>VISION TRANSFORMER</a:t>
            </a:r>
            <a:endParaRPr lang="ko-KR" altLang="en-US" sz="2400" dirty="0">
              <a:solidFill>
                <a:srgbClr val="1F2025"/>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4A5778BD-E06C-4169-AA97-F60816239A15}"/>
              </a:ext>
            </a:extLst>
          </p:cNvPr>
          <p:cNvSpPr txBox="1"/>
          <p:nvPr/>
        </p:nvSpPr>
        <p:spPr>
          <a:xfrm>
            <a:off x="920547" y="2233280"/>
            <a:ext cx="3765749"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1200" dirty="0">
                <a:solidFill>
                  <a:srgbClr val="1F2025"/>
                </a:solidFill>
              </a:rPr>
              <a:t>Lorem ipsum dolor sit </a:t>
            </a:r>
            <a:r>
              <a:rPr lang="en-US" altLang="ko-KR" sz="1200" dirty="0" err="1">
                <a:solidFill>
                  <a:srgbClr val="1F2025"/>
                </a:solidFill>
              </a:rPr>
              <a:t>amet</a:t>
            </a:r>
            <a:r>
              <a:rPr lang="en-US" altLang="ko-KR" sz="1200" dirty="0">
                <a:solidFill>
                  <a:srgbClr val="1F2025"/>
                </a:solidFill>
              </a:rPr>
              <a:t>, </a:t>
            </a:r>
            <a:r>
              <a:rPr lang="en-US" altLang="ko-KR" sz="1200" dirty="0" err="1">
                <a:solidFill>
                  <a:srgbClr val="1F2025"/>
                </a:solidFill>
              </a:rPr>
              <a:t>consectetur</a:t>
            </a:r>
            <a:r>
              <a:rPr lang="en-US" altLang="ko-KR" sz="1200" dirty="0">
                <a:solidFill>
                  <a:srgbClr val="1F2025"/>
                </a:solidFill>
              </a:rPr>
              <a:t> </a:t>
            </a:r>
            <a:r>
              <a:rPr lang="en-US" altLang="ko-KR" sz="1200" dirty="0" err="1">
                <a:solidFill>
                  <a:srgbClr val="1F2025"/>
                </a:solidFill>
              </a:rPr>
              <a:t>adipiscing</a:t>
            </a:r>
            <a:r>
              <a:rPr lang="en-US" altLang="ko-KR" sz="1200" dirty="0">
                <a:solidFill>
                  <a:srgbClr val="1F2025"/>
                </a:solidFill>
              </a:rPr>
              <a:t> </a:t>
            </a:r>
            <a:r>
              <a:rPr lang="en-US" altLang="ko-KR" sz="1200" dirty="0" err="1">
                <a:solidFill>
                  <a:srgbClr val="1F2025"/>
                </a:solidFill>
              </a:rPr>
              <a:t>elit</a:t>
            </a:r>
            <a:r>
              <a:rPr lang="en-US" altLang="ko-KR" sz="1200" dirty="0">
                <a:solidFill>
                  <a:srgbClr val="1F2025"/>
                </a:solidFill>
              </a:rPr>
              <a:t>, sed do </a:t>
            </a:r>
            <a:r>
              <a:rPr lang="en-US" altLang="ko-KR" sz="1200" dirty="0" err="1">
                <a:solidFill>
                  <a:srgbClr val="1F2025"/>
                </a:solidFill>
              </a:rPr>
              <a:t>eiusmod</a:t>
            </a:r>
            <a:r>
              <a:rPr lang="en-US" altLang="ko-KR" sz="1200" dirty="0">
                <a:solidFill>
                  <a:srgbClr val="1F2025"/>
                </a:solidFill>
              </a:rPr>
              <a:t> </a:t>
            </a:r>
            <a:r>
              <a:rPr lang="en-US" altLang="ko-KR" sz="1200" dirty="0" err="1">
                <a:solidFill>
                  <a:srgbClr val="1F2025"/>
                </a:solidFill>
              </a:rPr>
              <a:t>tempor</a:t>
            </a:r>
            <a:r>
              <a:rPr lang="en-US" altLang="ko-KR" sz="1200" dirty="0">
                <a:solidFill>
                  <a:srgbClr val="1F2025"/>
                </a:solidFill>
              </a:rPr>
              <a:t> </a:t>
            </a:r>
            <a:r>
              <a:rPr lang="en-US" altLang="ko-KR" sz="1200" dirty="0" err="1">
                <a:solidFill>
                  <a:srgbClr val="1F2025"/>
                </a:solidFill>
              </a:rPr>
              <a:t>incididunt</a:t>
            </a:r>
            <a:r>
              <a:rPr lang="en-US" altLang="ko-KR" sz="1200" dirty="0">
                <a:solidFill>
                  <a:srgbClr val="1F2025"/>
                </a:solidFill>
              </a:rPr>
              <a:t> </a:t>
            </a:r>
            <a:r>
              <a:rPr lang="en-US" altLang="ko-KR" sz="1200" dirty="0" err="1">
                <a:solidFill>
                  <a:srgbClr val="1F2025"/>
                </a:solidFill>
              </a:rPr>
              <a:t>ut</a:t>
            </a:r>
            <a:r>
              <a:rPr lang="en-US" altLang="ko-KR" sz="1200" dirty="0">
                <a:solidFill>
                  <a:srgbClr val="1F2025"/>
                </a:solidFill>
              </a:rPr>
              <a:t> </a:t>
            </a:r>
            <a:r>
              <a:rPr lang="en-US" altLang="ko-KR" sz="1200" dirty="0" err="1">
                <a:solidFill>
                  <a:srgbClr val="1F2025"/>
                </a:solidFill>
              </a:rPr>
              <a:t>labore</a:t>
            </a:r>
            <a:r>
              <a:rPr lang="en-US" altLang="ko-KR" sz="1200" dirty="0">
                <a:solidFill>
                  <a:srgbClr val="1F2025"/>
                </a:solidFill>
              </a:rPr>
              <a:t> et dolore magna </a:t>
            </a:r>
            <a:r>
              <a:rPr lang="en-US" altLang="ko-KR" sz="1200" dirty="0" err="1">
                <a:solidFill>
                  <a:srgbClr val="1F2025"/>
                </a:solidFill>
              </a:rPr>
              <a:t>aliqua</a:t>
            </a:r>
            <a:r>
              <a:rPr lang="en-US" altLang="ko-KR" sz="1200" dirty="0">
                <a:solidFill>
                  <a:srgbClr val="1F2025"/>
                </a:solidFill>
              </a:rPr>
              <a:t>.</a:t>
            </a: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Tree>
    <p:extLst>
      <p:ext uri="{BB962C8B-B14F-4D97-AF65-F5344CB8AC3E}">
        <p14:creationId xmlns:p14="http://schemas.microsoft.com/office/powerpoint/2010/main" val="301834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65985"/>
            <a:ext cx="5317883" cy="461665"/>
          </a:xfrm>
          <a:prstGeom prst="rect">
            <a:avLst/>
          </a:prstGeom>
          <a:noFill/>
        </p:spPr>
        <p:txBody>
          <a:bodyPr wrap="square" rtlCol="0">
            <a:spAutoFit/>
          </a:bodyPr>
          <a:lstStyle/>
          <a:p>
            <a:r>
              <a:rPr lang="en-US" altLang="ko-KR" sz="2400">
                <a:solidFill>
                  <a:srgbClr val="1F2025"/>
                </a:solidFill>
                <a:latin typeface="+mj-lt"/>
                <a:cs typeface="Arial" panose="020B0604020202020204" pitchFamily="34" charset="0"/>
              </a:rPr>
              <a:t>SWIN TRANSFORMER V1</a:t>
            </a:r>
            <a:endParaRPr lang="ko-KR" altLang="en-US" sz="2400" dirty="0">
              <a:solidFill>
                <a:srgbClr val="1F2025"/>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4A5778BD-E06C-4169-AA97-F60816239A15}"/>
              </a:ext>
            </a:extLst>
          </p:cNvPr>
          <p:cNvSpPr txBox="1"/>
          <p:nvPr/>
        </p:nvSpPr>
        <p:spPr>
          <a:xfrm>
            <a:off x="920547" y="2233280"/>
            <a:ext cx="3765749"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1200" dirty="0">
                <a:solidFill>
                  <a:srgbClr val="1F2025"/>
                </a:solidFill>
              </a:rPr>
              <a:t>Lorem ipsum dolor sit </a:t>
            </a:r>
            <a:r>
              <a:rPr lang="en-US" altLang="ko-KR" sz="1200" dirty="0" err="1">
                <a:solidFill>
                  <a:srgbClr val="1F2025"/>
                </a:solidFill>
              </a:rPr>
              <a:t>amet</a:t>
            </a:r>
            <a:r>
              <a:rPr lang="en-US" altLang="ko-KR" sz="1200" dirty="0">
                <a:solidFill>
                  <a:srgbClr val="1F2025"/>
                </a:solidFill>
              </a:rPr>
              <a:t>, </a:t>
            </a:r>
            <a:r>
              <a:rPr lang="en-US" altLang="ko-KR" sz="1200" dirty="0" err="1">
                <a:solidFill>
                  <a:srgbClr val="1F2025"/>
                </a:solidFill>
              </a:rPr>
              <a:t>consectetur</a:t>
            </a:r>
            <a:r>
              <a:rPr lang="en-US" altLang="ko-KR" sz="1200" dirty="0">
                <a:solidFill>
                  <a:srgbClr val="1F2025"/>
                </a:solidFill>
              </a:rPr>
              <a:t> </a:t>
            </a:r>
            <a:r>
              <a:rPr lang="en-US" altLang="ko-KR" sz="1200" dirty="0" err="1">
                <a:solidFill>
                  <a:srgbClr val="1F2025"/>
                </a:solidFill>
              </a:rPr>
              <a:t>adipiscing</a:t>
            </a:r>
            <a:r>
              <a:rPr lang="en-US" altLang="ko-KR" sz="1200" dirty="0">
                <a:solidFill>
                  <a:srgbClr val="1F2025"/>
                </a:solidFill>
              </a:rPr>
              <a:t> </a:t>
            </a:r>
            <a:r>
              <a:rPr lang="en-US" altLang="ko-KR" sz="1200" dirty="0" err="1">
                <a:solidFill>
                  <a:srgbClr val="1F2025"/>
                </a:solidFill>
              </a:rPr>
              <a:t>elit</a:t>
            </a:r>
            <a:r>
              <a:rPr lang="en-US" altLang="ko-KR" sz="1200" dirty="0">
                <a:solidFill>
                  <a:srgbClr val="1F2025"/>
                </a:solidFill>
              </a:rPr>
              <a:t>, sed do </a:t>
            </a:r>
            <a:r>
              <a:rPr lang="en-US" altLang="ko-KR" sz="1200" dirty="0" err="1">
                <a:solidFill>
                  <a:srgbClr val="1F2025"/>
                </a:solidFill>
              </a:rPr>
              <a:t>eiusmod</a:t>
            </a:r>
            <a:r>
              <a:rPr lang="en-US" altLang="ko-KR" sz="1200" dirty="0">
                <a:solidFill>
                  <a:srgbClr val="1F2025"/>
                </a:solidFill>
              </a:rPr>
              <a:t> </a:t>
            </a:r>
            <a:r>
              <a:rPr lang="en-US" altLang="ko-KR" sz="1200" dirty="0" err="1">
                <a:solidFill>
                  <a:srgbClr val="1F2025"/>
                </a:solidFill>
              </a:rPr>
              <a:t>tempor</a:t>
            </a:r>
            <a:r>
              <a:rPr lang="en-US" altLang="ko-KR" sz="1200" dirty="0">
                <a:solidFill>
                  <a:srgbClr val="1F2025"/>
                </a:solidFill>
              </a:rPr>
              <a:t> </a:t>
            </a:r>
            <a:r>
              <a:rPr lang="en-US" altLang="ko-KR" sz="1200" dirty="0" err="1">
                <a:solidFill>
                  <a:srgbClr val="1F2025"/>
                </a:solidFill>
              </a:rPr>
              <a:t>incididunt</a:t>
            </a:r>
            <a:r>
              <a:rPr lang="en-US" altLang="ko-KR" sz="1200" dirty="0">
                <a:solidFill>
                  <a:srgbClr val="1F2025"/>
                </a:solidFill>
              </a:rPr>
              <a:t> </a:t>
            </a:r>
            <a:r>
              <a:rPr lang="en-US" altLang="ko-KR" sz="1200" dirty="0" err="1">
                <a:solidFill>
                  <a:srgbClr val="1F2025"/>
                </a:solidFill>
              </a:rPr>
              <a:t>ut</a:t>
            </a:r>
            <a:r>
              <a:rPr lang="en-US" altLang="ko-KR" sz="1200" dirty="0">
                <a:solidFill>
                  <a:srgbClr val="1F2025"/>
                </a:solidFill>
              </a:rPr>
              <a:t> </a:t>
            </a:r>
            <a:r>
              <a:rPr lang="en-US" altLang="ko-KR" sz="1200" dirty="0" err="1">
                <a:solidFill>
                  <a:srgbClr val="1F2025"/>
                </a:solidFill>
              </a:rPr>
              <a:t>labore</a:t>
            </a:r>
            <a:r>
              <a:rPr lang="en-US" altLang="ko-KR" sz="1200" dirty="0">
                <a:solidFill>
                  <a:srgbClr val="1F2025"/>
                </a:solidFill>
              </a:rPr>
              <a:t> et dolore magna </a:t>
            </a:r>
            <a:r>
              <a:rPr lang="en-US" altLang="ko-KR" sz="1200" dirty="0" err="1">
                <a:solidFill>
                  <a:srgbClr val="1F2025"/>
                </a:solidFill>
              </a:rPr>
              <a:t>aliqua</a:t>
            </a:r>
            <a:r>
              <a:rPr lang="en-US" altLang="ko-KR" sz="1200" dirty="0">
                <a:solidFill>
                  <a:srgbClr val="1F2025"/>
                </a:solidFill>
              </a:rPr>
              <a:t>.</a:t>
            </a: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Tree>
    <p:extLst>
      <p:ext uri="{BB962C8B-B14F-4D97-AF65-F5344CB8AC3E}">
        <p14:creationId xmlns:p14="http://schemas.microsoft.com/office/powerpoint/2010/main" val="209329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336212" y="2782669"/>
            <a:ext cx="5519576" cy="646331"/>
          </a:xfrm>
          <a:prstGeom prst="rect">
            <a:avLst/>
          </a:prstGeom>
          <a:noFill/>
        </p:spPr>
        <p:txBody>
          <a:bodyPr wrap="square" rtlCol="0">
            <a:spAutoFit/>
          </a:bodyPr>
          <a:lstStyle/>
          <a:p>
            <a:pPr algn="ctr"/>
            <a:r>
              <a:rPr lang="vi-VN" altLang="ko-KR" sz="3600" b="1">
                <a:solidFill>
                  <a:srgbClr val="1F2025"/>
                </a:solidFill>
                <a:latin typeface="+mj-lt"/>
                <a:cs typeface="Arial" panose="020B0604020202020204" pitchFamily="34" charset="0"/>
              </a:rPr>
              <a:t>II</a:t>
            </a:r>
            <a:r>
              <a:rPr lang="en-US" altLang="ko-KR" sz="3600" b="1">
                <a:solidFill>
                  <a:srgbClr val="1F2025"/>
                </a:solidFill>
                <a:latin typeface="+mj-lt"/>
                <a:cs typeface="Arial" panose="020B0604020202020204" pitchFamily="34" charset="0"/>
              </a:rPr>
              <a:t>I</a:t>
            </a:r>
            <a:r>
              <a:rPr lang="vi-VN" altLang="ko-KR" sz="3600" b="1">
                <a:solidFill>
                  <a:srgbClr val="1F2025"/>
                </a:solidFill>
                <a:latin typeface="+mj-lt"/>
                <a:cs typeface="Arial" panose="020B0604020202020204" pitchFamily="34" charset="0"/>
              </a:rPr>
              <a:t>. </a:t>
            </a:r>
            <a:r>
              <a:rPr lang="en-US" altLang="ko-KR" sz="3600" b="1">
                <a:solidFill>
                  <a:srgbClr val="1F2025"/>
                </a:solidFill>
                <a:latin typeface="+mj-lt"/>
                <a:cs typeface="Arial" panose="020B0604020202020204" pitchFamily="34" charset="0"/>
              </a:rPr>
              <a:t>KIẾN TRÚC TỔNG QUAN</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242814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708400" y="2759168"/>
            <a:ext cx="4775200" cy="1200329"/>
          </a:xfrm>
          <a:prstGeom prst="rect">
            <a:avLst/>
          </a:prstGeom>
          <a:noFill/>
        </p:spPr>
        <p:txBody>
          <a:bodyPr wrap="square" rtlCol="0">
            <a:spAutoFit/>
          </a:bodyPr>
          <a:lstStyle/>
          <a:p>
            <a:pPr algn="ctr"/>
            <a:r>
              <a:rPr lang="vi-VN" altLang="ko-KR" sz="3600" b="1" dirty="0">
                <a:solidFill>
                  <a:srgbClr val="1F2025"/>
                </a:solidFill>
                <a:latin typeface="+mj-lt"/>
                <a:cs typeface="Arial" panose="020B0604020202020204" pitchFamily="34" charset="0"/>
              </a:rPr>
              <a:t>I</a:t>
            </a:r>
            <a:r>
              <a:rPr lang="en-US" altLang="ko-KR" sz="3600" b="1" dirty="0">
                <a:solidFill>
                  <a:srgbClr val="1F2025"/>
                </a:solidFill>
                <a:latin typeface="+mj-lt"/>
                <a:cs typeface="Arial" panose="020B0604020202020204" pitchFamily="34" charset="0"/>
              </a:rPr>
              <a:t>V</a:t>
            </a:r>
            <a:r>
              <a:rPr lang="vi-VN" altLang="ko-KR" sz="3600" b="1" dirty="0">
                <a:solidFill>
                  <a:srgbClr val="1F2025"/>
                </a:solidFill>
                <a:latin typeface="+mj-lt"/>
                <a:cs typeface="Arial" panose="020B0604020202020204" pitchFamily="34" charset="0"/>
              </a:rPr>
              <a:t>. CÁC </a:t>
            </a:r>
            <a:r>
              <a:rPr lang="en-US" altLang="ko-KR" sz="3600" b="1" dirty="0">
                <a:solidFill>
                  <a:srgbClr val="1F2025"/>
                </a:solidFill>
                <a:latin typeface="+mj-lt"/>
                <a:cs typeface="Arial" panose="020B0604020202020204" pitchFamily="34" charset="0"/>
              </a:rPr>
              <a:t>KỸ THUẬT MỚI Đ</a:t>
            </a:r>
            <a:r>
              <a:rPr lang="vi-VN" altLang="ko-KR" sz="3600" b="1" dirty="0">
                <a:solidFill>
                  <a:srgbClr val="1F2025"/>
                </a:solidFill>
                <a:latin typeface="+mj-lt"/>
                <a:cs typeface="Arial" panose="020B0604020202020204" pitchFamily="34" charset="0"/>
              </a:rPr>
              <a:t>Ư</a:t>
            </a:r>
            <a:r>
              <a:rPr lang="en-US" altLang="ko-KR" sz="3600" b="1" dirty="0">
                <a:solidFill>
                  <a:srgbClr val="1F2025"/>
                </a:solidFill>
                <a:latin typeface="+mj-lt"/>
                <a:cs typeface="Arial" panose="020B0604020202020204" pitchFamily="34" charset="0"/>
              </a:rPr>
              <a:t>ỢC ĐỀ XUẤT</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426795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82981"/>
            <a:ext cx="5317883" cy="461665"/>
          </a:xfrm>
          <a:prstGeom prst="rect">
            <a:avLst/>
          </a:prstGeom>
          <a:noFill/>
        </p:spPr>
        <p:txBody>
          <a:bodyPr wrap="square" rtlCol="0">
            <a:spAutoFit/>
          </a:bodyPr>
          <a:lstStyle/>
          <a:p>
            <a:r>
              <a:rPr lang="en-US" altLang="ko-KR" sz="2400" dirty="0">
                <a:solidFill>
                  <a:srgbClr val="1F2025"/>
                </a:solidFill>
                <a:latin typeface="+mj-lt"/>
                <a:cs typeface="Arial" panose="020B0604020202020204" pitchFamily="34" charset="0"/>
              </a:rPr>
              <a:t>SECTION BREAK SLIDE TITLE</a:t>
            </a:r>
            <a:endParaRPr lang="ko-KR" altLang="en-US" sz="2400" dirty="0">
              <a:solidFill>
                <a:srgbClr val="1F2025"/>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4A5778BD-E06C-4169-AA97-F60816239A15}"/>
              </a:ext>
            </a:extLst>
          </p:cNvPr>
          <p:cNvSpPr txBox="1"/>
          <p:nvPr/>
        </p:nvSpPr>
        <p:spPr>
          <a:xfrm>
            <a:off x="920547" y="2233280"/>
            <a:ext cx="3765749"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1200" dirty="0">
                <a:solidFill>
                  <a:srgbClr val="1F2025"/>
                </a:solidFill>
              </a:rPr>
              <a:t>Lorem ipsum dolor sit </a:t>
            </a:r>
            <a:r>
              <a:rPr lang="en-US" altLang="ko-KR" sz="1200" dirty="0" err="1">
                <a:solidFill>
                  <a:srgbClr val="1F2025"/>
                </a:solidFill>
              </a:rPr>
              <a:t>amet</a:t>
            </a:r>
            <a:r>
              <a:rPr lang="en-US" altLang="ko-KR" sz="1200" dirty="0">
                <a:solidFill>
                  <a:srgbClr val="1F2025"/>
                </a:solidFill>
              </a:rPr>
              <a:t>, </a:t>
            </a:r>
            <a:r>
              <a:rPr lang="en-US" altLang="ko-KR" sz="1200" dirty="0" err="1">
                <a:solidFill>
                  <a:srgbClr val="1F2025"/>
                </a:solidFill>
              </a:rPr>
              <a:t>consectetur</a:t>
            </a:r>
            <a:r>
              <a:rPr lang="en-US" altLang="ko-KR" sz="1200" dirty="0">
                <a:solidFill>
                  <a:srgbClr val="1F2025"/>
                </a:solidFill>
              </a:rPr>
              <a:t> </a:t>
            </a:r>
            <a:r>
              <a:rPr lang="en-US" altLang="ko-KR" sz="1200" dirty="0" err="1">
                <a:solidFill>
                  <a:srgbClr val="1F2025"/>
                </a:solidFill>
              </a:rPr>
              <a:t>adipiscing</a:t>
            </a:r>
            <a:r>
              <a:rPr lang="en-US" altLang="ko-KR" sz="1200" dirty="0">
                <a:solidFill>
                  <a:srgbClr val="1F2025"/>
                </a:solidFill>
              </a:rPr>
              <a:t> </a:t>
            </a:r>
            <a:r>
              <a:rPr lang="en-US" altLang="ko-KR" sz="1200" dirty="0" err="1">
                <a:solidFill>
                  <a:srgbClr val="1F2025"/>
                </a:solidFill>
              </a:rPr>
              <a:t>elit</a:t>
            </a:r>
            <a:r>
              <a:rPr lang="en-US" altLang="ko-KR" sz="1200" dirty="0">
                <a:solidFill>
                  <a:srgbClr val="1F2025"/>
                </a:solidFill>
              </a:rPr>
              <a:t>, sed do </a:t>
            </a:r>
            <a:r>
              <a:rPr lang="en-US" altLang="ko-KR" sz="1200" dirty="0" err="1">
                <a:solidFill>
                  <a:srgbClr val="1F2025"/>
                </a:solidFill>
              </a:rPr>
              <a:t>eiusmod</a:t>
            </a:r>
            <a:r>
              <a:rPr lang="en-US" altLang="ko-KR" sz="1200" dirty="0">
                <a:solidFill>
                  <a:srgbClr val="1F2025"/>
                </a:solidFill>
              </a:rPr>
              <a:t> </a:t>
            </a:r>
            <a:r>
              <a:rPr lang="en-US" altLang="ko-KR" sz="1200" dirty="0" err="1">
                <a:solidFill>
                  <a:srgbClr val="1F2025"/>
                </a:solidFill>
              </a:rPr>
              <a:t>tempor</a:t>
            </a:r>
            <a:r>
              <a:rPr lang="en-US" altLang="ko-KR" sz="1200" dirty="0">
                <a:solidFill>
                  <a:srgbClr val="1F2025"/>
                </a:solidFill>
              </a:rPr>
              <a:t> </a:t>
            </a:r>
            <a:r>
              <a:rPr lang="en-US" altLang="ko-KR" sz="1200" dirty="0" err="1">
                <a:solidFill>
                  <a:srgbClr val="1F2025"/>
                </a:solidFill>
              </a:rPr>
              <a:t>incididunt</a:t>
            </a:r>
            <a:r>
              <a:rPr lang="en-US" altLang="ko-KR" sz="1200" dirty="0">
                <a:solidFill>
                  <a:srgbClr val="1F2025"/>
                </a:solidFill>
              </a:rPr>
              <a:t> </a:t>
            </a:r>
            <a:r>
              <a:rPr lang="en-US" altLang="ko-KR" sz="1200" dirty="0" err="1">
                <a:solidFill>
                  <a:srgbClr val="1F2025"/>
                </a:solidFill>
              </a:rPr>
              <a:t>ut</a:t>
            </a:r>
            <a:r>
              <a:rPr lang="en-US" altLang="ko-KR" sz="1200" dirty="0">
                <a:solidFill>
                  <a:srgbClr val="1F2025"/>
                </a:solidFill>
              </a:rPr>
              <a:t> </a:t>
            </a:r>
            <a:r>
              <a:rPr lang="en-US" altLang="ko-KR" sz="1200" dirty="0" err="1">
                <a:solidFill>
                  <a:srgbClr val="1F2025"/>
                </a:solidFill>
              </a:rPr>
              <a:t>labore</a:t>
            </a:r>
            <a:r>
              <a:rPr lang="en-US" altLang="ko-KR" sz="1200" dirty="0">
                <a:solidFill>
                  <a:srgbClr val="1F2025"/>
                </a:solidFill>
              </a:rPr>
              <a:t> et dolore magna </a:t>
            </a:r>
            <a:r>
              <a:rPr lang="en-US" altLang="ko-KR" sz="1200" dirty="0" err="1">
                <a:solidFill>
                  <a:srgbClr val="1F2025"/>
                </a:solidFill>
              </a:rPr>
              <a:t>aliqua</a:t>
            </a:r>
            <a:r>
              <a:rPr lang="en-US" altLang="ko-KR" sz="1200" dirty="0">
                <a:solidFill>
                  <a:srgbClr val="1F2025"/>
                </a:solidFill>
              </a:rPr>
              <a:t>.</a:t>
            </a: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Tree>
    <p:extLst>
      <p:ext uri="{BB962C8B-B14F-4D97-AF65-F5344CB8AC3E}">
        <p14:creationId xmlns:p14="http://schemas.microsoft.com/office/powerpoint/2010/main" val="378094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708400" y="2759168"/>
            <a:ext cx="4775200" cy="1200329"/>
          </a:xfrm>
          <a:prstGeom prst="rect">
            <a:avLst/>
          </a:prstGeom>
          <a:noFill/>
        </p:spPr>
        <p:txBody>
          <a:bodyPr wrap="square" rtlCol="0">
            <a:spAutoFit/>
          </a:bodyPr>
          <a:lstStyle/>
          <a:p>
            <a:pPr algn="ctr"/>
            <a:r>
              <a:rPr lang="en-US" altLang="ko-KR" sz="3600" b="1">
                <a:solidFill>
                  <a:srgbClr val="1F2025"/>
                </a:solidFill>
                <a:latin typeface="+mj-lt"/>
                <a:cs typeface="Arial" panose="020B0604020202020204" pitchFamily="34" charset="0"/>
              </a:rPr>
              <a:t>V</a:t>
            </a:r>
            <a:r>
              <a:rPr lang="vi-VN" altLang="ko-KR" sz="3600" b="1">
                <a:solidFill>
                  <a:srgbClr val="1F2025"/>
                </a:solidFill>
                <a:latin typeface="+mj-lt"/>
                <a:cs typeface="Arial" panose="020B0604020202020204" pitchFamily="34" charset="0"/>
              </a:rPr>
              <a:t>. </a:t>
            </a:r>
            <a:r>
              <a:rPr lang="en-US" altLang="ko-KR" sz="3600" b="1">
                <a:solidFill>
                  <a:srgbClr val="1F2025"/>
                </a:solidFill>
                <a:latin typeface="+mj-lt"/>
                <a:cs typeface="Arial" panose="020B0604020202020204" pitchFamily="34" charset="0"/>
              </a:rPr>
              <a:t>MỘT SỐ KẾT QUẢ ĐÁNH GIÁ</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253973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331AFF-90F9-71A4-E5C1-694A39640434}"/>
              </a:ext>
            </a:extLst>
          </p:cNvPr>
          <p:cNvPicPr>
            <a:picLocks noChangeAspect="1"/>
          </p:cNvPicPr>
          <p:nvPr/>
        </p:nvPicPr>
        <p:blipFill>
          <a:blip r:embed="rId3"/>
          <a:stretch>
            <a:fillRect/>
          </a:stretch>
        </p:blipFill>
        <p:spPr>
          <a:xfrm>
            <a:off x="265475" y="1353408"/>
            <a:ext cx="11661050" cy="4151183"/>
          </a:xfrm>
          <a:prstGeom prst="rect">
            <a:avLst/>
          </a:prstGeom>
        </p:spPr>
      </p:pic>
      <p:sp>
        <p:nvSpPr>
          <p:cNvPr id="4" name="TextBox 3">
            <a:extLst>
              <a:ext uri="{FF2B5EF4-FFF2-40B4-BE49-F238E27FC236}">
                <a16:creationId xmlns:a16="http://schemas.microsoft.com/office/drawing/2014/main" id="{B962D7CF-6F0C-C900-1CB2-57EB1BFF26B1}"/>
              </a:ext>
            </a:extLst>
          </p:cNvPr>
          <p:cNvSpPr txBox="1"/>
          <p:nvPr/>
        </p:nvSpPr>
        <p:spPr>
          <a:xfrm>
            <a:off x="265475" y="529364"/>
            <a:ext cx="5619936"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Bài</a:t>
            </a:r>
            <a:r>
              <a:rPr lang="en-US" altLang="ko-KR" sz="3600" b="1" dirty="0">
                <a:solidFill>
                  <a:srgbClr val="1F2025"/>
                </a:solidFill>
              </a:rPr>
              <a:t> </a:t>
            </a:r>
            <a:r>
              <a:rPr lang="en-US" altLang="ko-KR" sz="3600" b="1" dirty="0" err="1">
                <a:solidFill>
                  <a:srgbClr val="1F2025"/>
                </a:solidFill>
              </a:rPr>
              <a:t>toán</a:t>
            </a:r>
            <a:r>
              <a:rPr lang="en-US" altLang="ko-KR" sz="3600" b="1" dirty="0">
                <a:solidFill>
                  <a:srgbClr val="1F2025"/>
                </a:solidFill>
              </a:rPr>
              <a:t> </a:t>
            </a:r>
            <a:r>
              <a:rPr lang="en-US" altLang="ko-KR" sz="3600" b="1" dirty="0" err="1">
                <a:solidFill>
                  <a:srgbClr val="1F2025"/>
                </a:solidFill>
              </a:rPr>
              <a:t>phân</a:t>
            </a:r>
            <a:r>
              <a:rPr lang="en-US" altLang="ko-KR" sz="3600" b="1" dirty="0">
                <a:solidFill>
                  <a:srgbClr val="1F2025"/>
                </a:solidFill>
              </a:rPr>
              <a:t> </a:t>
            </a:r>
            <a:r>
              <a:rPr lang="en-US" altLang="ko-KR" sz="3600" b="1" dirty="0" err="1">
                <a:solidFill>
                  <a:srgbClr val="1F2025"/>
                </a:solidFill>
              </a:rPr>
              <a:t>loại</a:t>
            </a:r>
            <a:r>
              <a:rPr lang="en-US" altLang="ko-KR" sz="3600" b="1" dirty="0">
                <a:solidFill>
                  <a:srgbClr val="1F2025"/>
                </a:solidFill>
              </a:rPr>
              <a:t> </a:t>
            </a:r>
            <a:r>
              <a:rPr lang="en-US" altLang="ko-KR" sz="3600" b="1" dirty="0" err="1">
                <a:solidFill>
                  <a:srgbClr val="1F2025"/>
                </a:solidFill>
              </a:rPr>
              <a:t>ảnh</a:t>
            </a:r>
            <a:endParaRPr lang="en-US" altLang="ko-KR" sz="3600" b="1" dirty="0">
              <a:solidFill>
                <a:srgbClr val="1F2025"/>
              </a:solidFill>
            </a:endParaRPr>
          </a:p>
        </p:txBody>
      </p:sp>
    </p:spTree>
    <p:extLst>
      <p:ext uri="{BB962C8B-B14F-4D97-AF65-F5344CB8AC3E}">
        <p14:creationId xmlns:p14="http://schemas.microsoft.com/office/powerpoint/2010/main" val="149310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2D7CF-6F0C-C900-1CB2-57EB1BFF26B1}"/>
              </a:ext>
            </a:extLst>
          </p:cNvPr>
          <p:cNvSpPr txBox="1"/>
          <p:nvPr/>
        </p:nvSpPr>
        <p:spPr>
          <a:xfrm>
            <a:off x="1399014" y="181196"/>
            <a:ext cx="5863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Bài</a:t>
            </a:r>
            <a:r>
              <a:rPr lang="en-US" altLang="ko-KR" sz="3600" b="1" dirty="0">
                <a:solidFill>
                  <a:srgbClr val="1F2025"/>
                </a:solidFill>
              </a:rPr>
              <a:t> </a:t>
            </a:r>
            <a:r>
              <a:rPr lang="en-US" altLang="ko-KR" sz="3600" b="1" dirty="0" err="1">
                <a:solidFill>
                  <a:srgbClr val="1F2025"/>
                </a:solidFill>
              </a:rPr>
              <a:t>toán</a:t>
            </a:r>
            <a:r>
              <a:rPr lang="en-US" altLang="ko-KR" sz="3600" b="1" dirty="0">
                <a:solidFill>
                  <a:srgbClr val="1F2025"/>
                </a:solidFill>
              </a:rPr>
              <a:t> </a:t>
            </a:r>
            <a:r>
              <a:rPr lang="en-US" altLang="ko-KR" sz="3600" b="1" dirty="0" err="1">
                <a:solidFill>
                  <a:srgbClr val="1F2025"/>
                </a:solidFill>
              </a:rPr>
              <a:t>phát</a:t>
            </a:r>
            <a:r>
              <a:rPr lang="en-US" altLang="ko-KR" sz="3600" b="1" dirty="0">
                <a:solidFill>
                  <a:srgbClr val="1F2025"/>
                </a:solidFill>
              </a:rPr>
              <a:t> </a:t>
            </a:r>
            <a:r>
              <a:rPr lang="en-US" altLang="ko-KR" sz="3600" b="1" dirty="0" err="1">
                <a:solidFill>
                  <a:srgbClr val="1F2025"/>
                </a:solidFill>
              </a:rPr>
              <a:t>hiện</a:t>
            </a:r>
            <a:r>
              <a:rPr lang="en-US" altLang="ko-KR" sz="3600" b="1" dirty="0">
                <a:solidFill>
                  <a:srgbClr val="1F2025"/>
                </a:solidFill>
              </a:rPr>
              <a:t> </a:t>
            </a:r>
            <a:r>
              <a:rPr lang="en-US" altLang="ko-KR" sz="3600" b="1" dirty="0" err="1">
                <a:solidFill>
                  <a:srgbClr val="1F2025"/>
                </a:solidFill>
              </a:rPr>
              <a:t>vật</a:t>
            </a:r>
            <a:r>
              <a:rPr lang="en-US" altLang="ko-KR" sz="3600" b="1" dirty="0">
                <a:solidFill>
                  <a:srgbClr val="1F2025"/>
                </a:solidFill>
              </a:rPr>
              <a:t> </a:t>
            </a:r>
            <a:r>
              <a:rPr lang="en-US" altLang="ko-KR" sz="3600" b="1" dirty="0" err="1">
                <a:solidFill>
                  <a:srgbClr val="1F2025"/>
                </a:solidFill>
              </a:rPr>
              <a:t>thể</a:t>
            </a:r>
            <a:endParaRPr lang="en-US" altLang="ko-KR" sz="3600" b="1" dirty="0">
              <a:solidFill>
                <a:srgbClr val="1F2025"/>
              </a:solidFill>
            </a:endParaRPr>
          </a:p>
        </p:txBody>
      </p:sp>
      <p:pic>
        <p:nvPicPr>
          <p:cNvPr id="5" name="Picture 4">
            <a:extLst>
              <a:ext uri="{FF2B5EF4-FFF2-40B4-BE49-F238E27FC236}">
                <a16:creationId xmlns:a16="http://schemas.microsoft.com/office/drawing/2014/main" id="{250181FA-C00B-2915-4FC5-F7BF2AEF5C39}"/>
              </a:ext>
            </a:extLst>
          </p:cNvPr>
          <p:cNvPicPr>
            <a:picLocks noChangeAspect="1"/>
          </p:cNvPicPr>
          <p:nvPr/>
        </p:nvPicPr>
        <p:blipFill>
          <a:blip r:embed="rId3"/>
          <a:stretch>
            <a:fillRect/>
          </a:stretch>
        </p:blipFill>
        <p:spPr>
          <a:xfrm>
            <a:off x="3345830" y="761713"/>
            <a:ext cx="6213807" cy="6096287"/>
          </a:xfrm>
          <a:prstGeom prst="rect">
            <a:avLst/>
          </a:prstGeom>
        </p:spPr>
      </p:pic>
    </p:spTree>
    <p:extLst>
      <p:ext uri="{BB962C8B-B14F-4D97-AF65-F5344CB8AC3E}">
        <p14:creationId xmlns:p14="http://schemas.microsoft.com/office/powerpoint/2010/main" val="119423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DDC4F47B-7DEF-4179-95D3-8FAA893C1F90}"/>
              </a:ext>
            </a:extLst>
          </p:cNvPr>
          <p:cNvSpPr/>
          <p:nvPr/>
        </p:nvSpPr>
        <p:spPr>
          <a:xfrm>
            <a:off x="0" y="0"/>
            <a:ext cx="3416300" cy="6858000"/>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6" name="직사각형 15">
            <a:extLst>
              <a:ext uri="{FF2B5EF4-FFF2-40B4-BE49-F238E27FC236}">
                <a16:creationId xmlns:a16="http://schemas.microsoft.com/office/drawing/2014/main" id="{717BEF87-CDAD-4303-B1EC-61AB31BD19D4}"/>
              </a:ext>
            </a:extLst>
          </p:cNvPr>
          <p:cNvSpPr/>
          <p:nvPr/>
        </p:nvSpPr>
        <p:spPr>
          <a:xfrm>
            <a:off x="5181085" y="1476419"/>
            <a:ext cx="4573533" cy="461665"/>
          </a:xfrm>
          <a:prstGeom prst="rect">
            <a:avLst/>
          </a:prstGeom>
        </p:spPr>
        <p:txBody>
          <a:bodyPr wrap="square">
            <a:spAutoFit/>
          </a:bodyPr>
          <a:lstStyle/>
          <a:p>
            <a:r>
              <a:rPr lang="en-US" altLang="ko-KR" sz="2400" b="1">
                <a:solidFill>
                  <a:srgbClr val="1F2025"/>
                </a:solidFill>
                <a:latin typeface="+mj-lt"/>
              </a:rPr>
              <a:t>I. GIỚI THIỆU</a:t>
            </a:r>
            <a:endParaRPr lang="ko-KR" altLang="en-US" sz="2400" dirty="0">
              <a:solidFill>
                <a:srgbClr val="1F2025"/>
              </a:solidFill>
              <a:latin typeface="+mj-lt"/>
            </a:endParaRPr>
          </a:p>
        </p:txBody>
      </p:sp>
      <p:sp>
        <p:nvSpPr>
          <p:cNvPr id="21" name="직사각형 20">
            <a:extLst>
              <a:ext uri="{FF2B5EF4-FFF2-40B4-BE49-F238E27FC236}">
                <a16:creationId xmlns:a16="http://schemas.microsoft.com/office/drawing/2014/main" id="{1C8A077A-EBCF-47AD-8314-4F358723DE8A}"/>
              </a:ext>
            </a:extLst>
          </p:cNvPr>
          <p:cNvSpPr/>
          <p:nvPr/>
        </p:nvSpPr>
        <p:spPr>
          <a:xfrm>
            <a:off x="5181085" y="2121000"/>
            <a:ext cx="5371837" cy="461665"/>
          </a:xfrm>
          <a:prstGeom prst="rect">
            <a:avLst/>
          </a:prstGeom>
        </p:spPr>
        <p:txBody>
          <a:bodyPr wrap="square">
            <a:spAutoFit/>
          </a:bodyPr>
          <a:lstStyle/>
          <a:p>
            <a:r>
              <a:rPr lang="en-US" altLang="ko-KR" sz="2400" b="1" dirty="0">
                <a:solidFill>
                  <a:srgbClr val="1F2025"/>
                </a:solidFill>
                <a:latin typeface="+mj-lt"/>
              </a:rPr>
              <a:t>II. CÁC CÔNG TRÌNH ĐẶT NỀN MÓNG</a:t>
            </a:r>
            <a:endParaRPr lang="ko-KR" altLang="en-US" sz="2400" dirty="0">
              <a:solidFill>
                <a:srgbClr val="1F2025"/>
              </a:solidFill>
              <a:latin typeface="+mj-lt"/>
            </a:endParaRPr>
          </a:p>
        </p:txBody>
      </p:sp>
      <p:sp>
        <p:nvSpPr>
          <p:cNvPr id="24" name="직사각형 23">
            <a:extLst>
              <a:ext uri="{FF2B5EF4-FFF2-40B4-BE49-F238E27FC236}">
                <a16:creationId xmlns:a16="http://schemas.microsoft.com/office/drawing/2014/main" id="{172BEB8A-C669-4338-827E-E03D717C6428}"/>
              </a:ext>
            </a:extLst>
          </p:cNvPr>
          <p:cNvSpPr/>
          <p:nvPr/>
        </p:nvSpPr>
        <p:spPr>
          <a:xfrm>
            <a:off x="5181085" y="3393657"/>
            <a:ext cx="5371836" cy="461665"/>
          </a:xfrm>
          <a:prstGeom prst="rect">
            <a:avLst/>
          </a:prstGeom>
        </p:spPr>
        <p:txBody>
          <a:bodyPr wrap="square">
            <a:spAutoFit/>
          </a:bodyPr>
          <a:lstStyle/>
          <a:p>
            <a:r>
              <a:rPr lang="en-US" altLang="ko-KR" sz="2400" b="1">
                <a:solidFill>
                  <a:srgbClr val="1F2025"/>
                </a:solidFill>
                <a:latin typeface="+mj-lt"/>
              </a:rPr>
              <a:t>IV. CÁC KỸ THUẬT MỚI Đ</a:t>
            </a:r>
            <a:r>
              <a:rPr lang="vi-VN" altLang="ko-KR" sz="2400" b="1">
                <a:solidFill>
                  <a:srgbClr val="1F2025"/>
                </a:solidFill>
                <a:latin typeface="+mj-lt"/>
              </a:rPr>
              <a:t>Ư</a:t>
            </a:r>
            <a:r>
              <a:rPr lang="en-US" altLang="ko-KR" sz="2400" b="1">
                <a:solidFill>
                  <a:srgbClr val="1F2025"/>
                </a:solidFill>
                <a:latin typeface="+mj-lt"/>
              </a:rPr>
              <a:t>ỢC ĐỀ XUẤT</a:t>
            </a:r>
            <a:endParaRPr lang="ko-KR" altLang="en-US" sz="2400" dirty="0">
              <a:solidFill>
                <a:srgbClr val="1F2025"/>
              </a:solidFill>
              <a:latin typeface="+mj-lt"/>
            </a:endParaRPr>
          </a:p>
        </p:txBody>
      </p:sp>
      <p:sp>
        <p:nvSpPr>
          <p:cNvPr id="27" name="직사각형 26">
            <a:extLst>
              <a:ext uri="{FF2B5EF4-FFF2-40B4-BE49-F238E27FC236}">
                <a16:creationId xmlns:a16="http://schemas.microsoft.com/office/drawing/2014/main" id="{0C504B48-A0BB-454E-AE51-429986957D05}"/>
              </a:ext>
            </a:extLst>
          </p:cNvPr>
          <p:cNvSpPr/>
          <p:nvPr/>
        </p:nvSpPr>
        <p:spPr>
          <a:xfrm>
            <a:off x="5181085" y="4685328"/>
            <a:ext cx="4573533" cy="461665"/>
          </a:xfrm>
          <a:prstGeom prst="rect">
            <a:avLst/>
          </a:prstGeom>
        </p:spPr>
        <p:txBody>
          <a:bodyPr wrap="square">
            <a:spAutoFit/>
          </a:bodyPr>
          <a:lstStyle/>
          <a:p>
            <a:r>
              <a:rPr lang="en-US" altLang="ko-KR" sz="2400" b="1" dirty="0">
                <a:solidFill>
                  <a:srgbClr val="1F2025"/>
                </a:solidFill>
                <a:latin typeface="+mj-lt"/>
              </a:rPr>
              <a:t>VI. KẾT LUẬN</a:t>
            </a:r>
            <a:endParaRPr lang="ko-KR" altLang="en-US" sz="2400" dirty="0">
              <a:solidFill>
                <a:srgbClr val="1F2025"/>
              </a:solidFill>
              <a:latin typeface="+mj-lt"/>
            </a:endParaRPr>
          </a:p>
        </p:txBody>
      </p:sp>
      <p:sp>
        <p:nvSpPr>
          <p:cNvPr id="28" name="TextBox 27">
            <a:extLst>
              <a:ext uri="{FF2B5EF4-FFF2-40B4-BE49-F238E27FC236}">
                <a16:creationId xmlns:a16="http://schemas.microsoft.com/office/drawing/2014/main" id="{72FD2DEC-45BC-408F-8016-22CF7F88BB3C}"/>
              </a:ext>
            </a:extLst>
          </p:cNvPr>
          <p:cNvSpPr txBox="1"/>
          <p:nvPr/>
        </p:nvSpPr>
        <p:spPr>
          <a:xfrm>
            <a:off x="506883" y="1028045"/>
            <a:ext cx="2909417" cy="523220"/>
          </a:xfrm>
          <a:prstGeom prst="rect">
            <a:avLst/>
          </a:prstGeom>
          <a:noFill/>
          <a:effectLst/>
        </p:spPr>
        <p:txBody>
          <a:bodyPr wrap="square" rtlCol="0">
            <a:spAutoFit/>
          </a:bodyPr>
          <a:lstStyle>
            <a:defPPr>
              <a:defRPr lang="ko-KR"/>
            </a:defPPr>
            <a:lvl1pPr>
              <a:defRPr sz="3200" b="1">
                <a:latin typeface="Arial Black" panose="020B0A04020102020204" pitchFamily="34" charset="0"/>
                <a:cs typeface="Arial" panose="020B0604020202020204" pitchFamily="34" charset="0"/>
              </a:defRPr>
            </a:lvl1pPr>
          </a:lstStyle>
          <a:p>
            <a:r>
              <a:rPr lang="en-US" altLang="ko-KR" sz="2800" b="0" dirty="0">
                <a:solidFill>
                  <a:schemeClr val="bg1"/>
                </a:solidFill>
                <a:latin typeface="+mj-lt"/>
              </a:rPr>
              <a:t>NỘI DUNG</a:t>
            </a:r>
            <a:endParaRPr lang="ko-KR" altLang="en-US" sz="2800" b="0" dirty="0">
              <a:solidFill>
                <a:schemeClr val="bg1"/>
              </a:solidFill>
              <a:latin typeface="+mj-lt"/>
            </a:endParaRPr>
          </a:p>
        </p:txBody>
      </p:sp>
      <p:pic>
        <p:nvPicPr>
          <p:cNvPr id="19" name="그래픽 18">
            <a:extLst>
              <a:ext uri="{FF2B5EF4-FFF2-40B4-BE49-F238E27FC236}">
                <a16:creationId xmlns:a16="http://schemas.microsoft.com/office/drawing/2014/main" id="{A69FF0B0-BF80-4678-860F-265385EAF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207" y="1632058"/>
            <a:ext cx="834391" cy="488942"/>
          </a:xfrm>
          <a:prstGeom prst="rect">
            <a:avLst/>
          </a:prstGeom>
        </p:spPr>
      </p:pic>
      <p:sp>
        <p:nvSpPr>
          <p:cNvPr id="29" name="직사각형 23">
            <a:extLst>
              <a:ext uri="{FF2B5EF4-FFF2-40B4-BE49-F238E27FC236}">
                <a16:creationId xmlns:a16="http://schemas.microsoft.com/office/drawing/2014/main" id="{FD5C1B37-E701-4683-9671-EA08E1115E33}"/>
              </a:ext>
            </a:extLst>
          </p:cNvPr>
          <p:cNvSpPr/>
          <p:nvPr/>
        </p:nvSpPr>
        <p:spPr>
          <a:xfrm>
            <a:off x="5181085" y="4040747"/>
            <a:ext cx="4573533" cy="461665"/>
          </a:xfrm>
          <a:prstGeom prst="rect">
            <a:avLst/>
          </a:prstGeom>
        </p:spPr>
        <p:txBody>
          <a:bodyPr wrap="square">
            <a:spAutoFit/>
          </a:bodyPr>
          <a:lstStyle/>
          <a:p>
            <a:r>
              <a:rPr lang="en-US" altLang="ko-KR" sz="2400" b="1" dirty="0">
                <a:solidFill>
                  <a:srgbClr val="1F2025"/>
                </a:solidFill>
                <a:latin typeface="+mj-lt"/>
              </a:rPr>
              <a:t>V. MỘT SỐ KẾT QUẢ ĐÁNH GIÁ</a:t>
            </a:r>
            <a:endParaRPr lang="ko-KR" altLang="en-US" sz="2400" dirty="0">
              <a:solidFill>
                <a:srgbClr val="1F2025"/>
              </a:solidFill>
              <a:latin typeface="+mj-lt"/>
            </a:endParaRPr>
          </a:p>
        </p:txBody>
      </p:sp>
      <p:sp>
        <p:nvSpPr>
          <p:cNvPr id="30" name="직사각형 23">
            <a:extLst>
              <a:ext uri="{FF2B5EF4-FFF2-40B4-BE49-F238E27FC236}">
                <a16:creationId xmlns:a16="http://schemas.microsoft.com/office/drawing/2014/main" id="{D1F10F51-009B-4EEE-A667-3D4D33B27340}"/>
              </a:ext>
            </a:extLst>
          </p:cNvPr>
          <p:cNvSpPr/>
          <p:nvPr/>
        </p:nvSpPr>
        <p:spPr>
          <a:xfrm>
            <a:off x="5181085" y="2765581"/>
            <a:ext cx="5371836" cy="461665"/>
          </a:xfrm>
          <a:prstGeom prst="rect">
            <a:avLst/>
          </a:prstGeom>
        </p:spPr>
        <p:txBody>
          <a:bodyPr wrap="square">
            <a:spAutoFit/>
          </a:bodyPr>
          <a:lstStyle/>
          <a:p>
            <a:r>
              <a:rPr lang="en-US" altLang="ko-KR" sz="2400" b="1">
                <a:solidFill>
                  <a:srgbClr val="1F2025"/>
                </a:solidFill>
                <a:latin typeface="+mj-lt"/>
              </a:rPr>
              <a:t>III. KIẾN TRÚC TỔNG QUAN</a:t>
            </a:r>
            <a:endParaRPr lang="ko-KR" altLang="en-US" sz="2400" dirty="0">
              <a:solidFill>
                <a:srgbClr val="1F2025"/>
              </a:solidFill>
              <a:latin typeface="+mj-lt"/>
            </a:endParaRPr>
          </a:p>
        </p:txBody>
      </p:sp>
    </p:spTree>
    <p:extLst>
      <p:ext uri="{BB962C8B-B14F-4D97-AF65-F5344CB8AC3E}">
        <p14:creationId xmlns:p14="http://schemas.microsoft.com/office/powerpoint/2010/main" val="130928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2D7CF-6F0C-C900-1CB2-57EB1BFF26B1}"/>
              </a:ext>
            </a:extLst>
          </p:cNvPr>
          <p:cNvSpPr txBox="1"/>
          <p:nvPr/>
        </p:nvSpPr>
        <p:spPr>
          <a:xfrm>
            <a:off x="800496" y="181196"/>
            <a:ext cx="7362601"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Bài</a:t>
            </a:r>
            <a:r>
              <a:rPr lang="en-US" altLang="ko-KR" sz="3600" b="1" dirty="0">
                <a:solidFill>
                  <a:srgbClr val="1F2025"/>
                </a:solidFill>
              </a:rPr>
              <a:t> </a:t>
            </a:r>
            <a:r>
              <a:rPr lang="en-US" altLang="ko-KR" sz="3600" b="1" dirty="0" err="1">
                <a:solidFill>
                  <a:srgbClr val="1F2025"/>
                </a:solidFill>
              </a:rPr>
              <a:t>toán</a:t>
            </a:r>
            <a:r>
              <a:rPr lang="en-US" altLang="ko-KR" sz="3600" b="1" dirty="0">
                <a:solidFill>
                  <a:srgbClr val="1F2025"/>
                </a:solidFill>
              </a:rPr>
              <a:t> </a:t>
            </a:r>
            <a:r>
              <a:rPr lang="en-US" sz="3600" b="1" dirty="0">
                <a:solidFill>
                  <a:srgbClr val="1F2025"/>
                </a:solidFill>
              </a:rPr>
              <a:t>Semantic segmentation</a:t>
            </a:r>
            <a:endParaRPr lang="en-US" altLang="ko-KR" sz="3600" b="1" dirty="0">
              <a:solidFill>
                <a:srgbClr val="1F2025"/>
              </a:solidFill>
            </a:endParaRPr>
          </a:p>
        </p:txBody>
      </p:sp>
      <p:pic>
        <p:nvPicPr>
          <p:cNvPr id="3" name="Picture 2">
            <a:extLst>
              <a:ext uri="{FF2B5EF4-FFF2-40B4-BE49-F238E27FC236}">
                <a16:creationId xmlns:a16="http://schemas.microsoft.com/office/drawing/2014/main" id="{B885E182-A437-4F25-2FE5-28301DDEC245}"/>
              </a:ext>
            </a:extLst>
          </p:cNvPr>
          <p:cNvPicPr>
            <a:picLocks noChangeAspect="1"/>
          </p:cNvPicPr>
          <p:nvPr/>
        </p:nvPicPr>
        <p:blipFill>
          <a:blip r:embed="rId3"/>
          <a:stretch>
            <a:fillRect/>
          </a:stretch>
        </p:blipFill>
        <p:spPr>
          <a:xfrm>
            <a:off x="2662605" y="1044205"/>
            <a:ext cx="7123581" cy="5632599"/>
          </a:xfrm>
          <a:prstGeom prst="rect">
            <a:avLst/>
          </a:prstGeom>
        </p:spPr>
      </p:pic>
    </p:spTree>
    <p:extLst>
      <p:ext uri="{BB962C8B-B14F-4D97-AF65-F5344CB8AC3E}">
        <p14:creationId xmlns:p14="http://schemas.microsoft.com/office/powerpoint/2010/main" val="220792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2D7CF-6F0C-C900-1CB2-57EB1BFF26B1}"/>
              </a:ext>
            </a:extLst>
          </p:cNvPr>
          <p:cNvSpPr txBox="1"/>
          <p:nvPr/>
        </p:nvSpPr>
        <p:spPr>
          <a:xfrm>
            <a:off x="232976" y="413953"/>
            <a:ext cx="5863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Bài</a:t>
            </a:r>
            <a:r>
              <a:rPr lang="en-US" altLang="ko-KR" sz="3600" b="1" dirty="0">
                <a:solidFill>
                  <a:srgbClr val="1F2025"/>
                </a:solidFill>
              </a:rPr>
              <a:t> </a:t>
            </a:r>
            <a:r>
              <a:rPr lang="en-US" altLang="ko-KR" sz="3600" b="1" dirty="0" err="1">
                <a:solidFill>
                  <a:srgbClr val="1F2025"/>
                </a:solidFill>
              </a:rPr>
              <a:t>toán</a:t>
            </a:r>
            <a:r>
              <a:rPr lang="en-US" altLang="ko-KR" sz="3600" b="1" dirty="0">
                <a:solidFill>
                  <a:srgbClr val="1F2025"/>
                </a:solidFill>
              </a:rPr>
              <a:t> </a:t>
            </a:r>
            <a:r>
              <a:rPr lang="en-US" sz="3600" b="1" dirty="0" err="1">
                <a:solidFill>
                  <a:srgbClr val="1F2025"/>
                </a:solidFill>
              </a:rPr>
              <a:t>phân</a:t>
            </a:r>
            <a:r>
              <a:rPr lang="en-US" sz="3600" b="1" dirty="0">
                <a:solidFill>
                  <a:srgbClr val="1F2025"/>
                </a:solidFill>
              </a:rPr>
              <a:t> </a:t>
            </a:r>
            <a:r>
              <a:rPr lang="en-US" sz="3600" b="1" dirty="0" err="1">
                <a:solidFill>
                  <a:srgbClr val="1F2025"/>
                </a:solidFill>
              </a:rPr>
              <a:t>loại</a:t>
            </a:r>
            <a:r>
              <a:rPr lang="en-US" sz="3600" b="1" dirty="0">
                <a:solidFill>
                  <a:srgbClr val="1F2025"/>
                </a:solidFill>
              </a:rPr>
              <a:t> </a:t>
            </a:r>
            <a:r>
              <a:rPr lang="en-US" sz="3600" b="1" dirty="0" err="1">
                <a:solidFill>
                  <a:srgbClr val="1F2025"/>
                </a:solidFill>
              </a:rPr>
              <a:t>hành</a:t>
            </a:r>
            <a:r>
              <a:rPr lang="en-US" sz="3600" b="1" dirty="0">
                <a:solidFill>
                  <a:srgbClr val="1F2025"/>
                </a:solidFill>
              </a:rPr>
              <a:t> </a:t>
            </a:r>
            <a:r>
              <a:rPr lang="en-US" sz="3600" b="1" dirty="0" err="1">
                <a:solidFill>
                  <a:srgbClr val="1F2025"/>
                </a:solidFill>
              </a:rPr>
              <a:t>động</a:t>
            </a:r>
            <a:endParaRPr lang="en-US" altLang="ko-KR" sz="3600" b="1" dirty="0">
              <a:solidFill>
                <a:srgbClr val="1F2025"/>
              </a:solidFill>
            </a:endParaRPr>
          </a:p>
        </p:txBody>
      </p:sp>
      <p:pic>
        <p:nvPicPr>
          <p:cNvPr id="5" name="Picture 4">
            <a:extLst>
              <a:ext uri="{FF2B5EF4-FFF2-40B4-BE49-F238E27FC236}">
                <a16:creationId xmlns:a16="http://schemas.microsoft.com/office/drawing/2014/main" id="{F4FCF3DE-BF07-EE59-B7A1-FD81A13761B1}"/>
              </a:ext>
            </a:extLst>
          </p:cNvPr>
          <p:cNvPicPr>
            <a:picLocks noChangeAspect="1"/>
          </p:cNvPicPr>
          <p:nvPr/>
        </p:nvPicPr>
        <p:blipFill>
          <a:blip r:embed="rId3"/>
          <a:stretch>
            <a:fillRect/>
          </a:stretch>
        </p:blipFill>
        <p:spPr>
          <a:xfrm>
            <a:off x="2031011" y="1363280"/>
            <a:ext cx="8393149" cy="4131439"/>
          </a:xfrm>
          <a:prstGeom prst="rect">
            <a:avLst/>
          </a:prstGeom>
        </p:spPr>
      </p:pic>
    </p:spTree>
    <p:extLst>
      <p:ext uri="{BB962C8B-B14F-4D97-AF65-F5344CB8AC3E}">
        <p14:creationId xmlns:p14="http://schemas.microsoft.com/office/powerpoint/2010/main" val="304453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0D30F-E997-9EC8-DA1E-6EF8B3768751}"/>
              </a:ext>
            </a:extLst>
          </p:cNvPr>
          <p:cNvPicPr>
            <a:picLocks noChangeAspect="1"/>
          </p:cNvPicPr>
          <p:nvPr/>
        </p:nvPicPr>
        <p:blipFill>
          <a:blip r:embed="rId2"/>
          <a:stretch>
            <a:fillRect/>
          </a:stretch>
        </p:blipFill>
        <p:spPr>
          <a:xfrm>
            <a:off x="2772467" y="1387406"/>
            <a:ext cx="6647066" cy="5470594"/>
          </a:xfrm>
          <a:prstGeom prst="rect">
            <a:avLst/>
          </a:prstGeom>
        </p:spPr>
      </p:pic>
      <p:sp>
        <p:nvSpPr>
          <p:cNvPr id="4" name="TextBox 3">
            <a:extLst>
              <a:ext uri="{FF2B5EF4-FFF2-40B4-BE49-F238E27FC236}">
                <a16:creationId xmlns:a16="http://schemas.microsoft.com/office/drawing/2014/main" id="{F11F52FF-D599-1533-D216-8B3C50A6E2AA}"/>
              </a:ext>
            </a:extLst>
          </p:cNvPr>
          <p:cNvSpPr txBox="1"/>
          <p:nvPr/>
        </p:nvSpPr>
        <p:spPr>
          <a:xfrm>
            <a:off x="232976" y="362626"/>
            <a:ext cx="11959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Các</a:t>
            </a:r>
            <a:r>
              <a:rPr lang="en-US" altLang="ko-KR" sz="3600" b="1" dirty="0">
                <a:solidFill>
                  <a:srgbClr val="1F2025"/>
                </a:solidFill>
              </a:rPr>
              <a:t> </a:t>
            </a:r>
            <a:r>
              <a:rPr lang="en-US" altLang="ko-KR" sz="3600" b="1" dirty="0" err="1">
                <a:solidFill>
                  <a:srgbClr val="1F2025"/>
                </a:solidFill>
              </a:rPr>
              <a:t>thí</a:t>
            </a:r>
            <a:r>
              <a:rPr lang="en-US" altLang="ko-KR" sz="3600" b="1" dirty="0">
                <a:solidFill>
                  <a:srgbClr val="1F2025"/>
                </a:solidFill>
              </a:rPr>
              <a:t> </a:t>
            </a:r>
            <a:r>
              <a:rPr lang="en-US" altLang="ko-KR" sz="3600" b="1" dirty="0" err="1">
                <a:solidFill>
                  <a:srgbClr val="1F2025"/>
                </a:solidFill>
              </a:rPr>
              <a:t>nghiệm</a:t>
            </a:r>
            <a:r>
              <a:rPr lang="en-US" altLang="ko-KR" sz="3600" b="1" dirty="0">
                <a:solidFill>
                  <a:srgbClr val="1F2025"/>
                </a:solidFill>
              </a:rPr>
              <a:t> </a:t>
            </a:r>
            <a:r>
              <a:rPr lang="en-US" altLang="ko-KR" sz="3600" b="1" dirty="0" err="1">
                <a:solidFill>
                  <a:srgbClr val="1F2025"/>
                </a:solidFill>
              </a:rPr>
              <a:t>lược</a:t>
            </a:r>
            <a:r>
              <a:rPr lang="en-US" altLang="ko-KR" sz="3600" b="1" dirty="0">
                <a:solidFill>
                  <a:srgbClr val="1F2025"/>
                </a:solidFill>
              </a:rPr>
              <a:t> </a:t>
            </a:r>
            <a:r>
              <a:rPr lang="en-US" altLang="ko-KR" sz="3600" b="1" dirty="0" err="1">
                <a:solidFill>
                  <a:srgbClr val="1F2025"/>
                </a:solidFill>
              </a:rPr>
              <a:t>bỏ</a:t>
            </a:r>
            <a:r>
              <a:rPr lang="en-US" altLang="ko-KR" sz="3600" b="1" dirty="0">
                <a:solidFill>
                  <a:srgbClr val="1F2025"/>
                </a:solidFill>
              </a:rPr>
              <a:t> rest-post-norm </a:t>
            </a:r>
            <a:r>
              <a:rPr lang="en-US" altLang="ko-KR" sz="3600" b="1" dirty="0" err="1">
                <a:solidFill>
                  <a:srgbClr val="1F2025"/>
                </a:solidFill>
              </a:rPr>
              <a:t>và</a:t>
            </a:r>
            <a:r>
              <a:rPr lang="en-US" altLang="ko-KR" sz="3600" b="1" dirty="0">
                <a:solidFill>
                  <a:srgbClr val="1F2025"/>
                </a:solidFill>
              </a:rPr>
              <a:t> scaled cosine attention</a:t>
            </a:r>
          </a:p>
        </p:txBody>
      </p:sp>
    </p:spTree>
    <p:extLst>
      <p:ext uri="{BB962C8B-B14F-4D97-AF65-F5344CB8AC3E}">
        <p14:creationId xmlns:p14="http://schemas.microsoft.com/office/powerpoint/2010/main" val="125759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523C41-CAF2-DAFA-4A12-54C63AB7436C}"/>
              </a:ext>
            </a:extLst>
          </p:cNvPr>
          <p:cNvSpPr txBox="1"/>
          <p:nvPr/>
        </p:nvSpPr>
        <p:spPr>
          <a:xfrm>
            <a:off x="0" y="362626"/>
            <a:ext cx="11959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a:solidFill>
                  <a:srgbClr val="1F2025"/>
                </a:solidFill>
              </a:rPr>
              <a:t>So </a:t>
            </a:r>
            <a:r>
              <a:rPr lang="en-US" altLang="ko-KR" sz="3600" b="1" dirty="0" err="1">
                <a:solidFill>
                  <a:srgbClr val="1F2025"/>
                </a:solidFill>
              </a:rPr>
              <a:t>sánh</a:t>
            </a:r>
            <a:r>
              <a:rPr lang="en-US" altLang="ko-KR" sz="3600" b="1" dirty="0">
                <a:solidFill>
                  <a:srgbClr val="1F2025"/>
                </a:solidFill>
              </a:rPr>
              <a:t> </a:t>
            </a:r>
            <a:r>
              <a:rPr lang="en-US" altLang="ko-KR" sz="3600" b="1" dirty="0" err="1">
                <a:solidFill>
                  <a:srgbClr val="1F2025"/>
                </a:solidFill>
              </a:rPr>
              <a:t>các</a:t>
            </a:r>
            <a:r>
              <a:rPr lang="en-US" altLang="ko-KR" sz="3600" b="1" dirty="0">
                <a:solidFill>
                  <a:srgbClr val="1F2025"/>
                </a:solidFill>
              </a:rPr>
              <a:t> </a:t>
            </a:r>
            <a:r>
              <a:rPr lang="en-US" altLang="ko-KR" sz="3600" b="1" dirty="0" err="1">
                <a:solidFill>
                  <a:srgbClr val="1F2025"/>
                </a:solidFill>
              </a:rPr>
              <a:t>phương</a:t>
            </a:r>
            <a:r>
              <a:rPr lang="en-US" altLang="ko-KR" sz="3600" b="1" dirty="0">
                <a:solidFill>
                  <a:srgbClr val="1F2025"/>
                </a:solidFill>
              </a:rPr>
              <a:t> </a:t>
            </a:r>
            <a:r>
              <a:rPr lang="en-US" altLang="ko-KR" sz="3600" b="1" dirty="0" err="1">
                <a:solidFill>
                  <a:srgbClr val="1F2025"/>
                </a:solidFill>
              </a:rPr>
              <a:t>pháp</a:t>
            </a:r>
            <a:r>
              <a:rPr lang="en-US" altLang="ko-KR" sz="3600" b="1" dirty="0">
                <a:solidFill>
                  <a:srgbClr val="1F2025"/>
                </a:solidFill>
              </a:rPr>
              <a:t> </a:t>
            </a:r>
            <a:r>
              <a:rPr lang="en-US" altLang="ko-KR" sz="3600" b="1" dirty="0" err="1">
                <a:solidFill>
                  <a:srgbClr val="1F2025"/>
                </a:solidFill>
              </a:rPr>
              <a:t>chuẩn</a:t>
            </a:r>
            <a:r>
              <a:rPr lang="en-US" altLang="ko-KR" sz="3600" b="1" dirty="0">
                <a:solidFill>
                  <a:srgbClr val="1F2025"/>
                </a:solidFill>
              </a:rPr>
              <a:t> </a:t>
            </a:r>
            <a:r>
              <a:rPr lang="en-US" altLang="ko-KR" sz="3600" b="1" dirty="0" err="1">
                <a:solidFill>
                  <a:srgbClr val="1F2025"/>
                </a:solidFill>
              </a:rPr>
              <a:t>hóa</a:t>
            </a:r>
            <a:endParaRPr lang="en-US" altLang="ko-KR" sz="3600" b="1" dirty="0">
              <a:solidFill>
                <a:srgbClr val="1F2025"/>
              </a:solidFill>
            </a:endParaRPr>
          </a:p>
        </p:txBody>
      </p:sp>
      <p:pic>
        <p:nvPicPr>
          <p:cNvPr id="6" name="Picture 5">
            <a:extLst>
              <a:ext uri="{FF2B5EF4-FFF2-40B4-BE49-F238E27FC236}">
                <a16:creationId xmlns:a16="http://schemas.microsoft.com/office/drawing/2014/main" id="{E710140C-42AB-C7C1-8803-AD6AA4DF759F}"/>
              </a:ext>
            </a:extLst>
          </p:cNvPr>
          <p:cNvPicPr>
            <a:picLocks noChangeAspect="1"/>
          </p:cNvPicPr>
          <p:nvPr/>
        </p:nvPicPr>
        <p:blipFill>
          <a:blip r:embed="rId2"/>
          <a:stretch>
            <a:fillRect/>
          </a:stretch>
        </p:blipFill>
        <p:spPr>
          <a:xfrm>
            <a:off x="1796328" y="1756670"/>
            <a:ext cx="8877215" cy="4250782"/>
          </a:xfrm>
          <a:prstGeom prst="rect">
            <a:avLst/>
          </a:prstGeom>
        </p:spPr>
      </p:pic>
    </p:spTree>
    <p:extLst>
      <p:ext uri="{BB962C8B-B14F-4D97-AF65-F5344CB8AC3E}">
        <p14:creationId xmlns:p14="http://schemas.microsoft.com/office/powerpoint/2010/main" val="128543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BF0A9B-E386-F474-7F47-E3E9A5A60DBE}"/>
              </a:ext>
            </a:extLst>
          </p:cNvPr>
          <p:cNvPicPr>
            <a:picLocks noChangeAspect="1"/>
          </p:cNvPicPr>
          <p:nvPr/>
        </p:nvPicPr>
        <p:blipFill>
          <a:blip r:embed="rId2"/>
          <a:stretch>
            <a:fillRect/>
          </a:stretch>
        </p:blipFill>
        <p:spPr>
          <a:xfrm>
            <a:off x="1451748" y="1934371"/>
            <a:ext cx="9288503" cy="4428000"/>
          </a:xfrm>
          <a:prstGeom prst="rect">
            <a:avLst/>
          </a:prstGeom>
        </p:spPr>
      </p:pic>
      <p:sp>
        <p:nvSpPr>
          <p:cNvPr id="3" name="TextBox 2">
            <a:extLst>
              <a:ext uri="{FF2B5EF4-FFF2-40B4-BE49-F238E27FC236}">
                <a16:creationId xmlns:a16="http://schemas.microsoft.com/office/drawing/2014/main" id="{11EBE347-639D-7518-39AB-8F93A6F2A273}"/>
              </a:ext>
            </a:extLst>
          </p:cNvPr>
          <p:cNvSpPr txBox="1"/>
          <p:nvPr/>
        </p:nvSpPr>
        <p:spPr>
          <a:xfrm>
            <a:off x="0" y="495629"/>
            <a:ext cx="11959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Các</a:t>
            </a:r>
            <a:r>
              <a:rPr lang="en-US" altLang="ko-KR" sz="3600" b="1" dirty="0">
                <a:solidFill>
                  <a:srgbClr val="1F2025"/>
                </a:solidFill>
              </a:rPr>
              <a:t> </a:t>
            </a:r>
            <a:r>
              <a:rPr lang="en-US" altLang="ko-KR" sz="3600" b="1" dirty="0" err="1">
                <a:solidFill>
                  <a:srgbClr val="1F2025"/>
                </a:solidFill>
              </a:rPr>
              <a:t>thí</a:t>
            </a:r>
            <a:r>
              <a:rPr lang="en-US" altLang="ko-KR" sz="3600" b="1" dirty="0">
                <a:solidFill>
                  <a:srgbClr val="1F2025"/>
                </a:solidFill>
              </a:rPr>
              <a:t> </a:t>
            </a:r>
            <a:r>
              <a:rPr lang="en-US" altLang="ko-KR" sz="3600" b="1" dirty="0" err="1">
                <a:solidFill>
                  <a:srgbClr val="1F2025"/>
                </a:solidFill>
              </a:rPr>
              <a:t>nghiệm</a:t>
            </a:r>
            <a:r>
              <a:rPr lang="en-US" altLang="ko-KR" sz="3600" b="1" dirty="0">
                <a:solidFill>
                  <a:srgbClr val="1F2025"/>
                </a:solidFill>
              </a:rPr>
              <a:t> </a:t>
            </a:r>
            <a:r>
              <a:rPr lang="en-US" altLang="ko-KR" sz="3600" b="1" dirty="0" err="1">
                <a:solidFill>
                  <a:srgbClr val="1F2025"/>
                </a:solidFill>
              </a:rPr>
              <a:t>lược</a:t>
            </a:r>
            <a:r>
              <a:rPr lang="en-US" altLang="ko-KR" sz="3600" b="1" dirty="0">
                <a:solidFill>
                  <a:srgbClr val="1F2025"/>
                </a:solidFill>
              </a:rPr>
              <a:t> </a:t>
            </a:r>
            <a:r>
              <a:rPr lang="en-US" altLang="ko-KR" sz="3600" b="1" dirty="0" err="1">
                <a:solidFill>
                  <a:srgbClr val="1F2025"/>
                </a:solidFill>
              </a:rPr>
              <a:t>bỏ</a:t>
            </a:r>
            <a:r>
              <a:rPr lang="en-US" altLang="ko-KR" sz="3600" b="1" dirty="0">
                <a:solidFill>
                  <a:srgbClr val="1F2025"/>
                </a:solidFill>
              </a:rPr>
              <a:t> Log-CPB</a:t>
            </a:r>
          </a:p>
        </p:txBody>
      </p:sp>
    </p:spTree>
    <p:extLst>
      <p:ext uri="{BB962C8B-B14F-4D97-AF65-F5344CB8AC3E}">
        <p14:creationId xmlns:p14="http://schemas.microsoft.com/office/powerpoint/2010/main" val="224594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ED821-3CEF-9D5D-365B-E953AF4706BB}"/>
              </a:ext>
            </a:extLst>
          </p:cNvPr>
          <p:cNvPicPr>
            <a:picLocks noChangeAspect="1"/>
          </p:cNvPicPr>
          <p:nvPr/>
        </p:nvPicPr>
        <p:blipFill>
          <a:blip r:embed="rId3"/>
          <a:stretch>
            <a:fillRect/>
          </a:stretch>
        </p:blipFill>
        <p:spPr>
          <a:xfrm>
            <a:off x="0" y="1611283"/>
            <a:ext cx="12206016" cy="4614949"/>
          </a:xfrm>
          <a:prstGeom prst="rect">
            <a:avLst/>
          </a:prstGeom>
        </p:spPr>
      </p:pic>
      <p:sp>
        <p:nvSpPr>
          <p:cNvPr id="2" name="TextBox 1">
            <a:extLst>
              <a:ext uri="{FF2B5EF4-FFF2-40B4-BE49-F238E27FC236}">
                <a16:creationId xmlns:a16="http://schemas.microsoft.com/office/drawing/2014/main" id="{93B49282-DDC9-04D3-0BC9-2A913A3F073A}"/>
              </a:ext>
            </a:extLst>
          </p:cNvPr>
          <p:cNvSpPr txBox="1"/>
          <p:nvPr/>
        </p:nvSpPr>
        <p:spPr>
          <a:xfrm>
            <a:off x="123496" y="479004"/>
            <a:ext cx="11959024"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a:solidFill>
                  <a:srgbClr val="1F2025"/>
                </a:solidFill>
              </a:rPr>
              <a:t>So </a:t>
            </a:r>
            <a:r>
              <a:rPr lang="en-US" altLang="ko-KR" sz="3600" b="1" dirty="0" err="1">
                <a:solidFill>
                  <a:srgbClr val="1F2025"/>
                </a:solidFill>
              </a:rPr>
              <a:t>sánh</a:t>
            </a:r>
            <a:r>
              <a:rPr lang="en-US" altLang="ko-KR" sz="3600" b="1" dirty="0">
                <a:solidFill>
                  <a:srgbClr val="1F2025"/>
                </a:solidFill>
              </a:rPr>
              <a:t> Log-CPB </a:t>
            </a:r>
            <a:r>
              <a:rPr lang="en-US" altLang="ko-KR" sz="3600" b="1" dirty="0" err="1">
                <a:solidFill>
                  <a:srgbClr val="1F2025"/>
                </a:solidFill>
              </a:rPr>
              <a:t>và</a:t>
            </a:r>
            <a:r>
              <a:rPr lang="en-US" altLang="ko-KR" sz="3600" b="1" dirty="0">
                <a:solidFill>
                  <a:srgbClr val="1F2025"/>
                </a:solidFill>
              </a:rPr>
              <a:t> Linear-CPB</a:t>
            </a:r>
          </a:p>
        </p:txBody>
      </p:sp>
    </p:spTree>
    <p:extLst>
      <p:ext uri="{BB962C8B-B14F-4D97-AF65-F5344CB8AC3E}">
        <p14:creationId xmlns:p14="http://schemas.microsoft.com/office/powerpoint/2010/main" val="192867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708400" y="2759168"/>
            <a:ext cx="4775200" cy="646331"/>
          </a:xfrm>
          <a:prstGeom prst="rect">
            <a:avLst/>
          </a:prstGeom>
          <a:noFill/>
        </p:spPr>
        <p:txBody>
          <a:bodyPr wrap="square" rtlCol="0">
            <a:spAutoFit/>
          </a:bodyPr>
          <a:lstStyle/>
          <a:p>
            <a:pPr algn="ctr"/>
            <a:r>
              <a:rPr lang="en-US" altLang="ko-KR" sz="3600" b="1" dirty="0">
                <a:solidFill>
                  <a:srgbClr val="1F2025"/>
                </a:solidFill>
                <a:latin typeface="+mj-lt"/>
                <a:cs typeface="Arial" panose="020B0604020202020204" pitchFamily="34" charset="0"/>
              </a:rPr>
              <a:t>VI</a:t>
            </a:r>
            <a:r>
              <a:rPr lang="vi-VN" altLang="ko-KR" sz="3600" b="1" dirty="0">
                <a:solidFill>
                  <a:srgbClr val="1F2025"/>
                </a:solidFill>
                <a:latin typeface="+mj-lt"/>
                <a:cs typeface="Arial" panose="020B0604020202020204" pitchFamily="34" charset="0"/>
              </a:rPr>
              <a:t>. </a:t>
            </a:r>
            <a:r>
              <a:rPr lang="en-US" altLang="ko-KR" sz="3600" b="1" dirty="0">
                <a:solidFill>
                  <a:srgbClr val="1F2025"/>
                </a:solidFill>
                <a:latin typeface="+mj-lt"/>
                <a:cs typeface="Arial" panose="020B0604020202020204" pitchFamily="34" charset="0"/>
              </a:rPr>
              <a:t>KẾT LUẬN</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270517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EA616-2FB8-D370-32EC-E90735E3BDE6}"/>
              </a:ext>
            </a:extLst>
          </p:cNvPr>
          <p:cNvSpPr txBox="1"/>
          <p:nvPr/>
        </p:nvSpPr>
        <p:spPr>
          <a:xfrm>
            <a:off x="609600" y="1896437"/>
            <a:ext cx="10972799" cy="3046988"/>
          </a:xfrm>
          <a:prstGeom prst="rect">
            <a:avLst/>
          </a:prstGeom>
          <a:noFill/>
        </p:spPr>
        <p:txBody>
          <a:bodyPr wrap="square">
            <a:spAutoFit/>
          </a:bodyPr>
          <a:lstStyle/>
          <a:p>
            <a:r>
              <a:rPr lang="vi-VN" sz="2400" b="0" i="0" dirty="0">
                <a:solidFill>
                  <a:srgbClr val="1B1B1B"/>
                </a:solidFill>
                <a:effectLst/>
                <a:latin typeface="Open Sans" panose="020B0606030504020204" pitchFamily="34" charset="0"/>
              </a:rPr>
              <a:t>Swin Transformer là một backbone đa dụng, có thể kết hợp với nhiều phương pháp khác nhau để giải quyết các bài toán computer vision như classification, detection, segmentation, ... và đạt được hiệu năng rất tốt</a:t>
            </a:r>
            <a:r>
              <a:rPr lang="en-US" sz="2400" b="0" i="0" dirty="0">
                <a:solidFill>
                  <a:srgbClr val="1B1B1B"/>
                </a:solidFill>
                <a:effectLst/>
                <a:latin typeface="Open Sans" panose="020B0606030504020204" pitchFamily="34" charset="0"/>
              </a:rPr>
              <a:t>.</a:t>
            </a:r>
          </a:p>
          <a:p>
            <a:endParaRPr lang="en-US" sz="2400" dirty="0">
              <a:solidFill>
                <a:srgbClr val="1B1B1B"/>
              </a:solidFill>
              <a:latin typeface="Open Sans" panose="020B0606030504020204" pitchFamily="34" charset="0"/>
            </a:endParaRPr>
          </a:p>
          <a:p>
            <a:r>
              <a:rPr lang="en-US" sz="2400" dirty="0" err="1">
                <a:solidFill>
                  <a:srgbClr val="1B1B1B"/>
                </a:solidFill>
                <a:latin typeface="Open Sans" panose="020B0606030504020204" pitchFamily="34" charset="0"/>
              </a:rPr>
              <a:t>Swin</a:t>
            </a:r>
            <a:r>
              <a:rPr lang="en-US" sz="2400" dirty="0">
                <a:solidFill>
                  <a:srgbClr val="1B1B1B"/>
                </a:solidFill>
                <a:latin typeface="Open Sans" panose="020B0606030504020204" pitchFamily="34" charset="0"/>
              </a:rPr>
              <a:t> Transformer V2 </a:t>
            </a:r>
            <a:r>
              <a:rPr lang="en-US" sz="2400" dirty="0" err="1">
                <a:solidFill>
                  <a:srgbClr val="1B1B1B"/>
                </a:solidFill>
                <a:latin typeface="Open Sans" panose="020B0606030504020204" pitchFamily="34" charset="0"/>
              </a:rPr>
              <a:t>sử</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dụng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các</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kỹ</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thuật</a:t>
            </a:r>
            <a:r>
              <a:rPr lang="en-US" sz="2400" dirty="0">
                <a:solidFill>
                  <a:srgbClr val="1B1B1B"/>
                </a:solidFill>
                <a:latin typeface="Open Sans" panose="020B0606030504020204" pitchFamily="34" charset="0"/>
              </a:rPr>
              <a:t>: </a:t>
            </a:r>
            <a:r>
              <a:rPr lang="en-US" altLang="ko-KR" sz="2400" b="1" dirty="0">
                <a:solidFill>
                  <a:srgbClr val="1F2025"/>
                </a:solidFill>
              </a:rPr>
              <a:t>rest-post-norm,  scaled cosine attention </a:t>
            </a:r>
            <a:r>
              <a:rPr lang="en-US" altLang="ko-KR" sz="2400" b="1" dirty="0" err="1">
                <a:solidFill>
                  <a:srgbClr val="1F2025"/>
                </a:solidFill>
              </a:rPr>
              <a:t>và</a:t>
            </a:r>
            <a:r>
              <a:rPr lang="en-US" altLang="ko-KR" sz="2400" b="1" dirty="0">
                <a:solidFill>
                  <a:srgbClr val="1F2025"/>
                </a:solidFill>
              </a:rPr>
              <a:t> log-spaced </a:t>
            </a:r>
            <a:r>
              <a:rPr lang="en-US" altLang="ko-KR" sz="2400" b="1" dirty="0" err="1">
                <a:solidFill>
                  <a:srgbClr val="1F2025"/>
                </a:solidFill>
              </a:rPr>
              <a:t>cpb</a:t>
            </a:r>
            <a:r>
              <a:rPr lang="en-US" altLang="ko-KR" sz="2400" b="1" dirty="0">
                <a:solidFill>
                  <a:srgbClr val="1F2025"/>
                </a:solidFill>
              </a:rPr>
              <a:t>  </a:t>
            </a:r>
            <a:r>
              <a:rPr lang="en-US" sz="2400" dirty="0" err="1">
                <a:solidFill>
                  <a:srgbClr val="1B1B1B"/>
                </a:solidFill>
                <a:latin typeface="Open Sans" panose="020B0606030504020204" pitchFamily="34" charset="0"/>
              </a:rPr>
              <a:t>giúp</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mở</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rộng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tăng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năng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lực</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và</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độ</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phân</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giải</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của</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mô</a:t>
            </a:r>
            <a:endParaRPr lang="en-US" sz="2400" dirty="0">
              <a:solidFill>
                <a:srgbClr val="1B1B1B"/>
              </a:solidFill>
              <a:latin typeface="Open Sans" panose="020B0606030504020204" pitchFamily="34" charset="0"/>
            </a:endParaRPr>
          </a:p>
          <a:p>
            <a:r>
              <a:rPr lang="en-US" sz="2400" dirty="0" err="1">
                <a:solidFill>
                  <a:srgbClr val="1B1B1B"/>
                </a:solidFill>
                <a:latin typeface="Open Sans" panose="020B0606030504020204" pitchFamily="34" charset="0"/>
              </a:rPr>
              <a:t>hình</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nó</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đã</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đạt</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kỷ</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lục</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mới</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về</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độ</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chính</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xác</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trên</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cả</a:t>
            </a:r>
            <a:r>
              <a:rPr lang="en-US" sz="2400" dirty="0">
                <a:solidFill>
                  <a:srgbClr val="1B1B1B"/>
                </a:solidFill>
                <a:latin typeface="Open Sans" panose="020B0606030504020204" pitchFamily="34" charset="0"/>
              </a:rPr>
              <a:t> 4 </a:t>
            </a:r>
            <a:r>
              <a:rPr lang="en-US" sz="2400" dirty="0" err="1">
                <a:solidFill>
                  <a:srgbClr val="1B1B1B"/>
                </a:solidFill>
                <a:latin typeface="Open Sans" panose="020B0606030504020204" pitchFamily="34" charset="0"/>
              </a:rPr>
              <a:t>đánh</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giá</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đại</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diện</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cho</a:t>
            </a:r>
            <a:endParaRPr lang="en-US" sz="2400" dirty="0">
              <a:solidFill>
                <a:srgbClr val="1B1B1B"/>
              </a:solidFill>
              <a:latin typeface="Open Sans" panose="020B0606030504020204" pitchFamily="34" charset="0"/>
            </a:endParaRPr>
          </a:p>
          <a:p>
            <a:r>
              <a:rPr lang="en-US" sz="2400" dirty="0" err="1">
                <a:solidFill>
                  <a:srgbClr val="1B1B1B"/>
                </a:solidFill>
                <a:latin typeface="Open Sans" panose="020B0606030504020204" pitchFamily="34" charset="0"/>
              </a:rPr>
              <a:t>các</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bài</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toán</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về</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thị</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giác</a:t>
            </a:r>
            <a:r>
              <a:rPr lang="en-US" sz="2400" dirty="0">
                <a:solidFill>
                  <a:srgbClr val="1B1B1B"/>
                </a:solidFill>
                <a:latin typeface="Open Sans" panose="020B0606030504020204" pitchFamily="34" charset="0"/>
              </a:rPr>
              <a:t>.</a:t>
            </a:r>
          </a:p>
        </p:txBody>
      </p:sp>
      <p:sp>
        <p:nvSpPr>
          <p:cNvPr id="2" name="TextBox 1">
            <a:extLst>
              <a:ext uri="{FF2B5EF4-FFF2-40B4-BE49-F238E27FC236}">
                <a16:creationId xmlns:a16="http://schemas.microsoft.com/office/drawing/2014/main" id="{BFCB8E7E-FC26-7E36-9390-88AF9BF233C5}"/>
              </a:ext>
            </a:extLst>
          </p:cNvPr>
          <p:cNvSpPr txBox="1"/>
          <p:nvPr/>
        </p:nvSpPr>
        <p:spPr>
          <a:xfrm>
            <a:off x="748255" y="470772"/>
            <a:ext cx="7780603" cy="646331"/>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altLang="ko-KR" sz="3600" b="1" dirty="0" err="1">
                <a:solidFill>
                  <a:srgbClr val="1F2025"/>
                </a:solidFill>
              </a:rPr>
              <a:t>Kết</a:t>
            </a:r>
            <a:r>
              <a:rPr lang="en-US" altLang="ko-KR" sz="3600" b="1" dirty="0">
                <a:solidFill>
                  <a:srgbClr val="1F2025"/>
                </a:solidFill>
              </a:rPr>
              <a:t> </a:t>
            </a:r>
            <a:r>
              <a:rPr lang="en-US" altLang="ko-KR" sz="3600" b="1" dirty="0" err="1">
                <a:solidFill>
                  <a:srgbClr val="1F2025"/>
                </a:solidFill>
              </a:rPr>
              <a:t>luận</a:t>
            </a:r>
            <a:endParaRPr lang="en-US" altLang="ko-KR" sz="3600" b="1" dirty="0">
              <a:solidFill>
                <a:srgbClr val="1F2025"/>
              </a:solidFill>
            </a:endParaRPr>
          </a:p>
        </p:txBody>
      </p:sp>
    </p:spTree>
    <p:extLst>
      <p:ext uri="{BB962C8B-B14F-4D97-AF65-F5344CB8AC3E}">
        <p14:creationId xmlns:p14="http://schemas.microsoft.com/office/powerpoint/2010/main" val="2834407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15">
            <a:extLst>
              <a:ext uri="{FF2B5EF4-FFF2-40B4-BE49-F238E27FC236}">
                <a16:creationId xmlns:a16="http://schemas.microsoft.com/office/drawing/2014/main" id="{B73FE535-94A1-4E5D-B190-1D99674EF915}"/>
              </a:ext>
            </a:extLst>
          </p:cNvPr>
          <p:cNvSpPr/>
          <p:nvPr/>
        </p:nvSpPr>
        <p:spPr>
          <a:xfrm>
            <a:off x="0" y="0"/>
            <a:ext cx="12192000" cy="6858000"/>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6" name="TextBox 5">
            <a:extLst>
              <a:ext uri="{FF2B5EF4-FFF2-40B4-BE49-F238E27FC236}">
                <a16:creationId xmlns:a16="http://schemas.microsoft.com/office/drawing/2014/main" id="{101A5185-63D0-4A8C-A249-BDD71C42AE54}"/>
              </a:ext>
            </a:extLst>
          </p:cNvPr>
          <p:cNvSpPr txBox="1"/>
          <p:nvPr/>
        </p:nvSpPr>
        <p:spPr>
          <a:xfrm>
            <a:off x="3796796" y="2770087"/>
            <a:ext cx="4923801" cy="769441"/>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vi-VN" altLang="ko-KR" sz="4400" b="0" dirty="0">
                <a:solidFill>
                  <a:schemeClr val="bg1"/>
                </a:solidFill>
              </a:rPr>
              <a:t>XIN CẢM ƠN</a:t>
            </a:r>
            <a:r>
              <a:rPr lang="en-US" altLang="ko-KR" sz="4400" b="0" dirty="0">
                <a:solidFill>
                  <a:schemeClr val="bg1"/>
                </a:solidFill>
              </a:rPr>
              <a:t>!</a:t>
            </a:r>
          </a:p>
        </p:txBody>
      </p:sp>
      <p:sp>
        <p:nvSpPr>
          <p:cNvPr id="7" name="TextBox 6">
            <a:extLst>
              <a:ext uri="{FF2B5EF4-FFF2-40B4-BE49-F238E27FC236}">
                <a16:creationId xmlns:a16="http://schemas.microsoft.com/office/drawing/2014/main" id="{B9A99A32-5752-4F46-90C2-1C48D71440C8}"/>
              </a:ext>
            </a:extLst>
          </p:cNvPr>
          <p:cNvSpPr txBox="1"/>
          <p:nvPr/>
        </p:nvSpPr>
        <p:spPr>
          <a:xfrm>
            <a:off x="4357586" y="3653377"/>
            <a:ext cx="3802220" cy="276999"/>
          </a:xfrm>
          <a:prstGeom prst="rect">
            <a:avLst/>
          </a:prstGeom>
          <a:noFill/>
        </p:spPr>
        <p:txBody>
          <a:bodyPr wrap="square" rtlCol="0">
            <a:spAutoFit/>
          </a:bodyPr>
          <a:lstStyle/>
          <a:p>
            <a:pPr algn="ctr"/>
            <a:r>
              <a:rPr lang="en-US" altLang="ko-KR" sz="1200" dirty="0">
                <a:solidFill>
                  <a:schemeClr val="bg1"/>
                </a:solidFill>
              </a:rPr>
              <a:t>hung.ttkt1@gmail.com</a:t>
            </a:r>
            <a:endParaRPr lang="ko-KR" altLang="en-US" sz="1200" dirty="0">
              <a:solidFill>
                <a:schemeClr val="bg1"/>
              </a:solidFill>
            </a:endParaRPr>
          </a:p>
        </p:txBody>
      </p:sp>
    </p:spTree>
    <p:extLst>
      <p:ext uri="{BB962C8B-B14F-4D97-AF65-F5344CB8AC3E}">
        <p14:creationId xmlns:p14="http://schemas.microsoft.com/office/powerpoint/2010/main" val="190762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708400" y="2759168"/>
            <a:ext cx="4775200" cy="646331"/>
          </a:xfrm>
          <a:prstGeom prst="rect">
            <a:avLst/>
          </a:prstGeom>
          <a:noFill/>
        </p:spPr>
        <p:txBody>
          <a:bodyPr wrap="square" rtlCol="0">
            <a:spAutoFit/>
          </a:bodyPr>
          <a:lstStyle/>
          <a:p>
            <a:pPr algn="ctr"/>
            <a:r>
              <a:rPr lang="en-US" altLang="ko-KR" sz="3600" b="1" dirty="0">
                <a:solidFill>
                  <a:srgbClr val="1F2025"/>
                </a:solidFill>
                <a:latin typeface="+mj-lt"/>
                <a:cs typeface="Arial" panose="020B0604020202020204" pitchFamily="34" charset="0"/>
              </a:rPr>
              <a:t>I. GIỚI THIỆU</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404676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22584" y="6348701"/>
            <a:ext cx="626516" cy="367130"/>
          </a:xfrm>
          <a:prstGeom prst="rect">
            <a:avLst/>
          </a:prstGeom>
        </p:spPr>
      </p:pic>
      <p:sp>
        <p:nvSpPr>
          <p:cNvPr id="6" name="Rectangle 5">
            <a:extLst>
              <a:ext uri="{FF2B5EF4-FFF2-40B4-BE49-F238E27FC236}">
                <a16:creationId xmlns:a16="http://schemas.microsoft.com/office/drawing/2014/main" id="{44B8A408-5BCA-49BE-A14B-2B4A9E1E71E0}"/>
              </a:ext>
            </a:extLst>
          </p:cNvPr>
          <p:cNvSpPr/>
          <p:nvPr/>
        </p:nvSpPr>
        <p:spPr>
          <a:xfrm>
            <a:off x="1672526" y="1899113"/>
            <a:ext cx="172616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Transformer</a:t>
            </a:r>
          </a:p>
        </p:txBody>
      </p:sp>
      <p:sp>
        <p:nvSpPr>
          <p:cNvPr id="7" name="Rectangle 6">
            <a:extLst>
              <a:ext uri="{FF2B5EF4-FFF2-40B4-BE49-F238E27FC236}">
                <a16:creationId xmlns:a16="http://schemas.microsoft.com/office/drawing/2014/main" id="{22983C52-734B-4678-BC9A-21264EDEFDA6}"/>
              </a:ext>
            </a:extLst>
          </p:cNvPr>
          <p:cNvSpPr/>
          <p:nvPr/>
        </p:nvSpPr>
        <p:spPr>
          <a:xfrm>
            <a:off x="3930949" y="2758200"/>
            <a:ext cx="1965649"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Vision </a:t>
            </a:r>
            <a:r>
              <a:rPr lang="en-US" b="1" dirty="0">
                <a:solidFill>
                  <a:schemeClr val="tx1"/>
                </a:solidFill>
              </a:rPr>
              <a:t>Transformer</a:t>
            </a:r>
          </a:p>
        </p:txBody>
      </p:sp>
      <p:sp>
        <p:nvSpPr>
          <p:cNvPr id="8" name="Rectangle 7">
            <a:extLst>
              <a:ext uri="{FF2B5EF4-FFF2-40B4-BE49-F238E27FC236}">
                <a16:creationId xmlns:a16="http://schemas.microsoft.com/office/drawing/2014/main" id="{B9DC9370-70C3-4FD5-8C41-004FE703AFE5}"/>
              </a:ext>
            </a:extLst>
          </p:cNvPr>
          <p:cNvSpPr/>
          <p:nvPr/>
        </p:nvSpPr>
        <p:spPr>
          <a:xfrm>
            <a:off x="6428860" y="2758200"/>
            <a:ext cx="185057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t>Swin</a:t>
            </a:r>
            <a:r>
              <a:rPr lang="en-US" b="1" dirty="0"/>
              <a:t> Transformer V1</a:t>
            </a:r>
          </a:p>
        </p:txBody>
      </p:sp>
      <p:sp>
        <p:nvSpPr>
          <p:cNvPr id="9" name="Rectangle 8">
            <a:extLst>
              <a:ext uri="{FF2B5EF4-FFF2-40B4-BE49-F238E27FC236}">
                <a16:creationId xmlns:a16="http://schemas.microsoft.com/office/drawing/2014/main" id="{16D39772-57AE-4D22-BA3C-3D175A84F592}"/>
              </a:ext>
            </a:extLst>
          </p:cNvPr>
          <p:cNvSpPr/>
          <p:nvPr/>
        </p:nvSpPr>
        <p:spPr>
          <a:xfrm>
            <a:off x="1672526" y="3621281"/>
            <a:ext cx="172616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CNN</a:t>
            </a:r>
          </a:p>
        </p:txBody>
      </p:sp>
      <p:cxnSp>
        <p:nvCxnSpPr>
          <p:cNvPr id="10" name="Straight Arrow Connector 9">
            <a:extLst>
              <a:ext uri="{FF2B5EF4-FFF2-40B4-BE49-F238E27FC236}">
                <a16:creationId xmlns:a16="http://schemas.microsoft.com/office/drawing/2014/main" id="{BF37F898-E599-4A00-A3F1-3190F8D82EB2}"/>
              </a:ext>
            </a:extLst>
          </p:cNvPr>
          <p:cNvCxnSpPr>
            <a:stCxn id="6" idx="3"/>
            <a:endCxn id="7" idx="1"/>
          </p:cNvCxnSpPr>
          <p:nvPr/>
        </p:nvCxnSpPr>
        <p:spPr>
          <a:xfrm>
            <a:off x="3398687" y="2330654"/>
            <a:ext cx="532262" cy="859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10DDE0D-7172-444C-A83A-F92872F3430A}"/>
              </a:ext>
            </a:extLst>
          </p:cNvPr>
          <p:cNvCxnSpPr>
            <a:stCxn id="9" idx="3"/>
            <a:endCxn id="7" idx="1"/>
          </p:cNvCxnSpPr>
          <p:nvPr/>
        </p:nvCxnSpPr>
        <p:spPr>
          <a:xfrm flipV="1">
            <a:off x="3398687" y="3189741"/>
            <a:ext cx="532262" cy="86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BB8A806-8E11-4CCF-8181-0CC1B5219FBD}"/>
              </a:ext>
            </a:extLst>
          </p:cNvPr>
          <p:cNvCxnSpPr>
            <a:cxnSpLocks/>
            <a:stCxn id="7" idx="3"/>
            <a:endCxn id="8" idx="1"/>
          </p:cNvCxnSpPr>
          <p:nvPr/>
        </p:nvCxnSpPr>
        <p:spPr>
          <a:xfrm>
            <a:off x="5896598" y="3189741"/>
            <a:ext cx="53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F7964112-2BAA-2645-2E3E-470EEB7E4605}"/>
              </a:ext>
            </a:extLst>
          </p:cNvPr>
          <p:cNvSpPr/>
          <p:nvPr/>
        </p:nvSpPr>
        <p:spPr>
          <a:xfrm>
            <a:off x="9093709" y="2758199"/>
            <a:ext cx="185057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solidFill>
                  <a:srgbClr val="FF0000"/>
                </a:solidFill>
              </a:rPr>
              <a:t>Swin</a:t>
            </a:r>
            <a:r>
              <a:rPr lang="en-US" b="1" dirty="0">
                <a:solidFill>
                  <a:srgbClr val="FF0000"/>
                </a:solidFill>
              </a:rPr>
              <a:t> Transformer V2</a:t>
            </a:r>
          </a:p>
        </p:txBody>
      </p:sp>
      <p:cxnSp>
        <p:nvCxnSpPr>
          <p:cNvPr id="20" name="Straight Arrow Connector 19">
            <a:extLst>
              <a:ext uri="{FF2B5EF4-FFF2-40B4-BE49-F238E27FC236}">
                <a16:creationId xmlns:a16="http://schemas.microsoft.com/office/drawing/2014/main" id="{40F3ECCD-69D9-6B3F-40C2-C8476F0818C9}"/>
              </a:ext>
            </a:extLst>
          </p:cNvPr>
          <p:cNvCxnSpPr>
            <a:stCxn id="8" idx="3"/>
            <a:endCxn id="18" idx="1"/>
          </p:cNvCxnSpPr>
          <p:nvPr/>
        </p:nvCxnSpPr>
        <p:spPr>
          <a:xfrm flipV="1">
            <a:off x="8279431" y="3189740"/>
            <a:ext cx="81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FCBF1B-3246-B065-C445-62A5EFE90125}"/>
              </a:ext>
            </a:extLst>
          </p:cNvPr>
          <p:cNvSpPr txBox="1"/>
          <p:nvPr/>
        </p:nvSpPr>
        <p:spPr>
          <a:xfrm>
            <a:off x="1381178" y="583740"/>
            <a:ext cx="9563102" cy="584775"/>
          </a:xfrm>
          <a:prstGeom prst="rect">
            <a:avLst/>
          </a:prstGeom>
          <a:noFill/>
        </p:spPr>
        <p:txBody>
          <a:bodyPr wrap="square">
            <a:spAutoFit/>
          </a:bodyPr>
          <a:lstStyle/>
          <a:p>
            <a:r>
              <a:rPr lang="en-US" sz="3200" dirty="0" err="1"/>
              <a:t>Swin</a:t>
            </a:r>
            <a:r>
              <a:rPr lang="en-US" sz="3200" dirty="0"/>
              <a:t> Transformer V2 </a:t>
            </a:r>
            <a:r>
              <a:rPr lang="en-US" sz="3200" dirty="0" err="1"/>
              <a:t>là</a:t>
            </a:r>
            <a:r>
              <a:rPr lang="en-US" sz="3200" dirty="0"/>
              <a:t> </a:t>
            </a:r>
            <a:r>
              <a:rPr lang="en-US" sz="3200" dirty="0" err="1"/>
              <a:t>gì</a:t>
            </a:r>
            <a:r>
              <a:rPr lang="en-US" sz="3200" dirty="0"/>
              <a:t>:</a:t>
            </a:r>
          </a:p>
        </p:txBody>
      </p:sp>
      <p:sp>
        <p:nvSpPr>
          <p:cNvPr id="3" name="TextBox 2">
            <a:extLst>
              <a:ext uri="{FF2B5EF4-FFF2-40B4-BE49-F238E27FC236}">
                <a16:creationId xmlns:a16="http://schemas.microsoft.com/office/drawing/2014/main" id="{431E91F3-36EE-AAEB-2702-F14BBF95B8D1}"/>
              </a:ext>
            </a:extLst>
          </p:cNvPr>
          <p:cNvSpPr txBox="1"/>
          <p:nvPr/>
        </p:nvSpPr>
        <p:spPr>
          <a:xfrm>
            <a:off x="3084591" y="4851661"/>
            <a:ext cx="2839387" cy="923330"/>
          </a:xfrm>
          <a:prstGeom prst="rect">
            <a:avLst/>
          </a:prstGeom>
          <a:noFill/>
        </p:spPr>
        <p:txBody>
          <a:bodyPr wrap="square">
            <a:spAutoFit/>
          </a:bodyPr>
          <a:lstStyle/>
          <a:p>
            <a:r>
              <a:rPr lang="en-US" sz="1800" dirty="0">
                <a:effectLst/>
                <a:latin typeface="Segoe UI" panose="020B0502040204020203" pitchFamily="34" charset="0"/>
              </a:rPr>
              <a:t>An image is worth 16x16 words: transformers for</a:t>
            </a:r>
          </a:p>
          <a:p>
            <a:r>
              <a:rPr lang="en-US" sz="1800" dirty="0">
                <a:effectLst/>
                <a:latin typeface="Segoe UI" panose="020B0502040204020203" pitchFamily="34" charset="0"/>
              </a:rPr>
              <a:t>image recognition at scale</a:t>
            </a:r>
            <a:endParaRPr lang="en-US" dirty="0"/>
          </a:p>
        </p:txBody>
      </p:sp>
      <p:cxnSp>
        <p:nvCxnSpPr>
          <p:cNvPr id="5" name="Straight Connector 4">
            <a:extLst>
              <a:ext uri="{FF2B5EF4-FFF2-40B4-BE49-F238E27FC236}">
                <a16:creationId xmlns:a16="http://schemas.microsoft.com/office/drawing/2014/main" id="{F6FF3507-B1B3-3889-EF65-1E05D49251A2}"/>
              </a:ext>
            </a:extLst>
          </p:cNvPr>
          <p:cNvCxnSpPr>
            <a:stCxn id="7" idx="2"/>
            <a:endCxn id="3" idx="0"/>
          </p:cNvCxnSpPr>
          <p:nvPr/>
        </p:nvCxnSpPr>
        <p:spPr>
          <a:xfrm flipH="1">
            <a:off x="4504285" y="3621281"/>
            <a:ext cx="409489" cy="123038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C137F93-6A5C-FE38-6086-B8322847E250}"/>
              </a:ext>
            </a:extLst>
          </p:cNvPr>
          <p:cNvSpPr txBox="1"/>
          <p:nvPr/>
        </p:nvSpPr>
        <p:spPr>
          <a:xfrm>
            <a:off x="6268024" y="4846798"/>
            <a:ext cx="3226584" cy="923330"/>
          </a:xfrm>
          <a:prstGeom prst="rect">
            <a:avLst/>
          </a:prstGeom>
          <a:noFill/>
        </p:spPr>
        <p:txBody>
          <a:bodyPr wrap="square">
            <a:spAutoFit/>
          </a:bodyPr>
          <a:lstStyle/>
          <a:p>
            <a:r>
              <a:rPr lang="en-US" dirty="0" err="1">
                <a:latin typeface="Segoe UI" panose="020B0502040204020203" pitchFamily="34" charset="0"/>
              </a:rPr>
              <a:t>Swin</a:t>
            </a:r>
            <a:r>
              <a:rPr lang="en-US" dirty="0">
                <a:latin typeface="Segoe UI" panose="020B0502040204020203" pitchFamily="34" charset="0"/>
              </a:rPr>
              <a:t> Transformer: Hierarchical Vision Transformer using </a:t>
            </a:r>
          </a:p>
          <a:p>
            <a:r>
              <a:rPr lang="en-US" dirty="0">
                <a:latin typeface="Segoe UI" panose="020B0502040204020203" pitchFamily="34" charset="0"/>
              </a:rPr>
              <a:t>Shifted Windows</a:t>
            </a:r>
            <a:endParaRPr lang="vi-VN" dirty="0">
              <a:latin typeface="Segoe UI" panose="020B0502040204020203" pitchFamily="34" charset="0"/>
            </a:endParaRPr>
          </a:p>
        </p:txBody>
      </p:sp>
      <p:cxnSp>
        <p:nvCxnSpPr>
          <p:cNvPr id="24" name="Straight Connector 23">
            <a:extLst>
              <a:ext uri="{FF2B5EF4-FFF2-40B4-BE49-F238E27FC236}">
                <a16:creationId xmlns:a16="http://schemas.microsoft.com/office/drawing/2014/main" id="{21C4DA6E-79E5-0E15-6752-7A47DB1DBF22}"/>
              </a:ext>
            </a:extLst>
          </p:cNvPr>
          <p:cNvCxnSpPr>
            <a:cxnSpLocks/>
            <a:stCxn id="8" idx="2"/>
            <a:endCxn id="22" idx="0"/>
          </p:cNvCxnSpPr>
          <p:nvPr/>
        </p:nvCxnSpPr>
        <p:spPr>
          <a:xfrm>
            <a:off x="7354146" y="3621281"/>
            <a:ext cx="527170" cy="1225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98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2437A-4EDE-6ACD-6498-AB6AEDDDFE91}"/>
              </a:ext>
            </a:extLst>
          </p:cNvPr>
          <p:cNvPicPr>
            <a:picLocks noChangeAspect="1"/>
          </p:cNvPicPr>
          <p:nvPr/>
        </p:nvPicPr>
        <p:blipFill>
          <a:blip r:embed="rId3"/>
          <a:stretch>
            <a:fillRect/>
          </a:stretch>
        </p:blipFill>
        <p:spPr>
          <a:xfrm>
            <a:off x="1980377" y="676357"/>
            <a:ext cx="8231246" cy="4914177"/>
          </a:xfrm>
          <a:prstGeom prst="rect">
            <a:avLst/>
          </a:prstGeom>
        </p:spPr>
      </p:pic>
      <p:sp>
        <p:nvSpPr>
          <p:cNvPr id="7" name="TextBox 6">
            <a:extLst>
              <a:ext uri="{FF2B5EF4-FFF2-40B4-BE49-F238E27FC236}">
                <a16:creationId xmlns:a16="http://schemas.microsoft.com/office/drawing/2014/main" id="{3A3ECD94-DBED-E597-4B92-2FBF19B894C2}"/>
              </a:ext>
            </a:extLst>
          </p:cNvPr>
          <p:cNvSpPr txBox="1"/>
          <p:nvPr/>
        </p:nvSpPr>
        <p:spPr>
          <a:xfrm>
            <a:off x="1547733" y="5715194"/>
            <a:ext cx="9634929" cy="646331"/>
          </a:xfrm>
          <a:prstGeom prst="rect">
            <a:avLst/>
          </a:prstGeom>
          <a:noFill/>
        </p:spPr>
        <p:txBody>
          <a:bodyPr wrap="square">
            <a:spAutoFit/>
          </a:bodyPr>
          <a:lstStyle/>
          <a:p>
            <a:r>
              <a:rPr lang="en-US" dirty="0"/>
              <a:t>	</a:t>
            </a:r>
            <a:r>
              <a:rPr lang="vi-VN" dirty="0"/>
              <a:t>Swin </a:t>
            </a:r>
            <a:r>
              <a:rPr lang="en-US" dirty="0"/>
              <a:t>transformer </a:t>
            </a:r>
            <a:r>
              <a:rPr lang="vi-VN" dirty="0"/>
              <a:t>xây dựng các bản đồ tính năng phân cấp bằng cách hợp nhất </a:t>
            </a:r>
            <a:endParaRPr lang="en-US" dirty="0"/>
          </a:p>
          <a:p>
            <a:pPr algn="ctr"/>
            <a:r>
              <a:rPr lang="vi-VN" dirty="0"/>
              <a:t>các mảng hình ảnh trong các lớp sâu hơn</a:t>
            </a:r>
            <a:endParaRPr lang="en-US" dirty="0"/>
          </a:p>
        </p:txBody>
      </p:sp>
    </p:spTree>
    <p:extLst>
      <p:ext uri="{BB962C8B-B14F-4D97-AF65-F5344CB8AC3E}">
        <p14:creationId xmlns:p14="http://schemas.microsoft.com/office/powerpoint/2010/main" val="209872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78D138-3D26-5FA8-7FAD-A512E41D7F07}"/>
              </a:ext>
            </a:extLst>
          </p:cNvPr>
          <p:cNvPicPr>
            <a:picLocks noChangeAspect="1"/>
          </p:cNvPicPr>
          <p:nvPr/>
        </p:nvPicPr>
        <p:blipFill>
          <a:blip r:embed="rId3"/>
          <a:stretch>
            <a:fillRect/>
          </a:stretch>
        </p:blipFill>
        <p:spPr>
          <a:xfrm>
            <a:off x="1965469" y="183392"/>
            <a:ext cx="9042403" cy="5108007"/>
          </a:xfrm>
          <a:prstGeom prst="rect">
            <a:avLst/>
          </a:prstGeom>
        </p:spPr>
      </p:pic>
      <p:sp>
        <p:nvSpPr>
          <p:cNvPr id="5" name="TextBox 4">
            <a:extLst>
              <a:ext uri="{FF2B5EF4-FFF2-40B4-BE49-F238E27FC236}">
                <a16:creationId xmlns:a16="http://schemas.microsoft.com/office/drawing/2014/main" id="{F90B93BE-9476-8126-D627-5C54F0525770}"/>
              </a:ext>
            </a:extLst>
          </p:cNvPr>
          <p:cNvSpPr txBox="1"/>
          <p:nvPr/>
        </p:nvSpPr>
        <p:spPr>
          <a:xfrm>
            <a:off x="1444770" y="5418399"/>
            <a:ext cx="9563102" cy="369332"/>
          </a:xfrm>
          <a:prstGeom prst="rect">
            <a:avLst/>
          </a:prstGeom>
          <a:noFill/>
        </p:spPr>
        <p:txBody>
          <a:bodyPr wrap="square">
            <a:spAutoFit/>
          </a:bodyPr>
          <a:lstStyle/>
          <a:p>
            <a:pPr algn="ctr"/>
            <a:r>
              <a:rPr lang="en-US" dirty="0" err="1"/>
              <a:t>Swin</a:t>
            </a:r>
            <a:r>
              <a:rPr lang="en-US" dirty="0"/>
              <a:t> Transformer </a:t>
            </a:r>
            <a:r>
              <a:rPr lang="en-US" dirty="0" err="1"/>
              <a:t>mở</a:t>
            </a:r>
            <a:r>
              <a:rPr lang="en-US" dirty="0"/>
              <a:t> </a:t>
            </a:r>
            <a:r>
              <a:rPr lang="en-US" dirty="0" err="1"/>
              <a:t>rộng</a:t>
            </a:r>
            <a:r>
              <a:rPr lang="en-US" dirty="0"/>
              <a:t> </a:t>
            </a:r>
            <a:r>
              <a:rPr lang="en-US" dirty="0" err="1"/>
              <a:t>cả</a:t>
            </a:r>
            <a:r>
              <a:rPr lang="en-US" dirty="0"/>
              <a:t> </a:t>
            </a:r>
            <a:r>
              <a:rPr lang="en-US" dirty="0" err="1"/>
              <a:t>về</a:t>
            </a:r>
            <a:r>
              <a:rPr lang="en-US" dirty="0"/>
              <a:t> </a:t>
            </a:r>
            <a:r>
              <a:rPr lang="en-US" dirty="0" err="1"/>
              <a:t>tham</a:t>
            </a:r>
            <a:r>
              <a:rPr lang="en-US" dirty="0"/>
              <a:t> </a:t>
            </a:r>
            <a:r>
              <a:rPr lang="en-US" dirty="0" err="1"/>
              <a:t>số</a:t>
            </a:r>
            <a:r>
              <a:rPr lang="en-US" dirty="0"/>
              <a:t> </a:t>
            </a:r>
            <a:r>
              <a:rPr lang="en-US" dirty="0" err="1"/>
              <a:t>và</a:t>
            </a:r>
            <a:r>
              <a:rPr lang="en-US" dirty="0"/>
              <a:t> </a:t>
            </a:r>
            <a:r>
              <a:rPr lang="en-US" dirty="0" err="1"/>
              <a:t>độ</a:t>
            </a:r>
            <a:r>
              <a:rPr lang="en-US" dirty="0"/>
              <a:t> </a:t>
            </a:r>
            <a:r>
              <a:rPr lang="en-US" dirty="0" err="1"/>
              <a:t>phân</a:t>
            </a:r>
            <a:r>
              <a:rPr lang="en-US" dirty="0"/>
              <a:t> </a:t>
            </a:r>
            <a:r>
              <a:rPr lang="en-US" dirty="0" err="1"/>
              <a:t>giải</a:t>
            </a:r>
            <a:r>
              <a:rPr lang="en-US" dirty="0"/>
              <a:t>.</a:t>
            </a:r>
          </a:p>
        </p:txBody>
      </p:sp>
    </p:spTree>
    <p:extLst>
      <p:ext uri="{BB962C8B-B14F-4D97-AF65-F5344CB8AC3E}">
        <p14:creationId xmlns:p14="http://schemas.microsoft.com/office/powerpoint/2010/main" val="27290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8AC21-5B84-F23E-418E-E8C89A48DAEE}"/>
              </a:ext>
            </a:extLst>
          </p:cNvPr>
          <p:cNvPicPr>
            <a:picLocks noChangeAspect="1"/>
          </p:cNvPicPr>
          <p:nvPr/>
        </p:nvPicPr>
        <p:blipFill>
          <a:blip r:embed="rId3"/>
          <a:stretch>
            <a:fillRect/>
          </a:stretch>
        </p:blipFill>
        <p:spPr>
          <a:xfrm>
            <a:off x="0" y="1579798"/>
            <a:ext cx="12192000" cy="2783285"/>
          </a:xfrm>
          <a:prstGeom prst="rect">
            <a:avLst/>
          </a:prstGeom>
        </p:spPr>
      </p:pic>
      <p:sp>
        <p:nvSpPr>
          <p:cNvPr id="2" name="TextBox 1">
            <a:extLst>
              <a:ext uri="{FF2B5EF4-FFF2-40B4-BE49-F238E27FC236}">
                <a16:creationId xmlns:a16="http://schemas.microsoft.com/office/drawing/2014/main" id="{54E96B15-5480-6E1E-BB05-46F3CFAD9D39}"/>
              </a:ext>
            </a:extLst>
          </p:cNvPr>
          <p:cNvSpPr txBox="1"/>
          <p:nvPr/>
        </p:nvSpPr>
        <p:spPr>
          <a:xfrm>
            <a:off x="841388" y="407161"/>
            <a:ext cx="9033804" cy="584775"/>
          </a:xfrm>
          <a:prstGeom prst="rect">
            <a:avLst/>
          </a:prstGeom>
          <a:noFill/>
        </p:spPr>
        <p:txBody>
          <a:bodyPr wrap="square">
            <a:spAutoFit/>
          </a:bodyPr>
          <a:lstStyle/>
          <a:p>
            <a:r>
              <a:rPr lang="en-US" sz="3200" dirty="0" err="1"/>
              <a:t>Các</a:t>
            </a:r>
            <a:r>
              <a:rPr lang="en-US" sz="3200" dirty="0"/>
              <a:t> </a:t>
            </a:r>
            <a:r>
              <a:rPr lang="en-US" sz="3200" dirty="0" err="1"/>
              <a:t>tiêu</a:t>
            </a:r>
            <a:r>
              <a:rPr lang="en-US" sz="3200" dirty="0"/>
              <a:t> </a:t>
            </a:r>
            <a:r>
              <a:rPr lang="en-US" sz="3200" dirty="0" err="1"/>
              <a:t>chuẩn</a:t>
            </a:r>
            <a:r>
              <a:rPr lang="en-US" sz="3200" dirty="0"/>
              <a:t> </a:t>
            </a:r>
            <a:r>
              <a:rPr lang="en-US" sz="3200" dirty="0" err="1"/>
              <a:t>đạt</a:t>
            </a:r>
            <a:r>
              <a:rPr lang="en-US" sz="3200" dirty="0"/>
              <a:t> </a:t>
            </a:r>
            <a:r>
              <a:rPr lang="en-US" sz="3200" dirty="0" err="1"/>
              <a:t>được</a:t>
            </a:r>
            <a:endParaRPr lang="en-US" sz="3200" dirty="0"/>
          </a:p>
        </p:txBody>
      </p:sp>
    </p:spTree>
    <p:extLst>
      <p:ext uri="{BB962C8B-B14F-4D97-AF65-F5344CB8AC3E}">
        <p14:creationId xmlns:p14="http://schemas.microsoft.com/office/powerpoint/2010/main" val="309947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F346-FC6A-493B-995E-DB2FC357CBE3}"/>
              </a:ext>
            </a:extLst>
          </p:cNvPr>
          <p:cNvSpPr txBox="1"/>
          <p:nvPr/>
        </p:nvSpPr>
        <p:spPr>
          <a:xfrm>
            <a:off x="3708400" y="2759168"/>
            <a:ext cx="4775200" cy="1200329"/>
          </a:xfrm>
          <a:prstGeom prst="rect">
            <a:avLst/>
          </a:prstGeom>
          <a:noFill/>
        </p:spPr>
        <p:txBody>
          <a:bodyPr wrap="square" rtlCol="0">
            <a:spAutoFit/>
          </a:bodyPr>
          <a:lstStyle/>
          <a:p>
            <a:pPr algn="ctr"/>
            <a:r>
              <a:rPr lang="en-US" altLang="ko-KR" sz="3600" b="1">
                <a:solidFill>
                  <a:srgbClr val="1F2025"/>
                </a:solidFill>
                <a:latin typeface="+mj-lt"/>
                <a:cs typeface="Arial" panose="020B0604020202020204" pitchFamily="34" charset="0"/>
              </a:rPr>
              <a:t>II. CÁC CÔNG TRÌNH ĐẶT NỀN MÓNG</a:t>
            </a:r>
            <a:endParaRPr lang="ko-KR" altLang="en-US" sz="3600" b="1" dirty="0">
              <a:solidFill>
                <a:srgbClr val="1F2025"/>
              </a:solidFill>
              <a:latin typeface="+mj-lt"/>
              <a:cs typeface="Arial" panose="020B0604020202020204" pitchFamily="34" charset="0"/>
            </a:endParaRPr>
          </a:p>
        </p:txBody>
      </p:sp>
      <p:pic>
        <p:nvPicPr>
          <p:cNvPr id="7" name="그래픽 6">
            <a:extLst>
              <a:ext uri="{FF2B5EF4-FFF2-40B4-BE49-F238E27FC236}">
                <a16:creationId xmlns:a16="http://schemas.microsoft.com/office/drawing/2014/main" id="{174595B1-92CE-44ED-97FE-F6A897FE4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02" y="217015"/>
            <a:ext cx="834391" cy="488942"/>
          </a:xfrm>
          <a:prstGeom prst="rect">
            <a:avLst/>
          </a:prstGeom>
        </p:spPr>
      </p:pic>
    </p:spTree>
    <p:extLst>
      <p:ext uri="{BB962C8B-B14F-4D97-AF65-F5344CB8AC3E}">
        <p14:creationId xmlns:p14="http://schemas.microsoft.com/office/powerpoint/2010/main" val="47366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80F9-88DA-415C-B69B-55F6C7756629}"/>
              </a:ext>
            </a:extLst>
          </p:cNvPr>
          <p:cNvSpPr txBox="1"/>
          <p:nvPr/>
        </p:nvSpPr>
        <p:spPr>
          <a:xfrm>
            <a:off x="578715" y="465985"/>
            <a:ext cx="5317883" cy="461665"/>
          </a:xfrm>
          <a:prstGeom prst="rect">
            <a:avLst/>
          </a:prstGeom>
          <a:noFill/>
        </p:spPr>
        <p:txBody>
          <a:bodyPr wrap="square" rtlCol="0">
            <a:spAutoFit/>
          </a:bodyPr>
          <a:lstStyle/>
          <a:p>
            <a:r>
              <a:rPr lang="en-US" altLang="ko-KR" sz="2400">
                <a:solidFill>
                  <a:srgbClr val="1F2025"/>
                </a:solidFill>
                <a:latin typeface="+mj-lt"/>
                <a:cs typeface="Arial" panose="020B0604020202020204" pitchFamily="34" charset="0"/>
              </a:rPr>
              <a:t>CÁC CÔNG TRÌNH NỀN MÓNG</a:t>
            </a:r>
            <a:endParaRPr lang="ko-KR" altLang="en-US" sz="2400" dirty="0">
              <a:solidFill>
                <a:srgbClr val="1F2025"/>
              </a:solidFill>
              <a:latin typeface="+mj-lt"/>
              <a:cs typeface="Arial" panose="020B0604020202020204" pitchFamily="34" charset="0"/>
            </a:endParaRPr>
          </a:p>
        </p:txBody>
      </p:sp>
      <p:sp>
        <p:nvSpPr>
          <p:cNvPr id="16" name="직사각형 15">
            <a:extLst>
              <a:ext uri="{FF2B5EF4-FFF2-40B4-BE49-F238E27FC236}">
                <a16:creationId xmlns:a16="http://schemas.microsoft.com/office/drawing/2014/main" id="{B73FE535-94A1-4E5D-B190-1D99674EF915}"/>
              </a:ext>
            </a:extLst>
          </p:cNvPr>
          <p:cNvSpPr/>
          <p:nvPr/>
        </p:nvSpPr>
        <p:spPr>
          <a:xfrm>
            <a:off x="0" y="6206532"/>
            <a:ext cx="12192000" cy="651468"/>
          </a:xfrm>
          <a:prstGeom prst="rect">
            <a:avLst/>
          </a:prstGeom>
          <a:solidFill>
            <a:srgbClr val="1F2025"/>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7" name="그래픽 16">
            <a:extLst>
              <a:ext uri="{FF2B5EF4-FFF2-40B4-BE49-F238E27FC236}">
                <a16:creationId xmlns:a16="http://schemas.microsoft.com/office/drawing/2014/main" id="{7A988829-597B-495C-9112-A39D40EF9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584" y="6348701"/>
            <a:ext cx="626516" cy="367130"/>
          </a:xfrm>
          <a:prstGeom prst="rect">
            <a:avLst/>
          </a:prstGeom>
        </p:spPr>
      </p:pic>
      <p:sp>
        <p:nvSpPr>
          <p:cNvPr id="6" name="Rectangle 5">
            <a:extLst>
              <a:ext uri="{FF2B5EF4-FFF2-40B4-BE49-F238E27FC236}">
                <a16:creationId xmlns:a16="http://schemas.microsoft.com/office/drawing/2014/main" id="{44B8A408-5BCA-49BE-A14B-2B4A9E1E71E0}"/>
              </a:ext>
            </a:extLst>
          </p:cNvPr>
          <p:cNvSpPr/>
          <p:nvPr/>
        </p:nvSpPr>
        <p:spPr>
          <a:xfrm>
            <a:off x="2432182" y="1940766"/>
            <a:ext cx="172616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Transformer</a:t>
            </a:r>
          </a:p>
        </p:txBody>
      </p:sp>
      <p:sp>
        <p:nvSpPr>
          <p:cNvPr id="7" name="Rectangle 6">
            <a:extLst>
              <a:ext uri="{FF2B5EF4-FFF2-40B4-BE49-F238E27FC236}">
                <a16:creationId xmlns:a16="http://schemas.microsoft.com/office/drawing/2014/main" id="{22983C52-734B-4678-BC9A-21264EDEFDA6}"/>
              </a:ext>
            </a:extLst>
          </p:cNvPr>
          <p:cNvSpPr/>
          <p:nvPr/>
        </p:nvSpPr>
        <p:spPr>
          <a:xfrm>
            <a:off x="5290457" y="2556586"/>
            <a:ext cx="1965649"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Vision Transformer</a:t>
            </a:r>
          </a:p>
        </p:txBody>
      </p:sp>
      <p:sp>
        <p:nvSpPr>
          <p:cNvPr id="8" name="Rectangle 7">
            <a:extLst>
              <a:ext uri="{FF2B5EF4-FFF2-40B4-BE49-F238E27FC236}">
                <a16:creationId xmlns:a16="http://schemas.microsoft.com/office/drawing/2014/main" id="{B9DC9370-70C3-4FD5-8C41-004FE703AFE5}"/>
              </a:ext>
            </a:extLst>
          </p:cNvPr>
          <p:cNvSpPr/>
          <p:nvPr/>
        </p:nvSpPr>
        <p:spPr>
          <a:xfrm>
            <a:off x="8077200" y="2565919"/>
            <a:ext cx="185057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Swin Transformer V1</a:t>
            </a:r>
          </a:p>
        </p:txBody>
      </p:sp>
      <p:sp>
        <p:nvSpPr>
          <p:cNvPr id="9" name="Rectangle 8">
            <a:extLst>
              <a:ext uri="{FF2B5EF4-FFF2-40B4-BE49-F238E27FC236}">
                <a16:creationId xmlns:a16="http://schemas.microsoft.com/office/drawing/2014/main" id="{16D39772-57AE-4D22-BA3C-3D175A84F592}"/>
              </a:ext>
            </a:extLst>
          </p:cNvPr>
          <p:cNvSpPr/>
          <p:nvPr/>
        </p:nvSpPr>
        <p:spPr>
          <a:xfrm>
            <a:off x="2432181" y="3622613"/>
            <a:ext cx="1726161" cy="8630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CNN</a:t>
            </a:r>
          </a:p>
        </p:txBody>
      </p:sp>
      <p:cxnSp>
        <p:nvCxnSpPr>
          <p:cNvPr id="10" name="Straight Arrow Connector 9">
            <a:extLst>
              <a:ext uri="{FF2B5EF4-FFF2-40B4-BE49-F238E27FC236}">
                <a16:creationId xmlns:a16="http://schemas.microsoft.com/office/drawing/2014/main" id="{BF37F898-E599-4A00-A3F1-3190F8D82EB2}"/>
              </a:ext>
            </a:extLst>
          </p:cNvPr>
          <p:cNvCxnSpPr>
            <a:stCxn id="6" idx="3"/>
            <a:endCxn id="7" idx="1"/>
          </p:cNvCxnSpPr>
          <p:nvPr/>
        </p:nvCxnSpPr>
        <p:spPr>
          <a:xfrm>
            <a:off x="4158343" y="2372307"/>
            <a:ext cx="1132114" cy="61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10DDE0D-7172-444C-A83A-F92872F3430A}"/>
              </a:ext>
            </a:extLst>
          </p:cNvPr>
          <p:cNvCxnSpPr>
            <a:stCxn id="9" idx="3"/>
            <a:endCxn id="7" idx="1"/>
          </p:cNvCxnSpPr>
          <p:nvPr/>
        </p:nvCxnSpPr>
        <p:spPr>
          <a:xfrm flipV="1">
            <a:off x="4158342" y="2988127"/>
            <a:ext cx="1132115" cy="1066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BB8A806-8E11-4CCF-8181-0CC1B5219FBD}"/>
              </a:ext>
            </a:extLst>
          </p:cNvPr>
          <p:cNvCxnSpPr>
            <a:cxnSpLocks/>
            <a:stCxn id="7" idx="3"/>
            <a:endCxn id="8" idx="1"/>
          </p:cNvCxnSpPr>
          <p:nvPr/>
        </p:nvCxnSpPr>
        <p:spPr>
          <a:xfrm>
            <a:off x="7256106" y="2988127"/>
            <a:ext cx="821094" cy="9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1956951"/>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lephant - Calibri Light">
      <a:majorFont>
        <a:latin typeface="Elephant"/>
        <a:ea typeface="Arial Unicode MS"/>
        <a:cs typeface=""/>
      </a:majorFont>
      <a:minorFont>
        <a:latin typeface="Calibri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F2025"/>
        </a:solidFill>
        <a:ln w="9525"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3975</TotalTime>
  <Words>848</Words>
  <Application>Microsoft Office PowerPoint</Application>
  <PresentationFormat>Widescreen</PresentationFormat>
  <Paragraphs>84</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 Light</vt:lpstr>
      <vt:lpstr>Elephant</vt:lpstr>
      <vt:lpstr>Open Sans</vt:lpstr>
      <vt:lpstr>Segoe UI</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Admin</cp:lastModifiedBy>
  <cp:revision>236</cp:revision>
  <dcterms:created xsi:type="dcterms:W3CDTF">2019-04-06T05:20:47Z</dcterms:created>
  <dcterms:modified xsi:type="dcterms:W3CDTF">2022-12-21T08:21:11Z</dcterms:modified>
</cp:coreProperties>
</file>