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77" r:id="rId2"/>
    <p:sldId id="257" r:id="rId3"/>
    <p:sldId id="292" r:id="rId4"/>
    <p:sldId id="378" r:id="rId5"/>
    <p:sldId id="375" r:id="rId6"/>
    <p:sldId id="380" r:id="rId7"/>
    <p:sldId id="387" r:id="rId8"/>
    <p:sldId id="394" r:id="rId9"/>
    <p:sldId id="395" r:id="rId10"/>
    <p:sldId id="396" r:id="rId11"/>
    <p:sldId id="385" r:id="rId12"/>
    <p:sldId id="388" r:id="rId13"/>
    <p:sldId id="381" r:id="rId14"/>
    <p:sldId id="389" r:id="rId15"/>
    <p:sldId id="376" r:id="rId16"/>
    <p:sldId id="390" r:id="rId17"/>
    <p:sldId id="384" r:id="rId18"/>
    <p:sldId id="377" r:id="rId19"/>
    <p:sldId id="391" r:id="rId20"/>
    <p:sldId id="392" r:id="rId21"/>
    <p:sldId id="393" r:id="rId22"/>
    <p:sldId id="382" r:id="rId23"/>
    <p:sldId id="383" r:id="rId24"/>
    <p:sldId id="293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025"/>
    <a:srgbClr val="161B30"/>
    <a:srgbClr val="DFA87B"/>
    <a:srgbClr val="D39B71"/>
    <a:srgbClr val="A76E4D"/>
    <a:srgbClr val="FEF8EA"/>
    <a:srgbClr val="7972BD"/>
    <a:srgbClr val="B7ABC8"/>
    <a:srgbClr val="FCE9FF"/>
    <a:srgbClr val="2461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5" autoAdjust="0"/>
    <p:restoredTop sz="94669" autoAdjust="0"/>
  </p:normalViewPr>
  <p:slideViewPr>
    <p:cSldViewPr snapToGrid="0">
      <p:cViewPr varScale="1">
        <p:scale>
          <a:sx n="114" d="100"/>
          <a:sy n="114" d="100"/>
        </p:scale>
        <p:origin x="680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2022. 12. 9.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33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그림 개체 틀 4">
            <a:extLst>
              <a:ext uri="{FF2B5EF4-FFF2-40B4-BE49-F238E27FC236}">
                <a16:creationId xmlns:a16="http://schemas.microsoft.com/office/drawing/2014/main" id="{E9926E96-A0FC-4624-9F1E-66835BA093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96906" y="635000"/>
            <a:ext cx="10998190" cy="3548717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vert="horz" wrap="square" tIns="828000" bIns="252000" anchor="b" anchorCtr="1"/>
          <a:lstStyle>
            <a:lvl1pPr marL="0" indent="0">
              <a:buNone/>
              <a:defRPr sz="16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80F53BA9-FD4B-48F2-A6C7-6AF370121A1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461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11">
            <a:extLst>
              <a:ext uri="{FF2B5EF4-FFF2-40B4-BE49-F238E27FC236}">
                <a16:creationId xmlns:a16="http://schemas.microsoft.com/office/drawing/2014/main" id="{61CA6EE1-28C3-4D8C-A6F6-3084C0E517E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56989" y="1218254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b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11">
            <a:extLst>
              <a:ext uri="{FF2B5EF4-FFF2-40B4-BE49-F238E27FC236}">
                <a16:creationId xmlns:a16="http://schemas.microsoft.com/office/drawing/2014/main" id="{7F3DF62E-0183-4C27-8639-4BE9EF79C57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14458" y="1218254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b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631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5">
            <a:extLst>
              <a:ext uri="{FF2B5EF4-FFF2-40B4-BE49-F238E27FC236}">
                <a16:creationId xmlns:a16="http://schemas.microsoft.com/office/drawing/2014/main" id="{A4BEF9B5-4920-496F-93E3-DE1C121B726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52017" y="910115"/>
            <a:ext cx="3825240" cy="5114925"/>
          </a:xfrm>
          <a:prstGeom prst="roundRect">
            <a:avLst>
              <a:gd name="adj" fmla="val 192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869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8">
            <a:extLst>
              <a:ext uri="{FF2B5EF4-FFF2-40B4-BE49-F238E27FC236}">
                <a16:creationId xmlns:a16="http://schemas.microsoft.com/office/drawing/2014/main" id="{0A829D77-9C0E-47B5-81DD-CFF917D4F4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19428" y="1138220"/>
            <a:ext cx="6273800" cy="3784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3441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4AA76392-4193-4260-9B5D-1E0CA21F5D7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vert="horz" wrap="square" tIns="828000" bIns="252000" anchor="b" anchorCtr="1"/>
          <a:lstStyle>
            <a:lvl1pPr marL="0" indent="0">
              <a:buNone/>
              <a:defRPr sz="16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 Right Click &gt; Click to Bring to Front 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029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4F6211E-270C-436D-AE6B-9E5CFF487D0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vert="horz" wrap="square" tIns="828000" bIns="252000" anchor="b" anchorCtr="1"/>
          <a:lstStyle>
            <a:lvl1pPr marL="0" indent="0">
              <a:buNone/>
              <a:defRPr sz="16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086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5106D18-49B6-49AF-BAD7-8CA2C044C03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4196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vert="horz" wrap="square" tIns="828000" bIns="252000" anchor="b" anchorCtr="1"/>
          <a:lstStyle>
            <a:lvl1pPr marL="0" indent="0">
              <a:buNone/>
              <a:defRPr sz="16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6715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65250E8-2C5E-427F-83AC-E5E3687264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32600" y="4158000"/>
            <a:ext cx="2700000" cy="2700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91F01171-120A-406D-839E-DEA62DC378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52000" y="4158000"/>
            <a:ext cx="5040000" cy="2700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953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1C9387D-ACCF-4320-8250-0874F30C111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808800"/>
            <a:ext cx="3049200" cy="30492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  <p:sp>
        <p:nvSpPr>
          <p:cNvPr id="10" name="그림 개체 틀 4">
            <a:extLst>
              <a:ext uri="{FF2B5EF4-FFF2-40B4-BE49-F238E27FC236}">
                <a16:creationId xmlns:a16="http://schemas.microsoft.com/office/drawing/2014/main" id="{1101F76B-AE90-42E5-A04F-9C15F93E33A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049200" y="3808800"/>
            <a:ext cx="3049200" cy="30492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  <p:sp>
        <p:nvSpPr>
          <p:cNvPr id="11" name="그림 개체 틀 4">
            <a:extLst>
              <a:ext uri="{FF2B5EF4-FFF2-40B4-BE49-F238E27FC236}">
                <a16:creationId xmlns:a16="http://schemas.microsoft.com/office/drawing/2014/main" id="{12915428-E119-4525-9056-488DFBF7F2C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8400" y="3808800"/>
            <a:ext cx="3049200" cy="30492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  <p:sp>
        <p:nvSpPr>
          <p:cNvPr id="12" name="그림 개체 틀 4">
            <a:extLst>
              <a:ext uri="{FF2B5EF4-FFF2-40B4-BE49-F238E27FC236}">
                <a16:creationId xmlns:a16="http://schemas.microsoft.com/office/drawing/2014/main" id="{94D78C5B-7290-4573-B08E-1F6DD07A8F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7600" y="3808800"/>
            <a:ext cx="3049200" cy="30492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79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E30C5FA1-60AB-4AF7-B5FA-20913F9D480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049200" y="3429000"/>
            <a:ext cx="30492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F3C251F4-1CF7-4694-9E9D-CF49294C0B4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7600" y="3429000"/>
            <a:ext cx="30492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  <p:sp>
        <p:nvSpPr>
          <p:cNvPr id="9" name="그림 개체 틀 4">
            <a:extLst>
              <a:ext uri="{FF2B5EF4-FFF2-40B4-BE49-F238E27FC236}">
                <a16:creationId xmlns:a16="http://schemas.microsoft.com/office/drawing/2014/main" id="{DA0F7FC4-9D6A-477C-93D8-D18AB7F6914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30492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4">
            <a:extLst>
              <a:ext uri="{FF2B5EF4-FFF2-40B4-BE49-F238E27FC236}">
                <a16:creationId xmlns:a16="http://schemas.microsoft.com/office/drawing/2014/main" id="{35FCDF76-7EE8-433F-957C-B3E83CA4943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049200" y="0"/>
            <a:ext cx="30492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4">
            <a:extLst>
              <a:ext uri="{FF2B5EF4-FFF2-40B4-BE49-F238E27FC236}">
                <a16:creationId xmlns:a16="http://schemas.microsoft.com/office/drawing/2014/main" id="{D7E9AE89-A46A-42C2-BF0B-0C85F31DC79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8400" y="0"/>
            <a:ext cx="30492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  <p:sp>
        <p:nvSpPr>
          <p:cNvPr id="12" name="그림 개체 틀 4">
            <a:extLst>
              <a:ext uri="{FF2B5EF4-FFF2-40B4-BE49-F238E27FC236}">
                <a16:creationId xmlns:a16="http://schemas.microsoft.com/office/drawing/2014/main" id="{8EE4E80A-C141-4C5D-A415-A196024CB60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47600" y="0"/>
            <a:ext cx="30492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089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D77E02DA-1EB8-4223-AB34-D2763898E9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2260600"/>
            <a:ext cx="12192000" cy="45974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837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62BE0B9-D341-41BD-97CD-95B602A4E1B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94113" y="493483"/>
            <a:ext cx="8878479" cy="587101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lIns="180000" tIns="972000" rIns="180000" bIns="180000" anchor="ctr" anchorCtr="1"/>
          <a:lstStyle>
            <a:lvl1pPr>
              <a:defRPr lang="ko-KR" altLang="en-US" sz="1400" b="1" dirty="0"/>
            </a:lvl1pPr>
          </a:lstStyle>
          <a:p>
            <a:pPr marL="0" lvl="0" indent="0">
              <a:buNone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4382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E97F2-28A0-4C1E-813C-CB6C95C0E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391D2-9217-412C-A5CA-AC878A017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687" r:id="rId14"/>
    <p:sldLayoutId id="2147483664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93D542-C15A-4E1D-A22A-26FAA23A00CC}"/>
              </a:ext>
            </a:extLst>
          </p:cNvPr>
          <p:cNvSpPr txBox="1"/>
          <p:nvPr/>
        </p:nvSpPr>
        <p:spPr>
          <a:xfrm>
            <a:off x="1562100" y="4529261"/>
            <a:ext cx="10032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SWIN TRANSFORMER V2</a:t>
            </a:r>
            <a:endParaRPr lang="ko-KR" altLang="en-US" sz="40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7266F1-C8A7-44FB-9850-52241E2813C6}"/>
              </a:ext>
            </a:extLst>
          </p:cNvPr>
          <p:cNvSpPr txBox="1"/>
          <p:nvPr/>
        </p:nvSpPr>
        <p:spPr>
          <a:xfrm>
            <a:off x="1562100" y="5353580"/>
            <a:ext cx="10032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2000" b="1" dirty="0">
                <a:solidFill>
                  <a:srgbClr val="1F2025"/>
                </a:solidFill>
                <a:cs typeface="Arial" panose="020B0604020202020204" pitchFamily="34" charset="0"/>
              </a:rPr>
              <a:t>VŨ MINH HƯNG - LÊ KIM DŨNG</a:t>
            </a:r>
            <a:endParaRPr lang="ko-KR" altLang="en-US" sz="2000" b="1" dirty="0">
              <a:solidFill>
                <a:srgbClr val="1F2025"/>
              </a:solidFill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6618DE-0533-473C-B5A7-B55647E47AED}"/>
              </a:ext>
            </a:extLst>
          </p:cNvPr>
          <p:cNvSpPr txBox="1"/>
          <p:nvPr/>
        </p:nvSpPr>
        <p:spPr>
          <a:xfrm>
            <a:off x="1562100" y="6027990"/>
            <a:ext cx="10032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2025"/>
                </a:solidFill>
              </a:rPr>
              <a:t>THÁNG 12/2022</a:t>
            </a:r>
            <a:endParaRPr lang="ko-KR" altLang="en-US" sz="1400" b="1" dirty="0">
              <a:solidFill>
                <a:srgbClr val="1F2025"/>
              </a:solidFill>
            </a:endParaRP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7AEF0B2F-29A4-4288-920B-C25ABE2C8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899" y="4638733"/>
            <a:ext cx="834391" cy="4889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87" b="13773"/>
          <a:stretch/>
        </p:blipFill>
        <p:spPr>
          <a:xfrm>
            <a:off x="741938" y="463087"/>
            <a:ext cx="10878796" cy="377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TRANSFORMER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77522" y="1447438"/>
            <a:ext cx="37728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sz="1800" dirty="0" err="1">
                <a:solidFill>
                  <a:srgbClr val="1F2025"/>
                </a:solidFill>
              </a:rPr>
              <a:t>Giảm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số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chiều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cần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thiết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để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biểu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diễn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từ</a:t>
            </a:r>
            <a:r>
              <a:rPr lang="en-US" altLang="ko-KR" sz="1800" dirty="0">
                <a:solidFill>
                  <a:srgbClr val="1F2025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800" dirty="0" err="1">
                <a:solidFill>
                  <a:srgbClr val="1F2025"/>
                </a:solidFill>
              </a:rPr>
              <a:t>Là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một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không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gian</a:t>
            </a:r>
            <a:r>
              <a:rPr lang="en-US" altLang="ko-KR" sz="1800" dirty="0">
                <a:solidFill>
                  <a:srgbClr val="1F2025"/>
                </a:solidFill>
              </a:rPr>
              <a:t> vector </a:t>
            </a:r>
            <a:r>
              <a:rPr lang="en-US" altLang="ko-KR" sz="1800" dirty="0" err="1">
                <a:solidFill>
                  <a:srgbClr val="1F2025"/>
                </a:solidFill>
              </a:rPr>
              <a:t>biểu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diễn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từ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dựa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trên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ngữ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cảnh</a:t>
            </a:r>
            <a:r>
              <a:rPr lang="en-US" altLang="ko-KR" sz="1800" dirty="0">
                <a:solidFill>
                  <a:srgbClr val="1F2025"/>
                </a:solidFill>
              </a:rPr>
              <a:t>, </a:t>
            </a:r>
            <a:r>
              <a:rPr lang="en-US" altLang="ko-KR" sz="1800" dirty="0" err="1">
                <a:solidFill>
                  <a:srgbClr val="1F2025"/>
                </a:solidFill>
              </a:rPr>
              <a:t>ý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nghĩa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và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vai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trò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của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các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từ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đó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trong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dữ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liệu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ngôn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ngữ</a:t>
            </a:r>
            <a:r>
              <a:rPr lang="en-US" altLang="ko-KR" sz="1800" dirty="0">
                <a:solidFill>
                  <a:srgbClr val="1F2025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800" dirty="0" err="1">
                <a:solidFill>
                  <a:srgbClr val="1F2025"/>
                </a:solidFill>
              </a:rPr>
              <a:t>Trong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không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gian</a:t>
            </a:r>
            <a:r>
              <a:rPr lang="en-US" altLang="ko-KR" sz="1800" dirty="0">
                <a:solidFill>
                  <a:srgbClr val="1F2025"/>
                </a:solidFill>
              </a:rPr>
              <a:t> embedding, vector </a:t>
            </a:r>
            <a:r>
              <a:rPr lang="en-US" altLang="ko-KR" sz="1800" dirty="0" err="1">
                <a:solidFill>
                  <a:srgbClr val="1F2025"/>
                </a:solidFill>
              </a:rPr>
              <a:t>của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các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từ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có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nghĩa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tương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đồng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nhau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thì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sẽ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nằm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gần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nhau</a:t>
            </a:r>
            <a:r>
              <a:rPr lang="en-US" altLang="ko-KR" sz="1800" dirty="0">
                <a:solidFill>
                  <a:srgbClr val="1F2025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F91711-CAFD-776A-5977-7294952FDCA4}"/>
              </a:ext>
            </a:extLst>
          </p:cNvPr>
          <p:cNvSpPr txBox="1"/>
          <p:nvPr/>
        </p:nvSpPr>
        <p:spPr>
          <a:xfrm>
            <a:off x="977521" y="888487"/>
            <a:ext cx="531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dirty="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DECODER</a:t>
            </a:r>
            <a:endParaRPr lang="ko-KR" altLang="en-US" dirty="0">
              <a:solidFill>
                <a:srgbClr val="1F20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020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VISION TRANSFORMER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487881" y="1596414"/>
            <a:ext cx="36829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Ra mắt tháng 10/2020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Là biến thể của Transformer ứng dụng cho các bài toán về thị giác máy tính.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Kiến trúc đ</a:t>
            </a:r>
            <a:r>
              <a:rPr lang="vi-VN" altLang="ko-KR" sz="1800">
                <a:solidFill>
                  <a:srgbClr val="1F2025"/>
                </a:solidFill>
              </a:rPr>
              <a:t>ơ</a:t>
            </a:r>
            <a:r>
              <a:rPr lang="en-US" altLang="ko-KR" sz="1800">
                <a:solidFill>
                  <a:srgbClr val="1F2025"/>
                </a:solidFill>
              </a:rPr>
              <a:t>n giản h</a:t>
            </a:r>
            <a:r>
              <a:rPr lang="vi-VN" altLang="ko-KR" sz="1800">
                <a:solidFill>
                  <a:srgbClr val="1F2025"/>
                </a:solidFill>
              </a:rPr>
              <a:t>ơ</a:t>
            </a:r>
            <a:r>
              <a:rPr lang="en-US" altLang="ko-KR" sz="1800">
                <a:solidFill>
                  <a:srgbClr val="1F2025"/>
                </a:solidFill>
              </a:rPr>
              <a:t>n các mạng CNN, tốn ít tài nguyên h</a:t>
            </a:r>
            <a:r>
              <a:rPr lang="vi-VN" altLang="ko-KR" sz="1800">
                <a:solidFill>
                  <a:srgbClr val="1F2025"/>
                </a:solidFill>
              </a:rPr>
              <a:t>ơ</a:t>
            </a:r>
            <a:r>
              <a:rPr lang="en-US" altLang="ko-KR" sz="1800">
                <a:solidFill>
                  <a:srgbClr val="1F2025"/>
                </a:solidFill>
              </a:rPr>
              <a:t>n khi huấn luyện.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Đạt kết quả t</a:t>
            </a:r>
            <a:r>
              <a:rPr lang="vi-VN" altLang="ko-KR" sz="1800">
                <a:solidFill>
                  <a:srgbClr val="1F2025"/>
                </a:solidFill>
              </a:rPr>
              <a:t>ư</a:t>
            </a:r>
            <a:r>
              <a:rPr lang="en-US" altLang="ko-KR" sz="1800">
                <a:solidFill>
                  <a:srgbClr val="1F2025"/>
                </a:solidFill>
              </a:rPr>
              <a:t>ơng đư</a:t>
            </a:r>
            <a:r>
              <a:rPr lang="vi-VN" altLang="ko-KR" sz="1800">
                <a:solidFill>
                  <a:srgbClr val="1F2025"/>
                </a:solidFill>
              </a:rPr>
              <a:t>ơ</a:t>
            </a:r>
            <a:r>
              <a:rPr lang="en-US" altLang="ko-KR" sz="1800">
                <a:solidFill>
                  <a:srgbClr val="1F2025"/>
                </a:solidFill>
              </a:rPr>
              <a:t>ng với các mạng CNN SOTA khác tại thời điểm ra mắt.</a:t>
            </a:r>
          </a:p>
          <a:p>
            <a:pPr marL="171450" indent="-1714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7C7F96-7F2A-46ED-A9B7-15BDFBD0E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100" y="1027843"/>
            <a:ext cx="7469835" cy="393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45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VISION TRANSFORMER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487881" y="1596414"/>
            <a:ext cx="7900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Patches.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Linear embedding.</a:t>
            </a:r>
          </a:p>
          <a:p>
            <a:pPr marL="171450" indent="-1714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09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SWIN TRANSFORMER V1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435356" y="5079117"/>
            <a:ext cx="4799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Ra mắt tháng 3/2021.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Cải tiến có thừa kế các ý t</a:t>
            </a:r>
            <a:r>
              <a:rPr lang="vi-VN" altLang="ko-KR" sz="1800">
                <a:solidFill>
                  <a:srgbClr val="1F2025"/>
                </a:solidFill>
              </a:rPr>
              <a:t>ư</a:t>
            </a:r>
            <a:r>
              <a:rPr lang="en-US" altLang="ko-KR" sz="1800">
                <a:solidFill>
                  <a:srgbClr val="1F2025"/>
                </a:solidFill>
              </a:rPr>
              <a:t>ởng từ ViT.</a:t>
            </a:r>
          </a:p>
          <a:p>
            <a:pPr marL="171450" indent="-1714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808757-4523-4701-9A19-7A588FA5A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71" y="927650"/>
            <a:ext cx="11318829" cy="357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96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SWIN TRANSFORMER V1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388703" y="1813403"/>
            <a:ext cx="4799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Shifted Window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Swin Transformer Block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Shifted Window based Self-Attention</a:t>
            </a:r>
          </a:p>
          <a:p>
            <a:pPr marL="171450" indent="-1714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689946-F1FF-44EF-96B2-C71C18C4F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598" y="465985"/>
            <a:ext cx="4429125" cy="2647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F9F38E-199C-41AE-9A89-477CD931F4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811480"/>
            <a:ext cx="44672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24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336212" y="2782669"/>
            <a:ext cx="5519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III</a:t>
            </a:r>
            <a:r>
              <a:rPr lang="vi-VN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. </a:t>
            </a:r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KIẾN TRÚC TỔNG QUAN</a:t>
            </a:r>
            <a:endParaRPr lang="ko-KR" altLang="en-US" sz="36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174595B1-92CE-44ED-97FE-F6A897FE4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02" y="217015"/>
            <a:ext cx="834391" cy="4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48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SWIN TRANSFORMER V2</a:t>
            </a:r>
            <a:endParaRPr lang="ko-KR" altLang="en-US" sz="2400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388703" y="1813403"/>
            <a:ext cx="47991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Được giới thiệu tháng 11/2021.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Dựa trên kiến trúc của Swin Transformer V1, có thêm một số cải tiến để cải thiện hiệu năng cũng nh</a:t>
            </a:r>
            <a:r>
              <a:rPr lang="vi-VN" altLang="ko-KR" sz="1800">
                <a:solidFill>
                  <a:srgbClr val="1F2025"/>
                </a:solidFill>
              </a:rPr>
              <a:t>ư</a:t>
            </a:r>
            <a:r>
              <a:rPr lang="en-US" altLang="ko-KR" sz="1800">
                <a:solidFill>
                  <a:srgbClr val="1F2025"/>
                </a:solidFill>
              </a:rPr>
              <a:t> độ phân giải đầu vào.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Mô hình lên tới 3 tỷ tham số, huấn luyện với độ phân giải lên tới 1536x1536 pixels.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Thiết lập SOTA trên các thang đo đại diện cho các bài toán về thị giác máy tính.</a:t>
            </a:r>
          </a:p>
          <a:p>
            <a:pPr marL="171450" indent="-1714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80287D-0413-4A11-9FC5-C6A843A85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281" y="706092"/>
            <a:ext cx="53721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33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708400" y="2759168"/>
            <a:ext cx="477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sz="3600" b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ko-KR" sz="3600" b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vi-VN" altLang="ko-KR" sz="3600" b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CÁC </a:t>
            </a:r>
            <a:r>
              <a:rPr lang="en-US" altLang="ko-KR" sz="3600" b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KỸ THUẬT MỚI Đ</a:t>
            </a:r>
            <a:r>
              <a:rPr lang="vi-VN" altLang="ko-KR" sz="3600" b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altLang="ko-KR" sz="3600" b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ỢC ĐỀ XUẤT</a:t>
            </a:r>
            <a:endParaRPr lang="ko-KR" altLang="en-US" sz="3600" b="1" dirty="0">
              <a:solidFill>
                <a:srgbClr val="1F20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174595B1-92CE-44ED-97FE-F6A897FE4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02" y="217015"/>
            <a:ext cx="834391" cy="4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59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82981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MỞ RỘNG NĂNG LỰC MÔ HÌNH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20547" y="2233280"/>
            <a:ext cx="4677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Post normalization</a:t>
            </a:r>
          </a:p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Scaled cosine attention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47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82981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MỞ RỘNG ĐỘ PHÂN GIẢI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20547" y="2233280"/>
            <a:ext cx="4677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Continuous relative position bias</a:t>
            </a:r>
          </a:p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Log-spaced coordinates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6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C4F47B-7DEF-4179-95D3-8FAA893C1F90}"/>
              </a:ext>
            </a:extLst>
          </p:cNvPr>
          <p:cNvSpPr/>
          <p:nvPr/>
        </p:nvSpPr>
        <p:spPr>
          <a:xfrm>
            <a:off x="0" y="0"/>
            <a:ext cx="3416300" cy="6858000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7BEF87-CDAD-4303-B1EC-61AB31BD19D4}"/>
              </a:ext>
            </a:extLst>
          </p:cNvPr>
          <p:cNvSpPr/>
          <p:nvPr/>
        </p:nvSpPr>
        <p:spPr>
          <a:xfrm>
            <a:off x="5181085" y="1476419"/>
            <a:ext cx="45735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</a:rPr>
              <a:t>I. GIỚI THIỆU</a:t>
            </a:r>
            <a:endParaRPr lang="ko-KR" altLang="en-US" sz="2400" dirty="0">
              <a:solidFill>
                <a:srgbClr val="1F2025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8A077A-EBCF-47AD-8314-4F358723DE8A}"/>
              </a:ext>
            </a:extLst>
          </p:cNvPr>
          <p:cNvSpPr/>
          <p:nvPr/>
        </p:nvSpPr>
        <p:spPr>
          <a:xfrm>
            <a:off x="5181085" y="2121000"/>
            <a:ext cx="5371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</a:rPr>
              <a:t>II. CÁC CÔNG TRÌNH ĐẶT NỀN MÓNG</a:t>
            </a:r>
            <a:endParaRPr lang="ko-KR" altLang="en-US" sz="2400" dirty="0">
              <a:solidFill>
                <a:srgbClr val="1F2025"/>
              </a:solidFill>
              <a:latin typeface="+mj-lt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2BEB8A-C669-4338-827E-E03D717C6428}"/>
              </a:ext>
            </a:extLst>
          </p:cNvPr>
          <p:cNvSpPr/>
          <p:nvPr/>
        </p:nvSpPr>
        <p:spPr>
          <a:xfrm>
            <a:off x="5181085" y="3393657"/>
            <a:ext cx="53718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F2025"/>
                </a:solidFill>
                <a:latin typeface="+mj-lt"/>
              </a:rPr>
              <a:t>IV. CÁC KỸ THUẬT MỚI ĐƯỢC ĐỀ XUẤT</a:t>
            </a:r>
            <a:endParaRPr lang="ko-KR" altLang="en-US" sz="2400" dirty="0">
              <a:solidFill>
                <a:srgbClr val="1F2025"/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504B48-A0BB-454E-AE51-429986957D05}"/>
              </a:ext>
            </a:extLst>
          </p:cNvPr>
          <p:cNvSpPr/>
          <p:nvPr/>
        </p:nvSpPr>
        <p:spPr>
          <a:xfrm>
            <a:off x="5181085" y="4685328"/>
            <a:ext cx="45735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F2025"/>
                </a:solidFill>
                <a:latin typeface="+mj-lt"/>
              </a:rPr>
              <a:t>VI. KẾT LUẬN</a:t>
            </a:r>
            <a:endParaRPr lang="ko-KR" altLang="en-US" sz="2400" dirty="0">
              <a:solidFill>
                <a:srgbClr val="1F2025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FD2DEC-45BC-408F-8016-22CF7F88BB3C}"/>
              </a:ext>
            </a:extLst>
          </p:cNvPr>
          <p:cNvSpPr txBox="1"/>
          <p:nvPr/>
        </p:nvSpPr>
        <p:spPr>
          <a:xfrm>
            <a:off x="506883" y="1028045"/>
            <a:ext cx="290941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z="2800" b="0" dirty="0">
                <a:solidFill>
                  <a:schemeClr val="bg1"/>
                </a:solidFill>
                <a:latin typeface="+mj-lt"/>
              </a:rPr>
              <a:t>NỘI DUNG</a:t>
            </a:r>
            <a:endParaRPr lang="ko-KR" altLang="en-US" sz="2800" b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A69FF0B0-BF80-4678-860F-265385EAF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207" y="1632058"/>
            <a:ext cx="834391" cy="488942"/>
          </a:xfrm>
          <a:prstGeom prst="rect">
            <a:avLst/>
          </a:prstGeom>
        </p:spPr>
      </p:pic>
      <p:sp>
        <p:nvSpPr>
          <p:cNvPr id="29" name="직사각형 23">
            <a:extLst>
              <a:ext uri="{FF2B5EF4-FFF2-40B4-BE49-F238E27FC236}">
                <a16:creationId xmlns:a16="http://schemas.microsoft.com/office/drawing/2014/main" id="{FD5C1B37-E701-4683-9671-EA08E1115E33}"/>
              </a:ext>
            </a:extLst>
          </p:cNvPr>
          <p:cNvSpPr/>
          <p:nvPr/>
        </p:nvSpPr>
        <p:spPr>
          <a:xfrm>
            <a:off x="5181085" y="4040747"/>
            <a:ext cx="45735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F2025"/>
                </a:solidFill>
                <a:latin typeface="+mj-lt"/>
              </a:rPr>
              <a:t>V. MỘT SỐ KẾT QUẢ ĐÁNH GIÁ</a:t>
            </a:r>
            <a:endParaRPr lang="ko-KR" altLang="en-US" sz="2400" dirty="0">
              <a:solidFill>
                <a:srgbClr val="1F2025"/>
              </a:solidFill>
              <a:latin typeface="+mj-lt"/>
            </a:endParaRPr>
          </a:p>
        </p:txBody>
      </p:sp>
      <p:sp>
        <p:nvSpPr>
          <p:cNvPr id="30" name="직사각형 23">
            <a:extLst>
              <a:ext uri="{FF2B5EF4-FFF2-40B4-BE49-F238E27FC236}">
                <a16:creationId xmlns:a16="http://schemas.microsoft.com/office/drawing/2014/main" id="{D1F10F51-009B-4EEE-A667-3D4D33B27340}"/>
              </a:ext>
            </a:extLst>
          </p:cNvPr>
          <p:cNvSpPr/>
          <p:nvPr/>
        </p:nvSpPr>
        <p:spPr>
          <a:xfrm>
            <a:off x="5181085" y="2765581"/>
            <a:ext cx="53718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</a:rPr>
              <a:t>III. KIẾN TRÚC TỔNG QUAN</a:t>
            </a:r>
            <a:endParaRPr lang="ko-KR" altLang="en-US" sz="2400" dirty="0">
              <a:solidFill>
                <a:srgbClr val="1F202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9280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82981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cs typeface="Arial" panose="020B0604020202020204" pitchFamily="34" charset="0"/>
              </a:rPr>
              <a:t>TIỀN HUẤN LUYỆN TỰ GIÁM SÁT</a:t>
            </a:r>
            <a:endParaRPr lang="ko-KR" altLang="en-US" sz="2400" b="1" dirty="0">
              <a:solidFill>
                <a:srgbClr val="1F2025"/>
              </a:solidFill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20547" y="2233280"/>
            <a:ext cx="4677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Continuous relative position bias</a:t>
            </a:r>
          </a:p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Log-spaced coordinates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00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82981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CÁC KỸ THUẬT TIẾT KIỆM BỘ NHỚ GPU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20547" y="2233280"/>
            <a:ext cx="4677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Continuous relative position bias</a:t>
            </a:r>
          </a:p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Log-spaced coordinates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708400" y="2759168"/>
            <a:ext cx="477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V</a:t>
            </a:r>
            <a:r>
              <a:rPr lang="vi-VN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. </a:t>
            </a:r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MỘT SỐ KẾT QUẢ ĐÁNH GIÁ</a:t>
            </a:r>
            <a:endParaRPr lang="ko-KR" altLang="en-US" sz="36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174595B1-92CE-44ED-97FE-F6A897FE4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02" y="217015"/>
            <a:ext cx="834391" cy="4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31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708400" y="2759168"/>
            <a:ext cx="477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VI</a:t>
            </a:r>
            <a:r>
              <a:rPr lang="vi-VN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. </a:t>
            </a:r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KẾT LUẬN</a:t>
            </a:r>
            <a:endParaRPr lang="ko-KR" altLang="en-US" sz="36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174595B1-92CE-44ED-97FE-F6A897FE4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02" y="217015"/>
            <a:ext cx="834391" cy="4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75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A5185-63D0-4A8C-A249-BDD71C42AE54}"/>
              </a:ext>
            </a:extLst>
          </p:cNvPr>
          <p:cNvSpPr txBox="1"/>
          <p:nvPr/>
        </p:nvSpPr>
        <p:spPr>
          <a:xfrm>
            <a:off x="3796796" y="2770087"/>
            <a:ext cx="4923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vi-VN" altLang="ko-KR" sz="4400" b="0" dirty="0">
                <a:solidFill>
                  <a:schemeClr val="bg1"/>
                </a:solidFill>
              </a:rPr>
              <a:t>XIN CẢM ƠN</a:t>
            </a:r>
            <a:r>
              <a:rPr lang="en-US" altLang="ko-KR" sz="4400" b="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99A32-5752-4F46-90C2-1C48D71440C8}"/>
              </a:ext>
            </a:extLst>
          </p:cNvPr>
          <p:cNvSpPr txBox="1"/>
          <p:nvPr/>
        </p:nvSpPr>
        <p:spPr>
          <a:xfrm>
            <a:off x="4357586" y="3653377"/>
            <a:ext cx="380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hung.ttkt1@gmail.com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708400" y="2759168"/>
            <a:ext cx="477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I. GIỚI THIỆU</a:t>
            </a:r>
            <a:endParaRPr lang="ko-KR" altLang="en-US" sz="36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174595B1-92CE-44ED-97FE-F6A897FE4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02" y="217015"/>
            <a:ext cx="834391" cy="4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6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708400" y="2759168"/>
            <a:ext cx="477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II. CÁC CÔNG TRÌNH ĐẶT NỀN MÓNG</a:t>
            </a:r>
            <a:endParaRPr lang="ko-KR" altLang="en-US" sz="36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174595B1-92CE-44ED-97FE-F6A897FE4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02" y="217015"/>
            <a:ext cx="834391" cy="4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6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MỘT SỐ CÔNG TRÌNH NỀN MÓNG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B8A408-5BCA-49BE-A14B-2B4A9E1E71E0}"/>
              </a:ext>
            </a:extLst>
          </p:cNvPr>
          <p:cNvSpPr/>
          <p:nvPr/>
        </p:nvSpPr>
        <p:spPr>
          <a:xfrm>
            <a:off x="1235020" y="2556583"/>
            <a:ext cx="1726161" cy="8630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/>
              <a:t>Transformer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983C52-734B-4678-BC9A-21264EDEFDA6}"/>
              </a:ext>
            </a:extLst>
          </p:cNvPr>
          <p:cNvSpPr/>
          <p:nvPr/>
        </p:nvSpPr>
        <p:spPr>
          <a:xfrm>
            <a:off x="3790829" y="2556584"/>
            <a:ext cx="2099388" cy="8630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/>
              <a:t>Vision Transformer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DC9370-70C3-4FD5-8C41-004FE703AFE5}"/>
              </a:ext>
            </a:extLst>
          </p:cNvPr>
          <p:cNvSpPr/>
          <p:nvPr/>
        </p:nvSpPr>
        <p:spPr>
          <a:xfrm>
            <a:off x="6573335" y="2565919"/>
            <a:ext cx="1946909" cy="8630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/>
              <a:t>Swin Transformer V1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37F898-E599-4A00-A3F1-3190F8D82EB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961181" y="2988124"/>
            <a:ext cx="8296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B8A806-8E11-4CCF-8181-0CC1B5219FB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890217" y="2988125"/>
            <a:ext cx="683118" cy="9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8532EAD-AF8F-4A13-800B-4F2932CAF3DE}"/>
              </a:ext>
            </a:extLst>
          </p:cNvPr>
          <p:cNvSpPr/>
          <p:nvPr/>
        </p:nvSpPr>
        <p:spPr>
          <a:xfrm>
            <a:off x="9275675" y="2556584"/>
            <a:ext cx="1946909" cy="8630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/>
              <a:t>Swin Transformer V2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0E7357-3D07-4A6E-8132-65ECCBCFEC2F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8520244" y="2988125"/>
            <a:ext cx="755431" cy="9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95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TRANSFORMER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20547" y="2233280"/>
            <a:ext cx="3765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800" dirty="0">
                <a:solidFill>
                  <a:srgbClr val="1F2025"/>
                </a:solidFill>
              </a:rPr>
              <a:t>Ra </a:t>
            </a:r>
            <a:r>
              <a:rPr lang="en-US" altLang="ko-KR" sz="1800" dirty="0" err="1">
                <a:solidFill>
                  <a:srgbClr val="1F2025"/>
                </a:solidFill>
              </a:rPr>
              <a:t>mắt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năm</a:t>
            </a:r>
            <a:r>
              <a:rPr lang="en-US" altLang="ko-KR" sz="1800" dirty="0">
                <a:solidFill>
                  <a:srgbClr val="1F2025"/>
                </a:solidFill>
              </a:rPr>
              <a:t> 2017, ban </a:t>
            </a:r>
            <a:r>
              <a:rPr lang="en-US" altLang="ko-KR" sz="1800" dirty="0" err="1">
                <a:solidFill>
                  <a:srgbClr val="1F2025"/>
                </a:solidFill>
              </a:rPr>
              <a:t>đầu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sử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dụng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cho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xử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lý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ngôn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ngữ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tự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nhiên</a:t>
            </a:r>
            <a:r>
              <a:rPr lang="en-US" altLang="ko-KR" sz="1800" dirty="0">
                <a:solidFill>
                  <a:srgbClr val="1F2025"/>
                </a:solidFill>
              </a:rPr>
              <a:t>, </a:t>
            </a:r>
            <a:r>
              <a:rPr lang="en-US" altLang="ko-KR" sz="1800" dirty="0" err="1">
                <a:solidFill>
                  <a:srgbClr val="1F2025"/>
                </a:solidFill>
              </a:rPr>
              <a:t>bài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toán</a:t>
            </a:r>
            <a:r>
              <a:rPr lang="en-US" altLang="ko-KR" sz="1800" dirty="0">
                <a:solidFill>
                  <a:srgbClr val="1F2025"/>
                </a:solidFill>
              </a:rPr>
              <a:t> Machine Translation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972B1A-5EF0-4E15-8E4B-95B4A62F7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8426"/>
            <a:ext cx="4156422" cy="578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8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TRANSFORMER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77522" y="1447438"/>
            <a:ext cx="37728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sz="1800" dirty="0" err="1">
                <a:solidFill>
                  <a:srgbClr val="1F2025"/>
                </a:solidFill>
              </a:rPr>
              <a:t>Giảm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số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chiều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cần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thiết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để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biểu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diễn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từ</a:t>
            </a:r>
            <a:r>
              <a:rPr lang="en-US" altLang="ko-KR" sz="1800" dirty="0">
                <a:solidFill>
                  <a:srgbClr val="1F2025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800" dirty="0" err="1">
                <a:solidFill>
                  <a:srgbClr val="1F2025"/>
                </a:solidFill>
              </a:rPr>
              <a:t>Là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một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không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gian</a:t>
            </a:r>
            <a:r>
              <a:rPr lang="en-US" altLang="ko-KR" sz="1800" dirty="0">
                <a:solidFill>
                  <a:srgbClr val="1F2025"/>
                </a:solidFill>
              </a:rPr>
              <a:t> vector </a:t>
            </a:r>
            <a:r>
              <a:rPr lang="en-US" altLang="ko-KR" sz="1800" dirty="0" err="1">
                <a:solidFill>
                  <a:srgbClr val="1F2025"/>
                </a:solidFill>
              </a:rPr>
              <a:t>biểu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diễn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từ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dựa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trên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ngữ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cảnh</a:t>
            </a:r>
            <a:r>
              <a:rPr lang="en-US" altLang="ko-KR" sz="1800" dirty="0">
                <a:solidFill>
                  <a:srgbClr val="1F2025"/>
                </a:solidFill>
              </a:rPr>
              <a:t>, </a:t>
            </a:r>
            <a:r>
              <a:rPr lang="en-US" altLang="ko-KR" sz="1800" dirty="0" err="1">
                <a:solidFill>
                  <a:srgbClr val="1F2025"/>
                </a:solidFill>
              </a:rPr>
              <a:t>ý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nghĩa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và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vai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trò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của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các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từ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đó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trong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dữ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liệu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ngôn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ngữ</a:t>
            </a:r>
            <a:r>
              <a:rPr lang="en-US" altLang="ko-KR" sz="1800" dirty="0">
                <a:solidFill>
                  <a:srgbClr val="1F2025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800" dirty="0" err="1">
                <a:solidFill>
                  <a:srgbClr val="1F2025"/>
                </a:solidFill>
              </a:rPr>
              <a:t>Trong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không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gian</a:t>
            </a:r>
            <a:r>
              <a:rPr lang="en-US" altLang="ko-KR" sz="1800" dirty="0">
                <a:solidFill>
                  <a:srgbClr val="1F2025"/>
                </a:solidFill>
              </a:rPr>
              <a:t> embedding, vector </a:t>
            </a:r>
            <a:r>
              <a:rPr lang="en-US" altLang="ko-KR" sz="1800" dirty="0" err="1">
                <a:solidFill>
                  <a:srgbClr val="1F2025"/>
                </a:solidFill>
              </a:rPr>
              <a:t>của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các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từ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có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nghĩa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tương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đồng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nhau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thì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sẽ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nằm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gần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nhau</a:t>
            </a:r>
            <a:r>
              <a:rPr lang="en-US" altLang="ko-KR" sz="1800" dirty="0">
                <a:solidFill>
                  <a:srgbClr val="1F2025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F91711-CAFD-776A-5977-7294952FDCA4}"/>
              </a:ext>
            </a:extLst>
          </p:cNvPr>
          <p:cNvSpPr txBox="1"/>
          <p:nvPr/>
        </p:nvSpPr>
        <p:spPr>
          <a:xfrm>
            <a:off x="977521" y="888487"/>
            <a:ext cx="531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dirty="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 EMBEDDING</a:t>
            </a:r>
            <a:endParaRPr lang="ko-KR" altLang="en-US" dirty="0">
              <a:solidFill>
                <a:srgbClr val="1F20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E4487-2759-A135-1D26-C8B61EEE16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3" t="6651" r="6703" b="5094"/>
          <a:stretch/>
        </p:blipFill>
        <p:spPr>
          <a:xfrm>
            <a:off x="4750420" y="665603"/>
            <a:ext cx="7235779" cy="450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70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TRANSFORMER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77521" y="1516183"/>
            <a:ext cx="6673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sz="1800" dirty="0" err="1">
                <a:solidFill>
                  <a:srgbClr val="1F2025"/>
                </a:solidFill>
              </a:rPr>
              <a:t>Để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biểu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diễn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vị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trí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của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từ</a:t>
            </a:r>
            <a:r>
              <a:rPr lang="en-US" altLang="ko-KR" sz="1800" dirty="0">
                <a:solidFill>
                  <a:srgbClr val="1F2025"/>
                </a:solidFill>
              </a:rPr>
              <a:t> (token) </a:t>
            </a:r>
            <a:r>
              <a:rPr lang="en-US" altLang="ko-KR" sz="1800" dirty="0" err="1">
                <a:solidFill>
                  <a:srgbClr val="1F2025"/>
                </a:solidFill>
              </a:rPr>
              <a:t>trong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chuỗi</a:t>
            </a:r>
            <a:r>
              <a:rPr lang="en-US" altLang="ko-KR" sz="1800" dirty="0">
                <a:solidFill>
                  <a:srgbClr val="1F2025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800" dirty="0" err="1">
                <a:solidFill>
                  <a:srgbClr val="1F2025"/>
                </a:solidFill>
              </a:rPr>
              <a:t>Có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số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chiều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bằng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với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số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chiều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của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không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gian</a:t>
            </a:r>
            <a:r>
              <a:rPr lang="en-US" altLang="ko-KR" sz="1800" dirty="0">
                <a:solidFill>
                  <a:srgbClr val="1F2025"/>
                </a:solidFill>
              </a:rPr>
              <a:t> embedding.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3598F0-F1CF-C399-F5E0-38D8FFF5DB7E}"/>
              </a:ext>
            </a:extLst>
          </p:cNvPr>
          <p:cNvSpPr txBox="1"/>
          <p:nvPr/>
        </p:nvSpPr>
        <p:spPr>
          <a:xfrm>
            <a:off x="977521" y="888487"/>
            <a:ext cx="531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dirty="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POSITIONAL ENCODING</a:t>
            </a:r>
            <a:endParaRPr lang="ko-KR" altLang="en-US" dirty="0">
              <a:solidFill>
                <a:srgbClr val="1F20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2EB658-D749-38AC-F20C-66400A7012F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251875"/>
            <a:ext cx="7772400" cy="17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86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TRANSFORMER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77522" y="1447438"/>
            <a:ext cx="37728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sz="1800" dirty="0" err="1">
                <a:solidFill>
                  <a:srgbClr val="1F2025"/>
                </a:solidFill>
              </a:rPr>
              <a:t>Cơ chế attention giúp mỗi token đang xét chỉ tập trung vào một số các token khác trong câu</a:t>
            </a:r>
            <a:r>
              <a:rPr lang="en-US" altLang="ko-KR" sz="1800" dirty="0">
                <a:solidFill>
                  <a:srgbClr val="1F2025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800" dirty="0" err="1">
                <a:solidFill>
                  <a:srgbClr val="1F2025"/>
                </a:solidFill>
              </a:rPr>
              <a:t>Multi-head attention là một cách thực hiện việc tính toán attention theo cơ chế song song</a:t>
            </a:r>
            <a:r>
              <a:rPr lang="en-US" altLang="ko-KR" sz="1800" dirty="0">
                <a:solidFill>
                  <a:srgbClr val="1F2025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800" dirty="0" err="1">
                <a:solidFill>
                  <a:srgbClr val="1F2025"/>
                </a:solidFill>
              </a:rPr>
              <a:t>Transformers sử dụng.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F91711-CAFD-776A-5977-7294952FDCA4}"/>
              </a:ext>
            </a:extLst>
          </p:cNvPr>
          <p:cNvSpPr txBox="1"/>
          <p:nvPr/>
        </p:nvSpPr>
        <p:spPr>
          <a:xfrm>
            <a:off x="977521" y="888487"/>
            <a:ext cx="531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dirty="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MULTI-HEAD ATTENTION</a:t>
            </a:r>
            <a:endParaRPr lang="ko-KR" altLang="en-US" dirty="0">
              <a:solidFill>
                <a:srgbClr val="1F20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784399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2025"/>
        </a:solidFill>
        <a:ln w="9525" cap="flat">
          <a:noFill/>
          <a:prstDash val="solid"/>
          <a:miter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3235</TotalTime>
  <Words>570</Words>
  <Application>Microsoft Macintosh PowerPoint</Application>
  <PresentationFormat>Widescreen</PresentationFormat>
  <Paragraphs>77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Calibri</vt:lpstr>
      <vt:lpstr>Tahoma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Hung Minh Vu</cp:lastModifiedBy>
  <cp:revision>228</cp:revision>
  <dcterms:created xsi:type="dcterms:W3CDTF">2019-04-06T05:20:47Z</dcterms:created>
  <dcterms:modified xsi:type="dcterms:W3CDTF">2022-12-09T10:36:43Z</dcterms:modified>
</cp:coreProperties>
</file>