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96" r:id="rId2"/>
    <p:sldId id="381" r:id="rId3"/>
    <p:sldId id="270" r:id="rId4"/>
    <p:sldId id="350" r:id="rId5"/>
    <p:sldId id="373" r:id="rId6"/>
    <p:sldId id="358" r:id="rId7"/>
    <p:sldId id="359" r:id="rId8"/>
    <p:sldId id="374" r:id="rId9"/>
    <p:sldId id="352" r:id="rId10"/>
    <p:sldId id="360" r:id="rId11"/>
    <p:sldId id="386" r:id="rId12"/>
    <p:sldId id="365" r:id="rId13"/>
    <p:sldId id="367" r:id="rId14"/>
    <p:sldId id="368" r:id="rId15"/>
    <p:sldId id="375" r:id="rId16"/>
    <p:sldId id="376" r:id="rId17"/>
    <p:sldId id="366" r:id="rId18"/>
    <p:sldId id="370" r:id="rId19"/>
    <p:sldId id="369" r:id="rId20"/>
    <p:sldId id="380" r:id="rId21"/>
    <p:sldId id="389" r:id="rId22"/>
    <p:sldId id="378" r:id="rId23"/>
    <p:sldId id="390" r:id="rId24"/>
    <p:sldId id="387" r:id="rId25"/>
    <p:sldId id="379" r:id="rId26"/>
    <p:sldId id="393" r:id="rId27"/>
    <p:sldId id="415" r:id="rId28"/>
    <p:sldId id="361" r:id="rId29"/>
    <p:sldId id="362" r:id="rId30"/>
    <p:sldId id="404" r:id="rId31"/>
    <p:sldId id="406" r:id="rId32"/>
    <p:sldId id="405" r:id="rId33"/>
    <p:sldId id="388" r:id="rId34"/>
    <p:sldId id="418" r:id="rId35"/>
    <p:sldId id="419" r:id="rId36"/>
    <p:sldId id="420" r:id="rId37"/>
    <p:sldId id="429" r:id="rId38"/>
    <p:sldId id="430" r:id="rId39"/>
    <p:sldId id="421" r:id="rId40"/>
    <p:sldId id="422" r:id="rId41"/>
    <p:sldId id="423" r:id="rId42"/>
    <p:sldId id="425" r:id="rId43"/>
    <p:sldId id="424" r:id="rId44"/>
    <p:sldId id="426" r:id="rId45"/>
    <p:sldId id="431" r:id="rId46"/>
    <p:sldId id="428" r:id="rId47"/>
    <p:sldId id="427" r:id="rId48"/>
    <p:sldId id="437" r:id="rId49"/>
    <p:sldId id="438" r:id="rId50"/>
    <p:sldId id="435" r:id="rId51"/>
  </p:sldIdLst>
  <p:sldSz cx="9144000" cy="6858000" type="screen4x3"/>
  <p:notesSz cx="9296400" cy="68818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99FF"/>
    <a:srgbClr val="97B3F0"/>
    <a:srgbClr val="0000FF"/>
    <a:srgbClr val="3333FF"/>
    <a:srgbClr val="000099"/>
    <a:srgbClr val="996633"/>
    <a:srgbClr val="2D2DB9"/>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7" autoAdjust="0"/>
    <p:restoredTop sz="67801" autoAdjust="0"/>
  </p:normalViewPr>
  <p:slideViewPr>
    <p:cSldViewPr>
      <p:cViewPr varScale="1">
        <p:scale>
          <a:sx n="56" d="100"/>
          <a:sy n="56" d="100"/>
        </p:scale>
        <p:origin x="11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88"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4029075" cy="3444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131075" name="Rectangle 3"/>
          <p:cNvSpPr>
            <a:spLocks noGrp="1" noChangeArrowheads="1"/>
          </p:cNvSpPr>
          <p:nvPr>
            <p:ph type="dt" sz="quarter" idx="1"/>
          </p:nvPr>
        </p:nvSpPr>
        <p:spPr bwMode="auto">
          <a:xfrm>
            <a:off x="5267325" y="0"/>
            <a:ext cx="4027488" cy="3444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131076" name="Rectangle 4"/>
          <p:cNvSpPr>
            <a:spLocks noGrp="1" noChangeArrowheads="1"/>
          </p:cNvSpPr>
          <p:nvPr>
            <p:ph type="ftr" sz="quarter" idx="2"/>
          </p:nvPr>
        </p:nvSpPr>
        <p:spPr bwMode="auto">
          <a:xfrm>
            <a:off x="0" y="6535738"/>
            <a:ext cx="4029075" cy="3444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131077" name="Rectangle 5"/>
          <p:cNvSpPr>
            <a:spLocks noGrp="1" noChangeArrowheads="1"/>
          </p:cNvSpPr>
          <p:nvPr>
            <p:ph type="sldNum" sz="quarter" idx="3"/>
          </p:nvPr>
        </p:nvSpPr>
        <p:spPr bwMode="auto">
          <a:xfrm>
            <a:off x="5267325" y="6535738"/>
            <a:ext cx="4027488" cy="3444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84292CEE-15D0-4AED-8E46-C1F462580369}" type="slidenum">
              <a:rPr lang="en-US" altLang="en-US"/>
              <a:pPr>
                <a:defRPr/>
              </a:pPr>
              <a:t>‹#›</a:t>
            </a:fld>
            <a:endParaRPr lang="en-US" altLang="en-US"/>
          </a:p>
        </p:txBody>
      </p:sp>
    </p:spTree>
    <p:extLst>
      <p:ext uri="{BB962C8B-B14F-4D97-AF65-F5344CB8AC3E}">
        <p14:creationId xmlns:p14="http://schemas.microsoft.com/office/powerpoint/2010/main" val="2119440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9075" cy="3444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5267325" y="0"/>
            <a:ext cx="4029075" cy="3444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2928938" y="515938"/>
            <a:ext cx="3438525" cy="2579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239838" y="3268663"/>
            <a:ext cx="6816725" cy="309721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537325"/>
            <a:ext cx="4029075" cy="3444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5267325" y="6537325"/>
            <a:ext cx="4029075" cy="34448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391F7267-EB49-4842-9137-9F776758F52F}" type="slidenum">
              <a:rPr lang="en-US" altLang="en-US"/>
              <a:pPr>
                <a:defRPr/>
              </a:pPr>
              <a:t>‹#›</a:t>
            </a:fld>
            <a:endParaRPr lang="en-US" altLang="en-US"/>
          </a:p>
        </p:txBody>
      </p:sp>
    </p:spTree>
    <p:extLst>
      <p:ext uri="{BB962C8B-B14F-4D97-AF65-F5344CB8AC3E}">
        <p14:creationId xmlns:p14="http://schemas.microsoft.com/office/powerpoint/2010/main" val="2847001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tcnews.vn/blockchain-la-gi/"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twitter.com/intent/tweet?text=GI%E1%BA%A2I%20TH%C3%8DCH%20V%E1%BB%80%20C%C6%A0%20S%E1%BB%9E%20D%E1%BB%AE%20LI%E1%BB%86U%20PH%C3%82N%20C%E1%BA%A4P%20V%C3%80%20PH%C3%82N%20T%C3%81N&amp;url=https://btcnews.vn/giai-thich-ve-co-so-du-lieu-phan-cap-va-phan-tan/&amp;counturl=https://btcnews.vn/giai-thich-ve-co-so-du-lieu-phan-cap-va-phan-tan/&amp;"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itcoinvietnamnews.com/2017/12/iota-miota-la-gi-suc-manh-cua-cong-nghe-tangl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bitcoinvietnamnews.com/2018/01/raiblocks-la-gi.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Ripple_(compan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Ripple_(compan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Ripple_(company)"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vi.wikipedia.org/wiki/Si%C3%AAu_v%C4%83n_b%E1%BA%A3n" TargetMode="External"/><Relationship Id="rId13" Type="http://schemas.openxmlformats.org/officeDocument/2006/relationships/hyperlink" Target="https://vi.wikipedia.org/wiki/FTP" TargetMode="External"/><Relationship Id="rId3" Type="http://schemas.openxmlformats.org/officeDocument/2006/relationships/hyperlink" Target="https://vi.wikipedia.org/wiki/Kh%C3%B4ng_gian" TargetMode="External"/><Relationship Id="rId7" Type="http://schemas.openxmlformats.org/officeDocument/2006/relationships/hyperlink" Target="https://vi.wikipedia.org/wiki/T%C3%A0i_li%E1%BB%87u" TargetMode="External"/><Relationship Id="rId12" Type="http://schemas.openxmlformats.org/officeDocument/2006/relationships/hyperlink" Target="https://vi.wikipedia.org/wiki/Th%C6%B0_%C4%91i%E1%BB%87n_t%E1%BB%AD"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vi.wikipedia.org/wiki/H%E1%BB%87_th%E1%BB%91ng" TargetMode="External"/><Relationship Id="rId11" Type="http://schemas.openxmlformats.org/officeDocument/2006/relationships/hyperlink" Target="https://vi.wikipedia.org/w/index.php?title=D%E1%BB%8Bch_v%E1%BB%A5_ch%E1%BA%A1y_tr%C3%AAn_Internet&amp;action=edit&amp;redlink=1" TargetMode="External"/><Relationship Id="rId5" Type="http://schemas.openxmlformats.org/officeDocument/2006/relationships/hyperlink" Target="https://vi.wikipedia.org/wiki/Internet" TargetMode="External"/><Relationship Id="rId10" Type="http://schemas.openxmlformats.org/officeDocument/2006/relationships/hyperlink" Target="https://vi.wikipedia.org/wiki/T%E1%BB%AB_%C4%91%E1%BB%93ng_ngh%C4%A9a" TargetMode="External"/><Relationship Id="rId4" Type="http://schemas.openxmlformats.org/officeDocument/2006/relationships/hyperlink" Target="https://vi.wikipedia.org/wiki/Th%C3%B4ng_tin" TargetMode="External"/><Relationship Id="rId9" Type="http://schemas.openxmlformats.org/officeDocument/2006/relationships/hyperlink" Target="https://vi.wikipedia.org/wiki/Thu%E1%BA%ADt_ng%E1%BB%AF"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notcuder.com/series-ethereum-danh-cho-lap-trinh-vien-tao-ung-dung-hello-world-don-gian/"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notcuder.com/series-ethereum-danh-cho-lap-trinh-vien-tao-ung-dung-hello-world-don-gian/"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remix.ethereum.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a:t>
            </a:fld>
            <a:endParaRPr lang="en-US" altLang="en-US"/>
          </a:p>
        </p:txBody>
      </p:sp>
    </p:spTree>
    <p:extLst>
      <p:ext uri="{BB962C8B-B14F-4D97-AF65-F5344CB8AC3E}">
        <p14:creationId xmlns:p14="http://schemas.microsoft.com/office/powerpoint/2010/main" val="417494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a:solidFill>
                  <a:schemeClr val="tx1"/>
                </a:solidFill>
                <a:effectLst/>
                <a:latin typeface="Times New Roman" pitchFamily="18" charset="0"/>
                <a:ea typeface="+mn-ea"/>
                <a:cs typeface="+mn-cs"/>
              </a:rPr>
              <a:t>Với thời</a:t>
            </a:r>
            <a:r>
              <a:rPr lang="en-US" sz="1000" b="0" i="0" kern="1200" baseline="0">
                <a:solidFill>
                  <a:schemeClr val="tx1"/>
                </a:solidFill>
                <a:effectLst/>
                <a:latin typeface="Times New Roman" pitchFamily="18" charset="0"/>
                <a:ea typeface="+mn-ea"/>
                <a:cs typeface="+mn-cs"/>
              </a:rPr>
              <a:t> kì bùng nổ thông tin</a:t>
            </a:r>
            <a:r>
              <a:rPr lang="en-US" sz="1000" b="0" i="0" kern="1200">
                <a:solidFill>
                  <a:schemeClr val="tx1"/>
                </a:solidFill>
                <a:effectLst/>
                <a:latin typeface="Times New Roman" pitchFamily="18" charset="0"/>
                <a:ea typeface="+mn-ea"/>
                <a:cs typeface="+mn-cs"/>
              </a:rPr>
              <a:t>,</a:t>
            </a:r>
            <a:r>
              <a:rPr lang="vi-VN" sz="1000" b="0" i="0" kern="1200">
                <a:solidFill>
                  <a:schemeClr val="tx1"/>
                </a:solidFill>
                <a:effectLst/>
                <a:latin typeface="Times New Roman" pitchFamily="18" charset="0"/>
                <a:ea typeface="+mn-ea"/>
                <a:cs typeface="+mn-cs"/>
              </a:rPr>
              <a:t> thách thức</a:t>
            </a:r>
            <a:r>
              <a:rPr lang="en-US" sz="1000" b="0" i="0" kern="1200">
                <a:solidFill>
                  <a:schemeClr val="tx1"/>
                </a:solidFill>
                <a:effectLst/>
                <a:latin typeface="Times New Roman" pitchFamily="18" charset="0"/>
                <a:ea typeface="+mn-ea"/>
                <a:cs typeface="+mn-cs"/>
              </a:rPr>
              <a:t>: </a:t>
            </a:r>
            <a:r>
              <a:rPr lang="vi-VN" sz="1000" b="0" i="0" kern="1200">
                <a:solidFill>
                  <a:schemeClr val="tx1"/>
                </a:solidFill>
                <a:effectLst/>
                <a:latin typeface="Times New Roman" pitchFamily="18" charset="0"/>
                <a:ea typeface="+mn-ea"/>
                <a:cs typeface="+mn-cs"/>
              </a:rPr>
              <a:t>làm sao lưu trữ chúng một cách khoa học để có thể dễ dàng tìm</a:t>
            </a:r>
            <a:r>
              <a:rPr lang="en-US" sz="1000" b="0" i="0" kern="1200">
                <a:solidFill>
                  <a:schemeClr val="tx1"/>
                </a:solidFill>
                <a:effectLst/>
                <a:latin typeface="Times New Roman" pitchFamily="18" charset="0"/>
                <a:ea typeface="+mn-ea"/>
                <a:cs typeface="+mn-cs"/>
              </a:rPr>
              <a:t> và</a:t>
            </a:r>
            <a:r>
              <a:rPr lang="en-US" sz="1000" b="0" i="0" kern="1200" baseline="0">
                <a:solidFill>
                  <a:schemeClr val="tx1"/>
                </a:solidFill>
                <a:effectLst/>
                <a:latin typeface="Times New Roman" pitchFamily="18" charset="0"/>
                <a:ea typeface="+mn-ea"/>
                <a:cs typeface="+mn-cs"/>
              </a:rPr>
              <a:t> xử lí</a:t>
            </a:r>
            <a:r>
              <a:rPr lang="vi-VN" sz="1000" b="0" i="0" kern="1200">
                <a:solidFill>
                  <a:schemeClr val="tx1"/>
                </a:solidFill>
                <a:effectLst/>
                <a:latin typeface="Times New Roman" pitchFamily="18" charset="0"/>
                <a:ea typeface="+mn-ea"/>
                <a:cs typeface="+mn-cs"/>
              </a:rPr>
              <a:t>. </a:t>
            </a:r>
            <a:endParaRPr lang="en-US" sz="1000" b="0" i="0" kern="1200">
              <a:solidFill>
                <a:schemeClr val="tx1"/>
              </a:solidFill>
              <a:effectLst/>
              <a:latin typeface="Times New Roman" pitchFamily="18" charset="0"/>
              <a:ea typeface="+mn-ea"/>
              <a:cs typeface="+mn-cs"/>
            </a:endParaRPr>
          </a:p>
          <a:p>
            <a:r>
              <a:rPr lang="vi-VN" sz="1000" b="0" i="0" kern="1200">
                <a:solidFill>
                  <a:schemeClr val="tx1"/>
                </a:solidFill>
                <a:effectLst/>
                <a:latin typeface="Times New Roman" pitchFamily="18" charset="0"/>
                <a:ea typeface="+mn-ea"/>
                <a:cs typeface="+mn-cs"/>
              </a:rPr>
              <a:t>Các </a:t>
            </a:r>
            <a:r>
              <a:rPr lang="en-US" sz="1000" b="0" i="0" kern="1200">
                <a:solidFill>
                  <a:schemeClr val="tx1"/>
                </a:solidFill>
                <a:effectLst/>
                <a:latin typeface="Times New Roman" pitchFamily="18" charset="0"/>
                <a:ea typeface="+mn-ea"/>
                <a:cs typeface="+mn-cs"/>
              </a:rPr>
              <a:t>tổ</a:t>
            </a:r>
            <a:r>
              <a:rPr lang="en-US" sz="1000" b="0" i="0" kern="1200" baseline="0">
                <a:solidFill>
                  <a:schemeClr val="tx1"/>
                </a:solidFill>
                <a:effectLst/>
                <a:latin typeface="Times New Roman" pitchFamily="18" charset="0"/>
                <a:ea typeface="+mn-ea"/>
                <a:cs typeface="+mn-cs"/>
              </a:rPr>
              <a:t> chức</a:t>
            </a:r>
            <a:r>
              <a:rPr lang="vi-VN" sz="1000" b="0" i="0" kern="1200">
                <a:solidFill>
                  <a:schemeClr val="tx1"/>
                </a:solidFill>
                <a:effectLst/>
                <a:latin typeface="Times New Roman" pitchFamily="18" charset="0"/>
                <a:ea typeface="+mn-ea"/>
                <a:cs typeface="+mn-cs"/>
              </a:rPr>
              <a:t> dữ liệu có thể được chia thành ba loại:</a:t>
            </a:r>
          </a:p>
          <a:p>
            <a:r>
              <a:rPr lang="vi-VN" sz="1000" b="0" i="1" kern="1200">
                <a:solidFill>
                  <a:schemeClr val="tx1"/>
                </a:solidFill>
                <a:effectLst/>
                <a:latin typeface="Times New Roman" pitchFamily="18" charset="0"/>
                <a:ea typeface="+mn-ea"/>
                <a:cs typeface="+mn-cs"/>
              </a:rPr>
              <a:t>– Loại tập trung</a:t>
            </a:r>
            <a:r>
              <a:rPr lang="vi-VN" sz="1000" b="0" i="0" kern="1200">
                <a:solidFill>
                  <a:schemeClr val="tx1"/>
                </a:solidFill>
                <a:effectLst/>
                <a:latin typeface="Times New Roman" pitchFamily="18" charset="0"/>
                <a:ea typeface="+mn-ea"/>
                <a:cs typeface="+mn-cs"/>
              </a:rPr>
              <a:t>: Tất cả dữ liệu </a:t>
            </a:r>
            <a:r>
              <a:rPr lang="en-US" sz="1000" b="0" i="0" kern="1200">
                <a:solidFill>
                  <a:schemeClr val="tx1"/>
                </a:solidFill>
                <a:effectLst/>
                <a:latin typeface="Times New Roman" pitchFamily="18" charset="0"/>
                <a:ea typeface="+mn-ea"/>
                <a:cs typeface="+mn-cs"/>
              </a:rPr>
              <a:t>trong một</a:t>
            </a:r>
            <a:r>
              <a:rPr lang="vi-VN" sz="1000" b="0" i="0" kern="1200">
                <a:solidFill>
                  <a:schemeClr val="tx1"/>
                </a:solidFill>
                <a:effectLst/>
                <a:latin typeface="Times New Roman" pitchFamily="18" charset="0"/>
                <a:ea typeface="+mn-ea"/>
                <a:cs typeface="+mn-cs"/>
              </a:rPr>
              <a:t> thể thống nhất được lưu trữ trên một máy tính</a:t>
            </a:r>
            <a:r>
              <a:rPr lang="en-US" sz="1000" b="0" i="0" kern="1200">
                <a:solidFill>
                  <a:schemeClr val="tx1"/>
                </a:solidFill>
                <a:effectLst/>
                <a:latin typeface="Times New Roman" pitchFamily="18" charset="0"/>
                <a:ea typeface="+mn-ea"/>
                <a:cs typeface="+mn-cs"/>
              </a:rPr>
              <a:t> (chủ)</a:t>
            </a:r>
            <a:r>
              <a:rPr lang="vi-VN" sz="1000" b="0" i="0" kern="1200">
                <a:solidFill>
                  <a:schemeClr val="tx1"/>
                </a:solidFill>
                <a:effectLst/>
                <a:latin typeface="Times New Roman" pitchFamily="18" charset="0"/>
                <a:ea typeface="+mn-ea"/>
                <a:cs typeface="+mn-cs"/>
              </a:rPr>
              <a:t>. </a:t>
            </a:r>
            <a:r>
              <a:rPr lang="en-US" sz="1000" b="0" i="0" kern="1200">
                <a:solidFill>
                  <a:schemeClr val="tx1"/>
                </a:solidFill>
                <a:effectLst/>
                <a:latin typeface="Times New Roman" pitchFamily="18" charset="0"/>
                <a:ea typeface="+mn-ea"/>
                <a:cs typeface="+mn-cs"/>
              </a:rPr>
              <a:t>P</a:t>
            </a:r>
            <a:r>
              <a:rPr lang="vi-VN" sz="1000" b="0" i="0" kern="1200">
                <a:solidFill>
                  <a:schemeClr val="tx1"/>
                </a:solidFill>
                <a:effectLst/>
                <a:latin typeface="Times New Roman" pitchFamily="18" charset="0"/>
                <a:ea typeface="+mn-ea"/>
                <a:cs typeface="+mn-cs"/>
              </a:rPr>
              <a:t>hải kết nối với máy chủ</a:t>
            </a:r>
            <a:r>
              <a:rPr lang="en-US" sz="1000" b="0" i="0" kern="1200">
                <a:solidFill>
                  <a:schemeClr val="tx1"/>
                </a:solidFill>
                <a:effectLst/>
                <a:latin typeface="Times New Roman" pitchFamily="18" charset="0"/>
                <a:ea typeface="+mn-ea"/>
                <a:cs typeface="+mn-cs"/>
              </a:rPr>
              <a:t> mới</a:t>
            </a:r>
            <a:r>
              <a:rPr lang="en-US" sz="1000" b="0" i="0" kern="1200" baseline="0">
                <a:solidFill>
                  <a:schemeClr val="tx1"/>
                </a:solidFill>
                <a:effectLst/>
                <a:latin typeface="Times New Roman" pitchFamily="18" charset="0"/>
                <a:ea typeface="+mn-ea"/>
                <a:cs typeface="+mn-cs"/>
              </a:rPr>
              <a:t> truy cập được thông tin</a:t>
            </a:r>
            <a:r>
              <a:rPr lang="vi-VN" sz="1000" b="0" i="0" kern="1200">
                <a:solidFill>
                  <a:schemeClr val="tx1"/>
                </a:solidFill>
                <a:effectLst/>
                <a:latin typeface="Times New Roman" pitchFamily="18" charset="0"/>
                <a:ea typeface="+mn-ea"/>
                <a:cs typeface="+mn-cs"/>
              </a:rPr>
              <a:t>.</a:t>
            </a:r>
          </a:p>
          <a:p>
            <a:r>
              <a:rPr lang="vi-VN" sz="1000" b="0" i="1" kern="1200">
                <a:solidFill>
                  <a:schemeClr val="tx1"/>
                </a:solidFill>
                <a:effectLst/>
                <a:latin typeface="Times New Roman" pitchFamily="18" charset="0"/>
                <a:ea typeface="+mn-ea"/>
                <a:cs typeface="+mn-cs"/>
              </a:rPr>
              <a:t>– Ph</a:t>
            </a:r>
            <a:r>
              <a:rPr lang="en-US" sz="1000" b="0" i="1" kern="1200">
                <a:solidFill>
                  <a:schemeClr val="tx1"/>
                </a:solidFill>
                <a:effectLst/>
                <a:latin typeface="Times New Roman" pitchFamily="18" charset="0"/>
                <a:ea typeface="+mn-ea"/>
                <a:cs typeface="+mn-cs"/>
              </a:rPr>
              <a:t>i tập</a:t>
            </a:r>
            <a:r>
              <a:rPr lang="en-US" sz="1000" b="0" i="1" kern="1200" baseline="0">
                <a:solidFill>
                  <a:schemeClr val="tx1"/>
                </a:solidFill>
                <a:effectLst/>
                <a:latin typeface="Times New Roman" pitchFamily="18" charset="0"/>
                <a:ea typeface="+mn-ea"/>
                <a:cs typeface="+mn-cs"/>
              </a:rPr>
              <a:t> trung (ph</a:t>
            </a:r>
            <a:r>
              <a:rPr lang="vi-VN" sz="1000" b="0" i="1" kern="1200">
                <a:solidFill>
                  <a:schemeClr val="tx1"/>
                </a:solidFill>
                <a:effectLst/>
                <a:latin typeface="Times New Roman" pitchFamily="18" charset="0"/>
                <a:ea typeface="+mn-ea"/>
                <a:cs typeface="+mn-cs"/>
              </a:rPr>
              <a:t>ân cấp</a:t>
            </a:r>
            <a:r>
              <a:rPr lang="en-US" sz="1000" b="0" i="1" kern="1200">
                <a:solidFill>
                  <a:schemeClr val="tx1"/>
                </a:solidFill>
                <a:effectLst/>
                <a:latin typeface="Times New Roman" pitchFamily="18" charset="0"/>
                <a:ea typeface="+mn-ea"/>
                <a:cs typeface="+mn-cs"/>
              </a:rPr>
              <a:t>)</a:t>
            </a:r>
            <a:r>
              <a:rPr lang="vi-VN" sz="1000" b="0" i="0" kern="1200">
                <a:solidFill>
                  <a:schemeClr val="tx1"/>
                </a:solidFill>
                <a:effectLst/>
                <a:latin typeface="Times New Roman" pitchFamily="18" charset="0"/>
                <a:ea typeface="+mn-ea"/>
                <a:cs typeface="+mn-cs"/>
              </a:rPr>
              <a:t>: Một số server sẽ</a:t>
            </a:r>
            <a:r>
              <a:rPr lang="en-US" sz="1000" b="0" i="0" kern="1200">
                <a:solidFill>
                  <a:schemeClr val="tx1"/>
                </a:solidFill>
                <a:effectLst/>
                <a:latin typeface="Times New Roman" pitchFamily="18" charset="0"/>
                <a:ea typeface="+mn-ea"/>
                <a:cs typeface="+mn-cs"/>
              </a:rPr>
              <a:t> làm</a:t>
            </a:r>
            <a:r>
              <a:rPr lang="en-US" sz="1000" b="0" i="0" kern="1200" baseline="0">
                <a:solidFill>
                  <a:schemeClr val="tx1"/>
                </a:solidFill>
                <a:effectLst/>
                <a:latin typeface="Times New Roman" pitchFamily="18" charset="0"/>
                <a:ea typeface="+mn-ea"/>
                <a:cs typeface="+mn-cs"/>
              </a:rPr>
              <a:t> nhiệm vụ lưu trữ và</a:t>
            </a:r>
            <a:r>
              <a:rPr lang="vi-VN" sz="1000" b="0" i="0" kern="1200">
                <a:solidFill>
                  <a:schemeClr val="tx1"/>
                </a:solidFill>
                <a:effectLst/>
                <a:latin typeface="Times New Roman" pitchFamily="18" charset="0"/>
                <a:ea typeface="+mn-ea"/>
                <a:cs typeface="+mn-cs"/>
              </a:rPr>
              <a:t> cung cấp thông tin, và các server này được kết nối với nhau.</a:t>
            </a:r>
          </a:p>
          <a:p>
            <a:r>
              <a:rPr lang="vi-VN" sz="1000" b="0" i="1" kern="1200">
                <a:solidFill>
                  <a:schemeClr val="tx1"/>
                </a:solidFill>
                <a:effectLst/>
                <a:latin typeface="Times New Roman" pitchFamily="18" charset="0"/>
                <a:ea typeface="+mn-ea"/>
                <a:cs typeface="+mn-cs"/>
              </a:rPr>
              <a:t>– Phân tán</a:t>
            </a:r>
            <a:r>
              <a:rPr lang="vi-VN" sz="1000" b="0" i="0" kern="1200">
                <a:solidFill>
                  <a:schemeClr val="tx1"/>
                </a:solidFill>
                <a:effectLst/>
                <a:latin typeface="Times New Roman" pitchFamily="18" charset="0"/>
                <a:ea typeface="+mn-ea"/>
                <a:cs typeface="+mn-cs"/>
              </a:rPr>
              <a:t>: Không có</a:t>
            </a:r>
            <a:r>
              <a:rPr lang="en-US" sz="1000" b="0" i="0" kern="1200">
                <a:solidFill>
                  <a:schemeClr val="tx1"/>
                </a:solidFill>
                <a:effectLst/>
                <a:latin typeface="Times New Roman" pitchFamily="18" charset="0"/>
                <a:ea typeface="+mn-ea"/>
                <a:cs typeface="+mn-cs"/>
              </a:rPr>
              <a:t> nơi</a:t>
            </a:r>
            <a:r>
              <a:rPr lang="en-US" sz="1000" b="0" i="0" kern="1200" baseline="0">
                <a:solidFill>
                  <a:schemeClr val="tx1"/>
                </a:solidFill>
                <a:effectLst/>
                <a:latin typeface="Times New Roman" pitchFamily="18" charset="0"/>
                <a:ea typeface="+mn-ea"/>
                <a:cs typeface="+mn-cs"/>
              </a:rPr>
              <a:t> lưu trữ dữ liệu tập trung</a:t>
            </a:r>
            <a:r>
              <a:rPr lang="vi-VN" sz="1000" b="0" i="0" kern="1200">
                <a:solidFill>
                  <a:schemeClr val="tx1"/>
                </a:solidFill>
                <a:effectLst/>
                <a:latin typeface="Times New Roman" pitchFamily="18" charset="0"/>
                <a:ea typeface="+mn-ea"/>
                <a:cs typeface="+mn-cs"/>
              </a:rPr>
              <a:t>. Tất cả các nút </a:t>
            </a:r>
            <a:r>
              <a:rPr lang="en-US" sz="1000" b="0" i="0" kern="1200">
                <a:solidFill>
                  <a:schemeClr val="tx1"/>
                </a:solidFill>
                <a:effectLst/>
                <a:latin typeface="Times New Roman" pitchFamily="18" charset="0"/>
                <a:ea typeface="+mn-ea"/>
                <a:cs typeface="+mn-cs"/>
              </a:rPr>
              <a:t>(nodes) </a:t>
            </a:r>
            <a:r>
              <a:rPr lang="vi-VN" sz="1000" b="0" i="0" kern="1200">
                <a:solidFill>
                  <a:schemeClr val="tx1"/>
                </a:solidFill>
                <a:effectLst/>
                <a:latin typeface="Times New Roman" pitchFamily="18" charset="0"/>
                <a:ea typeface="+mn-ea"/>
                <a:cs typeface="+mn-cs"/>
              </a:rPr>
              <a:t>đều</a:t>
            </a:r>
            <a:r>
              <a:rPr lang="en-US" sz="1000" b="0" i="0" kern="1200">
                <a:solidFill>
                  <a:schemeClr val="tx1"/>
                </a:solidFill>
                <a:effectLst/>
                <a:latin typeface="Times New Roman" pitchFamily="18" charset="0"/>
                <a:ea typeface="+mn-ea"/>
                <a:cs typeface="+mn-cs"/>
              </a:rPr>
              <a:t> có</a:t>
            </a:r>
            <a:r>
              <a:rPr lang="en-US" sz="1000" b="0" i="0" kern="1200" baseline="0">
                <a:solidFill>
                  <a:schemeClr val="tx1"/>
                </a:solidFill>
                <a:effectLst/>
                <a:latin typeface="Times New Roman" pitchFamily="18" charset="0"/>
                <a:ea typeface="+mn-ea"/>
                <a:cs typeface="+mn-cs"/>
              </a:rPr>
              <a:t> vai trò lưu trữ và xử lí </a:t>
            </a:r>
            <a:r>
              <a:rPr lang="vi-VN" sz="1000" b="0" i="0" kern="1200">
                <a:solidFill>
                  <a:schemeClr val="tx1"/>
                </a:solidFill>
                <a:effectLst/>
                <a:latin typeface="Times New Roman" pitchFamily="18" charset="0"/>
                <a:ea typeface="+mn-ea"/>
                <a:cs typeface="+mn-cs"/>
              </a:rPr>
              <a:t>thông tin. Các</a:t>
            </a:r>
            <a:r>
              <a:rPr lang="en-US" sz="1000" b="0" i="0" kern="1200">
                <a:solidFill>
                  <a:schemeClr val="tx1"/>
                </a:solidFill>
                <a:effectLst/>
                <a:latin typeface="Times New Roman" pitchFamily="18" charset="0"/>
                <a:ea typeface="+mn-ea"/>
                <a:cs typeface="+mn-cs"/>
              </a:rPr>
              <a:t> nodes</a:t>
            </a:r>
            <a:r>
              <a:rPr lang="vi-VN" sz="1000" b="0" i="0" kern="1200">
                <a:solidFill>
                  <a:schemeClr val="tx1"/>
                </a:solidFill>
                <a:effectLst/>
                <a:latin typeface="Times New Roman" pitchFamily="18" charset="0"/>
                <a:ea typeface="+mn-ea"/>
                <a:cs typeface="+mn-cs"/>
              </a:rPr>
              <a:t> đều bình đẳng.</a:t>
            </a:r>
          </a:p>
          <a:p>
            <a:endParaRPr lang="en-US"/>
          </a:p>
          <a:p>
            <a:endParaRPr lang="en-US"/>
          </a:p>
          <a:p>
            <a:r>
              <a:rPr lang="vi-VN" sz="1200" b="1" i="0" kern="1200">
                <a:solidFill>
                  <a:schemeClr val="tx1"/>
                </a:solidFill>
                <a:effectLst/>
                <a:latin typeface="Times New Roman" pitchFamily="18" charset="0"/>
                <a:ea typeface="+mn-ea"/>
                <a:cs typeface="+mn-cs"/>
              </a:rPr>
              <a:t>Cơ sở dữ liệu cổ điển được áp dụng như thế nào trong cuộc sống thực?</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Mặc dù chúng đã được sử dụng trong một thời gian dài, nhưng thực tế chúng đang tồn tại một số vấn đề.</a:t>
            </a:r>
          </a:p>
          <a:p>
            <a:r>
              <a:rPr lang="vi-VN" sz="1200" b="0" i="1" kern="1200">
                <a:solidFill>
                  <a:schemeClr val="tx1"/>
                </a:solidFill>
                <a:effectLst/>
                <a:latin typeface="Times New Roman" pitchFamily="18" charset="0"/>
                <a:ea typeface="+mn-ea"/>
                <a:cs typeface="+mn-cs"/>
              </a:rPr>
              <a:t>– Tính an toàn</a:t>
            </a:r>
            <a:r>
              <a:rPr lang="vi-VN" sz="1200" b="0" i="0" kern="1200">
                <a:solidFill>
                  <a:schemeClr val="tx1"/>
                </a:solidFill>
                <a:effectLst/>
                <a:latin typeface="Times New Roman" pitchFamily="18" charset="0"/>
                <a:ea typeface="+mn-ea"/>
                <a:cs typeface="+mn-cs"/>
              </a:rPr>
              <a:t>: Nếu ai đó có quyền truy cập vào máy chủ chứa thông tin, mọi dữ liệu có thể được thêm, thay đổi hoặc xóa.</a:t>
            </a:r>
          </a:p>
          <a:p>
            <a:r>
              <a:rPr lang="vi-VN" sz="1200" b="0" i="1" kern="1200">
                <a:solidFill>
                  <a:schemeClr val="tx1"/>
                </a:solidFill>
                <a:effectLst/>
                <a:latin typeface="Times New Roman" pitchFamily="18" charset="0"/>
                <a:ea typeface="+mn-ea"/>
                <a:cs typeface="+mn-cs"/>
              </a:rPr>
              <a:t>– Độ tin cậy:</a:t>
            </a:r>
            <a:r>
              <a:rPr lang="vi-VN" sz="1200" b="0" i="0" kern="1200">
                <a:solidFill>
                  <a:schemeClr val="tx1"/>
                </a:solidFill>
                <a:effectLst/>
                <a:latin typeface="Times New Roman" pitchFamily="18" charset="0"/>
                <a:ea typeface="+mn-ea"/>
                <a:cs typeface="+mn-cs"/>
              </a:rPr>
              <a:t> Nếu như có quá nhiều yêu cầu từ khách hàng được đưa ra cùng một lúc, server có thể bị hỏng và không thể đáp ứng được yêu cầu.</a:t>
            </a:r>
          </a:p>
          <a:p>
            <a:r>
              <a:rPr lang="vi-VN" sz="1200" b="0" i="0" kern="1200">
                <a:solidFill>
                  <a:schemeClr val="tx1"/>
                </a:solidFill>
                <a:effectLst/>
                <a:latin typeface="Times New Roman" pitchFamily="18" charset="0"/>
                <a:ea typeface="+mn-ea"/>
                <a:cs typeface="+mn-cs"/>
              </a:rPr>
              <a:t>– </a:t>
            </a:r>
            <a:r>
              <a:rPr lang="vi-VN" sz="1200" b="0" i="1" kern="1200">
                <a:solidFill>
                  <a:schemeClr val="tx1"/>
                </a:solidFill>
                <a:effectLst/>
                <a:latin typeface="Times New Roman" pitchFamily="18" charset="0"/>
                <a:ea typeface="+mn-ea"/>
                <a:cs typeface="+mn-cs"/>
              </a:rPr>
              <a:t>Khả năng tiếp cận:</a:t>
            </a:r>
            <a:r>
              <a:rPr lang="vi-VN" sz="1200" b="0" i="0" kern="1200">
                <a:solidFill>
                  <a:schemeClr val="tx1"/>
                </a:solidFill>
                <a:effectLst/>
                <a:latin typeface="Times New Roman" pitchFamily="18" charset="0"/>
                <a:ea typeface="+mn-ea"/>
                <a:cs typeface="+mn-cs"/>
              </a:rPr>
              <a:t> Nếu kho lưu trữ trung tâm có vấn đề, bạn sẽ không thể lấy được thông tin trừ khi các vấn đề được giải quyết. Ngoài ra, những người dùng khác nhau sẽ có những nhu cầu khác nhau, nhưng các quy trình lại được thống nhất và điều này có thể gây ra bất tiện cho khách hàng.</a:t>
            </a:r>
          </a:p>
          <a:p>
            <a:r>
              <a:rPr lang="vi-VN" sz="1200" b="0" i="0" kern="1200">
                <a:solidFill>
                  <a:schemeClr val="tx1"/>
                </a:solidFill>
                <a:effectLst/>
                <a:latin typeface="Times New Roman" pitchFamily="18" charset="0"/>
                <a:ea typeface="+mn-ea"/>
                <a:cs typeface="+mn-cs"/>
              </a:rPr>
              <a:t>– </a:t>
            </a:r>
            <a:r>
              <a:rPr lang="vi-VN" sz="1200" b="0" i="1" kern="1200">
                <a:solidFill>
                  <a:schemeClr val="tx1"/>
                </a:solidFill>
                <a:effectLst/>
                <a:latin typeface="Times New Roman" pitchFamily="18" charset="0"/>
                <a:ea typeface="+mn-ea"/>
                <a:cs typeface="+mn-cs"/>
              </a:rPr>
              <a:t>Tốc độ truyền dữ liệu</a:t>
            </a:r>
            <a:r>
              <a:rPr lang="vi-VN" sz="1200" b="0" i="0" kern="1200">
                <a:solidFill>
                  <a:schemeClr val="tx1"/>
                </a:solidFill>
                <a:effectLst/>
                <a:latin typeface="Times New Roman" pitchFamily="18" charset="0"/>
                <a:ea typeface="+mn-ea"/>
                <a:cs typeface="+mn-cs"/>
              </a:rPr>
              <a:t>: Nếu các nút nằm ở các quốc gia hoặc lục địa khác nhau, việc kết nối với máy chủ có thể trở thành một vấn đề lớn.</a:t>
            </a:r>
          </a:p>
          <a:p>
            <a:r>
              <a:rPr lang="vi-VN" sz="1200" b="0" i="0" kern="1200">
                <a:solidFill>
                  <a:schemeClr val="tx1"/>
                </a:solidFill>
                <a:effectLst/>
                <a:latin typeface="Times New Roman" pitchFamily="18" charset="0"/>
                <a:ea typeface="+mn-ea"/>
                <a:cs typeface="+mn-cs"/>
              </a:rPr>
              <a:t>– </a:t>
            </a:r>
            <a:r>
              <a:rPr lang="vi-VN" sz="1200" b="0" i="1" kern="1200">
                <a:solidFill>
                  <a:schemeClr val="tx1"/>
                </a:solidFill>
                <a:effectLst/>
                <a:latin typeface="Times New Roman" pitchFamily="18" charset="0"/>
                <a:ea typeface="+mn-ea"/>
                <a:cs typeface="+mn-cs"/>
              </a:rPr>
              <a:t>Khả năng mở rộng</a:t>
            </a:r>
            <a:r>
              <a:rPr lang="vi-VN" sz="1200" b="0" i="0" kern="1200">
                <a:solidFill>
                  <a:schemeClr val="tx1"/>
                </a:solidFill>
                <a:effectLst/>
                <a:latin typeface="Times New Roman" pitchFamily="18" charset="0"/>
                <a:ea typeface="+mn-ea"/>
                <a:cs typeface="+mn-cs"/>
              </a:rPr>
              <a:t>: Các mạng tập trung rất khó để tính được quy mô vì dung lượng máy chủ bị hạn chế, và vì vậy lưu lượng truy cập sẽ bị giới hạn.</a:t>
            </a:r>
          </a:p>
          <a:p>
            <a:r>
              <a:rPr lang="vi-VN" sz="1200" b="0" i="0" kern="1200">
                <a:solidFill>
                  <a:schemeClr val="tx1"/>
                </a:solidFill>
                <a:effectLst/>
                <a:latin typeface="Times New Roman" pitchFamily="18" charset="0"/>
                <a:ea typeface="+mn-ea"/>
                <a:cs typeface="+mn-cs"/>
              </a:rPr>
              <a:t>Các cơ sở dữ liệu phân cấp và phân tán có thể giải quyết được những vấn đề này.</a:t>
            </a:r>
          </a:p>
          <a:p>
            <a:r>
              <a:rPr lang="vi-VN" sz="1200" b="1" i="0" kern="1200">
                <a:solidFill>
                  <a:schemeClr val="tx1"/>
                </a:solidFill>
                <a:effectLst/>
                <a:latin typeface="Times New Roman" pitchFamily="18" charset="0"/>
                <a:ea typeface="+mn-ea"/>
                <a:cs typeface="+mn-cs"/>
              </a:rPr>
              <a:t>Cơ sở dữ liệu phân cấp có thể giải quyết vấn đề an ninh không?</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Tất nhiên là có, vì chúng không có bất kỳ một kho lưu trữ tập trung nào cả.</a:t>
            </a:r>
          </a:p>
          <a:p>
            <a:r>
              <a:rPr lang="vi-VN" sz="1200" b="0" i="0" kern="1200">
                <a:solidFill>
                  <a:schemeClr val="tx1"/>
                </a:solidFill>
                <a:effectLst/>
                <a:latin typeface="Times New Roman" pitchFamily="18" charset="0"/>
                <a:ea typeface="+mn-ea"/>
                <a:cs typeface="+mn-cs"/>
              </a:rPr>
              <a:t>Điều đó có nghĩa là tất cả dữ liệu được phân phối giữa các nút của mạng lưới. Nếu một thông tin nào được thêm vào, chỉnh sửa hoặc xóa đi trên bất kỳ máy tính nào, nó sẽ được phản ánh trong tất cả các máy tính còn lại trong hệ thống mạng. Nếu có một số sửa đổi pháp luật được chấp thuận, thông tin mới sẽ được lan truyền tới những người dùng khác nhau trên toàn mạng. Nếu không, dữ liệu sẽ được sao lưu trùng khớp với các nút khác. Do đó, hệ thống tự cung tự cấp và tự điều chỉnh. Các cơ sở dữ liệu được bảo vệ khỏi các cuộc tấn công cố ý hoặc những thay đổi tình cờ của thông tin.</a:t>
            </a:r>
          </a:p>
          <a:p>
            <a:r>
              <a:rPr lang="vi-VN" sz="1200" b="1" i="0" kern="1200">
                <a:solidFill>
                  <a:schemeClr val="tx1"/>
                </a:solidFill>
                <a:effectLst/>
                <a:latin typeface="Times New Roman" pitchFamily="18" charset="0"/>
                <a:ea typeface="+mn-ea"/>
                <a:cs typeface="+mn-cs"/>
              </a:rPr>
              <a:t>Còn về độ tin cậy, khả năng tiếp cận và tốc độ truyền dữ liệu?</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Các mạng phân cấp có thể chịu được áp lực đáng kể trên mạng.</a:t>
            </a:r>
          </a:p>
          <a:p>
            <a:r>
              <a:rPr lang="vi-VN" sz="1200" b="0" i="0" kern="1200">
                <a:solidFill>
                  <a:schemeClr val="tx1"/>
                </a:solidFill>
                <a:effectLst/>
                <a:latin typeface="Times New Roman" pitchFamily="18" charset="0"/>
                <a:ea typeface="+mn-ea"/>
                <a:cs typeface="+mn-cs"/>
              </a:rPr>
              <a:t>Tất cả các nút đều mang dữ liệu. Vì vậy, các yêu cầu được phân bố giữa các nút. Do đó, áp lực lưu lượng yêu cầu không rơi vào một máy tính nào mà được chia đều cho tất cả. Trong trường hợp này, tổng công suất của mạng này lớn hơn nhiều so với mạng tập trung.</a:t>
            </a:r>
          </a:p>
          <a:p>
            <a:r>
              <a:rPr lang="vi-VN" sz="1200" b="0" i="0" kern="1200">
                <a:solidFill>
                  <a:schemeClr val="tx1"/>
                </a:solidFill>
                <a:effectLst/>
                <a:latin typeface="Times New Roman" pitchFamily="18" charset="0"/>
                <a:ea typeface="+mn-ea"/>
                <a:cs typeface="+mn-cs"/>
              </a:rPr>
              <a:t>Vì số lượng máy tính trong mạng phân cấp hoặc phân tán rất lớn, các cuộc tấn công DDoS chỉ có thể thực hiện được nếu chúng sử dụng số dung lượng lớn hơn. Nhưng đó sẽ là một cuộc tấn công rất tốn kém. Do đó, có thể xem mạng phân cấp và phân tán là khá an toàn.</a:t>
            </a:r>
          </a:p>
          <a:p>
            <a:r>
              <a:rPr lang="vi-VN" sz="1200" b="0" i="0" kern="1200">
                <a:solidFill>
                  <a:schemeClr val="tx1"/>
                </a:solidFill>
                <a:effectLst/>
                <a:latin typeface="Times New Roman" pitchFamily="18" charset="0"/>
                <a:ea typeface="+mn-ea"/>
                <a:cs typeface="+mn-cs"/>
              </a:rPr>
              <a:t>Người dùng có thể được đặt trên khắp thế giới, và đừng quên về các vấn đề kết nối Internet có thể xảy ra. Trong các mạng phân cấp và phân tán khách hàng có thể lựa chọn nút và làm việc với tất cả các thông tin cần thiết.</a:t>
            </a:r>
          </a:p>
          <a:p>
            <a:r>
              <a:rPr lang="vi-VN" sz="1200" b="1" i="0" kern="1200">
                <a:solidFill>
                  <a:schemeClr val="tx1"/>
                </a:solidFill>
                <a:effectLst/>
                <a:latin typeface="Times New Roman" pitchFamily="18" charset="0"/>
                <a:ea typeface="+mn-ea"/>
                <a:cs typeface="+mn-cs"/>
              </a:rPr>
              <a:t>Và về khả năng mở rộng?</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Một mạng lưới tập trung không thể mở rộng đáng kể.</a:t>
            </a:r>
          </a:p>
          <a:p>
            <a:r>
              <a:rPr lang="vi-VN" sz="1200" b="0" i="0" kern="1200">
                <a:solidFill>
                  <a:schemeClr val="tx1"/>
                </a:solidFill>
                <a:effectLst/>
                <a:latin typeface="Times New Roman" pitchFamily="18" charset="0"/>
                <a:ea typeface="+mn-ea"/>
                <a:cs typeface="+mn-cs"/>
              </a:rPr>
              <a:t>Trong một mô hình tập trung, tất cả các máy khách đều được kết nối với máy chủ. Chỉ có máy chủ mới lưu trữ tất cả dữ liệu. Vì vậy, tất cả các yêu cầu về nhận, thay đổi, thêm hoặc xóa dữ liệu phải được đi qua máy tính chính. Nhưng các nguồn máy chủ là hữu hạn. Do đó, nó chỉ có thể làm việc hiệu quả với một số lượng user nhất định. Nếu số lượng khách hàng lớn hơn, tải của máy chủ có thể vượt quá giới hạn trong thời gian cao điểm. Mô hình phân cấp và phân tán không có vấn đề này vì tải được chia sẻ giữa nhiều máy tính.</a:t>
            </a:r>
          </a:p>
          <a:p>
            <a:r>
              <a:rPr lang="vi-VN" sz="1200" b="1" i="0" kern="1200">
                <a:solidFill>
                  <a:schemeClr val="tx1"/>
                </a:solidFill>
                <a:effectLst/>
                <a:latin typeface="Times New Roman" pitchFamily="18" charset="0"/>
                <a:ea typeface="+mn-ea"/>
                <a:cs typeface="+mn-cs"/>
              </a:rPr>
              <a:t>Các cơ sở dữ liệu phân cấp và phân tán này có thể được áp dụng như thế nào?</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Các cơ sở dữ liệu tăng tốc độ truyền thông giữa các bên khác nhau trong dải sản xuất.</a:t>
            </a:r>
          </a:p>
          <a:p>
            <a:r>
              <a:rPr lang="vi-VN" sz="1200" b="0" i="0" kern="1200">
                <a:solidFill>
                  <a:schemeClr val="tx1"/>
                </a:solidFill>
                <a:effectLst/>
                <a:latin typeface="Times New Roman" pitchFamily="18" charset="0"/>
                <a:ea typeface="+mn-ea"/>
                <a:cs typeface="+mn-cs"/>
              </a:rPr>
              <a:t>Hãy xem xét ví dụ sau đây: Trong suốt cuộc đời của mình, một chiếc xe trải qua nhiều giai đoạn: từ lắp ráp, bán, bảo hiểm, đến sử dụng. Tại mỗi bước sẽ có thêm những bản báo cáo và tài liệu được sản sinh ra. Nếu như cần làm rõ một vấn đề gì, người ta sẽ gởi những yêu cầu khác nhau đến các cơ quan chức năng. Việc này không những tốn nhiều thời gian, mà nó còn có thể không hiệu quả thậm chí phức tạp hơn bởi khoảng cách địa lý, rào cản ngôn ngữ hay vấn đề về sự quan liêu của chính quyền.</a:t>
            </a:r>
          </a:p>
          <a:p>
            <a:r>
              <a:rPr lang="vi-VN" sz="1200" b="0" i="0" kern="1200">
                <a:solidFill>
                  <a:schemeClr val="tx1"/>
                </a:solidFill>
                <a:effectLst/>
                <a:latin typeface="Times New Roman" pitchFamily="18" charset="0"/>
                <a:ea typeface="+mn-ea"/>
                <a:cs typeface="+mn-cs"/>
              </a:rPr>
              <a:t>May thay, </a:t>
            </a:r>
            <a:r>
              <a:rPr lang="vi-VN" sz="1200" b="1" i="0" u="none" strike="noStrike" kern="1200">
                <a:solidFill>
                  <a:schemeClr val="tx1"/>
                </a:solidFill>
                <a:effectLst/>
                <a:latin typeface="Times New Roman" pitchFamily="18" charset="0"/>
                <a:ea typeface="+mn-ea"/>
                <a:cs typeface="+mn-cs"/>
                <a:hlinkClick r:id="rId3"/>
              </a:rPr>
              <a:t>Blockchain</a:t>
            </a:r>
            <a:r>
              <a:rPr lang="vi-VN" sz="1200" b="0" i="0" kern="1200">
                <a:solidFill>
                  <a:schemeClr val="tx1"/>
                </a:solidFill>
                <a:effectLst/>
                <a:latin typeface="Times New Roman" pitchFamily="18" charset="0"/>
                <a:ea typeface="+mn-ea"/>
                <a:cs typeface="+mn-cs"/>
              </a:rPr>
              <a:t> có thể tránh được những vấn đề này. Tất cả thông tin về từng chiếc xe đều được lưu trữ trên mạng. Dữ liệu này không thể bị xóa hoặc thay đổi nếu không có sự đồng ý của người tham gia. Và bạn có thể truy cập thông tin bạn cần bất cứ lúc nào. Không những thế, hợp đồng thông minh tạo điều kiện cho việc thực hiện Blockchain. Một ví dụ thực sự tuyệt vời về cách thức hoạt động này là CarFix. Nhóm nghiên cứu đang làm việc để phát triển toàn bộ vòng đời của xe sử dụng Blockchain.</a:t>
            </a:r>
          </a:p>
          <a:p>
            <a:pPr fontAlgn="ctr"/>
            <a:r>
              <a:rPr lang="vi-VN" sz="1200" b="0" i="0" kern="1200">
                <a:solidFill>
                  <a:schemeClr val="tx1"/>
                </a:solidFill>
                <a:effectLst/>
                <a:latin typeface="Times New Roman" pitchFamily="18" charset="0"/>
                <a:ea typeface="+mn-ea"/>
                <a:cs typeface="+mn-cs"/>
              </a:rPr>
              <a:t> </a:t>
            </a:r>
            <a:endParaRPr lang="vi-VN" sz="1200" b="0" i="0" u="none" strike="noStrike" kern="1200">
              <a:solidFill>
                <a:schemeClr val="tx1"/>
              </a:solidFill>
              <a:effectLst/>
              <a:latin typeface="Times New Roman" pitchFamily="18" charset="0"/>
              <a:ea typeface="+mn-ea"/>
              <a:cs typeface="+mn-cs"/>
              <a:hlinkClick r:id="rId4" tooltip="Share on Twitter"/>
            </a:endParaRPr>
          </a:p>
          <a:p>
            <a:br>
              <a:rPr lang="vi-VN"/>
            </a:br>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12</a:t>
            </a:fld>
            <a:endParaRPr lang="en-US" altLang="en-US"/>
          </a:p>
        </p:txBody>
      </p:sp>
    </p:spTree>
    <p:extLst>
      <p:ext uri="{BB962C8B-B14F-4D97-AF65-F5344CB8AC3E}">
        <p14:creationId xmlns:p14="http://schemas.microsoft.com/office/powerpoint/2010/main" val="285370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https://vi.wikipedia.org/wiki/%C4%90%E1%BB%8Bnh_l%C3%BD_CAP</a:t>
            </a:r>
          </a:p>
          <a:p>
            <a:r>
              <a:rPr lang="en-US"/>
              <a:t>https://en.wikipedia.org/wiki/CAP_theorem</a:t>
            </a:r>
          </a:p>
          <a:p>
            <a:r>
              <a:rPr lang="en-US"/>
              <a:t>CAP theorem: </a:t>
            </a:r>
            <a:r>
              <a:rPr lang="vi-VN" sz="1200" b="0" i="0" kern="1200">
                <a:solidFill>
                  <a:schemeClr val="tx1"/>
                </a:solidFill>
                <a:effectLst/>
                <a:latin typeface="Times New Roman" pitchFamily="18" charset="0"/>
                <a:ea typeface="+mn-ea"/>
                <a:cs typeface="+mn-cs"/>
              </a:rPr>
              <a:t>không thể lưu trữ dữ liệu phân tán đồng thời cung cấp hơn hai trong số ba yếu tố sau đây</a:t>
            </a:r>
            <a:r>
              <a:rPr lang="en-US" baseline="0"/>
              <a:t> Consistency – Availability – Partition tolerance</a:t>
            </a:r>
          </a:p>
          <a:p>
            <a:r>
              <a:rPr lang="en-US" baseline="0"/>
              <a:t>Consistency (Đồng bộ): Mỗi node đều chứa một bản copy của dữ liệu</a:t>
            </a:r>
          </a:p>
          <a:p>
            <a:r>
              <a:rPr lang="en-US" baseline="0"/>
              <a:t>Availability (Sẵn sàng): </a:t>
            </a:r>
            <a:r>
              <a:rPr lang="vi-VN" sz="1200" b="0" i="0" kern="1200">
                <a:solidFill>
                  <a:schemeClr val="tx1"/>
                </a:solidFill>
                <a:effectLst/>
                <a:latin typeface="Times New Roman" pitchFamily="18" charset="0"/>
                <a:ea typeface="+mn-ea"/>
                <a:cs typeface="+mn-cs"/>
              </a:rPr>
              <a:t>Mỗi yêu cầu nhận được phản hồi (không phải lỗi) - không đảm bảo rằng nó chứa các ghi chép mới nhất</a:t>
            </a:r>
            <a:endParaRPr lang="en-US" baseline="0"/>
          </a:p>
          <a:p>
            <a:r>
              <a:rPr lang="en-US" baseline="0"/>
              <a:t>Partition tolerance (Dung sai phân vùng): Khi một nhóm các nodes bị lỗi hệ thống vẫn có thể hoạt động bình thường</a:t>
            </a:r>
          </a:p>
          <a:p>
            <a:endParaRPr lang="en-US" baseline="0"/>
          </a:p>
          <a:p>
            <a:r>
              <a:rPr lang="en-US" sz="1200" kern="1200">
                <a:solidFill>
                  <a:schemeClr val="tx1"/>
                </a:solidFill>
                <a:effectLst/>
                <a:latin typeface="Times New Roman" pitchFamily="18" charset="0"/>
                <a:ea typeface="+mn-ea"/>
                <a:cs typeface="+mn-cs"/>
              </a:rPr>
              <a:t>Năm 2010, Eric Brewer một nhà khoa học máy tính ở Đại học California, Berkeley đã đề xuất ra một giả thuyết mà ngày nay được gọi là định lý CAP như sau:</a:t>
            </a:r>
          </a:p>
          <a:p>
            <a:r>
              <a:rPr lang="en-US" sz="1200" kern="1200">
                <a:solidFill>
                  <a:schemeClr val="tx1"/>
                </a:solidFill>
                <a:effectLst/>
                <a:latin typeface="Times New Roman" pitchFamily="18" charset="0"/>
                <a:ea typeface="+mn-ea"/>
                <a:cs typeface="+mn-cs"/>
              </a:rPr>
              <a:t>"Trong một hệ thống phân tán không thể thỏa mãn đồng thời ba tiêu chí sau:</a:t>
            </a:r>
            <a:br>
              <a:rPr lang="en-US" sz="1200" kern="1200">
                <a:solidFill>
                  <a:schemeClr val="tx1"/>
                </a:solidFill>
                <a:effectLst/>
                <a:latin typeface="Times New Roman" pitchFamily="18" charset="0"/>
                <a:ea typeface="+mn-ea"/>
                <a:cs typeface="+mn-cs"/>
              </a:rPr>
            </a:br>
            <a:r>
              <a:rPr lang="en-US" sz="1200" kern="1200">
                <a:solidFill>
                  <a:schemeClr val="tx1"/>
                </a:solidFill>
                <a:effectLst/>
                <a:latin typeface="Times New Roman" pitchFamily="18" charset="0"/>
                <a:ea typeface="+mn-ea"/>
                <a:cs typeface="+mn-cs"/>
              </a:rPr>
              <a:t>- Consistency: tất cả các thành phần của hệ thống đều có dữ liệu đồng nhất như nhau</a:t>
            </a:r>
            <a:br>
              <a:rPr lang="en-US" sz="1200" kern="1200">
                <a:solidFill>
                  <a:schemeClr val="tx1"/>
                </a:solidFill>
                <a:effectLst/>
                <a:latin typeface="Times New Roman" pitchFamily="18" charset="0"/>
                <a:ea typeface="+mn-ea"/>
                <a:cs typeface="+mn-cs"/>
              </a:rPr>
            </a:br>
            <a:r>
              <a:rPr lang="en-US" sz="1200" kern="1200">
                <a:solidFill>
                  <a:schemeClr val="tx1"/>
                </a:solidFill>
                <a:effectLst/>
                <a:latin typeface="Times New Roman" pitchFamily="18" charset="0"/>
                <a:ea typeface="+mn-ea"/>
                <a:cs typeface="+mn-cs"/>
              </a:rPr>
              <a:t>- Availability: tất cả request tới hệ thống đều nhận được response, dù thành công hay thất bại</a:t>
            </a:r>
            <a:br>
              <a:rPr lang="en-US" sz="1200" kern="1200">
                <a:solidFill>
                  <a:schemeClr val="tx1"/>
                </a:solidFill>
                <a:effectLst/>
                <a:latin typeface="Times New Roman" pitchFamily="18" charset="0"/>
                <a:ea typeface="+mn-ea"/>
                <a:cs typeface="+mn-cs"/>
              </a:rPr>
            </a:br>
            <a:r>
              <a:rPr lang="en-US" sz="1200" kern="1200">
                <a:solidFill>
                  <a:schemeClr val="tx1"/>
                </a:solidFill>
                <a:effectLst/>
                <a:latin typeface="Times New Roman" pitchFamily="18" charset="0"/>
                <a:ea typeface="+mn-ea"/>
                <a:cs typeface="+mn-cs"/>
              </a:rPr>
              <a:t>- Partition Tolerance: hệ thống vẫn tiếp tục hoạt động kể cả trong trường hợp một vài thành phần lỗi hoặc một vài message bị mất."</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13</a:t>
            </a:fld>
            <a:endParaRPr lang="en-US" altLang="en-US"/>
          </a:p>
        </p:txBody>
      </p:sp>
    </p:spTree>
    <p:extLst>
      <p:ext uri="{BB962C8B-B14F-4D97-AF65-F5344CB8AC3E}">
        <p14:creationId xmlns:p14="http://schemas.microsoft.com/office/powerpoint/2010/main" val="1865832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Đồng</a:t>
            </a:r>
            <a:r>
              <a:rPr lang="en-US" baseline="0"/>
              <a:t> thuận: sự thống nhất về một luật, quy ước nào đó của 1 nhóm người</a:t>
            </a:r>
            <a:endParaRPr lang="en-US"/>
          </a:p>
          <a:p>
            <a:endParaRPr lang="en-US" sz="1200" b="0" i="0" kern="1200">
              <a:solidFill>
                <a:schemeClr val="tx1"/>
              </a:solidFill>
              <a:effectLst/>
              <a:latin typeface="Times New Roman" pitchFamily="18" charset="0"/>
              <a:ea typeface="+mn-ea"/>
              <a:cs typeface="+mn-cs"/>
            </a:endParaRPr>
          </a:p>
          <a:p>
            <a:r>
              <a:rPr lang="en-US" sz="1200" b="0" i="0" kern="1200">
                <a:solidFill>
                  <a:schemeClr val="tx1"/>
                </a:solidFill>
                <a:effectLst/>
                <a:latin typeface="Times New Roman" pitchFamily="18" charset="0"/>
                <a:ea typeface="+mn-ea"/>
                <a:cs typeface="+mn-cs"/>
              </a:rPr>
              <a:t>Đ</a:t>
            </a:r>
            <a:r>
              <a:rPr lang="vi-VN" sz="1200" b="0" i="0" kern="1200">
                <a:solidFill>
                  <a:schemeClr val="tx1"/>
                </a:solidFill>
                <a:effectLst/>
                <a:latin typeface="Times New Roman" pitchFamily="18" charset="0"/>
                <a:ea typeface="+mn-ea"/>
                <a:cs typeface="+mn-cs"/>
              </a:rPr>
              <a:t>ồng thuận là kết quả của sự tự giác, sự tự nguyện đồng ý của mọi người với nhau chứ không phải là kết quả của sự cưỡng bức. </a:t>
            </a:r>
            <a:endParaRPr lang="en-US"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Sự cưỡng bức hay áp đặt dù dưới hình thức nào cũng không tạo ra sự đồng thuận đích thực, hoặc nếu có chỉ là trạng thái đồng thuận giả tạo vì nó không dựa trên cơ sở tôn trọng quyền tự do của mỗi cá nhân. </a:t>
            </a:r>
            <a:endParaRPr lang="en-US" sz="1200" b="0" i="0" kern="1200">
              <a:solidFill>
                <a:schemeClr val="tx1"/>
              </a:solidFill>
              <a:effectLst/>
              <a:latin typeface="Times New Roman" pitchFamily="18" charset="0"/>
              <a:ea typeface="+mn-ea"/>
              <a:cs typeface="+mn-cs"/>
            </a:endParaRPr>
          </a:p>
          <a:p>
            <a:endParaRPr lang="en-US"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Con người luôn tìm kiếm sự đồng thuận và trên thực tế, mỗi cộng đồng, mỗi dân tộc đều tìm đến những giới hạn khác nhau của khái niệm này. "Dĩ hòa vi quý" là một loại đồng thuận. "Mất lòng trước được lòng sau" cũng là một loại đồng thuận.</a:t>
            </a:r>
            <a:endParaRPr lang="en-US" baseline="0"/>
          </a:p>
          <a:p>
            <a:endParaRPr lang="en-US"/>
          </a:p>
          <a:p>
            <a:r>
              <a:rPr lang="en-US"/>
              <a:t>Đế</a:t>
            </a:r>
            <a:r>
              <a:rPr lang="en-US" baseline="0"/>
              <a:t> quốc Byzantine</a:t>
            </a:r>
            <a:endParaRPr lang="en-US"/>
          </a:p>
          <a:p>
            <a:r>
              <a:rPr lang="en-US"/>
              <a:t>https://vi.wikipedia.org/wiki/%C4%90%E1%BA%BF_qu%E1%BB%91c_%C4%90%C3%B4ng_La_M%C3%A3</a:t>
            </a:r>
          </a:p>
          <a:p>
            <a:endParaRPr lang="en-US"/>
          </a:p>
          <a:p>
            <a:r>
              <a:rPr lang="en-US"/>
              <a:t>Danh sách</a:t>
            </a:r>
            <a:r>
              <a:rPr lang="en-US" baseline="0"/>
              <a:t> hoàng đế La mã</a:t>
            </a:r>
            <a:endParaRPr lang="en-US"/>
          </a:p>
          <a:p>
            <a:r>
              <a:rPr lang="en-US"/>
              <a:t>https://vi.wikipedia.org/wiki/Danh_s%C3%A1ch_Ho%C3%A0ng_%C4%91%E1%BA%BF_La_M%C3%A3</a:t>
            </a:r>
          </a:p>
          <a:p>
            <a:endParaRPr lang="en-US"/>
          </a:p>
          <a:p>
            <a:r>
              <a:rPr lang="vi-VN" sz="1200" b="0" i="0" kern="1200">
                <a:solidFill>
                  <a:schemeClr val="tx1"/>
                </a:solidFill>
                <a:effectLst/>
                <a:latin typeface="Times New Roman" pitchFamily="18" charset="0"/>
                <a:ea typeface="+mn-ea"/>
                <a:cs typeface="+mn-cs"/>
              </a:rPr>
              <a:t>Bài toán các vị tướng Byzantine 3 nhà </a:t>
            </a:r>
            <a:r>
              <a:rPr lang="en-US" sz="1200" b="0" i="0" kern="1200">
                <a:solidFill>
                  <a:schemeClr val="tx1"/>
                </a:solidFill>
                <a:effectLst/>
                <a:latin typeface="Times New Roman" pitchFamily="18" charset="0"/>
                <a:ea typeface="+mn-ea"/>
                <a:cs typeface="+mn-cs"/>
              </a:rPr>
              <a:t>KHMT</a:t>
            </a:r>
            <a:r>
              <a:rPr lang="vi-VN" sz="1200" b="0" i="0" kern="1200">
                <a:solidFill>
                  <a:schemeClr val="tx1"/>
                </a:solidFill>
                <a:effectLst/>
                <a:latin typeface="Times New Roman" pitchFamily="18" charset="0"/>
                <a:ea typeface="+mn-ea"/>
                <a:cs typeface="+mn-cs"/>
              </a:rPr>
              <a:t> Leslie Lamport, Robert Shostak và Marshall Pease trong một báo cáo khoa học mang tên </a:t>
            </a:r>
            <a:r>
              <a:rPr lang="vi-VN" sz="1200" b="1" i="0" kern="1200">
                <a:solidFill>
                  <a:schemeClr val="tx1"/>
                </a:solidFill>
                <a:effectLst/>
                <a:latin typeface="Times New Roman" pitchFamily="18" charset="0"/>
                <a:ea typeface="+mn-ea"/>
                <a:cs typeface="+mn-cs"/>
              </a:rPr>
              <a:t>"The Byzantine Generals Problem"</a:t>
            </a:r>
            <a:r>
              <a:rPr lang="vi-VN" sz="1200" b="0" i="0" kern="1200">
                <a:solidFill>
                  <a:schemeClr val="tx1"/>
                </a:solidFill>
                <a:effectLst/>
                <a:latin typeface="Times New Roman" pitchFamily="18" charset="0"/>
                <a:ea typeface="+mn-ea"/>
                <a:cs typeface="+mn-cs"/>
              </a:rPr>
              <a:t> vào năm 1982.</a:t>
            </a:r>
            <a:endParaRPr lang="en-US" sz="1200" b="0" i="0" kern="1200">
              <a:solidFill>
                <a:schemeClr val="tx1"/>
              </a:solidFill>
              <a:effectLst/>
              <a:latin typeface="Times New Roman" pitchFamily="18" charset="0"/>
              <a:ea typeface="+mn-ea"/>
              <a:cs typeface="+mn-cs"/>
            </a:endParaRPr>
          </a:p>
          <a:p>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Bài toán các vị tướng Byzantine miêu tả về một nhóm các vị tướng trong đội quân Byzantine (quân đội đế quốc Đông La Mã), tiến hành vây hãm 1 thành phố. Các vị tướng cần trao đổi để đạt được đến 1 thoả thuận về kế hoạch tấn công thành phố đó. Trong trường hợp đơn giản nhất, họ thoả thuận về việc nên </a:t>
            </a:r>
            <a:r>
              <a:rPr lang="vi-VN" sz="1200" b="1" i="0" kern="1200">
                <a:solidFill>
                  <a:schemeClr val="tx1"/>
                </a:solidFill>
                <a:effectLst/>
                <a:latin typeface="Times New Roman" pitchFamily="18" charset="0"/>
                <a:ea typeface="+mn-ea"/>
                <a:cs typeface="+mn-cs"/>
              </a:rPr>
              <a:t>tấn công</a:t>
            </a:r>
            <a:r>
              <a:rPr lang="vi-VN" sz="1200" b="0" i="0" kern="1200">
                <a:solidFill>
                  <a:schemeClr val="tx1"/>
                </a:solidFill>
                <a:effectLst/>
                <a:latin typeface="Times New Roman" pitchFamily="18" charset="0"/>
                <a:ea typeface="+mn-ea"/>
                <a:cs typeface="+mn-cs"/>
              </a:rPr>
              <a:t> hay </a:t>
            </a:r>
            <a:r>
              <a:rPr lang="vi-VN" sz="1200" b="1" i="0" kern="1200">
                <a:solidFill>
                  <a:schemeClr val="tx1"/>
                </a:solidFill>
                <a:effectLst/>
                <a:latin typeface="Times New Roman" pitchFamily="18" charset="0"/>
                <a:ea typeface="+mn-ea"/>
                <a:cs typeface="+mn-cs"/>
              </a:rPr>
              <a:t>rút lui</a:t>
            </a:r>
            <a:r>
              <a:rPr lang="vi-VN" sz="1200" b="0" i="0" kern="1200">
                <a:solidFill>
                  <a:schemeClr val="tx1"/>
                </a:solidFill>
                <a:effectLst/>
                <a:latin typeface="Times New Roman" pitchFamily="18" charset="0"/>
                <a:ea typeface="+mn-ea"/>
                <a:cs typeface="+mn-cs"/>
              </a:rPr>
              <a:t>. Một số có thể muốn </a:t>
            </a:r>
            <a:r>
              <a:rPr lang="vi-VN" sz="1200" b="1" i="0" kern="1200">
                <a:solidFill>
                  <a:schemeClr val="tx1"/>
                </a:solidFill>
                <a:effectLst/>
                <a:latin typeface="Times New Roman" pitchFamily="18" charset="0"/>
                <a:ea typeface="+mn-ea"/>
                <a:cs typeface="+mn-cs"/>
              </a:rPr>
              <a:t>tấn công</a:t>
            </a:r>
            <a:r>
              <a:rPr lang="vi-VN" sz="1200" b="0" i="0" kern="1200">
                <a:solidFill>
                  <a:schemeClr val="tx1"/>
                </a:solidFill>
                <a:effectLst/>
                <a:latin typeface="Times New Roman" pitchFamily="18" charset="0"/>
                <a:ea typeface="+mn-ea"/>
                <a:cs typeface="+mn-cs"/>
              </a:rPr>
              <a:t>, nhưng một số thì lại muốn </a:t>
            </a:r>
            <a:r>
              <a:rPr lang="vi-VN" sz="1200" b="1" i="0" kern="1200">
                <a:solidFill>
                  <a:schemeClr val="tx1"/>
                </a:solidFill>
                <a:effectLst/>
                <a:latin typeface="Times New Roman" pitchFamily="18" charset="0"/>
                <a:ea typeface="+mn-ea"/>
                <a:cs typeface="+mn-cs"/>
              </a:rPr>
              <a:t>rút lui</a:t>
            </a:r>
            <a:r>
              <a:rPr lang="vi-VN" sz="1200" b="0" i="0" kern="1200">
                <a:solidFill>
                  <a:schemeClr val="tx1"/>
                </a:solidFill>
                <a:effectLst/>
                <a:latin typeface="Times New Roman" pitchFamily="18" charset="0"/>
                <a:ea typeface="+mn-ea"/>
                <a:cs typeface="+mn-cs"/>
              </a:rPr>
              <a:t>, và vấn đề là nếu chỉ có một bộ phận tấn công riêng lẻ, thì họ sẽ gặp thất bại, và đó là kế hoạch tồi tệ hơn việc </a:t>
            </a:r>
            <a:r>
              <a:rPr lang="vi-VN" sz="1200" b="1" i="0" kern="1200">
                <a:solidFill>
                  <a:schemeClr val="tx1"/>
                </a:solidFill>
                <a:effectLst/>
                <a:latin typeface="Times New Roman" pitchFamily="18" charset="0"/>
                <a:ea typeface="+mn-ea"/>
                <a:cs typeface="+mn-cs"/>
              </a:rPr>
              <a:t>cùng tấn công</a:t>
            </a:r>
            <a:r>
              <a:rPr lang="vi-VN" sz="1200" b="0" i="0" kern="1200">
                <a:solidFill>
                  <a:schemeClr val="tx1"/>
                </a:solidFill>
                <a:effectLst/>
                <a:latin typeface="Times New Roman" pitchFamily="18" charset="0"/>
                <a:ea typeface="+mn-ea"/>
                <a:cs typeface="+mn-cs"/>
              </a:rPr>
              <a:t> hoặc </a:t>
            </a:r>
            <a:r>
              <a:rPr lang="vi-VN" sz="1200" b="1" i="0" kern="1200">
                <a:solidFill>
                  <a:schemeClr val="tx1"/>
                </a:solidFill>
                <a:effectLst/>
                <a:latin typeface="Times New Roman" pitchFamily="18" charset="0"/>
                <a:ea typeface="+mn-ea"/>
                <a:cs typeface="+mn-cs"/>
              </a:rPr>
              <a:t>cùng rút lui</a:t>
            </a:r>
            <a:r>
              <a:rPr lang="vi-VN" sz="1200" b="0" i="0" kern="1200">
                <a:solidFill>
                  <a:schemeClr val="tx1"/>
                </a:solidFill>
                <a:effectLst/>
                <a:latin typeface="Times New Roman" pitchFamily="18" charset="0"/>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14</a:t>
            </a:fld>
            <a:endParaRPr lang="en-US" altLang="en-US"/>
          </a:p>
        </p:txBody>
      </p:sp>
    </p:spTree>
    <p:extLst>
      <p:ext uri="{BB962C8B-B14F-4D97-AF65-F5344CB8AC3E}">
        <p14:creationId xmlns:p14="http://schemas.microsoft.com/office/powerpoint/2010/main" val="86918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Times New Roman" pitchFamily="18" charset="0"/>
                <a:ea typeface="+mn-ea"/>
                <a:cs typeface="+mn-cs"/>
              </a:rPr>
              <a:t>2 đội quân </a:t>
            </a:r>
            <a:r>
              <a:rPr lang="en-US" sz="1200" b="0" i="0" kern="1200">
                <a:solidFill>
                  <a:schemeClr val="tx1"/>
                </a:solidFill>
                <a:effectLst/>
                <a:latin typeface="Times New Roman" pitchFamily="18" charset="0"/>
                <a:ea typeface="+mn-ea"/>
                <a:cs typeface="+mn-cs"/>
              </a:rPr>
              <a:t>với</a:t>
            </a:r>
            <a:r>
              <a:rPr lang="vi-VN" sz="1200" b="0" i="0" kern="1200">
                <a:solidFill>
                  <a:schemeClr val="tx1"/>
                </a:solidFill>
                <a:effectLst/>
                <a:latin typeface="Times New Roman" pitchFamily="18" charset="0"/>
                <a:ea typeface="+mn-ea"/>
                <a:cs typeface="+mn-cs"/>
              </a:rPr>
              <a:t> 2 vị tướng A1 và A2, cùng tấn công một thành phố B nằm ở giữa.</a:t>
            </a:r>
          </a:p>
          <a:p>
            <a:r>
              <a:rPr lang="en-US" sz="1200" b="0" i="0" kern="1200">
                <a:solidFill>
                  <a:schemeClr val="tx1"/>
                </a:solidFill>
                <a:effectLst/>
                <a:latin typeface="Times New Roman" pitchFamily="18" charset="0"/>
                <a:ea typeface="+mn-ea"/>
                <a:cs typeface="+mn-cs"/>
              </a:rPr>
              <a:t>R</a:t>
            </a:r>
            <a:r>
              <a:rPr lang="vi-VN" sz="1200" b="0" i="0" kern="1200">
                <a:solidFill>
                  <a:schemeClr val="tx1"/>
                </a:solidFill>
                <a:effectLst/>
                <a:latin typeface="Times New Roman" pitchFamily="18" charset="0"/>
                <a:ea typeface="+mn-ea"/>
                <a:cs typeface="+mn-cs"/>
              </a:rPr>
              <a:t>1 và </a:t>
            </a:r>
            <a:r>
              <a:rPr lang="en-US" sz="1200" b="0" i="0" kern="1200">
                <a:solidFill>
                  <a:schemeClr val="tx1"/>
                </a:solidFill>
                <a:effectLst/>
                <a:latin typeface="Times New Roman" pitchFamily="18" charset="0"/>
                <a:ea typeface="+mn-ea"/>
                <a:cs typeface="+mn-cs"/>
              </a:rPr>
              <a:t>R</a:t>
            </a:r>
            <a:r>
              <a:rPr lang="vi-VN" sz="1200" b="0" i="0" kern="1200">
                <a:solidFill>
                  <a:schemeClr val="tx1"/>
                </a:solidFill>
                <a:effectLst/>
                <a:latin typeface="Times New Roman" pitchFamily="18" charset="0"/>
                <a:ea typeface="+mn-ea"/>
                <a:cs typeface="+mn-cs"/>
              </a:rPr>
              <a:t>2 chỉ có thể trao đổi thông qua việc gửi thư cho nhau, nhưng xảy ra một vấn đề là người đưa thư cần phải đi qua thành phố B, dẫn đến việc hoàn toàn có khả năng người đưa thư bị bắt, thư không thể gửi đến đích, hay được gửi đến đích nhưng nội dung bị sửa đổi</a:t>
            </a:r>
            <a:endParaRPr lang="en-US" sz="1200" b="0" i="0" kern="1200">
              <a:solidFill>
                <a:schemeClr val="tx1"/>
              </a:solidFill>
              <a:effectLst/>
              <a:latin typeface="Times New Roman" pitchFamily="18" charset="0"/>
              <a:ea typeface="+mn-ea"/>
              <a:cs typeface="+mn-cs"/>
            </a:endParaRPr>
          </a:p>
          <a:p>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Hai vị tướng A1 và A2 cần thống nhất với nhau về việc tấn công thành phố B, và thời gian cả 2 cùng xuất quân. Bởi cả 2 chỉ có thể chiến thắng khi và chỉ khi họ </a:t>
            </a:r>
            <a:r>
              <a:rPr lang="vi-VN" sz="1200" b="1" i="0" kern="1200">
                <a:solidFill>
                  <a:schemeClr val="tx1"/>
                </a:solidFill>
                <a:effectLst/>
                <a:latin typeface="Times New Roman" pitchFamily="18" charset="0"/>
                <a:ea typeface="+mn-ea"/>
                <a:cs typeface="+mn-cs"/>
              </a:rPr>
              <a:t>tấn công vào cùng một thời điểm</a:t>
            </a:r>
            <a:r>
              <a:rPr lang="vi-VN" sz="1200" b="0" i="0" kern="1200">
                <a:solidFill>
                  <a:schemeClr val="tx1"/>
                </a:solidFill>
                <a:effectLst/>
                <a:latin typeface="Times New Roman" pitchFamily="18" charset="0"/>
                <a:ea typeface="+mn-ea"/>
                <a:cs typeface="+mn-cs"/>
              </a:rPr>
              <a:t>. Hay nói cách khác, họ cần đạt được sự đồng thuận với nhau về </a:t>
            </a:r>
            <a:r>
              <a:rPr lang="vi-VN" sz="1200" b="1" i="0" kern="1200">
                <a:solidFill>
                  <a:schemeClr val="tx1"/>
                </a:solidFill>
                <a:effectLst/>
                <a:latin typeface="Times New Roman" pitchFamily="18" charset="0"/>
                <a:ea typeface="+mn-ea"/>
                <a:cs typeface="+mn-cs"/>
              </a:rPr>
              <a:t>thời gian tấn công</a:t>
            </a:r>
            <a:r>
              <a:rPr lang="en-US" sz="1200" b="1" i="0" kern="1200">
                <a:solidFill>
                  <a:schemeClr val="tx1"/>
                </a:solidFill>
                <a:effectLst/>
                <a:latin typeface="Times New Roman" pitchFamily="18" charset="0"/>
                <a:ea typeface="+mn-ea"/>
                <a:cs typeface="+mn-cs"/>
              </a:rPr>
              <a:t>.</a:t>
            </a:r>
          </a:p>
          <a:p>
            <a:endParaRPr lang="en-US" sz="1200" b="1"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Bài toán 2 vị tướng quân là bài toán về vấn đề truyền thông máy tính (computer communication) đầu tiên được chứng m</a:t>
            </a:r>
            <a:r>
              <a:rPr lang="en-US" sz="1200" b="0" i="0" kern="1200">
                <a:solidFill>
                  <a:schemeClr val="tx1"/>
                </a:solidFill>
                <a:effectLst/>
                <a:latin typeface="Times New Roman" pitchFamily="18" charset="0"/>
                <a:ea typeface="+mn-ea"/>
                <a:cs typeface="+mn-cs"/>
              </a:rPr>
              <a:t>i</a:t>
            </a:r>
            <a:r>
              <a:rPr lang="vi-VN" sz="1200" b="0" i="0" kern="1200">
                <a:solidFill>
                  <a:schemeClr val="tx1"/>
                </a:solidFill>
                <a:effectLst/>
                <a:latin typeface="Times New Roman" pitchFamily="18" charset="0"/>
                <a:ea typeface="+mn-ea"/>
                <a:cs typeface="+mn-cs"/>
              </a:rPr>
              <a:t>nh là </a:t>
            </a:r>
            <a:r>
              <a:rPr lang="vi-VN" sz="1200" b="1" i="0" kern="1200">
                <a:solidFill>
                  <a:schemeClr val="tx1"/>
                </a:solidFill>
                <a:effectLst/>
                <a:latin typeface="Times New Roman" pitchFamily="18" charset="0"/>
                <a:ea typeface="+mn-ea"/>
                <a:cs typeface="+mn-cs"/>
              </a:rPr>
              <a:t>không có lời giải</a:t>
            </a:r>
            <a:r>
              <a:rPr lang="en-US" sz="1200" b="1" i="0" kern="1200">
                <a:solidFill>
                  <a:schemeClr val="tx1"/>
                </a:solidFill>
                <a:effectLst/>
                <a:latin typeface="Times New Roman" pitchFamily="18" charset="0"/>
                <a:ea typeface="+mn-ea"/>
                <a:cs typeface="+mn-cs"/>
              </a:rPr>
              <a:t>. Cần</a:t>
            </a:r>
            <a:r>
              <a:rPr lang="en-US" sz="1200" b="1" i="0" kern="1200" baseline="0">
                <a:solidFill>
                  <a:schemeClr val="tx1"/>
                </a:solidFill>
                <a:effectLst/>
                <a:latin typeface="Times New Roman" pitchFamily="18" charset="0"/>
                <a:ea typeface="+mn-ea"/>
                <a:cs typeface="+mn-cs"/>
              </a:rPr>
              <a:t> tạo cơ chế đồng thuận!</a:t>
            </a:r>
            <a:endParaRPr lang="vi-VN" sz="1200" b="0" i="0" kern="1200">
              <a:solidFill>
                <a:schemeClr val="tx1"/>
              </a:solidFill>
              <a:effectLst/>
              <a:latin typeface="Times New Roman" pitchFamily="18" charset="0"/>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15</a:t>
            </a:fld>
            <a:endParaRPr lang="en-US" altLang="en-US"/>
          </a:p>
        </p:txBody>
      </p:sp>
    </p:spTree>
    <p:extLst>
      <p:ext uri="{BB962C8B-B14F-4D97-AF65-F5344CB8AC3E}">
        <p14:creationId xmlns:p14="http://schemas.microsoft.com/office/powerpoint/2010/main" val="1964977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itchFamily="18" charset="0"/>
                <a:ea typeface="+mn-ea"/>
                <a:cs typeface="+mn-cs"/>
              </a:rPr>
              <a:t>G</a:t>
            </a:r>
            <a:r>
              <a:rPr lang="vi-VN" sz="1200" b="0" i="0" kern="1200">
                <a:solidFill>
                  <a:schemeClr val="tx1"/>
                </a:solidFill>
                <a:effectLst/>
                <a:latin typeface="Times New Roman" pitchFamily="18" charset="0"/>
                <a:ea typeface="+mn-ea"/>
                <a:cs typeface="+mn-cs"/>
              </a:rPr>
              <a:t>iả định rằng:</a:t>
            </a:r>
          </a:p>
          <a:p>
            <a:r>
              <a:rPr lang="en-US" sz="1200" b="0" i="0" kern="1200">
                <a:solidFill>
                  <a:schemeClr val="tx1"/>
                </a:solidFill>
                <a:effectLst/>
                <a:latin typeface="Times New Roman" pitchFamily="18" charset="0"/>
                <a:ea typeface="+mn-ea"/>
                <a:cs typeface="+mn-cs"/>
              </a:rPr>
              <a:t>- </a:t>
            </a:r>
            <a:r>
              <a:rPr lang="vi-VN" sz="1200" b="0" i="0" kern="1200">
                <a:solidFill>
                  <a:schemeClr val="tx1"/>
                </a:solidFill>
                <a:effectLst/>
                <a:latin typeface="Times New Roman" pitchFamily="18" charset="0"/>
                <a:ea typeface="+mn-ea"/>
                <a:cs typeface="+mn-cs"/>
              </a:rPr>
              <a:t>Mọi message khi được gửi, đều sẽ được gửi đến đích một cách chính xác</a:t>
            </a:r>
          </a:p>
          <a:p>
            <a:r>
              <a:rPr lang="en-US" sz="1200" b="0" i="0" kern="1200">
                <a:solidFill>
                  <a:schemeClr val="tx1"/>
                </a:solidFill>
                <a:effectLst/>
                <a:latin typeface="Times New Roman" pitchFamily="18" charset="0"/>
                <a:ea typeface="+mn-ea"/>
                <a:cs typeface="+mn-cs"/>
              </a:rPr>
              <a:t>- </a:t>
            </a:r>
            <a:r>
              <a:rPr lang="vi-VN" sz="1200" b="0" i="0" kern="1200">
                <a:solidFill>
                  <a:schemeClr val="tx1"/>
                </a:solidFill>
                <a:effectLst/>
                <a:latin typeface="Times New Roman" pitchFamily="18" charset="0"/>
                <a:ea typeface="+mn-ea"/>
                <a:cs typeface="+mn-cs"/>
              </a:rPr>
              <a:t>Người nhận message sẽ biết được chính xác họ nhận từ ai</a:t>
            </a:r>
          </a:p>
          <a:p>
            <a:r>
              <a:rPr lang="en-US" sz="1200" b="0" i="0" kern="1200">
                <a:solidFill>
                  <a:schemeClr val="tx1"/>
                </a:solidFill>
                <a:effectLst/>
                <a:latin typeface="Times New Roman" pitchFamily="18" charset="0"/>
                <a:ea typeface="+mn-ea"/>
                <a:cs typeface="+mn-cs"/>
              </a:rPr>
              <a:t>- </a:t>
            </a:r>
            <a:r>
              <a:rPr lang="vi-VN" sz="1200" b="0" i="0" kern="1200">
                <a:solidFill>
                  <a:schemeClr val="tx1"/>
                </a:solidFill>
                <a:effectLst/>
                <a:latin typeface="Times New Roman" pitchFamily="18" charset="0"/>
                <a:ea typeface="+mn-ea"/>
                <a:cs typeface="+mn-cs"/>
              </a:rPr>
              <a:t>Có thể phát hiện ra sự vắng mặt của một message (chẳng hạn như ai đó không gửi)</a:t>
            </a:r>
          </a:p>
          <a:p>
            <a:endParaRPr lang="en-US" sz="1200" b="1" kern="1200">
              <a:solidFill>
                <a:schemeClr val="tx1"/>
              </a:solidFill>
              <a:effectLst/>
              <a:latin typeface="Times New Roman" pitchFamily="18" charset="0"/>
              <a:ea typeface="+mn-ea"/>
              <a:cs typeface="+mn-cs"/>
            </a:endParaRPr>
          </a:p>
          <a:p>
            <a:r>
              <a:rPr lang="vi-VN" sz="1200" b="1" kern="1200">
                <a:solidFill>
                  <a:schemeClr val="tx1"/>
                </a:solidFill>
                <a:effectLst/>
                <a:latin typeface="Times New Roman" pitchFamily="18" charset="0"/>
                <a:ea typeface="+mn-ea"/>
                <a:cs typeface="+mn-cs"/>
              </a:rPr>
              <a:t>Định lý</a:t>
            </a:r>
            <a:r>
              <a:rPr lang="vi-VN" sz="1200" b="0" kern="1200">
                <a:solidFill>
                  <a:schemeClr val="tx1"/>
                </a:solidFill>
                <a:effectLst/>
                <a:latin typeface="Times New Roman" pitchFamily="18" charset="0"/>
                <a:ea typeface="+mn-ea"/>
                <a:cs typeface="+mn-cs"/>
              </a:rPr>
              <a:t>: Với mỗi giá trị </a:t>
            </a:r>
            <a:r>
              <a:rPr lang="vi-VN" sz="1200" b="0" i="1" kern="1200">
                <a:solidFill>
                  <a:schemeClr val="tx1"/>
                </a:solidFill>
                <a:effectLst/>
                <a:latin typeface="Times New Roman" pitchFamily="18" charset="0"/>
                <a:ea typeface="+mn-ea"/>
                <a:cs typeface="+mn-cs"/>
              </a:rPr>
              <a:t>m</a:t>
            </a:r>
            <a:r>
              <a:rPr lang="vi-VN" sz="1200" b="0" kern="1200">
                <a:solidFill>
                  <a:schemeClr val="tx1"/>
                </a:solidFill>
                <a:effectLst/>
                <a:latin typeface="Times New Roman" pitchFamily="18" charset="0"/>
                <a:ea typeface="+mn-ea"/>
                <a:cs typeface="+mn-cs"/>
              </a:rPr>
              <a:t> là số lượng kẻ phản bội, thuật toán OM(</a:t>
            </a:r>
            <a:r>
              <a:rPr lang="vi-VN" sz="1200" b="0" i="1" kern="1200">
                <a:solidFill>
                  <a:schemeClr val="tx1"/>
                </a:solidFill>
                <a:effectLst/>
                <a:latin typeface="Times New Roman" pitchFamily="18" charset="0"/>
                <a:ea typeface="+mn-ea"/>
                <a:cs typeface="+mn-cs"/>
              </a:rPr>
              <a:t>m</a:t>
            </a:r>
            <a:r>
              <a:rPr lang="vi-VN" sz="1200" b="0" kern="1200">
                <a:solidFill>
                  <a:schemeClr val="tx1"/>
                </a:solidFill>
                <a:effectLst/>
                <a:latin typeface="Times New Roman" pitchFamily="18" charset="0"/>
                <a:ea typeface="+mn-ea"/>
                <a:cs typeface="+mn-cs"/>
              </a:rPr>
              <a:t>) có thể đạt được sự đồng thuận nếu có tổng cộng là hơn 3</a:t>
            </a:r>
            <a:r>
              <a:rPr lang="vi-VN" sz="1200" b="0" i="1" kern="1200">
                <a:solidFill>
                  <a:schemeClr val="tx1"/>
                </a:solidFill>
                <a:effectLst/>
                <a:latin typeface="Times New Roman" pitchFamily="18" charset="0"/>
                <a:ea typeface="+mn-ea"/>
                <a:cs typeface="+mn-cs"/>
              </a:rPr>
              <a:t>m</a:t>
            </a:r>
            <a:r>
              <a:rPr lang="vi-VN" sz="1200" b="0" kern="1200">
                <a:solidFill>
                  <a:schemeClr val="tx1"/>
                </a:solidFill>
                <a:effectLst/>
                <a:latin typeface="Times New Roman" pitchFamily="18" charset="0"/>
                <a:ea typeface="+mn-ea"/>
                <a:cs typeface="+mn-cs"/>
              </a:rPr>
              <a:t> số lượng các vị tướng quân.</a:t>
            </a:r>
          </a:p>
          <a:p>
            <a:r>
              <a:rPr lang="vi-VN" sz="1200" b="0" i="0" kern="1200">
                <a:solidFill>
                  <a:schemeClr val="tx1"/>
                </a:solidFill>
                <a:effectLst/>
                <a:latin typeface="Times New Roman" pitchFamily="18" charset="0"/>
                <a:ea typeface="+mn-ea"/>
                <a:cs typeface="+mn-cs"/>
              </a:rPr>
              <a:t>Hay nói cách khác, nếu có tất cả là </a:t>
            </a:r>
            <a:r>
              <a:rPr lang="vi-VN" sz="1200" b="0" i="1" kern="1200">
                <a:solidFill>
                  <a:schemeClr val="tx1"/>
                </a:solidFill>
                <a:effectLst/>
                <a:latin typeface="Times New Roman" pitchFamily="18" charset="0"/>
                <a:ea typeface="+mn-ea"/>
                <a:cs typeface="+mn-cs"/>
              </a:rPr>
              <a:t>n</a:t>
            </a:r>
            <a:r>
              <a:rPr lang="vi-VN" sz="1200" b="0" i="0" kern="1200">
                <a:solidFill>
                  <a:schemeClr val="tx1"/>
                </a:solidFill>
                <a:effectLst/>
                <a:latin typeface="Times New Roman" pitchFamily="18" charset="0"/>
                <a:ea typeface="+mn-ea"/>
                <a:cs typeface="+mn-cs"/>
              </a:rPr>
              <a:t> vị chỉ huy, thì thuật toán OM sẽ đạt được sự đồng thuận khi có 2/3 là trung thành (hay không quá 1/3 là phản bội). </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16</a:t>
            </a:fld>
            <a:endParaRPr lang="en-US" altLang="en-US"/>
          </a:p>
        </p:txBody>
      </p:sp>
    </p:spTree>
    <p:extLst>
      <p:ext uri="{BB962C8B-B14F-4D97-AF65-F5344CB8AC3E}">
        <p14:creationId xmlns:p14="http://schemas.microsoft.com/office/powerpoint/2010/main" val="41115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https://steemit.com/consensus/@xuyen88/kien-thuc-co-ban-cac-co-che-dong-thuan-blockchain</a:t>
            </a:r>
          </a:p>
          <a:p>
            <a:r>
              <a:rPr lang="en-US"/>
              <a:t>https://www.newgenapps.com/blog/8-blockchain-consensus-mechanisms-and-benefits</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17</a:t>
            </a:fld>
            <a:endParaRPr lang="en-US" altLang="en-US"/>
          </a:p>
        </p:txBody>
      </p:sp>
    </p:spTree>
    <p:extLst>
      <p:ext uri="{BB962C8B-B14F-4D97-AF65-F5344CB8AC3E}">
        <p14:creationId xmlns:p14="http://schemas.microsoft.com/office/powerpoint/2010/main" val="3315445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Consensus mechanism</a:t>
            </a:r>
            <a:r>
              <a:rPr lang="en-US" dirty="0"/>
              <a:t>:</a:t>
            </a:r>
            <a:r>
              <a:rPr lang="en-US" sz="1200" b="0" i="0" kern="1200" dirty="0">
                <a:solidFill>
                  <a:schemeClr val="tx1"/>
                </a:solidFill>
                <a:effectLst/>
                <a:latin typeface="Times New Roman" pitchFamily="18" charset="0"/>
                <a:ea typeface="+mn-ea"/>
                <a:cs typeface="+mn-cs"/>
              </a:rPr>
              <a:t> ways to guarantee a mutual agreement on a data point and the state — think of this as the layout — of all data. If applied in the classroom, a consensus mechanism would make it possible for every student to submit identical exams.</a:t>
            </a:r>
          </a:p>
          <a:p>
            <a:endParaRPr lang="en-US" dirty="0"/>
          </a:p>
          <a:p>
            <a:r>
              <a:rPr lang="en-US" dirty="0"/>
              <a:t>https://steemit.com/consensus/@xuyen88/kien-thuc-co-ban-cac-co-che-dong-thuan-blockchain</a:t>
            </a:r>
          </a:p>
          <a:p>
            <a:r>
              <a:rPr lang="en-US" dirty="0"/>
              <a:t>https://www.newgenapps.com/blog/8-blockchain-consensus-mechanisms-and-benefits</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Consensus is the backbone of a </a:t>
            </a:r>
            <a:r>
              <a:rPr lang="en-US" sz="1200" kern="1200" dirty="0" err="1">
                <a:solidFill>
                  <a:schemeClr val="tx1"/>
                </a:solidFill>
                <a:effectLst/>
                <a:latin typeface="Times New Roman" pitchFamily="18" charset="0"/>
                <a:ea typeface="+mn-ea"/>
                <a:cs typeface="+mn-cs"/>
              </a:rPr>
              <a:t>blockchain</a:t>
            </a:r>
            <a:r>
              <a:rPr lang="en-US" sz="1200" kern="1200" dirty="0">
                <a:solidFill>
                  <a:schemeClr val="tx1"/>
                </a:solidFill>
                <a:effectLst/>
                <a:latin typeface="Times New Roman" pitchFamily="18" charset="0"/>
                <a:ea typeface="+mn-ea"/>
                <a:cs typeface="+mn-cs"/>
              </a:rPr>
              <a:t> and provides decentralization of control as a result through an optional process known as mining. The choice of consensus algorithm is also governed by the type of </a:t>
            </a:r>
            <a:r>
              <a:rPr lang="en-US" sz="1200" kern="1200" dirty="0" err="1">
                <a:solidFill>
                  <a:schemeClr val="tx1"/>
                </a:solidFill>
                <a:effectLst/>
                <a:latin typeface="Times New Roman" pitchFamily="18" charset="0"/>
                <a:ea typeface="+mn-ea"/>
                <a:cs typeface="+mn-cs"/>
              </a:rPr>
              <a:t>blockchain</a:t>
            </a:r>
            <a:r>
              <a:rPr lang="en-US" sz="1200" kern="1200" dirty="0">
                <a:solidFill>
                  <a:schemeClr val="tx1"/>
                </a:solidFill>
                <a:effectLst/>
                <a:latin typeface="Times New Roman" pitchFamily="18" charset="0"/>
                <a:ea typeface="+mn-ea"/>
                <a:cs typeface="+mn-cs"/>
              </a:rPr>
              <a:t> in use. </a:t>
            </a:r>
          </a:p>
          <a:p>
            <a:r>
              <a:rPr lang="en-US" sz="1200" kern="1200" dirty="0">
                <a:solidFill>
                  <a:schemeClr val="tx1"/>
                </a:solidFill>
                <a:effectLst/>
                <a:latin typeface="Times New Roman" pitchFamily="18" charset="0"/>
                <a:ea typeface="+mn-ea"/>
                <a:cs typeface="+mn-cs"/>
              </a:rPr>
              <a:t>Not all consensus mechanisms are suitable for all types of </a:t>
            </a:r>
            <a:r>
              <a:rPr lang="en-US" sz="1200" kern="1200" dirty="0" err="1">
                <a:solidFill>
                  <a:schemeClr val="tx1"/>
                </a:solidFill>
                <a:effectLst/>
                <a:latin typeface="Times New Roman" pitchFamily="18" charset="0"/>
                <a:ea typeface="+mn-ea"/>
                <a:cs typeface="+mn-cs"/>
              </a:rPr>
              <a:t>blockchains</a:t>
            </a:r>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For example, in public permission-less </a:t>
            </a:r>
            <a:r>
              <a:rPr lang="en-US" sz="1200" kern="1200" dirty="0" err="1">
                <a:solidFill>
                  <a:schemeClr val="tx1"/>
                </a:solidFill>
                <a:effectLst/>
                <a:latin typeface="Times New Roman" pitchFamily="18" charset="0"/>
                <a:ea typeface="+mn-ea"/>
                <a:cs typeface="+mn-cs"/>
              </a:rPr>
              <a:t>blockchains</a:t>
            </a:r>
            <a:r>
              <a:rPr lang="en-US" sz="1200" kern="1200" dirty="0">
                <a:solidFill>
                  <a:schemeClr val="tx1"/>
                </a:solidFill>
                <a:effectLst/>
                <a:latin typeface="Times New Roman" pitchFamily="18" charset="0"/>
                <a:ea typeface="+mn-ea"/>
                <a:cs typeface="+mn-cs"/>
              </a:rPr>
              <a:t> it would make sense to use </a:t>
            </a:r>
            <a:r>
              <a:rPr lang="en-US" sz="1200" kern="1200" dirty="0" err="1">
                <a:solidFill>
                  <a:schemeClr val="tx1"/>
                </a:solidFill>
                <a:effectLst/>
                <a:latin typeface="Times New Roman" pitchFamily="18" charset="0"/>
                <a:ea typeface="+mn-ea"/>
                <a:cs typeface="+mn-cs"/>
              </a:rPr>
              <a:t>PoW</a:t>
            </a:r>
            <a:r>
              <a:rPr lang="en-US" sz="1200" kern="1200" dirty="0">
                <a:solidFill>
                  <a:schemeClr val="tx1"/>
                </a:solidFill>
                <a:effectLst/>
                <a:latin typeface="Times New Roman" pitchFamily="18" charset="0"/>
                <a:ea typeface="+mn-ea"/>
                <a:cs typeface="+mn-cs"/>
              </a:rPr>
              <a:t> instead of some basic agreement mechanism that perhaps is based on proof of authority. Therefore it is essential to choose a consensus algorithm appropriately for a </a:t>
            </a:r>
            <a:r>
              <a:rPr lang="en-US" sz="1200" kern="1200" dirty="0" err="1">
                <a:solidFill>
                  <a:schemeClr val="tx1"/>
                </a:solidFill>
                <a:effectLst/>
                <a:latin typeface="Times New Roman" pitchFamily="18" charset="0"/>
                <a:ea typeface="+mn-ea"/>
                <a:cs typeface="+mn-cs"/>
              </a:rPr>
              <a:t>blockchain</a:t>
            </a:r>
            <a:r>
              <a:rPr lang="en-US" sz="1200" kern="1200" dirty="0">
                <a:solidFill>
                  <a:schemeClr val="tx1"/>
                </a:solidFill>
                <a:effectLst/>
                <a:latin typeface="Times New Roman" pitchFamily="18" charset="0"/>
                <a:ea typeface="+mn-ea"/>
                <a:cs typeface="+mn-cs"/>
              </a:rPr>
              <a:t> project.</a:t>
            </a:r>
          </a:p>
          <a:p>
            <a:endParaRPr lang="en-US" dirty="0"/>
          </a:p>
          <a:p>
            <a:r>
              <a:rPr lang="vi-VN" sz="1200" b="1" i="0" kern="1200" dirty="0">
                <a:solidFill>
                  <a:schemeClr val="tx1"/>
                </a:solidFill>
                <a:effectLst/>
                <a:latin typeface="Times New Roman" pitchFamily="18" charset="0"/>
                <a:ea typeface="+mn-ea"/>
                <a:cs typeface="+mn-cs"/>
              </a:rPr>
              <a:t>Proof of Work (Bằng chứng Công việc): </a:t>
            </a:r>
            <a:r>
              <a:rPr lang="vi-VN" sz="1200" b="0" i="0" kern="1200" dirty="0">
                <a:solidFill>
                  <a:schemeClr val="tx1"/>
                </a:solidFill>
                <a:effectLst/>
                <a:latin typeface="Times New Roman" pitchFamily="18" charset="0"/>
                <a:ea typeface="+mn-ea"/>
                <a:cs typeface="+mn-cs"/>
              </a:rPr>
              <a:t>Phổ biến trong Bitcoin, Ethereum, Litecoin, Dogecoin và hầu hết các loại tiền mã hoá. Tiêu tốn khá nhiều năng lượng điện.</a:t>
            </a:r>
          </a:p>
          <a:p>
            <a:r>
              <a:rPr lang="vi-VN" sz="1200" b="1" i="0" kern="1200" dirty="0">
                <a:solidFill>
                  <a:schemeClr val="tx1"/>
                </a:solidFill>
                <a:effectLst/>
                <a:latin typeface="Times New Roman" pitchFamily="18" charset="0"/>
                <a:ea typeface="+mn-ea"/>
                <a:cs typeface="+mn-cs"/>
              </a:rPr>
              <a:t>Proof of Stake (Bằng chứng Cổ phần): </a:t>
            </a:r>
            <a:r>
              <a:rPr lang="vi-VN" sz="1200" b="0" i="0" kern="1200" dirty="0">
                <a:solidFill>
                  <a:schemeClr val="tx1"/>
                </a:solidFill>
                <a:effectLst/>
                <a:latin typeface="Times New Roman" pitchFamily="18" charset="0"/>
                <a:ea typeface="+mn-ea"/>
                <a:cs typeface="+mn-cs"/>
              </a:rPr>
              <a:t>Phổ biến trong Decred, Peercoin và trong tương lai là Ethereum và nhiều loại tiền mã hoá khác. Phân cấp hơn, tiêu hao ít năng lượng và không dễ gì bị đe doạ.</a:t>
            </a:r>
          </a:p>
          <a:p>
            <a:r>
              <a:rPr lang="vi-VN" sz="1200" b="1" i="0" kern="1200" dirty="0">
                <a:solidFill>
                  <a:schemeClr val="tx1"/>
                </a:solidFill>
                <a:effectLst/>
                <a:latin typeface="Times New Roman" pitchFamily="18" charset="0"/>
                <a:ea typeface="+mn-ea"/>
                <a:cs typeface="+mn-cs"/>
              </a:rPr>
              <a:t>Delegated Proof-of-Stake (Uỷ quyền Cổ phần): </a:t>
            </a:r>
            <a:r>
              <a:rPr lang="vi-VN" sz="1200" b="0" i="0" kern="1200" dirty="0">
                <a:solidFill>
                  <a:schemeClr val="tx1"/>
                </a:solidFill>
                <a:effectLst/>
                <a:latin typeface="Times New Roman" pitchFamily="18" charset="0"/>
                <a:ea typeface="+mn-ea"/>
                <a:cs typeface="+mn-cs"/>
              </a:rPr>
              <a:t>Phổ biến trong Steemit, EOS, BitShares. Chi phí giao dịch rẻ; có khả năng mở rộng; hiệu suất năng lượng cao. Tuy nhiên vẫn một phần hơi hướng tập trung vì thuật toán này lựa chọn người đáng tin cậy để uỷ quyền.</a:t>
            </a:r>
          </a:p>
          <a:p>
            <a:r>
              <a:rPr lang="vi-VN" sz="1200" b="1" i="0" kern="1200" dirty="0">
                <a:solidFill>
                  <a:schemeClr val="tx1"/>
                </a:solidFill>
                <a:effectLst/>
                <a:latin typeface="Times New Roman" pitchFamily="18" charset="0"/>
                <a:ea typeface="+mn-ea"/>
                <a:cs typeface="+mn-cs"/>
              </a:rPr>
              <a:t>Proof of Authority (Bằng chứng Uỷ nhiệm): </a:t>
            </a:r>
            <a:r>
              <a:rPr lang="vi-VN" sz="1200" b="0" i="0" kern="1200" dirty="0">
                <a:solidFill>
                  <a:schemeClr val="tx1"/>
                </a:solidFill>
                <a:effectLst/>
                <a:latin typeface="Times New Roman" pitchFamily="18" charset="0"/>
                <a:ea typeface="+mn-ea"/>
                <a:cs typeface="+mn-cs"/>
              </a:rPr>
              <a:t>Đây là mô hình tập trung thường thấy trong POA.Network, Ethereum Kovan testnet. Hiệu suất cao, có khả năng mở rộng tốt.</a:t>
            </a:r>
          </a:p>
          <a:p>
            <a:r>
              <a:rPr lang="vi-VN" sz="1200" b="1" i="0" kern="1200" dirty="0">
                <a:solidFill>
                  <a:schemeClr val="tx1"/>
                </a:solidFill>
                <a:effectLst/>
                <a:latin typeface="Times New Roman" pitchFamily="18" charset="0"/>
                <a:ea typeface="+mn-ea"/>
                <a:cs typeface="+mn-cs"/>
              </a:rPr>
              <a:t>Proof-of-Weight (Bằng chứng Khối lượng / Càng lớn càng tốt): </a:t>
            </a:r>
            <a:r>
              <a:rPr lang="vi-VN" sz="1200" b="0" i="0" kern="1200" dirty="0">
                <a:solidFill>
                  <a:schemeClr val="tx1"/>
                </a:solidFill>
                <a:effectLst/>
                <a:latin typeface="Times New Roman" pitchFamily="18" charset="0"/>
                <a:ea typeface="+mn-ea"/>
                <a:cs typeface="+mn-cs"/>
              </a:rPr>
              <a:t>Phổ biến trong Algorand, Filecoin. Có thể tuỳ chỉnh và khả năng mở rộng tốt. Tuy nhiên quá trình thúc đẩy việc phát triển sẽ là một thử thách lớn.</a:t>
            </a:r>
          </a:p>
          <a:p>
            <a:r>
              <a:rPr lang="vi-VN" sz="1200" b="1" i="0" kern="1200" dirty="0">
                <a:solidFill>
                  <a:schemeClr val="tx1"/>
                </a:solidFill>
                <a:effectLst/>
                <a:latin typeface="Times New Roman" pitchFamily="18" charset="0"/>
                <a:ea typeface="+mn-ea"/>
                <a:cs typeface="+mn-cs"/>
              </a:rPr>
              <a:t>Byzantine Fault Tolerance (Đồng thuận chống gian lận / Tướng Byzantine bao vây Blockchain): </a:t>
            </a:r>
            <a:r>
              <a:rPr lang="vi-VN" sz="1200" b="0" i="0" kern="1200" dirty="0">
                <a:solidFill>
                  <a:schemeClr val="tx1"/>
                </a:solidFill>
                <a:effectLst/>
                <a:latin typeface="Times New Roman" pitchFamily="18" charset="0"/>
                <a:ea typeface="+mn-ea"/>
                <a:cs typeface="+mn-cs"/>
              </a:rPr>
              <a:t>Phổ biến trong Hyperledger, Stellar, Dispatch, và Ripple. Năng suất cao; chi phí thấp; có khả năng mở rộng. Tuy nhiên vẫn chưa thể tin tưởng hoàn toàn. Thuật toán này có 2 phiên bản là:</a:t>
            </a:r>
          </a:p>
          <a:p>
            <a:pPr lvl="1"/>
            <a:r>
              <a:rPr lang="vi-VN" sz="1200" b="1" i="0" kern="1200" dirty="0">
                <a:solidFill>
                  <a:schemeClr val="tx1"/>
                </a:solidFill>
                <a:effectLst/>
                <a:latin typeface="Times New Roman" pitchFamily="18" charset="0"/>
                <a:ea typeface="+mn-ea"/>
                <a:cs typeface="+mn-cs"/>
              </a:rPr>
              <a:t>Practical Byzantine Fault Tolerance (Đồng thuận chống gian lận / Tướng Byzantine bao vây Blockchain trong thực tế)</a:t>
            </a:r>
            <a:br>
              <a:rPr lang="vi-VN" sz="1200" b="1" i="0" kern="1200" dirty="0">
                <a:solidFill>
                  <a:schemeClr val="tx1"/>
                </a:solidFill>
                <a:effectLst/>
                <a:latin typeface="Times New Roman" pitchFamily="18" charset="0"/>
                <a:ea typeface="+mn-ea"/>
                <a:cs typeface="+mn-cs"/>
              </a:rPr>
            </a:br>
            <a:r>
              <a:rPr lang="vi-VN" sz="1200" b="1" i="0" kern="1200" dirty="0">
                <a:solidFill>
                  <a:schemeClr val="tx1"/>
                </a:solidFill>
                <a:effectLst/>
                <a:latin typeface="Times New Roman" pitchFamily="18" charset="0"/>
                <a:ea typeface="+mn-ea"/>
                <a:cs typeface="+mn-cs"/>
              </a:rPr>
              <a:t>Federated Byzantine Agreement (Liên minh Byzantine cùng đồng thuận)</a:t>
            </a:r>
            <a:endParaRPr lang="vi-VN" sz="1200" b="0" i="0" kern="1200" dirty="0">
              <a:solidFill>
                <a:schemeClr val="tx1"/>
              </a:solidFill>
              <a:effectLst/>
              <a:latin typeface="Times New Roman" pitchFamily="18" charset="0"/>
              <a:ea typeface="+mn-ea"/>
              <a:cs typeface="+mn-cs"/>
            </a:endParaRPr>
          </a:p>
          <a:p>
            <a:r>
              <a:rPr lang="vi-VN" sz="1200" b="1" i="0" kern="1200" dirty="0">
                <a:solidFill>
                  <a:schemeClr val="tx1"/>
                </a:solidFill>
                <a:effectLst/>
                <a:latin typeface="Times New Roman" pitchFamily="18" charset="0"/>
                <a:ea typeface="+mn-ea"/>
                <a:cs typeface="+mn-cs"/>
              </a:rPr>
              <a:t>Directed Acyclic Graphs (Thuật toán tô pô): </a:t>
            </a:r>
            <a:r>
              <a:rPr lang="vi-VN" sz="1200" b="0" i="0" kern="1200" dirty="0">
                <a:solidFill>
                  <a:schemeClr val="tx1"/>
                </a:solidFill>
                <a:effectLst/>
                <a:latin typeface="Times New Roman" pitchFamily="18" charset="0"/>
                <a:ea typeface="+mn-ea"/>
                <a:cs typeface="+mn-cs"/>
              </a:rPr>
              <a:t>Thường thấy trong Iota (</a:t>
            </a:r>
            <a:r>
              <a:rPr lang="vi-VN" sz="1200" b="1" i="0" u="none" strike="noStrike" kern="1200" dirty="0">
                <a:solidFill>
                  <a:schemeClr val="tx1"/>
                </a:solidFill>
                <a:effectLst/>
                <a:latin typeface="Times New Roman" pitchFamily="18" charset="0"/>
                <a:ea typeface="+mn-ea"/>
                <a:cs typeface="+mn-cs"/>
                <a:hlinkClick r:id="rId3"/>
              </a:rPr>
              <a:t>công nghệ Tangle</a:t>
            </a:r>
            <a:r>
              <a:rPr lang="vi-VN" sz="1200" b="0" i="0" kern="1200" dirty="0">
                <a:solidFill>
                  <a:schemeClr val="tx1"/>
                </a:solidFill>
                <a:effectLst/>
                <a:latin typeface="Times New Roman" pitchFamily="18" charset="0"/>
                <a:ea typeface="+mn-ea"/>
                <a:cs typeface="+mn-cs"/>
              </a:rPr>
              <a:t>), Hashgraph, Raiblocks/Nano (</a:t>
            </a:r>
            <a:r>
              <a:rPr lang="vi-VN" sz="1200" b="1" i="0" u="none" strike="noStrike" kern="1200" dirty="0">
                <a:solidFill>
                  <a:schemeClr val="tx1"/>
                </a:solidFill>
                <a:effectLst/>
                <a:latin typeface="Times New Roman" pitchFamily="18" charset="0"/>
                <a:ea typeface="+mn-ea"/>
                <a:cs typeface="+mn-cs"/>
                <a:hlinkClick r:id="rId4"/>
              </a:rPr>
              <a:t>công nghệ Block-lattice</a:t>
            </a:r>
            <a:r>
              <a:rPr lang="vi-VN" sz="1200" b="0" i="0" kern="1200" dirty="0">
                <a:solidFill>
                  <a:schemeClr val="tx1"/>
                </a:solidFill>
                <a:effectLst/>
                <a:latin typeface="Times New Roman" pitchFamily="18" charset="0"/>
                <a:ea typeface="+mn-ea"/>
                <a:cs typeface="+mn-cs"/>
              </a:rPr>
              <a:t>), là một đối thủ của Blockchain.</a:t>
            </a:r>
            <a:endParaRPr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18</a:t>
            </a:fld>
            <a:endParaRPr lang="en-US" altLang="en-US"/>
          </a:p>
        </p:txBody>
      </p:sp>
    </p:spTree>
    <p:extLst>
      <p:ext uri="{BB962C8B-B14F-4D97-AF65-F5344CB8AC3E}">
        <p14:creationId xmlns:p14="http://schemas.microsoft.com/office/powerpoint/2010/main" val="2735565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Times New Roman" pitchFamily="18" charset="0"/>
                <a:ea typeface="+mn-ea"/>
                <a:cs typeface="+mn-cs"/>
              </a:rPr>
              <a:t>Ledgers, the foundation of accounting.</a:t>
            </a:r>
            <a:endParaRPr lang="en-US" baseline="0"/>
          </a:p>
          <a:p>
            <a:r>
              <a:rPr lang="en-US"/>
              <a:t>Ledger – sổ cái:</a:t>
            </a:r>
            <a:r>
              <a:rPr lang="en-US" baseline="0"/>
              <a:t> Kế toán - Là nơi ghi chép những phát sinh trong quản lí tài chính</a:t>
            </a:r>
          </a:p>
          <a:p>
            <a:endParaRPr lang="en-US" baseline="0"/>
          </a:p>
          <a:p>
            <a:r>
              <a:rPr lang="en-US" baseline="0"/>
              <a:t>Digital Ledger:</a:t>
            </a:r>
          </a:p>
          <a:p>
            <a:r>
              <a:rPr lang="en-US" sz="1200" b="0" i="0" kern="1200">
                <a:solidFill>
                  <a:schemeClr val="tx1"/>
                </a:solidFill>
                <a:effectLst/>
                <a:latin typeface="Times New Roman" pitchFamily="18" charset="0"/>
                <a:ea typeface="+mn-ea"/>
                <a:cs typeface="+mn-cs"/>
              </a:rPr>
              <a:t>Distributed ledger</a:t>
            </a:r>
            <a:endParaRPr lang="en-US" baseline="0"/>
          </a:p>
          <a:p>
            <a:endParaRPr lang="en-US" baseline="0"/>
          </a:p>
          <a:p>
            <a:r>
              <a:rPr lang="en-US" sz="1200" b="0" i="0" kern="1200">
                <a:solidFill>
                  <a:schemeClr val="tx1"/>
                </a:solidFill>
                <a:effectLst/>
                <a:latin typeface="Times New Roman" pitchFamily="18" charset="0"/>
                <a:ea typeface="+mn-ea"/>
                <a:cs typeface="+mn-cs"/>
              </a:rPr>
              <a:t>Blockchain is one type of a distributed ledger.</a:t>
            </a:r>
          </a:p>
          <a:p>
            <a:endParaRPr lang="en-US" sz="1200" b="0" i="0" kern="1200">
              <a:solidFill>
                <a:schemeClr val="tx1"/>
              </a:solidFill>
              <a:effectLst/>
              <a:latin typeface="Times New Roman" pitchFamily="18" charset="0"/>
              <a:ea typeface="+mn-ea"/>
              <a:cs typeface="+mn-cs"/>
            </a:endParaRPr>
          </a:p>
          <a:p>
            <a:r>
              <a:rPr lang="en-US"/>
              <a:t>https://www.coindesk.com/information/what-is-a-distributed-ledger/</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19</a:t>
            </a:fld>
            <a:endParaRPr lang="en-US" altLang="en-US"/>
          </a:p>
        </p:txBody>
      </p:sp>
    </p:spTree>
    <p:extLst>
      <p:ext uri="{BB962C8B-B14F-4D97-AF65-F5344CB8AC3E}">
        <p14:creationId xmlns:p14="http://schemas.microsoft.com/office/powerpoint/2010/main" val="1385679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Trong mô hình tập trung, sổ cái tập trung chỉ duy nhất một phiên bản được đặt tại máy chủ (Server), tất cả các máy trạm truy cập vào sổ cái đều thông qua kết nối với máy chủ (thêm bản ghi) – cơ chế đồng bộ cũng được tính đến nhưng không quá phức tạp.</a:t>
            </a:r>
          </a:p>
          <a:p>
            <a:r>
              <a:rPr lang="en-US" baseline="0"/>
              <a:t>(Chế độ chỉ đọc - chỉ ghi, đồng thời đọc - độc quyền ghi)</a:t>
            </a:r>
          </a:p>
          <a:p>
            <a:endParaRPr lang="en-US" baseline="0"/>
          </a:p>
          <a:p>
            <a:r>
              <a:rPr lang="en-US" baseline="0"/>
              <a:t>Mô hình sổ cái phân tán: Mỗi một phiên bản của sổ cái được sao chép lên các node của hệ thống. Mỗi khi có một giao dịch phát sinh được ghi thêm vào sổ thì sẽ được thay thế lên tất cả các phiên bản.</a:t>
            </a:r>
          </a:p>
          <a:p>
            <a:endParaRPr lang="en-US" baseline="0"/>
          </a:p>
          <a:p>
            <a:r>
              <a:rPr lang="en-US" sz="1200" b="0" i="0" kern="1200">
                <a:solidFill>
                  <a:schemeClr val="tx1"/>
                </a:solidFill>
                <a:effectLst/>
                <a:latin typeface="Times New Roman" pitchFamily="18" charset="0"/>
                <a:ea typeface="+mn-ea"/>
                <a:cs typeface="+mn-cs"/>
              </a:rPr>
              <a:t>Blockchain is one type of a distributed ledger.</a:t>
            </a:r>
          </a:p>
          <a:p>
            <a:r>
              <a:rPr lang="en-US" sz="1200" b="0" i="0" kern="1200">
                <a:solidFill>
                  <a:schemeClr val="tx1"/>
                </a:solidFill>
                <a:effectLst/>
                <a:latin typeface="Times New Roman" pitchFamily="18" charset="0"/>
                <a:ea typeface="+mn-ea"/>
                <a:cs typeface="+mn-cs"/>
              </a:rPr>
              <a:t>Cơ</a:t>
            </a:r>
            <a:r>
              <a:rPr lang="en-US" sz="1200" b="0" i="0" kern="1200" baseline="0">
                <a:solidFill>
                  <a:schemeClr val="tx1"/>
                </a:solidFill>
                <a:effectLst/>
                <a:latin typeface="Times New Roman" pitchFamily="18" charset="0"/>
                <a:ea typeface="+mn-ea"/>
                <a:cs typeface="+mn-cs"/>
              </a:rPr>
              <a:t> chế đồng thuận được đặt ra một cách nghiêm túc đảm bảo tính đúng, đầy đủ của dữ liệu, tính hiệu quả của truyền dữ liệu, hiệu quả không gian lưu trư</a:t>
            </a:r>
            <a:endParaRPr lang="en-US" sz="1200" b="0" i="0" kern="1200">
              <a:solidFill>
                <a:schemeClr val="tx1"/>
              </a:solidFill>
              <a:effectLst/>
              <a:latin typeface="Times New Roman" pitchFamily="18" charset="0"/>
              <a:ea typeface="+mn-ea"/>
              <a:cs typeface="+mn-cs"/>
            </a:endParaRPr>
          </a:p>
          <a:p>
            <a:endParaRPr lang="en-US" sz="1200" b="0" i="0" kern="1200">
              <a:solidFill>
                <a:schemeClr val="tx1"/>
              </a:solidFill>
              <a:effectLst/>
              <a:latin typeface="Times New Roman" pitchFamily="18" charset="0"/>
              <a:ea typeface="+mn-ea"/>
              <a:cs typeface="+mn-cs"/>
            </a:endParaRPr>
          </a:p>
          <a:p>
            <a:r>
              <a:rPr lang="en-US"/>
              <a:t>https://www.coindesk.com/information/what-is-a-distributed-ledger/</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20</a:t>
            </a:fld>
            <a:endParaRPr lang="en-US" altLang="en-US"/>
          </a:p>
        </p:txBody>
      </p:sp>
    </p:spTree>
    <p:extLst>
      <p:ext uri="{BB962C8B-B14F-4D97-AF65-F5344CB8AC3E}">
        <p14:creationId xmlns:p14="http://schemas.microsoft.com/office/powerpoint/2010/main" val="4284138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Tỉ</a:t>
            </a:r>
            <a:r>
              <a:rPr lang="en-US" baseline="0"/>
              <a:t> lệ sử dụng sổ cái phân tán trong các lĩnh vực</a:t>
            </a:r>
          </a:p>
          <a:p>
            <a:r>
              <a:rPr lang="en-US" baseline="0"/>
              <a:t>Nguồn:</a:t>
            </a:r>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21</a:t>
            </a:fld>
            <a:endParaRPr lang="en-US" altLang="en-US"/>
          </a:p>
        </p:txBody>
      </p:sp>
    </p:spTree>
    <p:extLst>
      <p:ext uri="{BB962C8B-B14F-4D97-AF65-F5344CB8AC3E}">
        <p14:creationId xmlns:p14="http://schemas.microsoft.com/office/powerpoint/2010/main" val="56756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Bitcoin</a:t>
            </a:r>
            <a:r>
              <a:rPr lang="en-US" b="0" dirty="0"/>
              <a:t> </a:t>
            </a:r>
            <a:r>
              <a:rPr lang="en-US" b="0" dirty="0" err="1"/>
              <a:t>và</a:t>
            </a:r>
            <a:r>
              <a:rPr lang="en-US" b="0" baseline="0" dirty="0"/>
              <a:t> </a:t>
            </a:r>
            <a:r>
              <a:rPr lang="en-US" b="0" baseline="0" dirty="0" err="1"/>
              <a:t>Blockchain</a:t>
            </a:r>
            <a:r>
              <a:rPr lang="en-US" b="0" baseline="0" dirty="0"/>
              <a:t> – </a:t>
            </a:r>
            <a:r>
              <a:rPr lang="en-US" b="0" baseline="0" dirty="0" err="1"/>
              <a:t>cái</a:t>
            </a:r>
            <a:r>
              <a:rPr lang="en-US" b="0" baseline="0" dirty="0"/>
              <a:t> </a:t>
            </a:r>
            <a:r>
              <a:rPr lang="en-US" b="0" baseline="0" dirty="0" err="1"/>
              <a:t>nào</a:t>
            </a:r>
            <a:r>
              <a:rPr lang="en-US" b="0" baseline="0" dirty="0"/>
              <a:t> </a:t>
            </a:r>
            <a:r>
              <a:rPr lang="en-US" b="0" baseline="0" dirty="0" err="1"/>
              <a:t>được</a:t>
            </a:r>
            <a:r>
              <a:rPr lang="en-US" b="0" baseline="0" dirty="0"/>
              <a:t> </a:t>
            </a:r>
            <a:r>
              <a:rPr lang="en-US" b="0" baseline="0" dirty="0" err="1"/>
              <a:t>biết</a:t>
            </a:r>
            <a:r>
              <a:rPr lang="en-US" b="0" baseline="0" dirty="0"/>
              <a:t> </a:t>
            </a:r>
            <a:r>
              <a:rPr lang="en-US" b="0" baseline="0" dirty="0" err="1"/>
              <a:t>trước</a:t>
            </a:r>
            <a:endParaRPr lang="en-US" b="0" baseline="0" dirty="0"/>
          </a:p>
          <a:p>
            <a:endParaRPr lang="en-US" b="0" baseline="0" dirty="0"/>
          </a:p>
          <a:p>
            <a:r>
              <a:rPr lang="en-US" b="0" baseline="0" dirty="0" err="1"/>
              <a:t>Bitcoin</a:t>
            </a:r>
            <a:r>
              <a:rPr lang="en-US" b="0" baseline="0" dirty="0"/>
              <a:t> </a:t>
            </a:r>
            <a:r>
              <a:rPr lang="en-US" b="0" baseline="0" dirty="0" err="1"/>
              <a:t>ra</a:t>
            </a:r>
            <a:r>
              <a:rPr lang="en-US" b="0" baseline="0" dirty="0"/>
              <a:t> </a:t>
            </a:r>
            <a:r>
              <a:rPr lang="en-US" b="0" baseline="0" dirty="0" err="1"/>
              <a:t>đời</a:t>
            </a:r>
            <a:r>
              <a:rPr lang="en-US" b="0" baseline="0" dirty="0"/>
              <a:t> </a:t>
            </a:r>
            <a:r>
              <a:rPr lang="en-US" b="0" baseline="0" dirty="0" err="1"/>
              <a:t>trước</a:t>
            </a:r>
            <a:r>
              <a:rPr lang="en-US" b="0" baseline="0" dirty="0"/>
              <a:t> – </a:t>
            </a:r>
            <a:r>
              <a:rPr lang="en-US" b="0" baseline="0" dirty="0" err="1"/>
              <a:t>đáp</a:t>
            </a:r>
            <a:r>
              <a:rPr lang="en-US" b="0" baseline="0" dirty="0"/>
              <a:t> </a:t>
            </a:r>
            <a:r>
              <a:rPr lang="en-US" b="0" baseline="0" dirty="0" err="1"/>
              <a:t>ứng</a:t>
            </a:r>
            <a:r>
              <a:rPr lang="en-US" b="0" baseline="0" dirty="0"/>
              <a:t> </a:t>
            </a:r>
            <a:r>
              <a:rPr lang="en-US" b="0" baseline="0" dirty="0" err="1"/>
              <a:t>mong</a:t>
            </a:r>
            <a:r>
              <a:rPr lang="en-US" b="0" baseline="0" dirty="0"/>
              <a:t> </a:t>
            </a:r>
            <a:r>
              <a:rPr lang="en-US" b="0" baseline="0" dirty="0" err="1"/>
              <a:t>mỏi</a:t>
            </a:r>
            <a:r>
              <a:rPr lang="en-US" b="0" baseline="0" dirty="0"/>
              <a:t> </a:t>
            </a:r>
            <a:r>
              <a:rPr lang="en-US" b="0" baseline="0" dirty="0" err="1"/>
              <a:t>về</a:t>
            </a:r>
            <a:r>
              <a:rPr lang="en-US" b="0" baseline="0" dirty="0"/>
              <a:t> </a:t>
            </a:r>
            <a:r>
              <a:rPr lang="en-US" b="0" baseline="0" dirty="0" err="1"/>
              <a:t>loại</a:t>
            </a:r>
            <a:r>
              <a:rPr lang="en-US" b="0" baseline="0" dirty="0"/>
              <a:t> </a:t>
            </a:r>
            <a:r>
              <a:rPr lang="en-US" b="0" baseline="0" dirty="0" err="1"/>
              <a:t>tiền</a:t>
            </a:r>
            <a:r>
              <a:rPr lang="en-US" b="0" baseline="0" dirty="0"/>
              <a:t> </a:t>
            </a:r>
            <a:r>
              <a:rPr lang="en-US" b="0" baseline="0" dirty="0" err="1"/>
              <a:t>giao</a:t>
            </a:r>
            <a:r>
              <a:rPr lang="en-US" b="0" baseline="0" dirty="0"/>
              <a:t> </a:t>
            </a:r>
            <a:r>
              <a:rPr lang="en-US" b="0" baseline="0" dirty="0" err="1"/>
              <a:t>dịch</a:t>
            </a:r>
            <a:r>
              <a:rPr lang="en-US" b="0" baseline="0" dirty="0"/>
              <a:t>.</a:t>
            </a:r>
          </a:p>
          <a:p>
            <a:r>
              <a:rPr lang="en-US" b="0" baseline="0" dirty="0" err="1"/>
              <a:t>Để</a:t>
            </a:r>
            <a:r>
              <a:rPr lang="en-US" b="0" baseline="0" dirty="0"/>
              <a:t> </a:t>
            </a:r>
            <a:r>
              <a:rPr lang="en-US" b="0" baseline="0" dirty="0" err="1"/>
              <a:t>có</a:t>
            </a:r>
            <a:r>
              <a:rPr lang="en-US" b="0" baseline="0" dirty="0"/>
              <a:t> </a:t>
            </a:r>
            <a:r>
              <a:rPr lang="en-US" b="0" baseline="0" dirty="0" err="1"/>
              <a:t>bitcoin</a:t>
            </a:r>
            <a:r>
              <a:rPr lang="en-US" b="0" baseline="0" dirty="0"/>
              <a:t> </a:t>
            </a:r>
            <a:r>
              <a:rPr lang="en-US" b="0" baseline="0" dirty="0" err="1"/>
              <a:t>cần</a:t>
            </a:r>
            <a:r>
              <a:rPr lang="en-US" b="0" baseline="0" dirty="0"/>
              <a:t> </a:t>
            </a:r>
            <a:r>
              <a:rPr lang="en-US" b="0" baseline="0" dirty="0" err="1"/>
              <a:t>có</a:t>
            </a:r>
            <a:r>
              <a:rPr lang="en-US" b="0" baseline="0" dirty="0"/>
              <a:t> </a:t>
            </a:r>
            <a:r>
              <a:rPr lang="en-US" b="0" baseline="0" dirty="0" err="1"/>
              <a:t>công</a:t>
            </a:r>
            <a:r>
              <a:rPr lang="en-US" b="0" baseline="0" dirty="0"/>
              <a:t> </a:t>
            </a:r>
            <a:r>
              <a:rPr lang="en-US" b="0" baseline="0" dirty="0" err="1"/>
              <a:t>nghệ</a:t>
            </a:r>
            <a:r>
              <a:rPr lang="en-US" b="0" baseline="0" dirty="0"/>
              <a:t>. </a:t>
            </a:r>
            <a:r>
              <a:rPr lang="en-US" b="0" baseline="0" dirty="0" err="1"/>
              <a:t>Blockchain</a:t>
            </a:r>
            <a:r>
              <a:rPr lang="en-US" b="0" baseline="0" dirty="0"/>
              <a:t> </a:t>
            </a:r>
            <a:r>
              <a:rPr lang="en-US" b="0" baseline="0" dirty="0" err="1"/>
              <a:t>ra</a:t>
            </a:r>
            <a:r>
              <a:rPr lang="en-US" b="0" baseline="0" dirty="0"/>
              <a:t> </a:t>
            </a:r>
            <a:r>
              <a:rPr lang="en-US" b="0" baseline="0" dirty="0" err="1"/>
              <a:t>đời</a:t>
            </a:r>
            <a:r>
              <a:rPr lang="en-US" b="0" baseline="0" dirty="0"/>
              <a:t> </a:t>
            </a:r>
            <a:r>
              <a:rPr lang="en-US" b="0" baseline="0" dirty="0" err="1"/>
              <a:t>phục</a:t>
            </a:r>
            <a:r>
              <a:rPr lang="en-US" b="0" baseline="0" dirty="0"/>
              <a:t> </a:t>
            </a:r>
            <a:r>
              <a:rPr lang="en-US" b="0" baseline="0" dirty="0" err="1"/>
              <a:t>vụ</a:t>
            </a:r>
            <a:r>
              <a:rPr lang="en-US" b="0" baseline="0" dirty="0"/>
              <a:t> </a:t>
            </a:r>
            <a:r>
              <a:rPr lang="en-US" b="0" baseline="0" dirty="0" err="1"/>
              <a:t>bitcoin</a:t>
            </a:r>
            <a:r>
              <a:rPr lang="en-US" b="0" baseline="0" dirty="0"/>
              <a:t>.</a:t>
            </a:r>
          </a:p>
          <a:p>
            <a:endParaRPr lang="en-US" b="0" baseline="0" dirty="0"/>
          </a:p>
          <a:p>
            <a:r>
              <a:rPr lang="en-US" b="0" baseline="0" dirty="0" err="1"/>
              <a:t>Blockchain</a:t>
            </a:r>
            <a:r>
              <a:rPr lang="en-US" b="0" baseline="0" dirty="0"/>
              <a:t> </a:t>
            </a:r>
            <a:r>
              <a:rPr lang="en-US" b="0" baseline="0" dirty="0" err="1"/>
              <a:t>thể</a:t>
            </a:r>
            <a:r>
              <a:rPr lang="en-US" b="0" baseline="0" dirty="0"/>
              <a:t> </a:t>
            </a:r>
            <a:r>
              <a:rPr lang="en-US" b="0" baseline="0" dirty="0" err="1"/>
              <a:t>hiện</a:t>
            </a:r>
            <a:r>
              <a:rPr lang="en-US" b="0" baseline="0" dirty="0"/>
              <a:t> </a:t>
            </a:r>
            <a:r>
              <a:rPr lang="en-US" b="0" baseline="0" dirty="0" err="1"/>
              <a:t>những</a:t>
            </a:r>
            <a:r>
              <a:rPr lang="en-US" b="0" baseline="0" dirty="0"/>
              <a:t> </a:t>
            </a:r>
            <a:r>
              <a:rPr lang="en-US" b="0" baseline="0" dirty="0" err="1"/>
              <a:t>thế</a:t>
            </a:r>
            <a:r>
              <a:rPr lang="en-US" b="0" baseline="0" dirty="0"/>
              <a:t> </a:t>
            </a:r>
            <a:r>
              <a:rPr lang="en-US" b="0" baseline="0" dirty="0" err="1"/>
              <a:t>mạnh</a:t>
            </a:r>
            <a:r>
              <a:rPr lang="en-US" b="0" baseline="0" dirty="0"/>
              <a:t> </a:t>
            </a:r>
            <a:r>
              <a:rPr lang="en-US" b="0" baseline="0" dirty="0" err="1"/>
              <a:t>công</a:t>
            </a:r>
            <a:r>
              <a:rPr lang="en-US" b="0" baseline="0" dirty="0"/>
              <a:t> </a:t>
            </a:r>
            <a:r>
              <a:rPr lang="en-US" b="0" baseline="0" dirty="0" err="1"/>
              <a:t>nghệ</a:t>
            </a:r>
            <a:r>
              <a:rPr lang="en-US" b="0" baseline="0" dirty="0"/>
              <a:t>, </a:t>
            </a:r>
            <a:r>
              <a:rPr lang="en-US" b="0" baseline="0" dirty="0" err="1"/>
              <a:t>phát</a:t>
            </a:r>
            <a:r>
              <a:rPr lang="en-US" b="0" baseline="0" dirty="0"/>
              <a:t> </a:t>
            </a:r>
            <a:r>
              <a:rPr lang="en-US" b="0" baseline="0" dirty="0" err="1"/>
              <a:t>triển</a:t>
            </a:r>
            <a:r>
              <a:rPr lang="en-US" b="0" baseline="0" dirty="0"/>
              <a:t> </a:t>
            </a:r>
            <a:r>
              <a:rPr lang="en-US" b="0" baseline="0" dirty="0" err="1"/>
              <a:t>độc</a:t>
            </a:r>
            <a:r>
              <a:rPr lang="en-US" b="0" baseline="0" dirty="0"/>
              <a:t> </a:t>
            </a:r>
            <a:r>
              <a:rPr lang="en-US" b="0" baseline="0" dirty="0" err="1"/>
              <a:t>lập</a:t>
            </a:r>
            <a:r>
              <a:rPr lang="en-US" b="0" baseline="0" dirty="0"/>
              <a:t> </a:t>
            </a:r>
            <a:r>
              <a:rPr lang="en-US" b="0" baseline="0" dirty="0" err="1"/>
              <a:t>với</a:t>
            </a:r>
            <a:r>
              <a:rPr lang="en-US" b="0" baseline="0" dirty="0"/>
              <a:t> </a:t>
            </a:r>
            <a:r>
              <a:rPr lang="en-US" b="0" baseline="0" dirty="0" err="1"/>
              <a:t>bitcoin</a:t>
            </a:r>
            <a:endParaRPr lang="en-US" b="0" baseline="0" dirty="0"/>
          </a:p>
          <a:p>
            <a:r>
              <a:rPr lang="en-US" b="0" baseline="0" dirty="0" err="1"/>
              <a:t>Câu</a:t>
            </a:r>
            <a:r>
              <a:rPr lang="en-US" b="0" baseline="0" dirty="0"/>
              <a:t> </a:t>
            </a:r>
            <a:r>
              <a:rPr lang="en-US" b="0" baseline="0" dirty="0" err="1"/>
              <a:t>chuyện</a:t>
            </a:r>
            <a:r>
              <a:rPr lang="en-US" b="0" baseline="0" dirty="0"/>
              <a:t> </a:t>
            </a:r>
            <a:r>
              <a:rPr lang="en-US" b="0" baseline="0" dirty="0" err="1"/>
              <a:t>giống</a:t>
            </a:r>
            <a:r>
              <a:rPr lang="en-US" b="0" baseline="0" dirty="0"/>
              <a:t> </a:t>
            </a:r>
            <a:r>
              <a:rPr lang="en-US" b="0" baseline="0" dirty="0" err="1"/>
              <a:t>như</a:t>
            </a:r>
            <a:r>
              <a:rPr lang="en-US" b="0" baseline="0" dirty="0"/>
              <a:t> </a:t>
            </a:r>
            <a:r>
              <a:rPr lang="en-US" b="0" baseline="0" dirty="0" err="1"/>
              <a:t>đối</a:t>
            </a:r>
            <a:r>
              <a:rPr lang="en-US" b="0" baseline="0" dirty="0"/>
              <a:t> </a:t>
            </a:r>
            <a:r>
              <a:rPr lang="en-US" b="0" baseline="0" dirty="0" err="1"/>
              <a:t>với</a:t>
            </a:r>
            <a:r>
              <a:rPr lang="en-US" b="0" baseline="0" dirty="0"/>
              <a:t> internet</a:t>
            </a:r>
          </a:p>
          <a:p>
            <a:endParaRPr lang="en-US" b="1" baseline="0" dirty="0"/>
          </a:p>
          <a:p>
            <a:endParaRPr lang="en-US" dirty="0"/>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a:t>
            </a:fld>
            <a:endParaRPr lang="en-US" altLang="en-US"/>
          </a:p>
        </p:txBody>
      </p:sp>
    </p:spTree>
    <p:extLst>
      <p:ext uri="{BB962C8B-B14F-4D97-AF65-F5344CB8AC3E}">
        <p14:creationId xmlns:p14="http://schemas.microsoft.com/office/powerpoint/2010/main" val="3079600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Times New Roman" pitchFamily="18" charset="0"/>
                <a:ea typeface="+mn-ea"/>
                <a:cs typeface="+mn-cs"/>
              </a:rPr>
              <a:t>Một nonce là gì?</a:t>
            </a:r>
            <a:endParaRPr lang="vi-VN" sz="1200" b="0" i="0" kern="1200" dirty="0">
              <a:solidFill>
                <a:schemeClr val="tx1"/>
              </a:solidFill>
              <a:effectLst/>
              <a:latin typeface="Times New Roman" pitchFamily="18" charset="0"/>
              <a:ea typeface="+mn-ea"/>
              <a:cs typeface="+mn-cs"/>
            </a:endParaRPr>
          </a:p>
          <a:p>
            <a:r>
              <a:rPr lang="vi-VN" sz="1200" b="0" i="0" kern="1200" dirty="0">
                <a:solidFill>
                  <a:schemeClr val="tx1"/>
                </a:solidFill>
                <a:effectLst/>
                <a:latin typeface="Times New Roman" pitchFamily="18" charset="0"/>
                <a:ea typeface="+mn-ea"/>
                <a:cs typeface="+mn-cs"/>
              </a:rPr>
              <a:t>Một nonce là một số được sử dụng để tìm một hash hợp lệ</a:t>
            </a:r>
          </a:p>
          <a:p>
            <a:pPr rtl="0" fontAlgn="t" latinLnBrk="1"/>
            <a:endParaRPr lang="en-US" sz="1200" b="0" i="0" kern="1200">
              <a:solidFill>
                <a:schemeClr val="tx1"/>
              </a:solidFill>
              <a:effectLst/>
              <a:latin typeface="Times New Roman" pitchFamily="18" charset="0"/>
              <a:ea typeface="+mn-ea"/>
              <a:cs typeface="+mn-cs"/>
            </a:endParaRPr>
          </a:p>
          <a:p>
            <a:pPr rtl="0" fontAlgn="t" latinLnBrk="1"/>
            <a:r>
              <a:rPr lang="vi-VN" sz="1200" b="0" i="0" kern="1200" dirty="0">
                <a:solidFill>
                  <a:schemeClr val="tx1"/>
                </a:solidFill>
                <a:effectLst/>
                <a:latin typeface="Times New Roman" pitchFamily="18" charset="0"/>
                <a:ea typeface="+mn-ea"/>
                <a:cs typeface="+mn-cs"/>
              </a:rPr>
              <a:t>let nonce = 0;</a:t>
            </a:r>
          </a:p>
          <a:p>
            <a:pPr rtl="0" fontAlgn="t" latinLnBrk="1"/>
            <a:r>
              <a:rPr lang="vi-VN" sz="1200" b="0" i="0" kern="1200" dirty="0">
                <a:solidFill>
                  <a:schemeClr val="tx1"/>
                </a:solidFill>
                <a:effectLst/>
                <a:latin typeface="Times New Roman" pitchFamily="18" charset="0"/>
                <a:ea typeface="+mn-ea"/>
                <a:cs typeface="+mn-cs"/>
              </a:rPr>
              <a:t>let hash;</a:t>
            </a:r>
          </a:p>
          <a:p>
            <a:pPr rtl="0" fontAlgn="t" latinLnBrk="1"/>
            <a:r>
              <a:rPr lang="vi-VN" sz="1200" b="0" i="0" kern="1200" dirty="0">
                <a:solidFill>
                  <a:schemeClr val="tx1"/>
                </a:solidFill>
                <a:effectLst/>
                <a:latin typeface="Times New Roman" pitchFamily="18" charset="0"/>
                <a:ea typeface="+mn-ea"/>
                <a:cs typeface="+mn-cs"/>
              </a:rPr>
              <a:t>let input;</a:t>
            </a:r>
          </a:p>
          <a:p>
            <a:pPr rtl="0" fontAlgn="t" latinLnBrk="1"/>
            <a:r>
              <a:rPr lang="vi-VN" sz="1200" b="0" i="0" kern="1200" dirty="0">
                <a:solidFill>
                  <a:schemeClr val="tx1"/>
                </a:solidFill>
                <a:effectLst/>
                <a:latin typeface="Times New Roman" pitchFamily="18" charset="0"/>
                <a:ea typeface="+mn-ea"/>
                <a:cs typeface="+mn-cs"/>
              </a:rPr>
              <a:t>while(!isValidHashDifficulty(hash)) {     </a:t>
            </a:r>
          </a:p>
          <a:p>
            <a:pPr rtl="0" fontAlgn="t" latinLnBrk="1"/>
            <a:r>
              <a:rPr lang="vi-VN" sz="1200" b="0" i="0" kern="1200" dirty="0">
                <a:solidFill>
                  <a:schemeClr val="tx1"/>
                </a:solidFill>
                <a:effectLst/>
                <a:latin typeface="Times New Roman" pitchFamily="18" charset="0"/>
                <a:ea typeface="+mn-ea"/>
                <a:cs typeface="+mn-cs"/>
              </a:rPr>
              <a:t>  nonce = nonce + 1;</a:t>
            </a:r>
          </a:p>
          <a:p>
            <a:pPr rtl="0" fontAlgn="t" latinLnBrk="1"/>
            <a:r>
              <a:rPr lang="vi-VN" sz="1200" b="0" i="0" kern="1200" dirty="0">
                <a:solidFill>
                  <a:schemeClr val="tx1"/>
                </a:solidFill>
                <a:effectLst/>
                <a:latin typeface="Times New Roman" pitchFamily="18" charset="0"/>
                <a:ea typeface="+mn-ea"/>
                <a:cs typeface="+mn-cs"/>
              </a:rPr>
              <a:t>  input = index + previousHash + timestamp + data + nonce;</a:t>
            </a:r>
          </a:p>
          <a:p>
            <a:pPr rtl="0" fontAlgn="t" latinLnBrk="1"/>
            <a:r>
              <a:rPr lang="vi-VN" sz="1200" b="0" i="0" kern="1200" dirty="0">
                <a:solidFill>
                  <a:schemeClr val="tx1"/>
                </a:solidFill>
                <a:effectLst/>
                <a:latin typeface="Times New Roman" pitchFamily="18" charset="0"/>
                <a:ea typeface="+mn-ea"/>
                <a:cs typeface="+mn-cs"/>
              </a:rPr>
              <a:t>  hash = CryptoJS.SHA256(input)</a:t>
            </a:r>
          </a:p>
          <a:p>
            <a:pPr rtl="0" fontAlgn="t" latinLnBrk="1"/>
            <a:r>
              <a:rPr lang="vi-VN" sz="1200" b="0" i="0" kern="1200" dirty="0">
                <a:solidFill>
                  <a:schemeClr val="tx1"/>
                </a:solidFill>
                <a:effectLst/>
                <a:latin typeface="Times New Roman" pitchFamily="18" charset="0"/>
                <a:ea typeface="+mn-ea"/>
                <a:cs typeface="+mn-cs"/>
              </a:rPr>
              <a:t>}</a:t>
            </a:r>
          </a:p>
          <a:p>
            <a:pPr rtl="0" fontAlgn="t" latinLnBrk="1"/>
            <a:r>
              <a:rPr lang="vi-VN" sz="1200" b="0" i="0" kern="1200" dirty="0">
                <a:solidFill>
                  <a:schemeClr val="tx1"/>
                </a:solidFill>
                <a:effectLst/>
                <a:latin typeface="Times New Roman" pitchFamily="18" charset="0"/>
                <a:ea typeface="+mn-ea"/>
                <a:cs typeface="+mn-cs"/>
              </a:rPr>
              <a:t> </a:t>
            </a:r>
          </a:p>
          <a:p>
            <a:r>
              <a:rPr lang="vi-VN" sz="1200" b="0" i="0" kern="1200" dirty="0">
                <a:solidFill>
                  <a:schemeClr val="tx1"/>
                </a:solidFill>
                <a:effectLst/>
                <a:latin typeface="Times New Roman" pitchFamily="18" charset="0"/>
                <a:ea typeface="+mn-ea"/>
                <a:cs typeface="+mn-cs"/>
              </a:rPr>
              <a:t>Các nonce iterates cho đến khi hash là hợp lệ. Trong trường hợp của chúng ta, một hash hợp lệ có ít nhất bốn hàng đầu của 0. Quá trình tìm một nonce tương ứng với một hash hợp lệ là mining.</a:t>
            </a:r>
          </a:p>
          <a:p>
            <a:r>
              <a:rPr lang="vi-VN" sz="1200" b="0" i="0" kern="1200" dirty="0">
                <a:solidFill>
                  <a:schemeClr val="tx1"/>
                </a:solidFill>
                <a:effectLst/>
                <a:latin typeface="Times New Roman" pitchFamily="18" charset="0"/>
                <a:ea typeface="+mn-ea"/>
                <a:cs typeface="+mn-cs"/>
              </a:rPr>
              <a:t>Difficulty tăng lên, số lượng các hash hợp lệ giảm. Với hàm hash hợp lệ ít hơn có thể cần phải mất nhiều thời gian xử lý hơn để tìm một hash hợp lệ.</a:t>
            </a:r>
          </a:p>
          <a:p>
            <a:endParaRPr lang="en-US" dirty="0"/>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22</a:t>
            </a:fld>
            <a:endParaRPr lang="en-US" altLang="en-US"/>
          </a:p>
        </p:txBody>
      </p:sp>
    </p:spTree>
    <p:extLst>
      <p:ext uri="{BB962C8B-B14F-4D97-AF65-F5344CB8AC3E}">
        <p14:creationId xmlns:p14="http://schemas.microsoft.com/office/powerpoint/2010/main" val="2344944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23</a:t>
            </a:fld>
            <a:endParaRPr lang="en-US" altLang="en-US"/>
          </a:p>
        </p:txBody>
      </p:sp>
    </p:spTree>
    <p:extLst>
      <p:ext uri="{BB962C8B-B14F-4D97-AF65-F5344CB8AC3E}">
        <p14:creationId xmlns:p14="http://schemas.microsoft.com/office/powerpoint/2010/main" val="19835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Mining</a:t>
            </a:r>
            <a:r>
              <a:rPr lang="en-US" baseline="0"/>
              <a:t> – Đào   Minting – Diệt</a:t>
            </a:r>
          </a:p>
          <a:p>
            <a:r>
              <a:rPr lang="en-US" baseline="0"/>
              <a:t>PoW: Luật đồng thuận (Block hash có số target số 0 ở đầu). Sử dụng sức mạnh tính toán để tìm ra block hash theo đồng thuận</a:t>
            </a:r>
          </a:p>
          <a:p>
            <a:r>
              <a:rPr lang="en-US" baseline="0"/>
              <a:t>PoS: Luật đồng thuận (Nhân 2 chữ số đầu của block hash với 1 số target phải nhỏ hơn số tiền trong tài khoản.)</a:t>
            </a:r>
          </a:p>
          <a:p>
            <a:r>
              <a:rPr lang="en-US" baseline="0"/>
              <a:t>         Tiền trong tài khoản càng nhiều, cơ hội càng cao.</a:t>
            </a:r>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27</a:t>
            </a:fld>
            <a:endParaRPr lang="en-US" altLang="en-US"/>
          </a:p>
        </p:txBody>
      </p:sp>
    </p:spTree>
    <p:extLst>
      <p:ext uri="{BB962C8B-B14F-4D97-AF65-F5344CB8AC3E}">
        <p14:creationId xmlns:p14="http://schemas.microsoft.com/office/powerpoint/2010/main" val="4047537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Times New Roman" pitchFamily="18" charset="0"/>
                <a:ea typeface="+mn-ea"/>
                <a:cs typeface="+mn-cs"/>
              </a:rPr>
              <a:t>Public:</a:t>
            </a:r>
            <a:r>
              <a:rPr lang="vi-VN" sz="1200" b="0" i="0" kern="1200">
                <a:solidFill>
                  <a:schemeClr val="tx1"/>
                </a:solidFill>
                <a:effectLst/>
                <a:latin typeface="Times New Roman" pitchFamily="18" charset="0"/>
                <a:ea typeface="+mn-ea"/>
                <a:cs typeface="+mn-cs"/>
              </a:rPr>
              <a:t> Bất kỳ ai cũng có quyền đọc và ghi dữ liệu trên Blockchain. Quá trình xác thực giao dịch trên Blockchain này đòi hỏi phải có hàng nghìn hay hàng vạn nút tham gia. Do đó để tấn công vào hệ thống Blockchain này là điều bất khả thi vì chi phi khá cao. Ví dụ: Bitcoin, Ethereum…</a:t>
            </a:r>
          </a:p>
          <a:p>
            <a:r>
              <a:rPr lang="vi-VN" sz="1200" b="1" i="0" kern="1200">
                <a:solidFill>
                  <a:schemeClr val="tx1"/>
                </a:solidFill>
                <a:effectLst/>
                <a:latin typeface="Times New Roman" pitchFamily="18" charset="0"/>
                <a:ea typeface="+mn-ea"/>
                <a:cs typeface="+mn-cs"/>
              </a:rPr>
              <a:t>Private:</a:t>
            </a:r>
            <a:r>
              <a:rPr lang="vi-VN" sz="1200" b="0" i="0" kern="1200">
                <a:solidFill>
                  <a:schemeClr val="tx1"/>
                </a:solidFill>
                <a:effectLst/>
                <a:latin typeface="Times New Roman" pitchFamily="18" charset="0"/>
                <a:ea typeface="+mn-ea"/>
                <a:cs typeface="+mn-cs"/>
              </a:rPr>
              <a:t> Người dùng chỉ được quyền đọc dữ liệu, không có quyền ghi vì điều này thuộc về bên tổ chức thứ ba tuyệt đối tin cậy. Tổ chức này có thể hoặc không cho phép người dùng đọc dữ liệu trong một số trường hợp. Bên thứ ba toàn quyền quyết định mọi thay đổi trên Blockchain. Vì đây là một Private Blockchain, cho nên thời gian xác nhận giao dịch khá nhanh vì chỉ cần một lượng nhỏ thiết bị tham gia xác thực giao dịch. Ví dụ: Ripple là một dạng Private Blockchain, hệ thống này cho phép 20% các nút là gian dối và chỉ cần 80% còn lại hoạt động ổn định là được.</a:t>
            </a:r>
          </a:p>
          <a:p>
            <a:r>
              <a:rPr lang="vi-VN" sz="1200" b="1" i="0" kern="1200">
                <a:solidFill>
                  <a:schemeClr val="tx1"/>
                </a:solidFill>
                <a:effectLst/>
                <a:latin typeface="Times New Roman" pitchFamily="18" charset="0"/>
                <a:ea typeface="+mn-ea"/>
                <a:cs typeface="+mn-cs"/>
              </a:rPr>
              <a:t>Permissioned:</a:t>
            </a:r>
            <a:r>
              <a:rPr lang="vi-VN" sz="1200" b="0" i="0" kern="1200">
                <a:solidFill>
                  <a:schemeClr val="tx1"/>
                </a:solidFill>
                <a:effectLst/>
                <a:latin typeface="Times New Roman" pitchFamily="18" charset="0"/>
                <a:ea typeface="+mn-ea"/>
                <a:cs typeface="+mn-cs"/>
              </a:rPr>
              <a:t> Hay còn gọi là </a:t>
            </a:r>
            <a:r>
              <a:rPr lang="vi-VN" sz="1200" b="1" i="0" kern="1200">
                <a:solidFill>
                  <a:schemeClr val="tx1"/>
                </a:solidFill>
                <a:effectLst/>
                <a:latin typeface="Times New Roman" pitchFamily="18" charset="0"/>
                <a:ea typeface="+mn-ea"/>
                <a:cs typeface="+mn-cs"/>
              </a:rPr>
              <a:t>Consortium</a:t>
            </a:r>
            <a:r>
              <a:rPr lang="vi-VN" sz="1200" b="0" i="0" kern="1200">
                <a:solidFill>
                  <a:schemeClr val="tx1"/>
                </a:solidFill>
                <a:effectLst/>
                <a:latin typeface="Times New Roman" pitchFamily="18" charset="0"/>
                <a:ea typeface="+mn-ea"/>
                <a:cs typeface="+mn-cs"/>
              </a:rPr>
              <a:t>, một dạng của Private nhưng bổ sung thêm một số tính năng nhất định, kết hợp giữa “niềm tin” khi tham gia vào Public và “niềm tin tuyệt đối” khi tham gia vào Private. Ví dụ: Các ngân hàng hay tổ chức tài chính liên doanh sẽ sử dụng Blockchain cho riêng mình.</a:t>
            </a:r>
            <a:endParaRPr lang="en-US" sz="1200" b="0" i="0" kern="1200">
              <a:solidFill>
                <a:schemeClr val="tx1"/>
              </a:solidFill>
              <a:effectLst/>
              <a:latin typeface="Times New Roman" pitchFamily="18" charset="0"/>
              <a:ea typeface="+mn-ea"/>
              <a:cs typeface="+mn-cs"/>
            </a:endParaRPr>
          </a:p>
          <a:p>
            <a:endParaRPr lang="en-US"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Ripple là dự án này còn lâu đời hơn cả Bitcoin.  2004, với cha đẻ là </a:t>
            </a:r>
            <a:r>
              <a:rPr lang="vi-VN" sz="1200" b="0" i="0" u="none" strike="noStrike" kern="1200">
                <a:solidFill>
                  <a:schemeClr val="tx1"/>
                </a:solidFill>
                <a:effectLst/>
                <a:latin typeface="Times New Roman" pitchFamily="18" charset="0"/>
                <a:ea typeface="+mn-ea"/>
                <a:cs typeface="+mn-cs"/>
                <a:hlinkClick r:id="rId3"/>
              </a:rPr>
              <a:t>Ryan Fugger</a:t>
            </a:r>
            <a:r>
              <a:rPr lang="vi-VN" sz="1200" b="0" i="0" kern="1200">
                <a:solidFill>
                  <a:schemeClr val="tx1"/>
                </a:solidFill>
                <a:effectLst/>
                <a:latin typeface="Times New Roman" pitchFamily="18" charset="0"/>
                <a:ea typeface="+mn-ea"/>
                <a:cs typeface="+mn-cs"/>
              </a:rPr>
              <a:t>. Sau đó, Jed McCaleb, Arthur Britto và David Schwartz tham gia và triển khai ý tưởng của Ryan qua một công ty tên là OpenCoin, với khá nhiều chức năng giống như </a:t>
            </a:r>
            <a:r>
              <a:rPr lang="vi-VN" sz="1200" b="1" i="0" kern="1200">
                <a:solidFill>
                  <a:schemeClr val="tx1"/>
                </a:solidFill>
                <a:effectLst/>
                <a:latin typeface="Times New Roman" pitchFamily="18" charset="0"/>
                <a:ea typeface="+mn-ea"/>
                <a:cs typeface="+mn-cs"/>
              </a:rPr>
              <a:t>Blockchain</a:t>
            </a:r>
            <a:r>
              <a:rPr lang="vi-VN" sz="1200" b="0" i="0" kern="1200">
                <a:solidFill>
                  <a:schemeClr val="tx1"/>
                </a:solidFill>
                <a:effectLst/>
                <a:latin typeface="Times New Roman" pitchFamily="18" charset="0"/>
                <a:ea typeface="+mn-ea"/>
                <a:cs typeface="+mn-cs"/>
              </a:rPr>
              <a:t>. Năm 2012, Ripple chính thức được thành lập và CEO đầu tiên là Chris Larsen, được chống lưng bởi các quỹ đầu tư trong đó có Google Ventures và Andressen Horowitz.</a:t>
            </a:r>
          </a:p>
          <a:p>
            <a:endParaRPr lang="en-US"/>
          </a:p>
          <a:p>
            <a:endParaRPr lang="en-US"/>
          </a:p>
          <a:p>
            <a:r>
              <a:rPr lang="vi-VN" sz="1200" b="0" i="0" kern="1200">
                <a:solidFill>
                  <a:schemeClr val="tx1"/>
                </a:solidFill>
                <a:effectLst/>
                <a:latin typeface="Times New Roman" pitchFamily="18" charset="0"/>
                <a:ea typeface="+mn-ea"/>
                <a:cs typeface="+mn-cs"/>
              </a:rPr>
              <a:t>3 loại Blockchain phổ biến bạn nên biết trước khi đầu tư</a:t>
            </a:r>
          </a:p>
          <a:p>
            <a:r>
              <a:rPr lang="vi-VN" sz="1200" b="1" i="0" kern="1200">
                <a:solidFill>
                  <a:schemeClr val="tx1"/>
                </a:solidFill>
                <a:effectLst/>
                <a:latin typeface="Times New Roman" pitchFamily="18" charset="0"/>
                <a:ea typeface="+mn-ea"/>
                <a:cs typeface="+mn-cs"/>
              </a:rPr>
              <a:t>Bạn đang đầu tư ICO, với những lời hứa hẹn về những công nghệ mới, đột phá? Bạn có phân biệt được sự khác nhau giữa Blockchain của Bitcoin, Ethereum, Ripple,…? Bạn đang có ý định ứng dụng blockchain cho việc kinh doanh? </a:t>
            </a:r>
            <a:endParaRPr lang="vi-VN" sz="1200" b="0" i="0" kern="1200">
              <a:solidFill>
                <a:schemeClr val="tx1"/>
              </a:solidFill>
              <a:effectLst/>
              <a:latin typeface="Times New Roman" pitchFamily="18" charset="0"/>
              <a:ea typeface="+mn-ea"/>
              <a:cs typeface="+mn-cs"/>
            </a:endParaRPr>
          </a:p>
          <a:p>
            <a:r>
              <a:rPr lang="vi-VN" sz="1200" b="1" i="1" kern="1200">
                <a:solidFill>
                  <a:schemeClr val="tx1"/>
                </a:solidFill>
                <a:effectLst/>
                <a:latin typeface="Times New Roman" pitchFamily="18" charset="0"/>
                <a:ea typeface="+mn-ea"/>
                <a:cs typeface="+mn-cs"/>
              </a:rPr>
              <a:t>Đây là một lĩnh vực mới, cũng không chắc có bao nhiêu blockchain, nhưng thường thì đều nằm trong 3 loại blockchain phổ biến dưới đây:</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Permissionless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Loại này, bạn đã biết rồi, Bitcoin, Ethereum là những ví dụ về loại Blockchain này. Trong loại Blockchain này, chúng ta </a:t>
            </a:r>
            <a:r>
              <a:rPr lang="vi-VN" sz="1200" b="1" i="0" kern="1200">
                <a:solidFill>
                  <a:schemeClr val="tx1"/>
                </a:solidFill>
                <a:effectLst/>
                <a:latin typeface="Times New Roman" pitchFamily="18" charset="0"/>
                <a:ea typeface="+mn-ea"/>
                <a:cs typeface="+mn-cs"/>
              </a:rPr>
              <a:t>không có quyền can thiệp</a:t>
            </a:r>
            <a:r>
              <a:rPr lang="vi-VN" sz="1200" b="0" i="0" kern="1200">
                <a:solidFill>
                  <a:schemeClr val="tx1"/>
                </a:solidFill>
                <a:effectLst/>
                <a:latin typeface="Times New Roman" pitchFamily="18" charset="0"/>
                <a:ea typeface="+mn-ea"/>
                <a:cs typeface="+mn-cs"/>
              </a:rPr>
              <a:t> xử lý giao dịch.</a:t>
            </a:r>
          </a:p>
          <a:p>
            <a:r>
              <a:rPr lang="vi-VN" sz="1200" b="0" i="0" kern="1200">
                <a:solidFill>
                  <a:schemeClr val="tx1"/>
                </a:solidFill>
                <a:effectLst/>
                <a:latin typeface="Times New Roman" pitchFamily="18" charset="0"/>
                <a:ea typeface="+mn-ea"/>
                <a:cs typeface="+mn-cs"/>
              </a:rPr>
              <a:t>Chúng ta hãy xem xét Bitcoin. Đó là sổ kế toán được chia sẻ. Nếu tôi gửi cho bạn 5 Bitcoin, tôi sẽ hét to với mọi người trong mạng.</a:t>
            </a:r>
          </a:p>
          <a:p>
            <a:r>
              <a:rPr lang="vi-VN" sz="1200" b="0" i="1" kern="1200">
                <a:solidFill>
                  <a:schemeClr val="tx1"/>
                </a:solidFill>
                <a:effectLst/>
                <a:latin typeface="Times New Roman" pitchFamily="18" charset="0"/>
                <a:ea typeface="+mn-ea"/>
                <a:cs typeface="+mn-cs"/>
              </a:rPr>
              <a:t>“Ê mọi người, tôi đang gửi đi 5 Bitcoin cho anh chàng này”</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Những người trong mạng Bitcoin ‘nghe’ tin nhắn và bắt đầu quá trình xác thực giao dịch. </a:t>
            </a:r>
            <a:r>
              <a:rPr lang="vi-VN" sz="1200" b="1" i="0" kern="1200">
                <a:solidFill>
                  <a:schemeClr val="tx1"/>
                </a:solidFill>
                <a:effectLst/>
                <a:latin typeface="Times New Roman" pitchFamily="18" charset="0"/>
                <a:ea typeface="+mn-ea"/>
                <a:cs typeface="+mn-cs"/>
              </a:rPr>
              <a:t>Người xác thực giao dịch không phải là người được chọn </a:t>
            </a:r>
            <a:r>
              <a:rPr lang="vi-VN" sz="1200" b="0" i="1" kern="1200">
                <a:solidFill>
                  <a:schemeClr val="tx1"/>
                </a:solidFill>
                <a:effectLst/>
                <a:latin typeface="Times New Roman" pitchFamily="18" charset="0"/>
                <a:ea typeface="+mn-ea"/>
                <a:cs typeface="+mn-cs"/>
              </a:rPr>
              <a:t>(đó là lý do tại sao gọi là Permissionless)</a:t>
            </a:r>
            <a:r>
              <a:rPr lang="vi-VN" sz="1200" b="0" i="0" kern="1200">
                <a:solidFill>
                  <a:schemeClr val="tx1"/>
                </a:solidFill>
                <a:effectLst/>
                <a:latin typeface="Times New Roman" pitchFamily="18" charset="0"/>
                <a:ea typeface="+mn-ea"/>
                <a:cs typeface="+mn-cs"/>
              </a:rPr>
              <a:t>. Vấn đề là không có người nào có quyền xác thực giao dịch.</a:t>
            </a:r>
          </a:p>
          <a:p>
            <a:r>
              <a:rPr lang="vi-VN" sz="1200" b="0" i="0" kern="1200">
                <a:solidFill>
                  <a:schemeClr val="tx1"/>
                </a:solidFill>
                <a:effectLst/>
                <a:latin typeface="Times New Roman" pitchFamily="18" charset="0"/>
                <a:ea typeface="+mn-ea"/>
                <a:cs typeface="+mn-cs"/>
              </a:rPr>
              <a:t>Permissionless Blockchain có thể được sử dụng khi bạn muốn hệ thống của bạn thực sự dân chủ. Bất kỳ ai cũng có thể tạo hợp đồng thông minh, chuyển tiền hoặc đóng góp dữ liệu. Ở đây, người dùng </a:t>
            </a:r>
            <a:r>
              <a:rPr lang="vi-VN" sz="1200" b="1" i="0" kern="1200">
                <a:solidFill>
                  <a:schemeClr val="tx1"/>
                </a:solidFill>
                <a:effectLst/>
                <a:latin typeface="Times New Roman" pitchFamily="18" charset="0"/>
                <a:ea typeface="+mn-ea"/>
                <a:cs typeface="+mn-cs"/>
              </a:rPr>
              <a:t>có thể vẫn ẩn danh</a:t>
            </a:r>
            <a:r>
              <a:rPr lang="vi-VN" sz="1200" b="0" i="0" kern="1200">
                <a:solidFill>
                  <a:schemeClr val="tx1"/>
                </a:solidFill>
                <a:effectLst/>
                <a:latin typeface="Times New Roman" pitchFamily="18" charset="0"/>
                <a:ea typeface="+mn-ea"/>
                <a:cs typeface="+mn-cs"/>
              </a:rPr>
              <a:t>. Có, bạn có thể bảo vệ thông tin nhạy cảm trong một Blockchain Permissionless.</a:t>
            </a:r>
          </a:p>
          <a:p>
            <a:r>
              <a:rPr lang="vi-VN" sz="1200" b="0" i="1" kern="1200">
                <a:solidFill>
                  <a:schemeClr val="tx1"/>
                </a:solidFill>
                <a:effectLst/>
                <a:latin typeface="Times New Roman" pitchFamily="18" charset="0"/>
                <a:ea typeface="+mn-ea"/>
                <a:cs typeface="+mn-cs"/>
              </a:rPr>
              <a:t>“Luke muốn xây dựng một ứng dụng mà bất cứ ai cũng có thể nói lên ý kiến ​​của mình về các đảng phái chính trị. Anh ấy muốn bảo vệ sự riêng tư của những người đóng góp.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Trong tình huống của Luke, chúng ta có thể sử dụng một Permissionless Blockchain. Bất kỳ ai cũng có thể đóng góp ý kiến ​​của họ về ứng dụng. Không có thẩm quyền nào có thể xóa ý kiến ​​của họ, nó sẽ được ghi lại vĩnh viễn.</a:t>
            </a:r>
          </a:p>
          <a:p>
            <a:r>
              <a:rPr lang="vi-VN" sz="1200" b="0" i="1" kern="1200">
                <a:solidFill>
                  <a:schemeClr val="tx1"/>
                </a:solidFill>
                <a:effectLst/>
                <a:latin typeface="Times New Roman" pitchFamily="18" charset="0"/>
                <a:ea typeface="+mn-ea"/>
                <a:cs typeface="+mn-cs"/>
              </a:rPr>
              <a:t>Blockchain loại này được ứng dụng nhiều trong lĩnh vực cryptocurrency cho các thanh toán minh bạch và công khai và yếu tố decentralized được đề cao.</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Public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chúng ta đã chọn những người có quyền phê chuẩn một giao dịch. Nó có thể là một người được uỷ quyền, nhân viên cao cấp, chính phủ, tổ chức hoặc bất cứ ai được giao. Dữ liệu có thể được xem bởi công chúng (Tuy nhiên thông tin nhạy cảm vẫn có thể được bảo vệ).</a:t>
            </a:r>
          </a:p>
          <a:p>
            <a:r>
              <a:rPr lang="vi-VN" sz="1200" b="0" i="1" kern="1200">
                <a:solidFill>
                  <a:schemeClr val="tx1"/>
                </a:solidFill>
                <a:effectLst/>
                <a:latin typeface="Times New Roman" pitchFamily="18" charset="0"/>
                <a:ea typeface="+mn-ea"/>
                <a:cs typeface="+mn-cs"/>
              </a:rPr>
              <a:t>“Elisha muốn mang lại sự minh bạch cho chuỗi cung ứng cá ngừ. Cô ấy muốn mọi người biết nơi cá bị bắt, chế biến, đóng gói, v.v …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khi bạn mua cá, bạn có thể quét mã và theo dõi hành trình của nó từ điểm nó bị bắt. Bạn chỉ được phép xem dữ liệu. Bạn không được phép viết bất cứ điều gì. Thiết bị IOT của ngư dân được phép ghi dữ liệu khi cá bị bắt. Bộ xử lý thực phẩm xử lý cá được phép ghi dữ liệu và vân vân… Nó không có ý nghĩa cho công chúng viết dữ liệu vào nó. Ở đây dữ liệu được viết giống như bất kỳ Blockchain nào được ghi lại vĩnh viễn.</a:t>
            </a:r>
          </a:p>
          <a:p>
            <a:r>
              <a:rPr lang="vi-VN" sz="1200" b="0" i="1" kern="1200">
                <a:solidFill>
                  <a:schemeClr val="tx1"/>
                </a:solidFill>
                <a:effectLst/>
                <a:latin typeface="Times New Roman" pitchFamily="18" charset="0"/>
                <a:ea typeface="+mn-ea"/>
                <a:cs typeface="+mn-cs"/>
              </a:rPr>
              <a:t>Public Permissioned Blockchain có thể ứng dụng giải quyết các vấn đề của các chuỗi cung ứng (supply chain), bảo hiểm, dịch vụ chăm sóc y tế,…</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Private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Cũng giống như Public Permissioned Blockchain, chỉ khác một điều: </a:t>
            </a:r>
            <a:r>
              <a:rPr lang="vi-VN" sz="1200" b="1" i="0" kern="1200">
                <a:solidFill>
                  <a:schemeClr val="tx1"/>
                </a:solidFill>
                <a:effectLst/>
                <a:latin typeface="Times New Roman" pitchFamily="18" charset="0"/>
                <a:ea typeface="+mn-ea"/>
                <a:cs typeface="+mn-cs"/>
              </a:rPr>
              <a:t>Dữ liệu không ở chế độ xem công khai</a:t>
            </a:r>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“Công việc của Sara liên quan đến hai doanh nghiệp nhỏ khác và một công ty kế toán. Chúng liên quan đến giao dịch thường xuyên với nhau. ”</a:t>
            </a:r>
          </a:p>
          <a:p>
            <a:r>
              <a:rPr lang="vi-VN" sz="1200" b="0" i="0" kern="1200">
                <a:solidFill>
                  <a:schemeClr val="tx1"/>
                </a:solidFill>
                <a:effectLst/>
                <a:latin typeface="Times New Roman" pitchFamily="18" charset="0"/>
                <a:ea typeface="+mn-ea"/>
                <a:cs typeface="+mn-cs"/>
              </a:rPr>
              <a:t>Trong tình huống của Sara, giao dịch của cô ấy với các doanh nghiệp khác là thông tin cá nhân. Nó không ở chế độ xem công khai. Tuy nhiên, dữ liệu được ghi lại vĩnh viễn. Ở đây khi họ giao dịch với nhau, họ không phải duy trì sổ cái riêng biệt. Mọi giao dịch sẽ được kiểm tra ngay lập tức.</a:t>
            </a:r>
          </a:p>
          <a:p>
            <a:r>
              <a:rPr lang="vi-VN" sz="1200" b="0" i="1" kern="1200">
                <a:solidFill>
                  <a:schemeClr val="tx1"/>
                </a:solidFill>
                <a:effectLst/>
                <a:latin typeface="Times New Roman" pitchFamily="18" charset="0"/>
                <a:ea typeface="+mn-ea"/>
                <a:cs typeface="+mn-cs"/>
              </a:rPr>
              <a:t>Private Permissioned Blockchain được ứng dụng nhiều trong các hoạt động tài chính kế toán, ngân hàng, fintech,…</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Chúng tôi hy vọng bạn có một ý tưởng về các loại Blockchain. </a:t>
            </a:r>
            <a:r>
              <a:rPr lang="vi-VN" sz="1200" b="1" i="0" kern="1200">
                <a:solidFill>
                  <a:schemeClr val="tx1"/>
                </a:solidFill>
                <a:effectLst/>
                <a:latin typeface="Times New Roman" pitchFamily="18" charset="0"/>
                <a:ea typeface="+mn-ea"/>
                <a:cs typeface="+mn-cs"/>
              </a:rPr>
              <a:t>Nhiều loại blockchain có cryptocurrency, nhiều loại khác, như Permissioned Blockchain, thậm chí không cần cryptocurrency để vận hành</a:t>
            </a:r>
            <a:r>
              <a:rPr lang="vi-VN" sz="1200" b="0" i="0" kern="1200">
                <a:solidFill>
                  <a:schemeClr val="tx1"/>
                </a:solidFill>
                <a:effectLst/>
                <a:latin typeface="Times New Roman" pitchFamily="18" charset="0"/>
                <a:ea typeface="+mn-ea"/>
                <a:cs typeface="+mn-cs"/>
              </a:rPr>
              <a:t>. Việc chọn Blockchain thích hợp là điều bắt buộc, bạn sẽ tiết kiệm được tiền bạc và thời gian. </a:t>
            </a:r>
            <a:r>
              <a:rPr lang="vi-VN" sz="1200" b="1" i="0" kern="1200">
                <a:solidFill>
                  <a:schemeClr val="tx1"/>
                </a:solidFill>
                <a:effectLst/>
                <a:latin typeface="Times New Roman" pitchFamily="18" charset="0"/>
                <a:ea typeface="+mn-ea"/>
                <a:cs typeface="+mn-cs"/>
              </a:rPr>
              <a:t>Trong một số trường hợp, bạn thậm chí không cần một blockchain</a:t>
            </a:r>
            <a:r>
              <a:rPr lang="vi-VN" sz="1200" b="0" i="0" kern="1200">
                <a:solidFill>
                  <a:schemeClr val="tx1"/>
                </a:solidFill>
                <a:effectLst/>
                <a:latin typeface="Times New Roman" pitchFamily="18" charset="0"/>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30</a:t>
            </a:fld>
            <a:endParaRPr lang="en-US" altLang="en-US"/>
          </a:p>
        </p:txBody>
      </p:sp>
    </p:spTree>
    <p:extLst>
      <p:ext uri="{BB962C8B-B14F-4D97-AF65-F5344CB8AC3E}">
        <p14:creationId xmlns:p14="http://schemas.microsoft.com/office/powerpoint/2010/main" val="385303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Times New Roman" pitchFamily="18" charset="0"/>
                <a:ea typeface="+mn-ea"/>
                <a:cs typeface="+mn-cs"/>
              </a:rPr>
              <a:t>Public:</a:t>
            </a:r>
            <a:r>
              <a:rPr lang="vi-VN" sz="1200" b="0" i="0" kern="1200">
                <a:solidFill>
                  <a:schemeClr val="tx1"/>
                </a:solidFill>
                <a:effectLst/>
                <a:latin typeface="Times New Roman" pitchFamily="18" charset="0"/>
                <a:ea typeface="+mn-ea"/>
                <a:cs typeface="+mn-cs"/>
              </a:rPr>
              <a:t> Bất kỳ ai cũng có quyền đọc và ghi dữ liệu trên Blockchain. Quá trình xác thực giao dịch trên Blockchain này đòi hỏi phải có hàng nghìn hay hàng vạn nút tham gia. Do đó để tấn công vào hệ thống Blockchain này là điều bất khả thi vì chi phi khá cao. Ví dụ: Bitcoin, Ethereum…</a:t>
            </a:r>
          </a:p>
          <a:p>
            <a:r>
              <a:rPr lang="vi-VN" sz="1200" b="1" i="0" kern="1200">
                <a:solidFill>
                  <a:schemeClr val="tx1"/>
                </a:solidFill>
                <a:effectLst/>
                <a:latin typeface="Times New Roman" pitchFamily="18" charset="0"/>
                <a:ea typeface="+mn-ea"/>
                <a:cs typeface="+mn-cs"/>
              </a:rPr>
              <a:t>Private:</a:t>
            </a:r>
            <a:r>
              <a:rPr lang="vi-VN" sz="1200" b="0" i="0" kern="1200">
                <a:solidFill>
                  <a:schemeClr val="tx1"/>
                </a:solidFill>
                <a:effectLst/>
                <a:latin typeface="Times New Roman" pitchFamily="18" charset="0"/>
                <a:ea typeface="+mn-ea"/>
                <a:cs typeface="+mn-cs"/>
              </a:rPr>
              <a:t> Người dùng chỉ được quyền đọc dữ liệu, không có quyền ghi vì điều này thuộc về bên tổ chức thứ ba tuyệt đối tin cậy. Tổ chức này có thể hoặc không cho phép người dùng đọc dữ liệu trong một số trường hợp. Bên thứ ba toàn quyền quyết định mọi thay đổi trên Blockchain. Vì đây là một Private Blockchain, cho nên thời gian xác nhận giao dịch khá nhanh vì chỉ cần một lượng nhỏ thiết bị tham gia xác thực giao dịch. Ví dụ: Ripple là một dạng Private Blockchain, hệ thống này cho phép 20% các nút là gian dối và chỉ cần 80% còn lại hoạt động ổn định là được.</a:t>
            </a:r>
          </a:p>
          <a:p>
            <a:r>
              <a:rPr lang="vi-VN" sz="1200" b="1" i="0" kern="1200">
                <a:solidFill>
                  <a:schemeClr val="tx1"/>
                </a:solidFill>
                <a:effectLst/>
                <a:latin typeface="Times New Roman" pitchFamily="18" charset="0"/>
                <a:ea typeface="+mn-ea"/>
                <a:cs typeface="+mn-cs"/>
              </a:rPr>
              <a:t>Permissioned:</a:t>
            </a:r>
            <a:r>
              <a:rPr lang="vi-VN" sz="1200" b="0" i="0" kern="1200">
                <a:solidFill>
                  <a:schemeClr val="tx1"/>
                </a:solidFill>
                <a:effectLst/>
                <a:latin typeface="Times New Roman" pitchFamily="18" charset="0"/>
                <a:ea typeface="+mn-ea"/>
                <a:cs typeface="+mn-cs"/>
              </a:rPr>
              <a:t> Hay còn gọi là </a:t>
            </a:r>
            <a:r>
              <a:rPr lang="vi-VN" sz="1200" b="1" i="0" kern="1200">
                <a:solidFill>
                  <a:schemeClr val="tx1"/>
                </a:solidFill>
                <a:effectLst/>
                <a:latin typeface="Times New Roman" pitchFamily="18" charset="0"/>
                <a:ea typeface="+mn-ea"/>
                <a:cs typeface="+mn-cs"/>
              </a:rPr>
              <a:t>Consortium</a:t>
            </a:r>
            <a:r>
              <a:rPr lang="vi-VN" sz="1200" b="0" i="0" kern="1200">
                <a:solidFill>
                  <a:schemeClr val="tx1"/>
                </a:solidFill>
                <a:effectLst/>
                <a:latin typeface="Times New Roman" pitchFamily="18" charset="0"/>
                <a:ea typeface="+mn-ea"/>
                <a:cs typeface="+mn-cs"/>
              </a:rPr>
              <a:t>, một dạng của Private nhưng bổ sung thêm một số tính năng nhất định, kết hợp giữa “niềm tin” khi tham gia vào Public và “niềm tin tuyệt đối” khi tham gia vào Private. Ví dụ: Các ngân hàng hay tổ chức tài chính liên doanh sẽ sử dụng Blockchain cho riêng mình.</a:t>
            </a:r>
            <a:endParaRPr lang="en-US" sz="1200" b="0" i="0" kern="1200">
              <a:solidFill>
                <a:schemeClr val="tx1"/>
              </a:solidFill>
              <a:effectLst/>
              <a:latin typeface="Times New Roman" pitchFamily="18" charset="0"/>
              <a:ea typeface="+mn-ea"/>
              <a:cs typeface="+mn-cs"/>
            </a:endParaRPr>
          </a:p>
          <a:p>
            <a:endParaRPr lang="en-US"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Ripple là dự án này còn lâu đời hơn cả Bitcoin.  2004, với cha đẻ là </a:t>
            </a:r>
            <a:r>
              <a:rPr lang="vi-VN" sz="1200" b="0" i="0" u="none" strike="noStrike" kern="1200">
                <a:solidFill>
                  <a:schemeClr val="tx1"/>
                </a:solidFill>
                <a:effectLst/>
                <a:latin typeface="Times New Roman" pitchFamily="18" charset="0"/>
                <a:ea typeface="+mn-ea"/>
                <a:cs typeface="+mn-cs"/>
                <a:hlinkClick r:id="rId3"/>
              </a:rPr>
              <a:t>Ryan Fugger</a:t>
            </a:r>
            <a:r>
              <a:rPr lang="vi-VN" sz="1200" b="0" i="0" kern="1200">
                <a:solidFill>
                  <a:schemeClr val="tx1"/>
                </a:solidFill>
                <a:effectLst/>
                <a:latin typeface="Times New Roman" pitchFamily="18" charset="0"/>
                <a:ea typeface="+mn-ea"/>
                <a:cs typeface="+mn-cs"/>
              </a:rPr>
              <a:t>. Sau đó, Jed McCaleb, Arthur Britto và David Schwartz tham gia và triển khai ý tưởng của Ryan qua một công ty tên là OpenCoin, với khá nhiều chức năng giống như </a:t>
            </a:r>
            <a:r>
              <a:rPr lang="vi-VN" sz="1200" b="1" i="0" kern="1200">
                <a:solidFill>
                  <a:schemeClr val="tx1"/>
                </a:solidFill>
                <a:effectLst/>
                <a:latin typeface="Times New Roman" pitchFamily="18" charset="0"/>
                <a:ea typeface="+mn-ea"/>
                <a:cs typeface="+mn-cs"/>
              </a:rPr>
              <a:t>Blockchain</a:t>
            </a:r>
            <a:r>
              <a:rPr lang="vi-VN" sz="1200" b="0" i="0" kern="1200">
                <a:solidFill>
                  <a:schemeClr val="tx1"/>
                </a:solidFill>
                <a:effectLst/>
                <a:latin typeface="Times New Roman" pitchFamily="18" charset="0"/>
                <a:ea typeface="+mn-ea"/>
                <a:cs typeface="+mn-cs"/>
              </a:rPr>
              <a:t>. Năm 2012, Ripple chính thức được thành lập và CEO đầu tiên là Chris Larsen, được chống lưng bởi các quỹ đầu tư trong đó có Google Ventures và Andressen Horowitz.</a:t>
            </a:r>
          </a:p>
          <a:p>
            <a:endParaRPr lang="en-US"/>
          </a:p>
          <a:p>
            <a:endParaRPr lang="en-US"/>
          </a:p>
          <a:p>
            <a:r>
              <a:rPr lang="vi-VN" sz="1200" b="0" i="0" kern="1200">
                <a:solidFill>
                  <a:schemeClr val="tx1"/>
                </a:solidFill>
                <a:effectLst/>
                <a:latin typeface="Times New Roman" pitchFamily="18" charset="0"/>
                <a:ea typeface="+mn-ea"/>
                <a:cs typeface="+mn-cs"/>
              </a:rPr>
              <a:t>3 loại Blockchain phổ biến bạn nên biết trước khi đầu tư</a:t>
            </a:r>
          </a:p>
          <a:p>
            <a:r>
              <a:rPr lang="vi-VN" sz="1200" b="1" i="0" kern="1200">
                <a:solidFill>
                  <a:schemeClr val="tx1"/>
                </a:solidFill>
                <a:effectLst/>
                <a:latin typeface="Times New Roman" pitchFamily="18" charset="0"/>
                <a:ea typeface="+mn-ea"/>
                <a:cs typeface="+mn-cs"/>
              </a:rPr>
              <a:t>Bạn đang đầu tư ICO, với những lời hứa hẹn về những công nghệ mới, đột phá? Bạn có phân biệt được sự khác nhau giữa Blockchain của Bitcoin, Ethereum, Ripple,…? Bạn đang có ý định ứng dụng blockchain cho việc kinh doanh? </a:t>
            </a:r>
            <a:endParaRPr lang="vi-VN" sz="1200" b="0" i="0" kern="1200">
              <a:solidFill>
                <a:schemeClr val="tx1"/>
              </a:solidFill>
              <a:effectLst/>
              <a:latin typeface="Times New Roman" pitchFamily="18" charset="0"/>
              <a:ea typeface="+mn-ea"/>
              <a:cs typeface="+mn-cs"/>
            </a:endParaRPr>
          </a:p>
          <a:p>
            <a:r>
              <a:rPr lang="vi-VN" sz="1200" b="1" i="1" kern="1200">
                <a:solidFill>
                  <a:schemeClr val="tx1"/>
                </a:solidFill>
                <a:effectLst/>
                <a:latin typeface="Times New Roman" pitchFamily="18" charset="0"/>
                <a:ea typeface="+mn-ea"/>
                <a:cs typeface="+mn-cs"/>
              </a:rPr>
              <a:t>Đây là một lĩnh vực mới, cũng không chắc có bao nhiêu blockchain, nhưng thường thì đều nằm trong 3 loại blockchain phổ biến dưới đây:</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Permissionless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Loại này, bạn đã biết rồi, Bitcoin, Ethereum là những ví dụ về loại Blockchain này. Trong loại Blockchain này, chúng ta </a:t>
            </a:r>
            <a:r>
              <a:rPr lang="vi-VN" sz="1200" b="1" i="0" kern="1200">
                <a:solidFill>
                  <a:schemeClr val="tx1"/>
                </a:solidFill>
                <a:effectLst/>
                <a:latin typeface="Times New Roman" pitchFamily="18" charset="0"/>
                <a:ea typeface="+mn-ea"/>
                <a:cs typeface="+mn-cs"/>
              </a:rPr>
              <a:t>không có quyền can thiệp</a:t>
            </a:r>
            <a:r>
              <a:rPr lang="vi-VN" sz="1200" b="0" i="0" kern="1200">
                <a:solidFill>
                  <a:schemeClr val="tx1"/>
                </a:solidFill>
                <a:effectLst/>
                <a:latin typeface="Times New Roman" pitchFamily="18" charset="0"/>
                <a:ea typeface="+mn-ea"/>
                <a:cs typeface="+mn-cs"/>
              </a:rPr>
              <a:t> xử lý giao dịch.</a:t>
            </a:r>
          </a:p>
          <a:p>
            <a:r>
              <a:rPr lang="vi-VN" sz="1200" b="0" i="0" kern="1200">
                <a:solidFill>
                  <a:schemeClr val="tx1"/>
                </a:solidFill>
                <a:effectLst/>
                <a:latin typeface="Times New Roman" pitchFamily="18" charset="0"/>
                <a:ea typeface="+mn-ea"/>
                <a:cs typeface="+mn-cs"/>
              </a:rPr>
              <a:t>Chúng ta hãy xem xét Bitcoin. Đó là sổ kế toán được chia sẻ. Nếu tôi gửi cho bạn 5 Bitcoin, tôi sẽ hét to với mọi người trong mạng.</a:t>
            </a:r>
          </a:p>
          <a:p>
            <a:r>
              <a:rPr lang="vi-VN" sz="1200" b="0" i="1" kern="1200">
                <a:solidFill>
                  <a:schemeClr val="tx1"/>
                </a:solidFill>
                <a:effectLst/>
                <a:latin typeface="Times New Roman" pitchFamily="18" charset="0"/>
                <a:ea typeface="+mn-ea"/>
                <a:cs typeface="+mn-cs"/>
              </a:rPr>
              <a:t>“Ê mọi người, tôi đang gửi đi 5 Bitcoin cho anh chàng này”</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Những người trong mạng Bitcoin ‘nghe’ tin nhắn và bắt đầu quá trình xác thực giao dịch. </a:t>
            </a:r>
            <a:r>
              <a:rPr lang="vi-VN" sz="1200" b="1" i="0" kern="1200">
                <a:solidFill>
                  <a:schemeClr val="tx1"/>
                </a:solidFill>
                <a:effectLst/>
                <a:latin typeface="Times New Roman" pitchFamily="18" charset="0"/>
                <a:ea typeface="+mn-ea"/>
                <a:cs typeface="+mn-cs"/>
              </a:rPr>
              <a:t>Người xác thực giao dịch không phải là người được chọn </a:t>
            </a:r>
            <a:r>
              <a:rPr lang="vi-VN" sz="1200" b="0" i="1" kern="1200">
                <a:solidFill>
                  <a:schemeClr val="tx1"/>
                </a:solidFill>
                <a:effectLst/>
                <a:latin typeface="Times New Roman" pitchFamily="18" charset="0"/>
                <a:ea typeface="+mn-ea"/>
                <a:cs typeface="+mn-cs"/>
              </a:rPr>
              <a:t>(đó là lý do tại sao gọi là Permissionless)</a:t>
            </a:r>
            <a:r>
              <a:rPr lang="vi-VN" sz="1200" b="0" i="0" kern="1200">
                <a:solidFill>
                  <a:schemeClr val="tx1"/>
                </a:solidFill>
                <a:effectLst/>
                <a:latin typeface="Times New Roman" pitchFamily="18" charset="0"/>
                <a:ea typeface="+mn-ea"/>
                <a:cs typeface="+mn-cs"/>
              </a:rPr>
              <a:t>. Vấn đề là không có người nào có quyền xác thực giao dịch.</a:t>
            </a:r>
          </a:p>
          <a:p>
            <a:r>
              <a:rPr lang="vi-VN" sz="1200" b="0" i="0" kern="1200">
                <a:solidFill>
                  <a:schemeClr val="tx1"/>
                </a:solidFill>
                <a:effectLst/>
                <a:latin typeface="Times New Roman" pitchFamily="18" charset="0"/>
                <a:ea typeface="+mn-ea"/>
                <a:cs typeface="+mn-cs"/>
              </a:rPr>
              <a:t>Permissionless Blockchain có thể được sử dụng khi bạn muốn hệ thống của bạn thực sự dân chủ. Bất kỳ ai cũng có thể tạo hợp đồng thông minh, chuyển tiền hoặc đóng góp dữ liệu. Ở đây, người dùng </a:t>
            </a:r>
            <a:r>
              <a:rPr lang="vi-VN" sz="1200" b="1" i="0" kern="1200">
                <a:solidFill>
                  <a:schemeClr val="tx1"/>
                </a:solidFill>
                <a:effectLst/>
                <a:latin typeface="Times New Roman" pitchFamily="18" charset="0"/>
                <a:ea typeface="+mn-ea"/>
                <a:cs typeface="+mn-cs"/>
              </a:rPr>
              <a:t>có thể vẫn ẩn danh</a:t>
            </a:r>
            <a:r>
              <a:rPr lang="vi-VN" sz="1200" b="0" i="0" kern="1200">
                <a:solidFill>
                  <a:schemeClr val="tx1"/>
                </a:solidFill>
                <a:effectLst/>
                <a:latin typeface="Times New Roman" pitchFamily="18" charset="0"/>
                <a:ea typeface="+mn-ea"/>
                <a:cs typeface="+mn-cs"/>
              </a:rPr>
              <a:t>. Có, bạn có thể bảo vệ thông tin nhạy cảm trong một Blockchain Permissionless.</a:t>
            </a:r>
          </a:p>
          <a:p>
            <a:r>
              <a:rPr lang="vi-VN" sz="1200" b="0" i="1" kern="1200">
                <a:solidFill>
                  <a:schemeClr val="tx1"/>
                </a:solidFill>
                <a:effectLst/>
                <a:latin typeface="Times New Roman" pitchFamily="18" charset="0"/>
                <a:ea typeface="+mn-ea"/>
                <a:cs typeface="+mn-cs"/>
              </a:rPr>
              <a:t>“Luke muốn xây dựng một ứng dụng mà bất cứ ai cũng có thể nói lên ý kiến ​​của mình về các đảng phái chính trị. Anh ấy muốn bảo vệ sự riêng tư của những người đóng góp.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Trong tình huống của Luke, chúng ta có thể sử dụng một Permissionless Blockchain. Bất kỳ ai cũng có thể đóng góp ý kiến ​​của họ về ứng dụng. Không có thẩm quyền nào có thể xóa ý kiến ​​của họ, nó sẽ được ghi lại vĩnh viễn.</a:t>
            </a:r>
          </a:p>
          <a:p>
            <a:r>
              <a:rPr lang="vi-VN" sz="1200" b="0" i="1" kern="1200">
                <a:solidFill>
                  <a:schemeClr val="tx1"/>
                </a:solidFill>
                <a:effectLst/>
                <a:latin typeface="Times New Roman" pitchFamily="18" charset="0"/>
                <a:ea typeface="+mn-ea"/>
                <a:cs typeface="+mn-cs"/>
              </a:rPr>
              <a:t>Blockchain loại này được ứng dụng nhiều trong lĩnh vực cryptocurrency cho các thanh toán minh bạch và công khai và yếu tố decentralized được đề cao.</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Public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chúng ta đã chọn những người có quyền phê chuẩn một giao dịch. Nó có thể là một người được uỷ quyền, nhân viên cao cấp, chính phủ, tổ chức hoặc bất cứ ai được giao. Dữ liệu có thể được xem bởi công chúng (Tuy nhiên thông tin nhạy cảm vẫn có thể được bảo vệ).</a:t>
            </a:r>
          </a:p>
          <a:p>
            <a:r>
              <a:rPr lang="vi-VN" sz="1200" b="0" i="1" kern="1200">
                <a:solidFill>
                  <a:schemeClr val="tx1"/>
                </a:solidFill>
                <a:effectLst/>
                <a:latin typeface="Times New Roman" pitchFamily="18" charset="0"/>
                <a:ea typeface="+mn-ea"/>
                <a:cs typeface="+mn-cs"/>
              </a:rPr>
              <a:t>“Elisha muốn mang lại sự minh bạch cho chuỗi cung ứng cá ngừ. Cô ấy muốn mọi người biết nơi cá bị bắt, chế biến, đóng gói, v.v …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khi bạn mua cá, bạn có thể quét mã và theo dõi hành trình của nó từ điểm nó bị bắt. Bạn chỉ được phép xem dữ liệu. Bạn không được phép viết bất cứ điều gì. Thiết bị IOT của ngư dân được phép ghi dữ liệu khi cá bị bắt. Bộ xử lý thực phẩm xử lý cá được phép ghi dữ liệu và vân vân… Nó không có ý nghĩa cho công chúng viết dữ liệu vào nó. Ở đây dữ liệu được viết giống như bất kỳ Blockchain nào được ghi lại vĩnh viễn.</a:t>
            </a:r>
          </a:p>
          <a:p>
            <a:r>
              <a:rPr lang="vi-VN" sz="1200" b="0" i="1" kern="1200">
                <a:solidFill>
                  <a:schemeClr val="tx1"/>
                </a:solidFill>
                <a:effectLst/>
                <a:latin typeface="Times New Roman" pitchFamily="18" charset="0"/>
                <a:ea typeface="+mn-ea"/>
                <a:cs typeface="+mn-cs"/>
              </a:rPr>
              <a:t>Public Permissioned Blockchain có thể ứng dụng giải quyết các vấn đề của các chuỗi cung ứng (supply chain), bảo hiểm, dịch vụ chăm sóc y tế,…</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Private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Cũng giống như Public Permissioned Blockchain, chỉ khác một điều: </a:t>
            </a:r>
            <a:r>
              <a:rPr lang="vi-VN" sz="1200" b="1" i="0" kern="1200">
                <a:solidFill>
                  <a:schemeClr val="tx1"/>
                </a:solidFill>
                <a:effectLst/>
                <a:latin typeface="Times New Roman" pitchFamily="18" charset="0"/>
                <a:ea typeface="+mn-ea"/>
                <a:cs typeface="+mn-cs"/>
              </a:rPr>
              <a:t>Dữ liệu không ở chế độ xem công khai</a:t>
            </a:r>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“Công việc của Sara liên quan đến hai doanh nghiệp nhỏ khác và một công ty kế toán. Chúng liên quan đến giao dịch thường xuyên với nhau. ”</a:t>
            </a:r>
          </a:p>
          <a:p>
            <a:r>
              <a:rPr lang="vi-VN" sz="1200" b="0" i="0" kern="1200">
                <a:solidFill>
                  <a:schemeClr val="tx1"/>
                </a:solidFill>
                <a:effectLst/>
                <a:latin typeface="Times New Roman" pitchFamily="18" charset="0"/>
                <a:ea typeface="+mn-ea"/>
                <a:cs typeface="+mn-cs"/>
              </a:rPr>
              <a:t>Trong tình huống của Sara, giao dịch của cô ấy với các doanh nghiệp khác là thông tin cá nhân. Nó không ở chế độ xem công khai. Tuy nhiên, dữ liệu được ghi lại vĩnh viễn. Ở đây khi họ giao dịch với nhau, họ không phải duy trì sổ cái riêng biệt. Mọi giao dịch sẽ được kiểm tra ngay lập tức.</a:t>
            </a:r>
          </a:p>
          <a:p>
            <a:r>
              <a:rPr lang="vi-VN" sz="1200" b="0" i="1" kern="1200">
                <a:solidFill>
                  <a:schemeClr val="tx1"/>
                </a:solidFill>
                <a:effectLst/>
                <a:latin typeface="Times New Roman" pitchFamily="18" charset="0"/>
                <a:ea typeface="+mn-ea"/>
                <a:cs typeface="+mn-cs"/>
              </a:rPr>
              <a:t>Private Permissioned Blockchain được ứng dụng nhiều trong các hoạt động tài chính kế toán, ngân hàng, fintech,…</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Chúng tôi hy vọng bạn có một ý tưởng về các loại Blockchain. </a:t>
            </a:r>
            <a:r>
              <a:rPr lang="vi-VN" sz="1200" b="1" i="0" kern="1200">
                <a:solidFill>
                  <a:schemeClr val="tx1"/>
                </a:solidFill>
                <a:effectLst/>
                <a:latin typeface="Times New Roman" pitchFamily="18" charset="0"/>
                <a:ea typeface="+mn-ea"/>
                <a:cs typeface="+mn-cs"/>
              </a:rPr>
              <a:t>Nhiều loại blockchain có cryptocurrency, nhiều loại khác, như Permissioned Blockchain, thậm chí không cần cryptocurrency để vận hành</a:t>
            </a:r>
            <a:r>
              <a:rPr lang="vi-VN" sz="1200" b="0" i="0" kern="1200">
                <a:solidFill>
                  <a:schemeClr val="tx1"/>
                </a:solidFill>
                <a:effectLst/>
                <a:latin typeface="Times New Roman" pitchFamily="18" charset="0"/>
                <a:ea typeface="+mn-ea"/>
                <a:cs typeface="+mn-cs"/>
              </a:rPr>
              <a:t>. Việc chọn Blockchain thích hợp là điều bắt buộc, bạn sẽ tiết kiệm được tiền bạc và thời gian. </a:t>
            </a:r>
            <a:r>
              <a:rPr lang="vi-VN" sz="1200" b="1" i="0" kern="1200">
                <a:solidFill>
                  <a:schemeClr val="tx1"/>
                </a:solidFill>
                <a:effectLst/>
                <a:latin typeface="Times New Roman" pitchFamily="18" charset="0"/>
                <a:ea typeface="+mn-ea"/>
                <a:cs typeface="+mn-cs"/>
              </a:rPr>
              <a:t>Trong một số trường hợp, bạn thậm chí không cần một blockchain</a:t>
            </a:r>
            <a:r>
              <a:rPr lang="vi-VN" sz="1200" b="0" i="0" kern="1200">
                <a:solidFill>
                  <a:schemeClr val="tx1"/>
                </a:solidFill>
                <a:effectLst/>
                <a:latin typeface="Times New Roman" pitchFamily="18" charset="0"/>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31</a:t>
            </a:fld>
            <a:endParaRPr lang="en-US" altLang="en-US"/>
          </a:p>
        </p:txBody>
      </p:sp>
    </p:spTree>
    <p:extLst>
      <p:ext uri="{BB962C8B-B14F-4D97-AF65-F5344CB8AC3E}">
        <p14:creationId xmlns:p14="http://schemas.microsoft.com/office/powerpoint/2010/main" val="145108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Times New Roman" pitchFamily="18" charset="0"/>
                <a:ea typeface="+mn-ea"/>
                <a:cs typeface="+mn-cs"/>
              </a:rPr>
              <a:t>Public:</a:t>
            </a:r>
            <a:r>
              <a:rPr lang="vi-VN" sz="1200" b="0" i="0" kern="1200">
                <a:solidFill>
                  <a:schemeClr val="tx1"/>
                </a:solidFill>
                <a:effectLst/>
                <a:latin typeface="Times New Roman" pitchFamily="18" charset="0"/>
                <a:ea typeface="+mn-ea"/>
                <a:cs typeface="+mn-cs"/>
              </a:rPr>
              <a:t> Bất kỳ ai cũng có quyền đọc và ghi dữ liệu trên Blockchain. Quá trình xác thực giao dịch trên Blockchain này đòi hỏi phải có hàng nghìn hay hàng vạn nút tham gia. Do đó để tấn công vào hệ thống Blockchain này là điều bất khả thi vì chi phi khá cao. Ví dụ: Bitcoin, Ethereum…</a:t>
            </a:r>
          </a:p>
          <a:p>
            <a:r>
              <a:rPr lang="vi-VN" sz="1200" b="1" i="0" kern="1200">
                <a:solidFill>
                  <a:schemeClr val="tx1"/>
                </a:solidFill>
                <a:effectLst/>
                <a:latin typeface="Times New Roman" pitchFamily="18" charset="0"/>
                <a:ea typeface="+mn-ea"/>
                <a:cs typeface="+mn-cs"/>
              </a:rPr>
              <a:t>Private:</a:t>
            </a:r>
            <a:r>
              <a:rPr lang="vi-VN" sz="1200" b="0" i="0" kern="1200">
                <a:solidFill>
                  <a:schemeClr val="tx1"/>
                </a:solidFill>
                <a:effectLst/>
                <a:latin typeface="Times New Roman" pitchFamily="18" charset="0"/>
                <a:ea typeface="+mn-ea"/>
                <a:cs typeface="+mn-cs"/>
              </a:rPr>
              <a:t> Người dùng chỉ được quyền đọc dữ liệu, không có quyền ghi vì điều này thuộc về bên tổ chức thứ ba tuyệt đối tin cậy. Tổ chức này có thể hoặc không cho phép người dùng đọc dữ liệu trong một số trường hợp. Bên thứ ba toàn quyền quyết định mọi thay đổi trên Blockchain. Vì đây là một Private Blockchain, cho nên thời gian xác nhận giao dịch khá nhanh vì chỉ cần một lượng nhỏ thiết bị tham gia xác thực giao dịch. Ví dụ: Ripple là một dạng Private Blockchain, hệ thống này cho phép 20% các nút là gian dối và chỉ cần 80% còn lại hoạt động ổn định là được.</a:t>
            </a:r>
          </a:p>
          <a:p>
            <a:r>
              <a:rPr lang="vi-VN" sz="1200" b="1" i="0" kern="1200">
                <a:solidFill>
                  <a:schemeClr val="tx1"/>
                </a:solidFill>
                <a:effectLst/>
                <a:latin typeface="Times New Roman" pitchFamily="18" charset="0"/>
                <a:ea typeface="+mn-ea"/>
                <a:cs typeface="+mn-cs"/>
              </a:rPr>
              <a:t>Permissioned:</a:t>
            </a:r>
            <a:r>
              <a:rPr lang="vi-VN" sz="1200" b="0" i="0" kern="1200">
                <a:solidFill>
                  <a:schemeClr val="tx1"/>
                </a:solidFill>
                <a:effectLst/>
                <a:latin typeface="Times New Roman" pitchFamily="18" charset="0"/>
                <a:ea typeface="+mn-ea"/>
                <a:cs typeface="+mn-cs"/>
              </a:rPr>
              <a:t> Hay còn gọi là </a:t>
            </a:r>
            <a:r>
              <a:rPr lang="vi-VN" sz="1200" b="1" i="0" kern="1200">
                <a:solidFill>
                  <a:schemeClr val="tx1"/>
                </a:solidFill>
                <a:effectLst/>
                <a:latin typeface="Times New Roman" pitchFamily="18" charset="0"/>
                <a:ea typeface="+mn-ea"/>
                <a:cs typeface="+mn-cs"/>
              </a:rPr>
              <a:t>Consortium</a:t>
            </a:r>
            <a:r>
              <a:rPr lang="vi-VN" sz="1200" b="0" i="0" kern="1200">
                <a:solidFill>
                  <a:schemeClr val="tx1"/>
                </a:solidFill>
                <a:effectLst/>
                <a:latin typeface="Times New Roman" pitchFamily="18" charset="0"/>
                <a:ea typeface="+mn-ea"/>
                <a:cs typeface="+mn-cs"/>
              </a:rPr>
              <a:t>, một dạng của Private nhưng bổ sung thêm một số tính năng nhất định, kết hợp giữa “niềm tin” khi tham gia vào Public và “niềm tin tuyệt đối” khi tham gia vào Private. Ví dụ: Các ngân hàng hay tổ chức tài chính liên doanh sẽ sử dụng Blockchain cho riêng mình.</a:t>
            </a:r>
            <a:endParaRPr lang="en-US" sz="1200" b="0" i="0" kern="1200">
              <a:solidFill>
                <a:schemeClr val="tx1"/>
              </a:solidFill>
              <a:effectLst/>
              <a:latin typeface="Times New Roman" pitchFamily="18" charset="0"/>
              <a:ea typeface="+mn-ea"/>
              <a:cs typeface="+mn-cs"/>
            </a:endParaRPr>
          </a:p>
          <a:p>
            <a:endParaRPr lang="en-US"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Ripple là dự án này còn lâu đời hơn cả Bitcoin.  2004, với cha đẻ là </a:t>
            </a:r>
            <a:r>
              <a:rPr lang="vi-VN" sz="1200" b="0" i="0" u="none" strike="noStrike" kern="1200">
                <a:solidFill>
                  <a:schemeClr val="tx1"/>
                </a:solidFill>
                <a:effectLst/>
                <a:latin typeface="Times New Roman" pitchFamily="18" charset="0"/>
                <a:ea typeface="+mn-ea"/>
                <a:cs typeface="+mn-cs"/>
                <a:hlinkClick r:id="rId3"/>
              </a:rPr>
              <a:t>Ryan Fugger</a:t>
            </a:r>
            <a:r>
              <a:rPr lang="vi-VN" sz="1200" b="0" i="0" kern="1200">
                <a:solidFill>
                  <a:schemeClr val="tx1"/>
                </a:solidFill>
                <a:effectLst/>
                <a:latin typeface="Times New Roman" pitchFamily="18" charset="0"/>
                <a:ea typeface="+mn-ea"/>
                <a:cs typeface="+mn-cs"/>
              </a:rPr>
              <a:t>. Sau đó, Jed McCaleb, Arthur Britto và David Schwartz tham gia và triển khai ý tưởng của Ryan qua một công ty tên là OpenCoin, với khá nhiều chức năng giống như </a:t>
            </a:r>
            <a:r>
              <a:rPr lang="vi-VN" sz="1200" b="1" i="0" kern="1200">
                <a:solidFill>
                  <a:schemeClr val="tx1"/>
                </a:solidFill>
                <a:effectLst/>
                <a:latin typeface="Times New Roman" pitchFamily="18" charset="0"/>
                <a:ea typeface="+mn-ea"/>
                <a:cs typeface="+mn-cs"/>
              </a:rPr>
              <a:t>Blockchain</a:t>
            </a:r>
            <a:r>
              <a:rPr lang="vi-VN" sz="1200" b="0" i="0" kern="1200">
                <a:solidFill>
                  <a:schemeClr val="tx1"/>
                </a:solidFill>
                <a:effectLst/>
                <a:latin typeface="Times New Roman" pitchFamily="18" charset="0"/>
                <a:ea typeface="+mn-ea"/>
                <a:cs typeface="+mn-cs"/>
              </a:rPr>
              <a:t>. Năm 2012, Ripple chính thức được thành lập và CEO đầu tiên là Chris Larsen, được chống lưng bởi các quỹ đầu tư trong đó có Google Ventures và Andressen Horowitz.</a:t>
            </a:r>
          </a:p>
          <a:p>
            <a:endParaRPr lang="en-US"/>
          </a:p>
          <a:p>
            <a:endParaRPr lang="en-US"/>
          </a:p>
          <a:p>
            <a:r>
              <a:rPr lang="vi-VN" sz="1200" b="0" i="0" kern="1200">
                <a:solidFill>
                  <a:schemeClr val="tx1"/>
                </a:solidFill>
                <a:effectLst/>
                <a:latin typeface="Times New Roman" pitchFamily="18" charset="0"/>
                <a:ea typeface="+mn-ea"/>
                <a:cs typeface="+mn-cs"/>
              </a:rPr>
              <a:t>3 loại Blockchain phổ biến bạn nên biết trước khi đầu tư</a:t>
            </a:r>
          </a:p>
          <a:p>
            <a:r>
              <a:rPr lang="vi-VN" sz="1200" b="1" i="0" kern="1200">
                <a:solidFill>
                  <a:schemeClr val="tx1"/>
                </a:solidFill>
                <a:effectLst/>
                <a:latin typeface="Times New Roman" pitchFamily="18" charset="0"/>
                <a:ea typeface="+mn-ea"/>
                <a:cs typeface="+mn-cs"/>
              </a:rPr>
              <a:t>Bạn đang đầu tư ICO, với những lời hứa hẹn về những công nghệ mới, đột phá? Bạn có phân biệt được sự khác nhau giữa Blockchain của Bitcoin, Ethereum, Ripple,…? Bạn đang có ý định ứng dụng blockchain cho việc kinh doanh? </a:t>
            </a:r>
            <a:endParaRPr lang="vi-VN" sz="1200" b="0" i="0" kern="1200">
              <a:solidFill>
                <a:schemeClr val="tx1"/>
              </a:solidFill>
              <a:effectLst/>
              <a:latin typeface="Times New Roman" pitchFamily="18" charset="0"/>
              <a:ea typeface="+mn-ea"/>
              <a:cs typeface="+mn-cs"/>
            </a:endParaRPr>
          </a:p>
          <a:p>
            <a:r>
              <a:rPr lang="vi-VN" sz="1200" b="1" i="1" kern="1200">
                <a:solidFill>
                  <a:schemeClr val="tx1"/>
                </a:solidFill>
                <a:effectLst/>
                <a:latin typeface="Times New Roman" pitchFamily="18" charset="0"/>
                <a:ea typeface="+mn-ea"/>
                <a:cs typeface="+mn-cs"/>
              </a:rPr>
              <a:t>Đây là một lĩnh vực mới, cũng không chắc có bao nhiêu blockchain, nhưng thường thì đều nằm trong 3 loại blockchain phổ biến dưới đây:</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Permissionless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Loại này, bạn đã biết rồi, Bitcoin, Ethereum là những ví dụ về loại Blockchain này. Trong loại Blockchain này, chúng ta </a:t>
            </a:r>
            <a:r>
              <a:rPr lang="vi-VN" sz="1200" b="1" i="0" kern="1200">
                <a:solidFill>
                  <a:schemeClr val="tx1"/>
                </a:solidFill>
                <a:effectLst/>
                <a:latin typeface="Times New Roman" pitchFamily="18" charset="0"/>
                <a:ea typeface="+mn-ea"/>
                <a:cs typeface="+mn-cs"/>
              </a:rPr>
              <a:t>không có quyền can thiệp</a:t>
            </a:r>
            <a:r>
              <a:rPr lang="vi-VN" sz="1200" b="0" i="0" kern="1200">
                <a:solidFill>
                  <a:schemeClr val="tx1"/>
                </a:solidFill>
                <a:effectLst/>
                <a:latin typeface="Times New Roman" pitchFamily="18" charset="0"/>
                <a:ea typeface="+mn-ea"/>
                <a:cs typeface="+mn-cs"/>
              </a:rPr>
              <a:t> xử lý giao dịch.</a:t>
            </a:r>
          </a:p>
          <a:p>
            <a:r>
              <a:rPr lang="vi-VN" sz="1200" b="0" i="0" kern="1200">
                <a:solidFill>
                  <a:schemeClr val="tx1"/>
                </a:solidFill>
                <a:effectLst/>
                <a:latin typeface="Times New Roman" pitchFamily="18" charset="0"/>
                <a:ea typeface="+mn-ea"/>
                <a:cs typeface="+mn-cs"/>
              </a:rPr>
              <a:t>Chúng ta hãy xem xét Bitcoin. Đó là sổ kế toán được chia sẻ. Nếu tôi gửi cho bạn 5 Bitcoin, tôi sẽ hét to với mọi người trong mạng.</a:t>
            </a:r>
          </a:p>
          <a:p>
            <a:r>
              <a:rPr lang="vi-VN" sz="1200" b="0" i="1" kern="1200">
                <a:solidFill>
                  <a:schemeClr val="tx1"/>
                </a:solidFill>
                <a:effectLst/>
                <a:latin typeface="Times New Roman" pitchFamily="18" charset="0"/>
                <a:ea typeface="+mn-ea"/>
                <a:cs typeface="+mn-cs"/>
              </a:rPr>
              <a:t>“Ê mọi người, tôi đang gửi đi 5 Bitcoin cho anh chàng này”</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Những người trong mạng Bitcoin ‘nghe’ tin nhắn và bắt đầu quá trình xác thực giao dịch. </a:t>
            </a:r>
            <a:r>
              <a:rPr lang="vi-VN" sz="1200" b="1" i="0" kern="1200">
                <a:solidFill>
                  <a:schemeClr val="tx1"/>
                </a:solidFill>
                <a:effectLst/>
                <a:latin typeface="Times New Roman" pitchFamily="18" charset="0"/>
                <a:ea typeface="+mn-ea"/>
                <a:cs typeface="+mn-cs"/>
              </a:rPr>
              <a:t>Người xác thực giao dịch không phải là người được chọn </a:t>
            </a:r>
            <a:r>
              <a:rPr lang="vi-VN" sz="1200" b="0" i="1" kern="1200">
                <a:solidFill>
                  <a:schemeClr val="tx1"/>
                </a:solidFill>
                <a:effectLst/>
                <a:latin typeface="Times New Roman" pitchFamily="18" charset="0"/>
                <a:ea typeface="+mn-ea"/>
                <a:cs typeface="+mn-cs"/>
              </a:rPr>
              <a:t>(đó là lý do tại sao gọi là Permissionless)</a:t>
            </a:r>
            <a:r>
              <a:rPr lang="vi-VN" sz="1200" b="0" i="0" kern="1200">
                <a:solidFill>
                  <a:schemeClr val="tx1"/>
                </a:solidFill>
                <a:effectLst/>
                <a:latin typeface="Times New Roman" pitchFamily="18" charset="0"/>
                <a:ea typeface="+mn-ea"/>
                <a:cs typeface="+mn-cs"/>
              </a:rPr>
              <a:t>. Vấn đề là không có người nào có quyền xác thực giao dịch.</a:t>
            </a:r>
          </a:p>
          <a:p>
            <a:r>
              <a:rPr lang="vi-VN" sz="1200" b="0" i="0" kern="1200">
                <a:solidFill>
                  <a:schemeClr val="tx1"/>
                </a:solidFill>
                <a:effectLst/>
                <a:latin typeface="Times New Roman" pitchFamily="18" charset="0"/>
                <a:ea typeface="+mn-ea"/>
                <a:cs typeface="+mn-cs"/>
              </a:rPr>
              <a:t>Permissionless Blockchain có thể được sử dụng khi bạn muốn hệ thống của bạn thực sự dân chủ. Bất kỳ ai cũng có thể tạo hợp đồng thông minh, chuyển tiền hoặc đóng góp dữ liệu. Ở đây, người dùng </a:t>
            </a:r>
            <a:r>
              <a:rPr lang="vi-VN" sz="1200" b="1" i="0" kern="1200">
                <a:solidFill>
                  <a:schemeClr val="tx1"/>
                </a:solidFill>
                <a:effectLst/>
                <a:latin typeface="Times New Roman" pitchFamily="18" charset="0"/>
                <a:ea typeface="+mn-ea"/>
                <a:cs typeface="+mn-cs"/>
              </a:rPr>
              <a:t>có thể vẫn ẩn danh</a:t>
            </a:r>
            <a:r>
              <a:rPr lang="vi-VN" sz="1200" b="0" i="0" kern="1200">
                <a:solidFill>
                  <a:schemeClr val="tx1"/>
                </a:solidFill>
                <a:effectLst/>
                <a:latin typeface="Times New Roman" pitchFamily="18" charset="0"/>
                <a:ea typeface="+mn-ea"/>
                <a:cs typeface="+mn-cs"/>
              </a:rPr>
              <a:t>. Có, bạn có thể bảo vệ thông tin nhạy cảm trong một Blockchain Permissionless.</a:t>
            </a:r>
          </a:p>
          <a:p>
            <a:r>
              <a:rPr lang="vi-VN" sz="1200" b="0" i="1" kern="1200">
                <a:solidFill>
                  <a:schemeClr val="tx1"/>
                </a:solidFill>
                <a:effectLst/>
                <a:latin typeface="Times New Roman" pitchFamily="18" charset="0"/>
                <a:ea typeface="+mn-ea"/>
                <a:cs typeface="+mn-cs"/>
              </a:rPr>
              <a:t>“Luke muốn xây dựng một ứng dụng mà bất cứ ai cũng có thể nói lên ý kiến ​​của mình về các đảng phái chính trị. Anh ấy muốn bảo vệ sự riêng tư của những người đóng góp.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Trong tình huống của Luke, chúng ta có thể sử dụng một Permissionless Blockchain. Bất kỳ ai cũng có thể đóng góp ý kiến ​​của họ về ứng dụng. Không có thẩm quyền nào có thể xóa ý kiến ​​của họ, nó sẽ được ghi lại vĩnh viễn.</a:t>
            </a:r>
          </a:p>
          <a:p>
            <a:r>
              <a:rPr lang="vi-VN" sz="1200" b="0" i="1" kern="1200">
                <a:solidFill>
                  <a:schemeClr val="tx1"/>
                </a:solidFill>
                <a:effectLst/>
                <a:latin typeface="Times New Roman" pitchFamily="18" charset="0"/>
                <a:ea typeface="+mn-ea"/>
                <a:cs typeface="+mn-cs"/>
              </a:rPr>
              <a:t>Blockchain loại này được ứng dụng nhiều trong lĩnh vực cryptocurrency cho các thanh toán minh bạch và công khai và yếu tố decentralized được đề cao.</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Public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chúng ta đã chọn những người có quyền phê chuẩn một giao dịch. Nó có thể là một người được uỷ quyền, nhân viên cao cấp, chính phủ, tổ chức hoặc bất cứ ai được giao. Dữ liệu có thể được xem bởi công chúng (Tuy nhiên thông tin nhạy cảm vẫn có thể được bảo vệ).</a:t>
            </a:r>
          </a:p>
          <a:p>
            <a:r>
              <a:rPr lang="vi-VN" sz="1200" b="0" i="1" kern="1200">
                <a:solidFill>
                  <a:schemeClr val="tx1"/>
                </a:solidFill>
                <a:effectLst/>
                <a:latin typeface="Times New Roman" pitchFamily="18" charset="0"/>
                <a:ea typeface="+mn-ea"/>
                <a:cs typeface="+mn-cs"/>
              </a:rPr>
              <a:t>“Elisha muốn mang lại sự minh bạch cho chuỗi cung ứng cá ngừ. Cô ấy muốn mọi người biết nơi cá bị bắt, chế biến, đóng gói, v.v … ”</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Ở đây khi bạn mua cá, bạn có thể quét mã và theo dõi hành trình của nó từ điểm nó bị bắt. Bạn chỉ được phép xem dữ liệu. Bạn không được phép viết bất cứ điều gì. Thiết bị IOT của ngư dân được phép ghi dữ liệu khi cá bị bắt. Bộ xử lý thực phẩm xử lý cá được phép ghi dữ liệu và vân vân… Nó không có ý nghĩa cho công chúng viết dữ liệu vào nó. Ở đây dữ liệu được viết giống như bất kỳ Blockchain nào được ghi lại vĩnh viễn.</a:t>
            </a:r>
          </a:p>
          <a:p>
            <a:r>
              <a:rPr lang="vi-VN" sz="1200" b="0" i="1" kern="1200">
                <a:solidFill>
                  <a:schemeClr val="tx1"/>
                </a:solidFill>
                <a:effectLst/>
                <a:latin typeface="Times New Roman" pitchFamily="18" charset="0"/>
                <a:ea typeface="+mn-ea"/>
                <a:cs typeface="+mn-cs"/>
              </a:rPr>
              <a:t>Public Permissioned Blockchain có thể ứng dụng giải quyết các vấn đề của các chuỗi cung ứng (supply chain), bảo hiểm, dịch vụ chăm sóc y tế,…</a:t>
            </a:r>
            <a:endParaRPr lang="vi-VN" sz="1200" b="0" i="0" kern="1200">
              <a:solidFill>
                <a:schemeClr val="tx1"/>
              </a:solidFill>
              <a:effectLst/>
              <a:latin typeface="Times New Roman" pitchFamily="18" charset="0"/>
              <a:ea typeface="+mn-ea"/>
              <a:cs typeface="+mn-cs"/>
            </a:endParaRPr>
          </a:p>
          <a:p>
            <a:r>
              <a:rPr lang="vi-VN" sz="1200" b="1" i="0" kern="1200">
                <a:solidFill>
                  <a:schemeClr val="tx1"/>
                </a:solidFill>
                <a:effectLst/>
                <a:latin typeface="Times New Roman" pitchFamily="18" charset="0"/>
                <a:ea typeface="+mn-ea"/>
                <a:cs typeface="+mn-cs"/>
              </a:rPr>
              <a:t>Private Permissioned Blockchain</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Cũng giống như Public Permissioned Blockchain, chỉ khác một điều: </a:t>
            </a:r>
            <a:r>
              <a:rPr lang="vi-VN" sz="1200" b="1" i="0" kern="1200">
                <a:solidFill>
                  <a:schemeClr val="tx1"/>
                </a:solidFill>
                <a:effectLst/>
                <a:latin typeface="Times New Roman" pitchFamily="18" charset="0"/>
                <a:ea typeface="+mn-ea"/>
                <a:cs typeface="+mn-cs"/>
              </a:rPr>
              <a:t>Dữ liệu không ở chế độ xem công khai</a:t>
            </a:r>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“Công việc của Sara liên quan đến hai doanh nghiệp nhỏ khác và một công ty kế toán. Chúng liên quan đến giao dịch thường xuyên với nhau. ”</a:t>
            </a:r>
          </a:p>
          <a:p>
            <a:r>
              <a:rPr lang="vi-VN" sz="1200" b="0" i="0" kern="1200">
                <a:solidFill>
                  <a:schemeClr val="tx1"/>
                </a:solidFill>
                <a:effectLst/>
                <a:latin typeface="Times New Roman" pitchFamily="18" charset="0"/>
                <a:ea typeface="+mn-ea"/>
                <a:cs typeface="+mn-cs"/>
              </a:rPr>
              <a:t>Trong tình huống của Sara, giao dịch của cô ấy với các doanh nghiệp khác là thông tin cá nhân. Nó không ở chế độ xem công khai. Tuy nhiên, dữ liệu được ghi lại vĩnh viễn. Ở đây khi họ giao dịch với nhau, họ không phải duy trì sổ cái riêng biệt. Mọi giao dịch sẽ được kiểm tra ngay lập tức.</a:t>
            </a:r>
          </a:p>
          <a:p>
            <a:r>
              <a:rPr lang="vi-VN" sz="1200" b="0" i="1" kern="1200">
                <a:solidFill>
                  <a:schemeClr val="tx1"/>
                </a:solidFill>
                <a:effectLst/>
                <a:latin typeface="Times New Roman" pitchFamily="18" charset="0"/>
                <a:ea typeface="+mn-ea"/>
                <a:cs typeface="+mn-cs"/>
              </a:rPr>
              <a:t>Private Permissioned Blockchain được ứng dụng nhiều trong các hoạt động tài chính kế toán, ngân hàng, fintech,…</a:t>
            </a:r>
            <a:endParaRPr lang="vi-VN" sz="1200" b="0" i="0" kern="1200">
              <a:solidFill>
                <a:schemeClr val="tx1"/>
              </a:solidFill>
              <a:effectLst/>
              <a:latin typeface="Times New Roman" pitchFamily="18" charset="0"/>
              <a:ea typeface="+mn-ea"/>
              <a:cs typeface="+mn-cs"/>
            </a:endParaRPr>
          </a:p>
          <a:p>
            <a:r>
              <a:rPr lang="vi-VN" sz="1200" b="0" i="0" kern="1200">
                <a:solidFill>
                  <a:schemeClr val="tx1"/>
                </a:solidFill>
                <a:effectLst/>
                <a:latin typeface="Times New Roman" pitchFamily="18" charset="0"/>
                <a:ea typeface="+mn-ea"/>
                <a:cs typeface="+mn-cs"/>
              </a:rPr>
              <a:t>…</a:t>
            </a:r>
          </a:p>
          <a:p>
            <a:r>
              <a:rPr lang="vi-VN" sz="1200" b="0" i="0" kern="1200">
                <a:solidFill>
                  <a:schemeClr val="tx1"/>
                </a:solidFill>
                <a:effectLst/>
                <a:latin typeface="Times New Roman" pitchFamily="18" charset="0"/>
                <a:ea typeface="+mn-ea"/>
                <a:cs typeface="+mn-cs"/>
              </a:rPr>
              <a:t>Chúng tôi hy vọng bạn có một ý tưởng về các loại Blockchain. </a:t>
            </a:r>
            <a:r>
              <a:rPr lang="vi-VN" sz="1200" b="1" i="0" kern="1200">
                <a:solidFill>
                  <a:schemeClr val="tx1"/>
                </a:solidFill>
                <a:effectLst/>
                <a:latin typeface="Times New Roman" pitchFamily="18" charset="0"/>
                <a:ea typeface="+mn-ea"/>
                <a:cs typeface="+mn-cs"/>
              </a:rPr>
              <a:t>Nhiều loại blockchain có cryptocurrency, nhiều loại khác, như Permissioned Blockchain, thậm chí không cần cryptocurrency để vận hành</a:t>
            </a:r>
            <a:r>
              <a:rPr lang="vi-VN" sz="1200" b="0" i="0" kern="1200">
                <a:solidFill>
                  <a:schemeClr val="tx1"/>
                </a:solidFill>
                <a:effectLst/>
                <a:latin typeface="Times New Roman" pitchFamily="18" charset="0"/>
                <a:ea typeface="+mn-ea"/>
                <a:cs typeface="+mn-cs"/>
              </a:rPr>
              <a:t>. Việc chọn Blockchain thích hợp là điều bắt buộc, bạn sẽ tiết kiệm được tiền bạc và thời gian. </a:t>
            </a:r>
            <a:r>
              <a:rPr lang="vi-VN" sz="1200" b="1" i="0" kern="1200">
                <a:solidFill>
                  <a:schemeClr val="tx1"/>
                </a:solidFill>
                <a:effectLst/>
                <a:latin typeface="Times New Roman" pitchFamily="18" charset="0"/>
                <a:ea typeface="+mn-ea"/>
                <a:cs typeface="+mn-cs"/>
              </a:rPr>
              <a:t>Trong một số trường hợp, bạn thậm chí không cần một blockchain</a:t>
            </a:r>
            <a:r>
              <a:rPr lang="vi-VN" sz="1200" b="0" i="0" kern="1200">
                <a:solidFill>
                  <a:schemeClr val="tx1"/>
                </a:solidFill>
                <a:effectLst/>
                <a:latin typeface="Times New Roman" pitchFamily="18" charset="0"/>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32</a:t>
            </a:fld>
            <a:endParaRPr lang="en-US" altLang="en-US"/>
          </a:p>
        </p:txBody>
      </p:sp>
    </p:spTree>
    <p:extLst>
      <p:ext uri="{BB962C8B-B14F-4D97-AF65-F5344CB8AC3E}">
        <p14:creationId xmlns:p14="http://schemas.microsoft.com/office/powerpoint/2010/main" val="73267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Times New Roman" pitchFamily="18" charset="0"/>
                <a:ea typeface="+mn-ea"/>
                <a:cs typeface="+mn-cs"/>
              </a:rPr>
              <a:t>World Wide Web</a:t>
            </a:r>
            <a:r>
              <a:rPr lang="vi-VN" sz="1200" b="0" i="0" kern="1200" dirty="0">
                <a:solidFill>
                  <a:schemeClr val="tx1"/>
                </a:solidFill>
                <a:effectLst/>
                <a:latin typeface="Times New Roman" pitchFamily="18" charset="0"/>
                <a:ea typeface="+mn-ea"/>
                <a:cs typeface="+mn-cs"/>
              </a:rPr>
              <a:t>, gọi tắt là </a:t>
            </a:r>
            <a:r>
              <a:rPr lang="vi-VN" sz="1200" b="1" i="0" kern="1200" dirty="0">
                <a:solidFill>
                  <a:schemeClr val="tx1"/>
                </a:solidFill>
                <a:effectLst/>
                <a:latin typeface="Times New Roman" pitchFamily="18" charset="0"/>
                <a:ea typeface="+mn-ea"/>
                <a:cs typeface="+mn-cs"/>
              </a:rPr>
              <a:t>Web</a:t>
            </a:r>
            <a:r>
              <a:rPr lang="vi-VN" sz="1200" b="0" i="0" kern="1200" dirty="0">
                <a:solidFill>
                  <a:schemeClr val="tx1"/>
                </a:solidFill>
                <a:effectLst/>
                <a:latin typeface="Times New Roman" pitchFamily="18" charset="0"/>
                <a:ea typeface="+mn-ea"/>
                <a:cs typeface="+mn-cs"/>
              </a:rPr>
              <a:t> hoặc </a:t>
            </a:r>
            <a:r>
              <a:rPr lang="vi-VN" sz="1200" b="1" i="0" kern="1200" dirty="0">
                <a:solidFill>
                  <a:schemeClr val="tx1"/>
                </a:solidFill>
                <a:effectLst/>
                <a:latin typeface="Times New Roman" pitchFamily="18" charset="0"/>
                <a:ea typeface="+mn-ea"/>
                <a:cs typeface="+mn-cs"/>
              </a:rPr>
              <a:t>WWW</a:t>
            </a:r>
            <a:r>
              <a:rPr lang="vi-VN" sz="1200" b="0" i="0" kern="1200" dirty="0">
                <a:solidFill>
                  <a:schemeClr val="tx1"/>
                </a:solidFill>
                <a:effectLst/>
                <a:latin typeface="Times New Roman" pitchFamily="18" charset="0"/>
                <a:ea typeface="+mn-ea"/>
                <a:cs typeface="+mn-cs"/>
              </a:rPr>
              <a:t>, </a:t>
            </a:r>
            <a:r>
              <a:rPr lang="vi-VN" sz="1200" b="1" i="0" kern="1200" dirty="0">
                <a:solidFill>
                  <a:schemeClr val="tx1"/>
                </a:solidFill>
                <a:effectLst/>
                <a:latin typeface="Times New Roman" pitchFamily="18" charset="0"/>
                <a:ea typeface="+mn-ea"/>
                <a:cs typeface="+mn-cs"/>
              </a:rPr>
              <a:t>mạng lưới toàn cầu</a:t>
            </a:r>
            <a:r>
              <a:rPr lang="vi-VN" sz="1200" b="0" i="0" kern="1200" dirty="0">
                <a:solidFill>
                  <a:schemeClr val="tx1"/>
                </a:solidFill>
                <a:effectLst/>
                <a:latin typeface="Times New Roman" pitchFamily="18" charset="0"/>
                <a:ea typeface="+mn-ea"/>
                <a:cs typeface="+mn-cs"/>
              </a:rPr>
              <a:t> là mộ</a:t>
            </a:r>
            <a:r>
              <a:rPr lang="vi-VN" sz="1200" b="0" i="0" u="none" kern="1200" dirty="0">
                <a:solidFill>
                  <a:schemeClr val="tx1"/>
                </a:solidFill>
                <a:effectLst/>
                <a:latin typeface="Times New Roman" pitchFamily="18" charset="0"/>
                <a:ea typeface="+mn-ea"/>
                <a:cs typeface="+mn-cs"/>
              </a:rPr>
              <a:t>t </a:t>
            </a:r>
            <a:r>
              <a:rPr lang="vi-VN" sz="1200" b="0" i="0" u="none" strike="noStrike" kern="1200" dirty="0">
                <a:solidFill>
                  <a:schemeClr val="tx1"/>
                </a:solidFill>
                <a:effectLst/>
                <a:latin typeface="Times New Roman" pitchFamily="18" charset="0"/>
                <a:ea typeface="+mn-ea"/>
                <a:cs typeface="+mn-cs"/>
                <a:hlinkClick r:id="rId3" tooltip="Không gian"/>
              </a:rPr>
              <a:t>không gian</a:t>
            </a:r>
            <a:r>
              <a:rPr lang="vi-VN" sz="1200" b="0" i="0" u="none" kern="1200" dirty="0">
                <a:solidFill>
                  <a:schemeClr val="tx1"/>
                </a:solidFill>
                <a:effectLst/>
                <a:latin typeface="Times New Roman" pitchFamily="18" charset="0"/>
                <a:ea typeface="+mn-ea"/>
                <a:cs typeface="+mn-cs"/>
              </a:rPr>
              <a:t> </a:t>
            </a:r>
            <a:r>
              <a:rPr lang="vi-VN" sz="1200" b="0" i="0" u="none" strike="noStrike" kern="1200" dirty="0">
                <a:solidFill>
                  <a:schemeClr val="tx1"/>
                </a:solidFill>
                <a:effectLst/>
                <a:latin typeface="Times New Roman" pitchFamily="18" charset="0"/>
                <a:ea typeface="+mn-ea"/>
                <a:cs typeface="+mn-cs"/>
                <a:hlinkClick r:id="rId4" tooltip="Thông tin"/>
              </a:rPr>
              <a:t>thông tin</a:t>
            </a:r>
            <a:r>
              <a:rPr lang="vi-VN" sz="1200" b="0" i="0" u="none" kern="1200" dirty="0">
                <a:solidFill>
                  <a:schemeClr val="tx1"/>
                </a:solidFill>
                <a:effectLst/>
                <a:latin typeface="Times New Roman" pitchFamily="18" charset="0"/>
                <a:ea typeface="+mn-ea"/>
                <a:cs typeface="+mn-cs"/>
              </a:rPr>
              <a:t> toàn cầu mà mọi người có thể truy cập (đọc và viết) qua các thiết bị kết nối với mạng </a:t>
            </a:r>
            <a:r>
              <a:rPr lang="vi-VN" sz="1200" b="0" i="0" u="none" strike="noStrike" kern="1200" dirty="0">
                <a:solidFill>
                  <a:schemeClr val="tx1"/>
                </a:solidFill>
                <a:effectLst/>
                <a:latin typeface="Times New Roman" pitchFamily="18" charset="0"/>
                <a:ea typeface="+mn-ea"/>
                <a:cs typeface="+mn-cs"/>
                <a:hlinkClick r:id="rId5" tooltip="Internet"/>
              </a:rPr>
              <a:t>Internet</a:t>
            </a:r>
            <a:r>
              <a:rPr lang="vi-VN" sz="1200" b="0" i="0" u="none" kern="1200" dirty="0">
                <a:solidFill>
                  <a:schemeClr val="tx1"/>
                </a:solidFill>
                <a:effectLst/>
                <a:latin typeface="Times New Roman" pitchFamily="18" charset="0"/>
                <a:ea typeface="+mn-ea"/>
                <a:cs typeface="+mn-cs"/>
              </a:rPr>
              <a:t>; một </a:t>
            </a:r>
            <a:r>
              <a:rPr lang="vi-VN" sz="1200" b="0" i="0" u="none" strike="noStrike" kern="1200" dirty="0">
                <a:solidFill>
                  <a:schemeClr val="tx1"/>
                </a:solidFill>
                <a:effectLst/>
                <a:latin typeface="Times New Roman" pitchFamily="18" charset="0"/>
                <a:ea typeface="+mn-ea"/>
                <a:cs typeface="+mn-cs"/>
                <a:hlinkClick r:id="rId6" tooltip="Hệ thống"/>
              </a:rPr>
              <a:t>hệ thống</a:t>
            </a:r>
            <a:r>
              <a:rPr lang="vi-VN" sz="1200" b="0" i="0" u="none" kern="1200" dirty="0">
                <a:solidFill>
                  <a:schemeClr val="tx1"/>
                </a:solidFill>
                <a:effectLst/>
                <a:latin typeface="Times New Roman" pitchFamily="18" charset="0"/>
                <a:ea typeface="+mn-ea"/>
                <a:cs typeface="+mn-cs"/>
              </a:rPr>
              <a:t> </a:t>
            </a:r>
            <a:r>
              <a:rPr lang="vi-VN" sz="1200" b="0" i="0" u="none" strike="noStrike" kern="1200" dirty="0">
                <a:solidFill>
                  <a:schemeClr val="tx1"/>
                </a:solidFill>
                <a:effectLst/>
                <a:latin typeface="Times New Roman" pitchFamily="18" charset="0"/>
                <a:ea typeface="+mn-ea"/>
                <a:cs typeface="+mn-cs"/>
                <a:hlinkClick r:id="rId4" tooltip="Thông tin"/>
              </a:rPr>
              <a:t>thông tin</a:t>
            </a:r>
            <a:r>
              <a:rPr lang="vi-VN" sz="1200" b="0" i="0" u="none" kern="1200" dirty="0">
                <a:solidFill>
                  <a:schemeClr val="tx1"/>
                </a:solidFill>
                <a:effectLst/>
                <a:latin typeface="Times New Roman" pitchFamily="18" charset="0"/>
                <a:ea typeface="+mn-ea"/>
                <a:cs typeface="+mn-cs"/>
              </a:rPr>
              <a:t> trên Internet cho phép các tài liệu được kết nối với các </a:t>
            </a:r>
            <a:r>
              <a:rPr lang="vi-VN" sz="1200" b="0" i="0" u="none" strike="noStrike" kern="1200" dirty="0">
                <a:solidFill>
                  <a:schemeClr val="tx1"/>
                </a:solidFill>
                <a:effectLst/>
                <a:latin typeface="Times New Roman" pitchFamily="18" charset="0"/>
                <a:ea typeface="+mn-ea"/>
                <a:cs typeface="+mn-cs"/>
                <a:hlinkClick r:id="rId7" tooltip="Tài liệu"/>
              </a:rPr>
              <a:t>tài liệu</a:t>
            </a:r>
            <a:r>
              <a:rPr lang="vi-VN" sz="1200" b="0" i="0" u="none" kern="1200" dirty="0">
                <a:solidFill>
                  <a:schemeClr val="tx1"/>
                </a:solidFill>
                <a:effectLst/>
                <a:latin typeface="Times New Roman" pitchFamily="18" charset="0"/>
                <a:ea typeface="+mn-ea"/>
                <a:cs typeface="+mn-cs"/>
              </a:rPr>
              <a:t> khác bằng các liên kết </a:t>
            </a:r>
            <a:r>
              <a:rPr lang="vi-VN" sz="1200" b="0" i="0" u="none" strike="noStrike" kern="1200" dirty="0">
                <a:solidFill>
                  <a:schemeClr val="tx1"/>
                </a:solidFill>
                <a:effectLst/>
                <a:latin typeface="Times New Roman" pitchFamily="18" charset="0"/>
                <a:ea typeface="+mn-ea"/>
                <a:cs typeface="+mn-cs"/>
                <a:hlinkClick r:id="rId8" tooltip="Siêu văn bản"/>
              </a:rPr>
              <a:t>siêu văn bản</a:t>
            </a:r>
            <a:r>
              <a:rPr lang="vi-VN" sz="1200" b="0" i="0" u="none" kern="1200" dirty="0">
                <a:solidFill>
                  <a:schemeClr val="tx1"/>
                </a:solidFill>
                <a:effectLst/>
                <a:latin typeface="Times New Roman" pitchFamily="18" charset="0"/>
                <a:ea typeface="+mn-ea"/>
                <a:cs typeface="+mn-cs"/>
              </a:rPr>
              <a:t>, cho phép người dùng tìm kiếm thông tin bằng cách di chuyển từ tài liệu này sang tài liệu khác. </a:t>
            </a:r>
            <a:r>
              <a:rPr lang="vi-VN" sz="1200" b="0" i="0" u="none" strike="noStrike" kern="1200" dirty="0">
                <a:solidFill>
                  <a:schemeClr val="tx1"/>
                </a:solidFill>
                <a:effectLst/>
                <a:latin typeface="Times New Roman" pitchFamily="18" charset="0"/>
                <a:ea typeface="+mn-ea"/>
                <a:cs typeface="+mn-cs"/>
                <a:hlinkClick r:id="rId9" tooltip="Thuật ngữ"/>
              </a:rPr>
              <a:t>Thuật ngữ</a:t>
            </a:r>
            <a:r>
              <a:rPr lang="vi-VN" sz="1200" b="0" i="0" u="none" kern="1200" dirty="0">
                <a:solidFill>
                  <a:schemeClr val="tx1"/>
                </a:solidFill>
                <a:effectLst/>
                <a:latin typeface="Times New Roman" pitchFamily="18" charset="0"/>
                <a:ea typeface="+mn-ea"/>
                <a:cs typeface="+mn-cs"/>
              </a:rPr>
              <a:t> này thường được hiểu nhầm là </a:t>
            </a:r>
            <a:r>
              <a:rPr lang="vi-VN" sz="1200" b="0" i="0" u="none" strike="noStrike" kern="1200" dirty="0">
                <a:solidFill>
                  <a:schemeClr val="tx1"/>
                </a:solidFill>
                <a:effectLst/>
                <a:latin typeface="Times New Roman" pitchFamily="18" charset="0"/>
                <a:ea typeface="+mn-ea"/>
                <a:cs typeface="+mn-cs"/>
                <a:hlinkClick r:id="rId10" tooltip="Từ đồng nghĩa"/>
              </a:rPr>
              <a:t>từ đồng nghĩa</a:t>
            </a:r>
            <a:r>
              <a:rPr lang="vi-VN" sz="1200" b="0" i="0" u="none" kern="1200" dirty="0">
                <a:solidFill>
                  <a:schemeClr val="tx1"/>
                </a:solidFill>
                <a:effectLst/>
                <a:latin typeface="Times New Roman" pitchFamily="18" charset="0"/>
                <a:ea typeface="+mn-ea"/>
                <a:cs typeface="+mn-cs"/>
              </a:rPr>
              <a:t> với chính thuật ngữ Internet. Nhưng Web thực ra chỉ là một trong các </a:t>
            </a:r>
            <a:r>
              <a:rPr lang="vi-VN" sz="1200" b="0" i="0" u="none" strike="noStrike" kern="1200" dirty="0">
                <a:solidFill>
                  <a:schemeClr val="tx1"/>
                </a:solidFill>
                <a:effectLst/>
                <a:latin typeface="Times New Roman" pitchFamily="18" charset="0"/>
                <a:ea typeface="+mn-ea"/>
                <a:cs typeface="+mn-cs"/>
                <a:hlinkClick r:id="rId11" tooltip="Dịch vụ chạy trên Internet (trang chưa được viết)"/>
              </a:rPr>
              <a:t>dịch vụ chạy trên Internet</a:t>
            </a:r>
            <a:r>
              <a:rPr lang="vi-VN" sz="1200" b="0" i="0" u="none" kern="1200" dirty="0">
                <a:solidFill>
                  <a:schemeClr val="tx1"/>
                </a:solidFill>
                <a:effectLst/>
                <a:latin typeface="Times New Roman" pitchFamily="18" charset="0"/>
                <a:ea typeface="+mn-ea"/>
                <a:cs typeface="+mn-cs"/>
              </a:rPr>
              <a:t>, ngoài Web ra còn các dịch vụ khác như </a:t>
            </a:r>
            <a:r>
              <a:rPr lang="vi-VN" sz="1200" b="0" i="0" u="none" strike="noStrike" kern="1200" dirty="0">
                <a:solidFill>
                  <a:schemeClr val="tx1"/>
                </a:solidFill>
                <a:effectLst/>
                <a:latin typeface="Times New Roman" pitchFamily="18" charset="0"/>
                <a:ea typeface="+mn-ea"/>
                <a:cs typeface="+mn-cs"/>
                <a:hlinkClick r:id="rId12" tooltip="Thư điện tử"/>
              </a:rPr>
              <a:t>thư điện tử</a:t>
            </a:r>
            <a:r>
              <a:rPr lang="vi-VN" sz="1200" b="0" i="0" u="none" kern="1200" dirty="0">
                <a:solidFill>
                  <a:schemeClr val="tx1"/>
                </a:solidFill>
                <a:effectLst/>
                <a:latin typeface="Times New Roman" pitchFamily="18" charset="0"/>
                <a:ea typeface="+mn-ea"/>
                <a:cs typeface="+mn-cs"/>
              </a:rPr>
              <a:t> hoặc </a:t>
            </a:r>
            <a:r>
              <a:rPr lang="vi-VN" sz="1200" b="0" i="0" u="none" strike="noStrike" kern="1200" dirty="0">
                <a:solidFill>
                  <a:schemeClr val="tx1"/>
                </a:solidFill>
                <a:effectLst/>
                <a:latin typeface="Times New Roman" pitchFamily="18" charset="0"/>
                <a:ea typeface="+mn-ea"/>
                <a:cs typeface="+mn-cs"/>
                <a:hlinkClick r:id="rId13" tooltip="FTP"/>
              </a:rPr>
              <a:t>FTP</a:t>
            </a:r>
            <a:r>
              <a:rPr lang="vi-VN" sz="1200" b="0" i="0" u="none" kern="1200" dirty="0">
                <a:solidFill>
                  <a:schemeClr val="tx1"/>
                </a:solidFill>
                <a:effectLst/>
                <a:latin typeface="Times New Roman" pitchFamily="18" charset="0"/>
                <a:ea typeface="+mn-ea"/>
                <a:cs typeface="+mn-cs"/>
              </a:rPr>
              <a:t>.</a:t>
            </a:r>
            <a:endParaRPr lang="en-US" sz="1200" b="0" i="0" u="none" kern="1200" dirty="0">
              <a:solidFill>
                <a:schemeClr val="tx1"/>
              </a:solidFill>
              <a:effectLst/>
              <a:latin typeface="Times New Roman" pitchFamily="18" charset="0"/>
              <a:ea typeface="+mn-ea"/>
              <a:cs typeface="+mn-cs"/>
            </a:endParaRPr>
          </a:p>
          <a:p>
            <a:endParaRPr lang="en-US" sz="1200" b="0" i="0" u="none" kern="1200" dirty="0">
              <a:solidFill>
                <a:schemeClr val="tx1"/>
              </a:solidFill>
              <a:effectLst/>
              <a:latin typeface="Times New Roman" pitchFamily="18" charset="0"/>
              <a:ea typeface="+mn-ea"/>
              <a:cs typeface="+mn-cs"/>
            </a:endParaRPr>
          </a:p>
          <a:p>
            <a:endParaRPr lang="vi-VN" sz="1200" b="0" i="0" u="none"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34</a:t>
            </a:fld>
            <a:endParaRPr lang="en-US" altLang="en-US"/>
          </a:p>
        </p:txBody>
      </p:sp>
    </p:spTree>
    <p:extLst>
      <p:ext uri="{BB962C8B-B14F-4D97-AF65-F5344CB8AC3E}">
        <p14:creationId xmlns:p14="http://schemas.microsoft.com/office/powerpoint/2010/main" val="94499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Times New Roman" pitchFamily="18" charset="0"/>
                <a:ea typeface="+mn-ea"/>
                <a:cs typeface="+mn-cs"/>
              </a:rPr>
              <a:t>Blockchain 1.0 là tiền tệ</a:t>
            </a:r>
            <a:r>
              <a:rPr lang="vi-VN" sz="1200" b="0" i="0" kern="1200" dirty="0">
                <a:solidFill>
                  <a:schemeClr val="tx1"/>
                </a:solidFill>
                <a:effectLst/>
                <a:latin typeface="Times New Roman" pitchFamily="18" charset="0"/>
                <a:ea typeface="+mn-ea"/>
                <a:cs typeface="+mn-cs"/>
              </a:rPr>
              <a:t> (Bitcoin):  Dùng công nghệ Blockchain trong các ứng dụng liên quan đến tiền như</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khai</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thác</a:t>
            </a:r>
            <a:r>
              <a:rPr lang="vi-VN" sz="1200" b="0" i="0" kern="1200" dirty="0">
                <a:solidFill>
                  <a:schemeClr val="tx1"/>
                </a:solidFill>
                <a:effectLst/>
                <a:latin typeface="Times New Roman" pitchFamily="18" charset="0"/>
                <a:ea typeface="+mn-ea"/>
                <a:cs typeface="+mn-cs"/>
              </a:rPr>
              <a:t> và các </a:t>
            </a:r>
            <a:r>
              <a:rPr lang="en-US" sz="1200" b="0" i="0" kern="1200" dirty="0" err="1">
                <a:solidFill>
                  <a:schemeClr val="tx1"/>
                </a:solidFill>
                <a:effectLst/>
                <a:latin typeface="Times New Roman" pitchFamily="18" charset="0"/>
                <a:ea typeface="+mn-ea"/>
                <a:cs typeface="+mn-cs"/>
              </a:rPr>
              <a:t>giao</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dịch</a:t>
            </a:r>
            <a:r>
              <a:rPr lang="vi-VN" sz="1200" b="0" i="0" kern="1200" dirty="0">
                <a:solidFill>
                  <a:schemeClr val="tx1"/>
                </a:solidFill>
                <a:effectLst/>
                <a:latin typeface="Times New Roman" pitchFamily="18" charset="0"/>
                <a:ea typeface="+mn-ea"/>
                <a:cs typeface="+mn-cs"/>
              </a:rPr>
              <a:t> thanh toán. Được xây dựng và phát triển từ 2008</a:t>
            </a:r>
            <a:endParaRPr lang="en-US" sz="1200" b="0" i="0" kern="1200" dirty="0">
              <a:solidFill>
                <a:schemeClr val="tx1"/>
              </a:solidFill>
              <a:effectLst/>
              <a:latin typeface="Times New Roman" pitchFamily="18" charset="0"/>
              <a:ea typeface="+mn-ea"/>
              <a:cs typeface="+mn-cs"/>
            </a:endParaRPr>
          </a:p>
          <a:p>
            <a:br>
              <a:rPr lang="vi-VN" dirty="0"/>
            </a:br>
            <a:r>
              <a:rPr lang="vi-VN" sz="1200" b="1" i="0" kern="1200" dirty="0">
                <a:solidFill>
                  <a:schemeClr val="tx1"/>
                </a:solidFill>
                <a:effectLst/>
                <a:latin typeface="Times New Roman" pitchFamily="18" charset="0"/>
                <a:ea typeface="+mn-ea"/>
                <a:cs typeface="+mn-cs"/>
              </a:rPr>
              <a:t>Blockchain 2.0 là Smart Contract</a:t>
            </a:r>
            <a:r>
              <a:rPr lang="vi-VN" sz="1200" b="0" i="0" kern="1200" dirty="0">
                <a:solidFill>
                  <a:schemeClr val="tx1"/>
                </a:solidFill>
                <a:effectLst/>
                <a:latin typeface="Times New Roman" pitchFamily="18" charset="0"/>
                <a:ea typeface="+mn-ea"/>
                <a:cs typeface="+mn-cs"/>
              </a:rPr>
              <a:t> (Hợp đồng thông minh) (Ethereum):  Dùng công nghệ Blockchain làm hợp đồng thông minh trong các ứng dụng kinh tế, tài chính sử dụng blockchain, chứng khoán, trái phiếu, kỳ hạn, thế chấp, quyền sở hữu trí tuệ, không chỉ riêng liên quan đến tiền. Được xây dựng và phát triển từ 2012-2014</a:t>
            </a:r>
            <a:endParaRPr lang="en-US" sz="1200" b="0" i="0" kern="1200" dirty="0">
              <a:solidFill>
                <a:schemeClr val="tx1"/>
              </a:solidFill>
              <a:effectLst/>
              <a:latin typeface="Times New Roman" pitchFamily="18" charset="0"/>
              <a:ea typeface="+mn-ea"/>
              <a:cs typeface="+mn-cs"/>
            </a:endParaRPr>
          </a:p>
          <a:p>
            <a:br>
              <a:rPr lang="vi-VN" dirty="0"/>
            </a:br>
            <a:r>
              <a:rPr lang="vi-VN" sz="1200" b="1" i="0" kern="1200" dirty="0">
                <a:solidFill>
                  <a:schemeClr val="tx1"/>
                </a:solidFill>
                <a:effectLst/>
                <a:latin typeface="Times New Roman" pitchFamily="18" charset="0"/>
                <a:ea typeface="+mn-ea"/>
                <a:cs typeface="+mn-cs"/>
              </a:rPr>
              <a:t>Blockchain 3.0 là ứng dụng phân quyền</a:t>
            </a:r>
            <a:r>
              <a:rPr lang="vi-VN" sz="1200" b="0" i="0" kern="1200" dirty="0">
                <a:solidFill>
                  <a:schemeClr val="tx1"/>
                </a:solidFill>
                <a:effectLst/>
                <a:latin typeface="Times New Roman" pitchFamily="18" charset="0"/>
                <a:ea typeface="+mn-ea"/>
                <a:cs typeface="+mn-cs"/>
              </a:rPr>
              <a:t> (Máy vi tính phân quyền – GOLEM) và là blockchain có thể giải quyết</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nhiều</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các</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bài</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toán</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kinh</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tế</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xã</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hội</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khác</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như</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giáo</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dục</a:t>
            </a:r>
            <a:r>
              <a:rPr lang="en-US" sz="1200" b="0" i="0" kern="1200" baseline="0" dirty="0">
                <a:solidFill>
                  <a:schemeClr val="tx1"/>
                </a:solidFill>
                <a:effectLst/>
                <a:latin typeface="Times New Roman" pitchFamily="18" charset="0"/>
                <a:ea typeface="+mn-ea"/>
                <a:cs typeface="+mn-cs"/>
              </a:rPr>
              <a:t>, y </a:t>
            </a:r>
            <a:r>
              <a:rPr lang="en-US" sz="1200" b="0" i="0" kern="1200" baseline="0" dirty="0" err="1">
                <a:solidFill>
                  <a:schemeClr val="tx1"/>
                </a:solidFill>
                <a:effectLst/>
                <a:latin typeface="Times New Roman" pitchFamily="18" charset="0"/>
                <a:ea typeface="+mn-ea"/>
                <a:cs typeface="+mn-cs"/>
              </a:rPr>
              <a:t>tế</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nông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nghiệp</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công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nghiệp</a:t>
            </a:r>
            <a:r>
              <a:rPr lang="en-US" sz="1200" b="0" i="0" kern="1200" baseline="0" dirty="0">
                <a:solidFill>
                  <a:schemeClr val="tx1"/>
                </a:solidFill>
                <a:effectLst/>
                <a:latin typeface="Times New Roman" pitchFamily="18" charset="0"/>
                <a:ea typeface="+mn-ea"/>
                <a:cs typeface="+mn-cs"/>
              </a:rPr>
              <a:t>… </a:t>
            </a:r>
            <a:r>
              <a:rPr lang="vi-VN"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Hệ</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thống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cho</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phép</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dễ</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dàng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phát</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triển</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các</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ứng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dụng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sẵn</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sàng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cho</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mọi</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người</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sử</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dụng</a:t>
            </a:r>
            <a:r>
              <a:rPr lang="en-US" sz="1200" b="0" i="0" kern="1200" baseline="0" dirty="0">
                <a:solidFill>
                  <a:schemeClr val="tx1"/>
                </a:solidFill>
                <a:effectLst/>
                <a:latin typeface="Times New Roman" pitchFamily="18" charset="0"/>
                <a:ea typeface="+mn-ea"/>
                <a:cs typeface="+mn-cs"/>
              </a:rPr>
              <a:t> </a:t>
            </a:r>
            <a:r>
              <a:rPr lang="en-US" sz="1200" b="0" i="0" kern="1200" baseline="0" dirty="0" err="1">
                <a:solidFill>
                  <a:schemeClr val="tx1"/>
                </a:solidFill>
                <a:effectLst/>
                <a:latin typeface="Times New Roman" pitchFamily="18" charset="0"/>
                <a:ea typeface="+mn-ea"/>
                <a:cs typeface="+mn-cs"/>
              </a:rPr>
              <a:t>với</a:t>
            </a:r>
            <a:r>
              <a:rPr lang="en-US" sz="1200" b="0" i="0" kern="1200" baseline="0" dirty="0">
                <a:solidFill>
                  <a:schemeClr val="tx1"/>
                </a:solidFill>
                <a:effectLst/>
                <a:latin typeface="Times New Roman" pitchFamily="18" charset="0"/>
                <a:ea typeface="+mn-ea"/>
                <a:cs typeface="+mn-cs"/>
              </a:rPr>
              <a:t> </a:t>
            </a:r>
            <a:r>
              <a:rPr lang="vi-VN" sz="1200" b="0" i="0" kern="1200" dirty="0">
                <a:solidFill>
                  <a:schemeClr val="tx1"/>
                </a:solidFill>
                <a:effectLst/>
                <a:latin typeface="Times New Roman" pitchFamily="18" charset="0"/>
                <a:ea typeface="+mn-ea"/>
                <a:cs typeface="+mn-cs"/>
              </a:rPr>
              <a:t>các giao dịch phí thấp, thời gian giao dịch nhanh. Được xây dựng và phát triển từ 2016-2017</a:t>
            </a:r>
            <a:endParaRPr lang="en-US" sz="1200" b="0" i="0" kern="1200" dirty="0">
              <a:solidFill>
                <a:schemeClr val="tx1"/>
              </a:solidFill>
              <a:effectLst/>
              <a:latin typeface="Times New Roman" pitchFamily="18" charset="0"/>
              <a:ea typeface="+mn-ea"/>
              <a:cs typeface="+mn-cs"/>
            </a:endParaRPr>
          </a:p>
          <a:p>
            <a:endParaRPr lang="en-US" sz="1200" b="0" i="0" kern="1200" dirty="0">
              <a:solidFill>
                <a:schemeClr val="tx1"/>
              </a:solidFill>
              <a:effectLst/>
              <a:latin typeface="Times New Roman" pitchFamily="18" charset="0"/>
              <a:ea typeface="+mn-ea"/>
              <a:cs typeface="+mn-cs"/>
            </a:endParaRPr>
          </a:p>
          <a:p>
            <a:r>
              <a:rPr lang="en-US" dirty="0"/>
              <a:t>https://</a:t>
            </a:r>
            <a:r>
              <a:rPr lang="en-US" dirty="0" err="1"/>
              <a:t>bigcoinvietnam.com</a:t>
            </a:r>
            <a:r>
              <a:rPr lang="en-US" dirty="0"/>
              <a:t>/</a:t>
            </a:r>
            <a:r>
              <a:rPr lang="en-US" dirty="0" err="1"/>
              <a:t>tu</a:t>
            </a:r>
            <a:r>
              <a:rPr lang="en-US" dirty="0"/>
              <a:t>-</a:t>
            </a:r>
            <a:r>
              <a:rPr lang="en-US" dirty="0" err="1"/>
              <a:t>blockchain</a:t>
            </a:r>
            <a:r>
              <a:rPr lang="en-US" dirty="0"/>
              <a:t>-1-0-den-</a:t>
            </a:r>
            <a:r>
              <a:rPr lang="en-US" dirty="0" err="1"/>
              <a:t>blockchain</a:t>
            </a:r>
            <a:r>
              <a:rPr lang="en-US" dirty="0"/>
              <a:t>-3-0</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35</a:t>
            </a:fld>
            <a:endParaRPr lang="en-US" altLang="en-US"/>
          </a:p>
        </p:txBody>
      </p:sp>
    </p:spTree>
    <p:extLst>
      <p:ext uri="{BB962C8B-B14F-4D97-AF65-F5344CB8AC3E}">
        <p14:creationId xmlns:p14="http://schemas.microsoft.com/office/powerpoint/2010/main" val="2238493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err="1"/>
              <a:t>Nhiều</a:t>
            </a:r>
            <a:r>
              <a:rPr lang="en-US" dirty="0"/>
              <a:t> </a:t>
            </a:r>
            <a:r>
              <a:rPr lang="en-US" dirty="0" err="1"/>
              <a:t>người</a:t>
            </a:r>
            <a:r>
              <a:rPr lang="en-US" dirty="0"/>
              <a:t> </a:t>
            </a:r>
            <a:r>
              <a:rPr lang="en-US" dirty="0" err="1"/>
              <a:t>nhận</a:t>
            </a:r>
            <a:r>
              <a:rPr lang="en-US" dirty="0"/>
              <a:t> ra </a:t>
            </a:r>
            <a:r>
              <a:rPr lang="en-US" dirty="0" err="1"/>
              <a:t>rằng</a:t>
            </a:r>
            <a:r>
              <a:rPr lang="en-US" dirty="0"/>
              <a:t>, blockchain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trong</a:t>
            </a:r>
            <a:r>
              <a:rPr lang="en-US" dirty="0"/>
              <a:t> </a:t>
            </a:r>
            <a:r>
              <a:rPr lang="en-US" dirty="0" err="1"/>
              <a:t>nhiều</a:t>
            </a:r>
            <a:r>
              <a:rPr lang="en-US" dirty="0"/>
              <a:t> </a:t>
            </a:r>
            <a:r>
              <a:rPr lang="en-US" dirty="0" err="1"/>
              <a:t>lĩnh</a:t>
            </a:r>
            <a:r>
              <a:rPr lang="en-US" dirty="0"/>
              <a:t> </a:t>
            </a:r>
            <a:r>
              <a:rPr lang="en-US" dirty="0" err="1"/>
              <a:t>vực</a:t>
            </a:r>
            <a:r>
              <a:rPr lang="en-US" dirty="0"/>
              <a:t> </a:t>
            </a:r>
            <a:r>
              <a:rPr lang="en-US" dirty="0" err="1"/>
              <a:t>khác</a:t>
            </a:r>
            <a:r>
              <a:rPr lang="en-US" dirty="0"/>
              <a:t> </a:t>
            </a:r>
            <a:r>
              <a:rPr lang="en-US" dirty="0" err="1"/>
              <a:t>với</a:t>
            </a:r>
            <a:r>
              <a:rPr lang="en-US" dirty="0"/>
              <a:t> </a:t>
            </a:r>
            <a:r>
              <a:rPr lang="en-US" dirty="0" err="1"/>
              <a:t>lĩnh</a:t>
            </a:r>
            <a:r>
              <a:rPr lang="en-US" dirty="0"/>
              <a:t> </a:t>
            </a:r>
            <a:r>
              <a:rPr lang="en-US" dirty="0" err="1"/>
              <a:t>vực</a:t>
            </a:r>
            <a:r>
              <a:rPr lang="en-US" dirty="0"/>
              <a:t> </a:t>
            </a:r>
            <a:r>
              <a:rPr lang="en-US" dirty="0" err="1"/>
              <a:t>tài</a:t>
            </a:r>
            <a:r>
              <a:rPr lang="en-US" dirty="0"/>
              <a:t> </a:t>
            </a:r>
            <a:r>
              <a:rPr lang="en-US" dirty="0" err="1"/>
              <a:t>chính</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người</a:t>
            </a:r>
            <a:r>
              <a:rPr lang="en-US" dirty="0"/>
              <a:t> </a:t>
            </a:r>
            <a:r>
              <a:rPr lang="en-US" dirty="0" err="1"/>
              <a:t>đó</a:t>
            </a:r>
            <a:r>
              <a:rPr lang="en-US" dirty="0"/>
              <a:t> </a:t>
            </a:r>
            <a:r>
              <a:rPr lang="en-US" dirty="0" err="1"/>
              <a:t>là</a:t>
            </a:r>
            <a:r>
              <a:rPr lang="en-US" dirty="0"/>
              <a:t> </a:t>
            </a:r>
            <a:r>
              <a:rPr lang="en-US" dirty="0" err="1"/>
              <a:t>Vitalik</a:t>
            </a:r>
            <a:r>
              <a:rPr lang="en-US" dirty="0"/>
              <a:t> </a:t>
            </a:r>
            <a:r>
              <a:rPr lang="en-US" dirty="0" err="1"/>
              <a:t>Buterin</a:t>
            </a:r>
            <a:r>
              <a:rPr lang="en-US" dirty="0"/>
              <a:t> (</a:t>
            </a:r>
            <a:r>
              <a:rPr lang="en-US" dirty="0" err="1"/>
              <a:t>còn</a:t>
            </a:r>
            <a:r>
              <a:rPr lang="en-US" dirty="0"/>
              <a:t> </a:t>
            </a:r>
            <a:r>
              <a:rPr lang="en-US" dirty="0" err="1"/>
              <a:t>rất</a:t>
            </a:r>
            <a:r>
              <a:rPr lang="en-US" dirty="0"/>
              <a:t> </a:t>
            </a:r>
            <a:r>
              <a:rPr lang="en-US" dirty="0" err="1"/>
              <a:t>trẻ</a:t>
            </a:r>
            <a:r>
              <a:rPr lang="en-US" dirty="0"/>
              <a:t> – </a:t>
            </a:r>
            <a:r>
              <a:rPr lang="en-US" dirty="0" err="1"/>
              <a:t>sinh</a:t>
            </a:r>
            <a:r>
              <a:rPr lang="en-US" dirty="0"/>
              <a:t> </a:t>
            </a:r>
            <a:r>
              <a:rPr lang="en-US" dirty="0" err="1"/>
              <a:t>năm</a:t>
            </a:r>
            <a:r>
              <a:rPr lang="en-US" dirty="0"/>
              <a:t> 1994) </a:t>
            </a:r>
            <a:r>
              <a:rPr lang="en-US" dirty="0" err="1"/>
              <a:t>đã</a:t>
            </a:r>
            <a:r>
              <a:rPr lang="en-US" dirty="0"/>
              <a:t> </a:t>
            </a:r>
            <a:r>
              <a:rPr lang="en-US" dirty="0" err="1"/>
              <a:t>tạo</a:t>
            </a:r>
            <a:r>
              <a:rPr lang="en-US" dirty="0"/>
              <a:t> </a:t>
            </a:r>
            <a:r>
              <a:rPr lang="en-US" dirty="0" err="1"/>
              <a:t>một</a:t>
            </a:r>
            <a:r>
              <a:rPr lang="en-US" dirty="0"/>
              <a:t> blockchain </a:t>
            </a:r>
            <a:r>
              <a:rPr lang="en-US" dirty="0" err="1"/>
              <a:t>mới</a:t>
            </a:r>
            <a:r>
              <a:rPr lang="en-US" dirty="0"/>
              <a:t> </a:t>
            </a:r>
            <a:r>
              <a:rPr lang="en-US" dirty="0" err="1"/>
              <a:t>có</a:t>
            </a:r>
            <a:r>
              <a:rPr lang="en-US" dirty="0"/>
              <a:t> </a:t>
            </a:r>
            <a:r>
              <a:rPr lang="en-US" dirty="0" err="1"/>
              <a:t>tên</a:t>
            </a:r>
            <a:r>
              <a:rPr lang="en-US" dirty="0"/>
              <a:t> </a:t>
            </a:r>
            <a:r>
              <a:rPr lang="en-US" dirty="0" err="1"/>
              <a:t>là</a:t>
            </a:r>
            <a:r>
              <a:rPr lang="en-US" dirty="0"/>
              <a:t> Ethereum, </a:t>
            </a:r>
            <a:r>
              <a:rPr lang="en-US" dirty="0" err="1"/>
              <a:t>một</a:t>
            </a:r>
            <a:r>
              <a:rPr lang="en-US" dirty="0"/>
              <a:t> </a:t>
            </a:r>
            <a:r>
              <a:rPr lang="en-US" dirty="0" err="1"/>
              <a:t>nền</a:t>
            </a:r>
            <a:r>
              <a:rPr lang="en-US" dirty="0"/>
              <a:t> </a:t>
            </a:r>
            <a:r>
              <a:rPr lang="en-US" dirty="0" err="1"/>
              <a:t>tảng</a:t>
            </a:r>
            <a:r>
              <a:rPr lang="en-US" dirty="0"/>
              <a:t> blockchain </a:t>
            </a:r>
            <a:r>
              <a:rPr lang="en-US" dirty="0" err="1"/>
              <a:t>về</a:t>
            </a:r>
            <a:r>
              <a:rPr lang="en-US" dirty="0"/>
              <a:t> </a:t>
            </a:r>
            <a:r>
              <a:rPr lang="en-US" b="1" dirty="0" err="1"/>
              <a:t>hợp</a:t>
            </a:r>
            <a:r>
              <a:rPr lang="en-US" b="1" dirty="0"/>
              <a:t> </a:t>
            </a:r>
            <a:r>
              <a:rPr lang="en-US" b="1" dirty="0" err="1"/>
              <a:t>đồng</a:t>
            </a:r>
            <a:r>
              <a:rPr lang="en-US" b="1" dirty="0"/>
              <a:t> </a:t>
            </a:r>
            <a:r>
              <a:rPr lang="en-US" b="1" dirty="0" err="1"/>
              <a:t>thông</a:t>
            </a:r>
            <a:r>
              <a:rPr lang="en-US" b="1" dirty="0"/>
              <a:t> </a:t>
            </a:r>
            <a:r>
              <a:rPr lang="en-US" b="1" dirty="0" err="1"/>
              <a:t>minh</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b="1" dirty="0" err="1"/>
              <a:t>ứng</a:t>
            </a:r>
            <a:r>
              <a:rPr lang="en-US" b="1" dirty="0"/>
              <a:t> </a:t>
            </a:r>
            <a:r>
              <a:rPr lang="en-US" b="1" dirty="0" err="1"/>
              <a:t>dụng</a:t>
            </a:r>
            <a:r>
              <a:rPr lang="en-US" b="1" dirty="0"/>
              <a:t> phi </a:t>
            </a:r>
            <a:r>
              <a:rPr lang="en-US" b="1" dirty="0" err="1"/>
              <a:t>tập</a:t>
            </a:r>
            <a:r>
              <a:rPr lang="en-US" b="1" dirty="0"/>
              <a:t> </a:t>
            </a:r>
            <a:r>
              <a:rPr lang="en-US" b="1" dirty="0" err="1"/>
              <a:t>trung</a:t>
            </a:r>
            <a:r>
              <a:rPr lang="en-US" dirty="0"/>
              <a:t>.</a:t>
            </a:r>
          </a:p>
          <a:p>
            <a:endParaRPr lang="en-US" sz="1200" u="sng" kern="1200" dirty="0">
              <a:solidFill>
                <a:schemeClr val="tx1"/>
              </a:solidFill>
              <a:effectLst/>
              <a:latin typeface="Times New Roman" pitchFamily="18" charset="0"/>
              <a:ea typeface="+mn-ea"/>
              <a:cs typeface="+mn-cs"/>
              <a:hlinkClick r:id="rId3"/>
            </a:endParaRPr>
          </a:p>
          <a:p>
            <a:endParaRPr lang="en-US" sz="1200" u="sng" kern="1200" dirty="0">
              <a:solidFill>
                <a:schemeClr val="tx1"/>
              </a:solidFill>
              <a:effectLst/>
              <a:latin typeface="Times New Roman" pitchFamily="18" charset="0"/>
              <a:ea typeface="+mn-ea"/>
              <a:cs typeface="+mn-cs"/>
              <a:hlinkClick r:id="rId3"/>
            </a:endParaRPr>
          </a:p>
          <a:p>
            <a:r>
              <a:rPr lang="en-US" sz="1200" u="sng" kern="1200" dirty="0">
                <a:solidFill>
                  <a:schemeClr val="tx1"/>
                </a:solidFill>
                <a:effectLst/>
                <a:latin typeface="Times New Roman" pitchFamily="18" charset="0"/>
                <a:ea typeface="+mn-ea"/>
                <a:cs typeface="+mn-cs"/>
                <a:hlinkClick r:id="rId3"/>
              </a:rPr>
              <a:t>https://notcuder.com/series-ethereum-danh-cho-lap-trinh-vien-tao-ung-dung-hello-world-don-gian/</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pragma solidity ^0.4.23;</a:t>
            </a:r>
          </a:p>
          <a:p>
            <a:r>
              <a:rPr lang="en-US" sz="1200" kern="1200" dirty="0">
                <a:solidFill>
                  <a:schemeClr val="tx1"/>
                </a:solidFill>
                <a:effectLst/>
                <a:latin typeface="Times New Roman" pitchFamily="18" charset="0"/>
                <a:ea typeface="+mn-ea"/>
                <a:cs typeface="+mn-cs"/>
              </a:rPr>
              <a:t>contract Hello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string private message;</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contructor</a:t>
            </a:r>
            <a:r>
              <a:rPr lang="en-US" sz="1200" kern="1200" dirty="0">
                <a:solidFill>
                  <a:schemeClr val="tx1"/>
                </a:solidFill>
                <a:effectLst/>
                <a:latin typeface="Times New Roman" pitchFamily="18" charset="0"/>
                <a:ea typeface="+mn-ea"/>
                <a:cs typeface="+mn-cs"/>
              </a:rPr>
              <a:t>(string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 public {</a:t>
            </a:r>
          </a:p>
          <a:p>
            <a:r>
              <a:rPr lang="en-US" sz="1200" kern="1200" dirty="0">
                <a:solidFill>
                  <a:schemeClr val="tx1"/>
                </a:solidFill>
                <a:effectLst/>
                <a:latin typeface="Times New Roman" pitchFamily="18" charset="0"/>
                <a:ea typeface="+mn-ea"/>
                <a:cs typeface="+mn-cs"/>
              </a:rPr>
              <a:t>        message =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setMessage</a:t>
            </a:r>
            <a:r>
              <a:rPr lang="en-US" sz="1200" kern="1200" dirty="0">
                <a:solidFill>
                  <a:schemeClr val="tx1"/>
                </a:solidFill>
                <a:effectLst/>
                <a:latin typeface="Times New Roman" pitchFamily="18" charset="0"/>
                <a:ea typeface="+mn-ea"/>
                <a:cs typeface="+mn-cs"/>
              </a:rPr>
              <a:t>(string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 public {</a:t>
            </a:r>
          </a:p>
          <a:p>
            <a:r>
              <a:rPr lang="en-US" sz="1200" kern="1200" dirty="0">
                <a:solidFill>
                  <a:schemeClr val="tx1"/>
                </a:solidFill>
                <a:effectLst/>
                <a:latin typeface="Times New Roman" pitchFamily="18" charset="0"/>
                <a:ea typeface="+mn-ea"/>
                <a:cs typeface="+mn-cs"/>
              </a:rPr>
              <a:t>        message =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getMessage</a:t>
            </a:r>
            <a:r>
              <a:rPr lang="en-US" sz="1200" kern="1200" dirty="0">
                <a:solidFill>
                  <a:schemeClr val="tx1"/>
                </a:solidFill>
                <a:effectLst/>
                <a:latin typeface="Times New Roman" pitchFamily="18" charset="0"/>
                <a:ea typeface="+mn-ea"/>
                <a:cs typeface="+mn-cs"/>
              </a:rPr>
              <a:t>() public view returns(string) {</a:t>
            </a:r>
          </a:p>
          <a:p>
            <a:r>
              <a:rPr lang="en-US" sz="1200" kern="1200" dirty="0">
                <a:solidFill>
                  <a:schemeClr val="tx1"/>
                </a:solidFill>
                <a:effectLst/>
                <a:latin typeface="Times New Roman" pitchFamily="18" charset="0"/>
                <a:ea typeface="+mn-ea"/>
                <a:cs typeface="+mn-cs"/>
              </a:rPr>
              <a:t>        return message;</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37</a:t>
            </a:fld>
            <a:endParaRPr lang="en-US" altLang="en-US"/>
          </a:p>
        </p:txBody>
      </p:sp>
    </p:spTree>
    <p:extLst>
      <p:ext uri="{BB962C8B-B14F-4D97-AF65-F5344CB8AC3E}">
        <p14:creationId xmlns:p14="http://schemas.microsoft.com/office/powerpoint/2010/main" val="2816546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err="1"/>
              <a:t>Nhiều</a:t>
            </a:r>
            <a:r>
              <a:rPr lang="en-US" dirty="0"/>
              <a:t> </a:t>
            </a:r>
            <a:r>
              <a:rPr lang="en-US" dirty="0" err="1"/>
              <a:t>người</a:t>
            </a:r>
            <a:r>
              <a:rPr lang="en-US" dirty="0"/>
              <a:t> </a:t>
            </a:r>
            <a:r>
              <a:rPr lang="en-US" dirty="0" err="1"/>
              <a:t>nhận</a:t>
            </a:r>
            <a:r>
              <a:rPr lang="en-US" dirty="0"/>
              <a:t> ra </a:t>
            </a:r>
            <a:r>
              <a:rPr lang="en-US" dirty="0" err="1"/>
              <a:t>rằng</a:t>
            </a:r>
            <a:r>
              <a:rPr lang="en-US" dirty="0"/>
              <a:t>, blockchain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trong</a:t>
            </a:r>
            <a:r>
              <a:rPr lang="en-US" dirty="0"/>
              <a:t> </a:t>
            </a:r>
            <a:r>
              <a:rPr lang="en-US" dirty="0" err="1"/>
              <a:t>nhiều</a:t>
            </a:r>
            <a:r>
              <a:rPr lang="en-US" dirty="0"/>
              <a:t> </a:t>
            </a:r>
            <a:r>
              <a:rPr lang="en-US" dirty="0" err="1"/>
              <a:t>lĩnh</a:t>
            </a:r>
            <a:r>
              <a:rPr lang="en-US" dirty="0"/>
              <a:t> </a:t>
            </a:r>
            <a:r>
              <a:rPr lang="en-US" dirty="0" err="1"/>
              <a:t>vực</a:t>
            </a:r>
            <a:r>
              <a:rPr lang="en-US" dirty="0"/>
              <a:t> </a:t>
            </a:r>
            <a:r>
              <a:rPr lang="en-US" dirty="0" err="1"/>
              <a:t>khác</a:t>
            </a:r>
            <a:r>
              <a:rPr lang="en-US" dirty="0"/>
              <a:t> </a:t>
            </a:r>
            <a:r>
              <a:rPr lang="en-US" dirty="0" err="1"/>
              <a:t>với</a:t>
            </a:r>
            <a:r>
              <a:rPr lang="en-US" dirty="0"/>
              <a:t> </a:t>
            </a:r>
            <a:r>
              <a:rPr lang="en-US" dirty="0" err="1"/>
              <a:t>lĩnh</a:t>
            </a:r>
            <a:r>
              <a:rPr lang="en-US" dirty="0"/>
              <a:t> </a:t>
            </a:r>
            <a:r>
              <a:rPr lang="en-US" dirty="0" err="1"/>
              <a:t>vực</a:t>
            </a:r>
            <a:r>
              <a:rPr lang="en-US" dirty="0"/>
              <a:t> </a:t>
            </a:r>
            <a:r>
              <a:rPr lang="en-US" dirty="0" err="1"/>
              <a:t>tài</a:t>
            </a:r>
            <a:r>
              <a:rPr lang="en-US" dirty="0"/>
              <a:t> </a:t>
            </a:r>
            <a:r>
              <a:rPr lang="en-US" dirty="0" err="1"/>
              <a:t>chính</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người</a:t>
            </a:r>
            <a:r>
              <a:rPr lang="en-US" dirty="0"/>
              <a:t> </a:t>
            </a:r>
            <a:r>
              <a:rPr lang="en-US" dirty="0" err="1"/>
              <a:t>đó</a:t>
            </a:r>
            <a:r>
              <a:rPr lang="en-US" dirty="0"/>
              <a:t> </a:t>
            </a:r>
            <a:r>
              <a:rPr lang="en-US" dirty="0" err="1"/>
              <a:t>là</a:t>
            </a:r>
            <a:r>
              <a:rPr lang="en-US" dirty="0"/>
              <a:t> </a:t>
            </a:r>
            <a:r>
              <a:rPr lang="en-US" dirty="0" err="1"/>
              <a:t>Vitalik</a:t>
            </a:r>
            <a:r>
              <a:rPr lang="en-US" dirty="0"/>
              <a:t> </a:t>
            </a:r>
            <a:r>
              <a:rPr lang="en-US" dirty="0" err="1"/>
              <a:t>Buterin</a:t>
            </a:r>
            <a:r>
              <a:rPr lang="en-US" dirty="0"/>
              <a:t> (</a:t>
            </a:r>
            <a:r>
              <a:rPr lang="en-US" dirty="0" err="1"/>
              <a:t>còn</a:t>
            </a:r>
            <a:r>
              <a:rPr lang="en-US" dirty="0"/>
              <a:t> </a:t>
            </a:r>
            <a:r>
              <a:rPr lang="en-US" dirty="0" err="1"/>
              <a:t>rất</a:t>
            </a:r>
            <a:r>
              <a:rPr lang="en-US" dirty="0"/>
              <a:t> </a:t>
            </a:r>
            <a:r>
              <a:rPr lang="en-US" dirty="0" err="1"/>
              <a:t>trẻ</a:t>
            </a:r>
            <a:r>
              <a:rPr lang="en-US" dirty="0"/>
              <a:t> – </a:t>
            </a:r>
            <a:r>
              <a:rPr lang="en-US" dirty="0" err="1"/>
              <a:t>sinh</a:t>
            </a:r>
            <a:r>
              <a:rPr lang="en-US" dirty="0"/>
              <a:t> </a:t>
            </a:r>
            <a:r>
              <a:rPr lang="en-US" dirty="0" err="1"/>
              <a:t>năm</a:t>
            </a:r>
            <a:r>
              <a:rPr lang="en-US" dirty="0"/>
              <a:t> 1994) </a:t>
            </a:r>
            <a:r>
              <a:rPr lang="en-US" dirty="0" err="1"/>
              <a:t>đã</a:t>
            </a:r>
            <a:r>
              <a:rPr lang="en-US" dirty="0"/>
              <a:t> </a:t>
            </a:r>
            <a:r>
              <a:rPr lang="en-US" dirty="0" err="1"/>
              <a:t>tạo</a:t>
            </a:r>
            <a:r>
              <a:rPr lang="en-US" dirty="0"/>
              <a:t> </a:t>
            </a:r>
            <a:r>
              <a:rPr lang="en-US" dirty="0" err="1"/>
              <a:t>một</a:t>
            </a:r>
            <a:r>
              <a:rPr lang="en-US" dirty="0"/>
              <a:t> blockchain </a:t>
            </a:r>
            <a:r>
              <a:rPr lang="en-US" dirty="0" err="1"/>
              <a:t>mới</a:t>
            </a:r>
            <a:r>
              <a:rPr lang="en-US" dirty="0"/>
              <a:t> </a:t>
            </a:r>
            <a:r>
              <a:rPr lang="en-US" dirty="0" err="1"/>
              <a:t>có</a:t>
            </a:r>
            <a:r>
              <a:rPr lang="en-US" dirty="0"/>
              <a:t> </a:t>
            </a:r>
            <a:r>
              <a:rPr lang="en-US" dirty="0" err="1"/>
              <a:t>tên</a:t>
            </a:r>
            <a:r>
              <a:rPr lang="en-US" dirty="0"/>
              <a:t> </a:t>
            </a:r>
            <a:r>
              <a:rPr lang="en-US" dirty="0" err="1"/>
              <a:t>là</a:t>
            </a:r>
            <a:r>
              <a:rPr lang="en-US" dirty="0"/>
              <a:t> Ethereum, </a:t>
            </a:r>
            <a:r>
              <a:rPr lang="en-US" dirty="0" err="1"/>
              <a:t>một</a:t>
            </a:r>
            <a:r>
              <a:rPr lang="en-US" dirty="0"/>
              <a:t> </a:t>
            </a:r>
            <a:r>
              <a:rPr lang="en-US" dirty="0" err="1"/>
              <a:t>nền</a:t>
            </a:r>
            <a:r>
              <a:rPr lang="en-US" dirty="0"/>
              <a:t> </a:t>
            </a:r>
            <a:r>
              <a:rPr lang="en-US" dirty="0" err="1"/>
              <a:t>tảng</a:t>
            </a:r>
            <a:r>
              <a:rPr lang="en-US" dirty="0"/>
              <a:t> blockchain </a:t>
            </a:r>
            <a:r>
              <a:rPr lang="en-US" dirty="0" err="1"/>
              <a:t>về</a:t>
            </a:r>
            <a:r>
              <a:rPr lang="en-US" dirty="0"/>
              <a:t> </a:t>
            </a:r>
            <a:r>
              <a:rPr lang="en-US" b="1" dirty="0" err="1"/>
              <a:t>hợp</a:t>
            </a:r>
            <a:r>
              <a:rPr lang="en-US" b="1" dirty="0"/>
              <a:t> </a:t>
            </a:r>
            <a:r>
              <a:rPr lang="en-US" b="1" dirty="0" err="1"/>
              <a:t>đồng</a:t>
            </a:r>
            <a:r>
              <a:rPr lang="en-US" b="1" dirty="0"/>
              <a:t> </a:t>
            </a:r>
            <a:r>
              <a:rPr lang="en-US" b="1" dirty="0" err="1"/>
              <a:t>thông</a:t>
            </a:r>
            <a:r>
              <a:rPr lang="en-US" b="1" dirty="0"/>
              <a:t> </a:t>
            </a:r>
            <a:r>
              <a:rPr lang="en-US" b="1" dirty="0" err="1"/>
              <a:t>minh</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b="1" dirty="0" err="1"/>
              <a:t>ứng</a:t>
            </a:r>
            <a:r>
              <a:rPr lang="en-US" b="1" dirty="0"/>
              <a:t> </a:t>
            </a:r>
            <a:r>
              <a:rPr lang="en-US" b="1" dirty="0" err="1"/>
              <a:t>dụng</a:t>
            </a:r>
            <a:r>
              <a:rPr lang="en-US" b="1" dirty="0"/>
              <a:t> phi </a:t>
            </a:r>
            <a:r>
              <a:rPr lang="en-US" b="1" dirty="0" err="1"/>
              <a:t>tập</a:t>
            </a:r>
            <a:r>
              <a:rPr lang="en-US" b="1" dirty="0"/>
              <a:t> </a:t>
            </a:r>
            <a:r>
              <a:rPr lang="en-US" b="1" dirty="0" err="1"/>
              <a:t>trung</a:t>
            </a:r>
            <a:r>
              <a:rPr lang="en-US" dirty="0"/>
              <a:t>.</a:t>
            </a:r>
          </a:p>
          <a:p>
            <a:endParaRPr lang="en-US" sz="1200" u="sng" kern="1200" dirty="0">
              <a:solidFill>
                <a:schemeClr val="tx1"/>
              </a:solidFill>
              <a:effectLst/>
              <a:latin typeface="Times New Roman" pitchFamily="18" charset="0"/>
              <a:ea typeface="+mn-ea"/>
              <a:cs typeface="+mn-cs"/>
              <a:hlinkClick r:id="rId3"/>
            </a:endParaRPr>
          </a:p>
          <a:p>
            <a:r>
              <a:rPr lang="en-US" sz="1200" b="0" i="0" kern="1200" dirty="0">
                <a:solidFill>
                  <a:schemeClr val="tx1"/>
                </a:solidFill>
                <a:effectLst/>
                <a:latin typeface="Times New Roman" pitchFamily="18" charset="0"/>
                <a:ea typeface="+mn-ea"/>
                <a:cs typeface="+mn-cs"/>
              </a:rPr>
              <a:t>Remix </a:t>
            </a:r>
            <a:r>
              <a:rPr lang="en-US" sz="1200" b="0" i="0" kern="1200" dirty="0" err="1">
                <a:solidFill>
                  <a:schemeClr val="tx1"/>
                </a:solidFill>
                <a:effectLst/>
                <a:latin typeface="Times New Roman" pitchFamily="18" charset="0"/>
                <a:ea typeface="+mn-ea"/>
                <a:cs typeface="+mn-cs"/>
              </a:rPr>
              <a:t>là</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một</a:t>
            </a:r>
            <a:r>
              <a:rPr lang="en-US" sz="1200" b="0" i="0" kern="1200" dirty="0">
                <a:solidFill>
                  <a:schemeClr val="tx1"/>
                </a:solidFill>
                <a:effectLst/>
                <a:latin typeface="Times New Roman" pitchFamily="18" charset="0"/>
                <a:ea typeface="+mn-ea"/>
                <a:cs typeface="+mn-cs"/>
              </a:rPr>
              <a:t> IDE </a:t>
            </a:r>
            <a:r>
              <a:rPr lang="en-US" sz="1200" b="0" i="0" kern="1200" dirty="0" err="1">
                <a:solidFill>
                  <a:schemeClr val="tx1"/>
                </a:solidFill>
                <a:effectLst/>
                <a:latin typeface="Times New Roman" pitchFamily="18" charset="0"/>
                <a:ea typeface="+mn-ea"/>
                <a:cs typeface="+mn-cs"/>
              </a:rPr>
              <a:t>tuyệt</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vời</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để</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tạo</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một</a:t>
            </a:r>
            <a:r>
              <a:rPr lang="en-US" sz="1200" b="0" i="0" kern="1200" dirty="0">
                <a:solidFill>
                  <a:schemeClr val="tx1"/>
                </a:solidFill>
                <a:effectLst/>
                <a:latin typeface="Times New Roman" pitchFamily="18" charset="0"/>
                <a:ea typeface="+mn-ea"/>
                <a:cs typeface="+mn-cs"/>
              </a:rPr>
              <a:t> </a:t>
            </a:r>
            <a:r>
              <a:rPr lang="en-US" sz="1200" b="1" i="0" kern="1200" dirty="0" err="1">
                <a:solidFill>
                  <a:schemeClr val="tx1"/>
                </a:solidFill>
                <a:effectLst/>
                <a:latin typeface="Times New Roman" pitchFamily="18" charset="0"/>
                <a:ea typeface="+mn-ea"/>
                <a:cs typeface="+mn-cs"/>
              </a:rPr>
              <a:t>hợp</a:t>
            </a:r>
            <a:r>
              <a:rPr lang="en-US" sz="1200" b="1" i="0" kern="1200" dirty="0">
                <a:solidFill>
                  <a:schemeClr val="tx1"/>
                </a:solidFill>
                <a:effectLst/>
                <a:latin typeface="Times New Roman" pitchFamily="18" charset="0"/>
                <a:ea typeface="+mn-ea"/>
                <a:cs typeface="+mn-cs"/>
              </a:rPr>
              <a:t> </a:t>
            </a:r>
            <a:r>
              <a:rPr lang="en-US" sz="1200" b="1" i="0" kern="1200" dirty="0" err="1">
                <a:solidFill>
                  <a:schemeClr val="tx1"/>
                </a:solidFill>
                <a:effectLst/>
                <a:latin typeface="Times New Roman" pitchFamily="18" charset="0"/>
                <a:ea typeface="+mn-ea"/>
                <a:cs typeface="+mn-cs"/>
              </a:rPr>
              <a:t>đồng</a:t>
            </a:r>
            <a:r>
              <a:rPr lang="en-US" sz="1200" b="1" i="0" kern="1200" dirty="0">
                <a:solidFill>
                  <a:schemeClr val="tx1"/>
                </a:solidFill>
                <a:effectLst/>
                <a:latin typeface="Times New Roman" pitchFamily="18" charset="0"/>
                <a:ea typeface="+mn-ea"/>
                <a:cs typeface="+mn-cs"/>
              </a:rPr>
              <a:t> </a:t>
            </a:r>
            <a:r>
              <a:rPr lang="en-US" sz="1200" b="1" i="0" kern="1200" dirty="0" err="1">
                <a:solidFill>
                  <a:schemeClr val="tx1"/>
                </a:solidFill>
                <a:effectLst/>
                <a:latin typeface="Times New Roman" pitchFamily="18" charset="0"/>
                <a:ea typeface="+mn-ea"/>
                <a:cs typeface="+mn-cs"/>
              </a:rPr>
              <a:t>thông</a:t>
            </a:r>
            <a:r>
              <a:rPr lang="en-US" sz="1200" b="1" i="0" kern="1200" dirty="0">
                <a:solidFill>
                  <a:schemeClr val="tx1"/>
                </a:solidFill>
                <a:effectLst/>
                <a:latin typeface="Times New Roman" pitchFamily="18" charset="0"/>
                <a:ea typeface="+mn-ea"/>
                <a:cs typeface="+mn-cs"/>
              </a:rPr>
              <a:t> </a:t>
            </a:r>
            <a:r>
              <a:rPr lang="en-US" sz="1200" b="1" i="0" kern="1200" dirty="0" err="1">
                <a:solidFill>
                  <a:schemeClr val="tx1"/>
                </a:solidFill>
                <a:effectLst/>
                <a:latin typeface="Times New Roman" pitchFamily="18" charset="0"/>
                <a:ea typeface="+mn-ea"/>
                <a:cs typeface="+mn-cs"/>
              </a:rPr>
              <a:t>minh</a:t>
            </a:r>
            <a:r>
              <a:rPr lang="en-US" sz="1200" b="1" i="0" kern="1200" dirty="0">
                <a:solidFill>
                  <a:schemeClr val="tx1"/>
                </a:solidFill>
                <a:effectLst/>
                <a:latin typeface="Times New Roman" pitchFamily="18" charset="0"/>
                <a:ea typeface="+mn-ea"/>
                <a:cs typeface="+mn-cs"/>
              </a:rPr>
              <a:t> (smart contract)</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dạng</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mì</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ăn</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liền</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Bạn</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không</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cần</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cài</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đặt</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gì</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cả</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chỉ</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cần</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truy</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cập</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vào</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địa</a:t>
            </a:r>
            <a:r>
              <a:rPr lang="en-US" sz="1200" b="0" i="0" kern="1200" dirty="0">
                <a:solidFill>
                  <a:schemeClr val="tx1"/>
                </a:solidFill>
                <a:effectLst/>
                <a:latin typeface="Times New Roman" pitchFamily="18" charset="0"/>
                <a:ea typeface="+mn-ea"/>
                <a:cs typeface="+mn-cs"/>
              </a:rPr>
              <a:t> </a:t>
            </a:r>
            <a:r>
              <a:rPr lang="en-US" sz="1200" b="0" i="0" kern="1200" dirty="0" err="1">
                <a:solidFill>
                  <a:schemeClr val="tx1"/>
                </a:solidFill>
                <a:effectLst/>
                <a:latin typeface="Times New Roman" pitchFamily="18" charset="0"/>
                <a:ea typeface="+mn-ea"/>
                <a:cs typeface="+mn-cs"/>
              </a:rPr>
              <a:t>chỉ</a:t>
            </a:r>
            <a:r>
              <a:rPr lang="en-US" sz="1200" b="0" i="0" kern="1200" dirty="0">
                <a:solidFill>
                  <a:schemeClr val="tx1"/>
                </a:solidFill>
                <a:effectLst/>
                <a:latin typeface="Times New Roman" pitchFamily="18" charset="0"/>
                <a:ea typeface="+mn-ea"/>
                <a:cs typeface="+mn-cs"/>
              </a:rPr>
              <a:t>: </a:t>
            </a:r>
            <a:r>
              <a:rPr lang="en-US" sz="1200" b="0" i="0" u="none" strike="noStrike" kern="1200" dirty="0">
                <a:solidFill>
                  <a:schemeClr val="tx1"/>
                </a:solidFill>
                <a:effectLst/>
                <a:latin typeface="Times New Roman" pitchFamily="18" charset="0"/>
                <a:ea typeface="+mn-ea"/>
                <a:cs typeface="+mn-cs"/>
                <a:hlinkClick r:id="rId4"/>
              </a:rPr>
              <a:t>https://remix.ethereum.org</a:t>
            </a:r>
            <a:r>
              <a:rPr lang="en-US" sz="1200" b="0" i="0" kern="1200" dirty="0">
                <a:solidFill>
                  <a:schemeClr val="tx1"/>
                </a:solidFill>
                <a:effectLst/>
                <a:latin typeface="Times New Roman" pitchFamily="18" charset="0"/>
                <a:ea typeface="+mn-ea"/>
                <a:cs typeface="+mn-cs"/>
              </a:rPr>
              <a:t>.</a:t>
            </a:r>
            <a:endParaRPr lang="en-US" sz="1200" u="sng" kern="1200" dirty="0">
              <a:solidFill>
                <a:schemeClr val="tx1"/>
              </a:solidFill>
              <a:effectLst/>
              <a:latin typeface="Times New Roman" pitchFamily="18" charset="0"/>
              <a:ea typeface="+mn-ea"/>
              <a:cs typeface="+mn-cs"/>
              <a:hlinkClick r:id="rId3"/>
            </a:endParaRPr>
          </a:p>
          <a:p>
            <a:endParaRPr lang="en-US" sz="1200" u="sng" kern="1200" dirty="0">
              <a:solidFill>
                <a:schemeClr val="tx1"/>
              </a:solidFill>
              <a:effectLst/>
              <a:latin typeface="Times New Roman" pitchFamily="18" charset="0"/>
              <a:ea typeface="+mn-ea"/>
              <a:cs typeface="+mn-cs"/>
              <a:hlinkClick r:id="rId3"/>
            </a:endParaRPr>
          </a:p>
          <a:p>
            <a:r>
              <a:rPr lang="en-US" sz="1200" u="sng" kern="1200" dirty="0">
                <a:solidFill>
                  <a:schemeClr val="tx1"/>
                </a:solidFill>
                <a:effectLst/>
                <a:latin typeface="Times New Roman" pitchFamily="18" charset="0"/>
                <a:ea typeface="+mn-ea"/>
                <a:cs typeface="+mn-cs"/>
                <a:hlinkClick r:id="rId3"/>
              </a:rPr>
              <a:t>https://notcuder.com/series-ethereum-danh-cho-lap-trinh-vien-tao-ung-dung-hello-world-don-gian/</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pragma solidity ^0.4.23;</a:t>
            </a:r>
          </a:p>
          <a:p>
            <a:r>
              <a:rPr lang="en-US" sz="1200" kern="1200" dirty="0">
                <a:solidFill>
                  <a:schemeClr val="tx1"/>
                </a:solidFill>
                <a:effectLst/>
                <a:latin typeface="Times New Roman" pitchFamily="18" charset="0"/>
                <a:ea typeface="+mn-ea"/>
                <a:cs typeface="+mn-cs"/>
              </a:rPr>
              <a:t>contract Hello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string private message;</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contructor</a:t>
            </a:r>
            <a:r>
              <a:rPr lang="en-US" sz="1200" kern="1200" dirty="0">
                <a:solidFill>
                  <a:schemeClr val="tx1"/>
                </a:solidFill>
                <a:effectLst/>
                <a:latin typeface="Times New Roman" pitchFamily="18" charset="0"/>
                <a:ea typeface="+mn-ea"/>
                <a:cs typeface="+mn-cs"/>
              </a:rPr>
              <a:t>(string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 public {</a:t>
            </a:r>
          </a:p>
          <a:p>
            <a:r>
              <a:rPr lang="en-US" sz="1200" kern="1200" dirty="0">
                <a:solidFill>
                  <a:schemeClr val="tx1"/>
                </a:solidFill>
                <a:effectLst/>
                <a:latin typeface="Times New Roman" pitchFamily="18" charset="0"/>
                <a:ea typeface="+mn-ea"/>
                <a:cs typeface="+mn-cs"/>
              </a:rPr>
              <a:t>        message =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setMessage</a:t>
            </a:r>
            <a:r>
              <a:rPr lang="en-US" sz="1200" kern="1200" dirty="0">
                <a:solidFill>
                  <a:schemeClr val="tx1"/>
                </a:solidFill>
                <a:effectLst/>
                <a:latin typeface="Times New Roman" pitchFamily="18" charset="0"/>
                <a:ea typeface="+mn-ea"/>
                <a:cs typeface="+mn-cs"/>
              </a:rPr>
              <a:t>(string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 public {</a:t>
            </a:r>
          </a:p>
          <a:p>
            <a:r>
              <a:rPr lang="en-US" sz="1200" kern="1200" dirty="0">
                <a:solidFill>
                  <a:schemeClr val="tx1"/>
                </a:solidFill>
                <a:effectLst/>
                <a:latin typeface="Times New Roman" pitchFamily="18" charset="0"/>
                <a:ea typeface="+mn-ea"/>
                <a:cs typeface="+mn-cs"/>
              </a:rPr>
              <a:t>        message = </a:t>
            </a:r>
            <a:r>
              <a:rPr lang="en-US" sz="1200" kern="1200" dirty="0" err="1">
                <a:solidFill>
                  <a:schemeClr val="tx1"/>
                </a:solidFill>
                <a:effectLst/>
                <a:latin typeface="Times New Roman" pitchFamily="18" charset="0"/>
                <a:ea typeface="+mn-ea"/>
                <a:cs typeface="+mn-cs"/>
              </a:rPr>
              <a:t>mes</a:t>
            </a:r>
            <a:r>
              <a:rPr lang="en-US" sz="1200" kern="1200" dirty="0">
                <a:solidFill>
                  <a:schemeClr val="tx1"/>
                </a:solidFill>
                <a:effectLst/>
                <a:latin typeface="Times New Roman" pitchFamily="18" charset="0"/>
                <a:ea typeface="+mn-ea"/>
                <a:cs typeface="+mn-cs"/>
              </a:rPr>
              <a: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    function </a:t>
            </a:r>
            <a:r>
              <a:rPr lang="en-US" sz="1200" kern="1200" dirty="0" err="1">
                <a:solidFill>
                  <a:schemeClr val="tx1"/>
                </a:solidFill>
                <a:effectLst/>
                <a:latin typeface="Times New Roman" pitchFamily="18" charset="0"/>
                <a:ea typeface="+mn-ea"/>
                <a:cs typeface="+mn-cs"/>
              </a:rPr>
              <a:t>getMessage</a:t>
            </a:r>
            <a:r>
              <a:rPr lang="en-US" sz="1200" kern="1200" dirty="0">
                <a:solidFill>
                  <a:schemeClr val="tx1"/>
                </a:solidFill>
                <a:effectLst/>
                <a:latin typeface="Times New Roman" pitchFamily="18" charset="0"/>
                <a:ea typeface="+mn-ea"/>
                <a:cs typeface="+mn-cs"/>
              </a:rPr>
              <a:t>() public view returns(string) {</a:t>
            </a:r>
          </a:p>
          <a:p>
            <a:r>
              <a:rPr lang="en-US" sz="1200" kern="1200" dirty="0">
                <a:solidFill>
                  <a:schemeClr val="tx1"/>
                </a:solidFill>
                <a:effectLst/>
                <a:latin typeface="Times New Roman" pitchFamily="18" charset="0"/>
                <a:ea typeface="+mn-ea"/>
                <a:cs typeface="+mn-cs"/>
              </a:rPr>
              <a:t>        return message;</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38</a:t>
            </a:fld>
            <a:endParaRPr lang="en-US" altLang="en-US"/>
          </a:p>
        </p:txBody>
      </p:sp>
    </p:spTree>
    <p:extLst>
      <p:ext uri="{BB962C8B-B14F-4D97-AF65-F5344CB8AC3E}">
        <p14:creationId xmlns:p14="http://schemas.microsoft.com/office/powerpoint/2010/main" val="61201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a:t>Money is a good that acts as a medium of exchange in transactions. It is a way for a person to trade what he has for what he wants</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B1FBED-BDD1-444C-970C-1AF1E6B30A4B}" type="slidenum">
              <a:rPr lang="en-US" altLang="en-US" sz="1200" smtClean="0"/>
              <a:pPr/>
              <a:t>4</a:t>
            </a:fld>
            <a:endParaRPr lang="en-US" altLang="en-US" sz="1200"/>
          </a:p>
        </p:txBody>
      </p:sp>
    </p:spTree>
    <p:extLst>
      <p:ext uri="{BB962C8B-B14F-4D97-AF65-F5344CB8AC3E}">
        <p14:creationId xmlns:p14="http://schemas.microsoft.com/office/powerpoint/2010/main" val="1964097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Một</a:t>
            </a:r>
            <a:r>
              <a:rPr lang="en-US" baseline="0"/>
              <a:t> mong muốn khắc phục các vấn đề - Tiền mã hóa</a:t>
            </a:r>
            <a:endParaRPr lang="en-US"/>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5</a:t>
            </a:fld>
            <a:endParaRPr lang="en-US" altLang="en-US"/>
          </a:p>
        </p:txBody>
      </p:sp>
    </p:spTree>
    <p:extLst>
      <p:ext uri="{BB962C8B-B14F-4D97-AF65-F5344CB8AC3E}">
        <p14:creationId xmlns:p14="http://schemas.microsoft.com/office/powerpoint/2010/main" val="44794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https://www.tutor2u.net/economics/reference/characteristics-and-functions-of-money</a:t>
            </a:r>
          </a:p>
          <a:p>
            <a:r>
              <a:rPr lang="en-US"/>
              <a:t>Durability i.e. it needs to last</a:t>
            </a:r>
          </a:p>
          <a:p>
            <a:r>
              <a:rPr lang="en-US"/>
              <a:t>Portable i.e. easy to carry around, convenient, easy to use</a:t>
            </a:r>
          </a:p>
          <a:p>
            <a:r>
              <a:rPr lang="en-US"/>
              <a:t>Divisible i.e. it can be broken down into smaller denominations</a:t>
            </a:r>
          </a:p>
          <a:p>
            <a:r>
              <a:rPr lang="en-US"/>
              <a:t>Hard to counterfeit - i.e. it can’t easily be faked or copied</a:t>
            </a:r>
          </a:p>
          <a:p>
            <a:r>
              <a:rPr lang="en-US"/>
              <a:t>Must be generally accepted by a population</a:t>
            </a:r>
          </a:p>
          <a:p>
            <a:r>
              <a:rPr lang="en-US"/>
              <a:t>Valuable – generally holds value over time</a:t>
            </a:r>
          </a:p>
          <a:p>
            <a:endParaRPr lang="en-US"/>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Tính di động (Portability)</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Tính bền vững (Durability)</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Khả năng chia nhỏ (Divisibility)</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Khó làm giả (Hard to counterfeit)</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Khả năng chấp nhận (Acceptabitity)</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a:t>Nguồn cung có giới hạn (Limited supply) </a:t>
            </a:r>
            <a:endParaRPr lang="en-US" sz="2200"/>
          </a:p>
          <a:p>
            <a:endParaRPr lang="en-US"/>
          </a:p>
          <a:p>
            <a:endParaRPr 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4E9E82-8ACD-4BCC-AC12-CD6BDC7D47BD}" type="slidenum">
              <a:rPr lang="en-US" altLang="en-US" sz="1200" smtClean="0"/>
              <a:pPr/>
              <a:t>6</a:t>
            </a:fld>
            <a:endParaRPr lang="en-US" altLang="en-US" sz="1200"/>
          </a:p>
        </p:txBody>
      </p:sp>
    </p:spTree>
    <p:extLst>
      <p:ext uri="{BB962C8B-B14F-4D97-AF65-F5344CB8AC3E}">
        <p14:creationId xmlns:p14="http://schemas.microsoft.com/office/powerpoint/2010/main" val="172956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https://opentextbc.ca/principlesofeconomics/chapter/27-1-defining-money-by-its-functions/</a:t>
            </a:r>
          </a:p>
          <a:p>
            <a:endParaRPr lang="en-US"/>
          </a:p>
          <a:p>
            <a:r>
              <a:rPr lang="en-US" sz="1200" b="1" i="0" kern="1200">
                <a:solidFill>
                  <a:schemeClr val="tx1"/>
                </a:solidFill>
                <a:effectLst/>
                <a:latin typeface="Times New Roman" pitchFamily="18" charset="0"/>
                <a:ea typeface="+mn-ea"/>
                <a:cs typeface="+mn-cs"/>
              </a:rPr>
              <a:t>Functions for Money</a:t>
            </a:r>
          </a:p>
          <a:p>
            <a:r>
              <a:rPr lang="en-US" sz="1200" b="0" i="0" kern="1200">
                <a:solidFill>
                  <a:schemeClr val="tx1"/>
                </a:solidFill>
                <a:effectLst/>
                <a:latin typeface="Times New Roman" pitchFamily="18" charset="0"/>
                <a:ea typeface="+mn-ea"/>
                <a:cs typeface="+mn-cs"/>
              </a:rPr>
              <a:t>Money solves the problems created by the barter system. (We will get to its definition soon.) First, money serves as a </a:t>
            </a:r>
            <a:r>
              <a:rPr lang="en-US" sz="1200" b="1" i="0" kern="1200">
                <a:solidFill>
                  <a:schemeClr val="tx1"/>
                </a:solidFill>
                <a:effectLst/>
                <a:latin typeface="Times New Roman" pitchFamily="18" charset="0"/>
                <a:ea typeface="+mn-ea"/>
                <a:cs typeface="+mn-cs"/>
              </a:rPr>
              <a:t>medium of exchange</a:t>
            </a:r>
            <a:r>
              <a:rPr lang="en-US" sz="1200" b="0" i="0" kern="1200">
                <a:solidFill>
                  <a:schemeClr val="tx1"/>
                </a:solidFill>
                <a:effectLst/>
                <a:latin typeface="Times New Roman" pitchFamily="18" charset="0"/>
                <a:ea typeface="+mn-ea"/>
                <a:cs typeface="+mn-cs"/>
              </a:rPr>
              <a:t>, which means that money acts as an intermediary between the buyer and the seller. Instead of exchanging accounting services for shoes, the accountant now exchanges accounting services for money. This money is then used to buy shoes. To serve as a medium of exchange, money must be very widely accepted as a method of payment in the markets for goods, labor, and financial capital.</a:t>
            </a:r>
          </a:p>
          <a:p>
            <a:r>
              <a:rPr lang="en-US" sz="1200" b="0" i="0" kern="1200">
                <a:solidFill>
                  <a:schemeClr val="tx1"/>
                </a:solidFill>
                <a:effectLst/>
                <a:latin typeface="Times New Roman" pitchFamily="18" charset="0"/>
                <a:ea typeface="+mn-ea"/>
                <a:cs typeface="+mn-cs"/>
              </a:rPr>
              <a:t>Second, money must serve as a </a:t>
            </a:r>
            <a:r>
              <a:rPr lang="en-US" sz="1200" b="1" i="0" kern="1200">
                <a:solidFill>
                  <a:schemeClr val="tx1"/>
                </a:solidFill>
                <a:effectLst/>
                <a:latin typeface="Times New Roman" pitchFamily="18" charset="0"/>
                <a:ea typeface="+mn-ea"/>
                <a:cs typeface="+mn-cs"/>
              </a:rPr>
              <a:t>store of value</a:t>
            </a:r>
            <a:r>
              <a:rPr lang="en-US" sz="1200" b="0" i="0" kern="1200">
                <a:solidFill>
                  <a:schemeClr val="tx1"/>
                </a:solidFill>
                <a:effectLst/>
                <a:latin typeface="Times New Roman" pitchFamily="18" charset="0"/>
                <a:ea typeface="+mn-ea"/>
                <a:cs typeface="+mn-cs"/>
              </a:rPr>
              <a:t>. In a barter system, we saw the example of the shoemaker trading shoes for accounting services. But she risks having her shoes go out of style, especially if she keeps them in a warehouse for future use—their value will decrease with each season. Shoes are not a good store of value. Holding money is a much easier way of storing value. You know that you do not need to spend it immediately because it will still hold its value the next day, or the next year. This function of money does not require that money is a </a:t>
            </a:r>
            <a:r>
              <a:rPr lang="en-US" sz="1200" b="0" i="1" kern="1200">
                <a:solidFill>
                  <a:schemeClr val="tx1"/>
                </a:solidFill>
                <a:effectLst/>
                <a:latin typeface="Times New Roman" pitchFamily="18" charset="0"/>
                <a:ea typeface="+mn-ea"/>
                <a:cs typeface="+mn-cs"/>
              </a:rPr>
              <a:t>perfect</a:t>
            </a:r>
            <a:r>
              <a:rPr lang="en-US" sz="1200" b="0" i="0" kern="1200">
                <a:solidFill>
                  <a:schemeClr val="tx1"/>
                </a:solidFill>
                <a:effectLst/>
                <a:latin typeface="Times New Roman" pitchFamily="18" charset="0"/>
                <a:ea typeface="+mn-ea"/>
                <a:cs typeface="+mn-cs"/>
              </a:rPr>
              <a:t> store of value. In an economy with inflation, money loses some buying power each year, but it remains money.</a:t>
            </a:r>
          </a:p>
          <a:p>
            <a:r>
              <a:rPr lang="en-US" sz="1200" b="0" i="0" kern="1200">
                <a:solidFill>
                  <a:schemeClr val="tx1"/>
                </a:solidFill>
                <a:effectLst/>
                <a:latin typeface="Times New Roman" pitchFamily="18" charset="0"/>
                <a:ea typeface="+mn-ea"/>
                <a:cs typeface="+mn-cs"/>
              </a:rPr>
              <a:t>Third, money serves as a </a:t>
            </a:r>
            <a:r>
              <a:rPr lang="en-US" sz="1200" b="1" i="0" kern="1200">
                <a:solidFill>
                  <a:schemeClr val="tx1"/>
                </a:solidFill>
                <a:effectLst/>
                <a:latin typeface="Times New Roman" pitchFamily="18" charset="0"/>
                <a:ea typeface="+mn-ea"/>
                <a:cs typeface="+mn-cs"/>
              </a:rPr>
              <a:t>unit of account</a:t>
            </a:r>
            <a:r>
              <a:rPr lang="en-US" sz="1200" b="0" i="0" kern="1200">
                <a:solidFill>
                  <a:schemeClr val="tx1"/>
                </a:solidFill>
                <a:effectLst/>
                <a:latin typeface="Times New Roman" pitchFamily="18" charset="0"/>
                <a:ea typeface="+mn-ea"/>
                <a:cs typeface="+mn-cs"/>
              </a:rPr>
              <a:t>, which means that it is the ruler by which other values are measured. For example, an accountant may charge $100 to file your tax return. That $100 can purchase two pair of shoes at $50 a pair. Money acts as a common denominator, an accounting method that simplifies thinking about trade-offs.</a:t>
            </a:r>
          </a:p>
          <a:p>
            <a:r>
              <a:rPr lang="en-US" sz="1200" b="0" i="0" kern="1200">
                <a:solidFill>
                  <a:schemeClr val="tx1"/>
                </a:solidFill>
                <a:effectLst/>
                <a:latin typeface="Times New Roman" pitchFamily="18" charset="0"/>
                <a:ea typeface="+mn-ea"/>
                <a:cs typeface="+mn-cs"/>
              </a:rPr>
              <a:t>Finally, another function of money is that money must serve as a </a:t>
            </a:r>
            <a:r>
              <a:rPr lang="en-US" sz="1200" b="1" i="0" kern="1200">
                <a:solidFill>
                  <a:schemeClr val="tx1"/>
                </a:solidFill>
                <a:effectLst/>
                <a:latin typeface="Times New Roman" pitchFamily="18" charset="0"/>
                <a:ea typeface="+mn-ea"/>
                <a:cs typeface="+mn-cs"/>
              </a:rPr>
              <a:t>standard of deferred payment</a:t>
            </a:r>
            <a:r>
              <a:rPr lang="en-US" sz="1200" b="0" i="0" kern="1200">
                <a:solidFill>
                  <a:schemeClr val="tx1"/>
                </a:solidFill>
                <a:effectLst/>
                <a:latin typeface="Times New Roman" pitchFamily="18" charset="0"/>
                <a:ea typeface="+mn-ea"/>
                <a:cs typeface="+mn-cs"/>
              </a:rPr>
              <a:t>. This means that if money is usable today to make purchases, it must also be acceptable to make purchases today that will be paid in the </a:t>
            </a:r>
            <a:r>
              <a:rPr lang="en-US" sz="1200" b="0" i="1" kern="1200">
                <a:solidFill>
                  <a:schemeClr val="tx1"/>
                </a:solidFill>
                <a:effectLst/>
                <a:latin typeface="Times New Roman" pitchFamily="18" charset="0"/>
                <a:ea typeface="+mn-ea"/>
                <a:cs typeface="+mn-cs"/>
              </a:rPr>
              <a:t>future</a:t>
            </a:r>
            <a:r>
              <a:rPr lang="en-US" sz="1200" b="0" i="0" kern="1200">
                <a:solidFill>
                  <a:schemeClr val="tx1"/>
                </a:solidFill>
                <a:effectLst/>
                <a:latin typeface="Times New Roman" pitchFamily="18" charset="0"/>
                <a:ea typeface="+mn-ea"/>
                <a:cs typeface="+mn-cs"/>
              </a:rPr>
              <a:t>. Loans and future agreements are stated in monetary terms and the standard of deferred payment is what allows us to buy goods and services today and pay in the future. So </a:t>
            </a:r>
            <a:r>
              <a:rPr lang="en-US" sz="1200" b="1" i="0" kern="1200">
                <a:solidFill>
                  <a:schemeClr val="tx1"/>
                </a:solidFill>
                <a:effectLst/>
                <a:latin typeface="Times New Roman" pitchFamily="18" charset="0"/>
                <a:ea typeface="+mn-ea"/>
                <a:cs typeface="+mn-cs"/>
              </a:rPr>
              <a:t>money</a:t>
            </a:r>
            <a:r>
              <a:rPr lang="en-US" sz="1200" b="0" i="0" kern="1200">
                <a:solidFill>
                  <a:schemeClr val="tx1"/>
                </a:solidFill>
                <a:effectLst/>
                <a:latin typeface="Times New Roman" pitchFamily="18" charset="0"/>
                <a:ea typeface="+mn-ea"/>
                <a:cs typeface="+mn-cs"/>
              </a:rPr>
              <a:t> serves all of these functions— it is a medium of exchange, store of value, unit of account, and standard of deferred payment.</a:t>
            </a:r>
          </a:p>
          <a:p>
            <a:endParaRPr lang="en-US"/>
          </a:p>
          <a:p>
            <a:endParaRPr lang="en-US"/>
          </a:p>
          <a:p>
            <a:r>
              <a:rPr lang="en-US" b="1"/>
              <a:t>Barter</a:t>
            </a:r>
          </a:p>
          <a:p>
            <a:r>
              <a:rPr lang="en-US"/>
              <a:t>literally, trading one good or service for another, without using money</a:t>
            </a:r>
          </a:p>
          <a:p>
            <a:r>
              <a:rPr lang="en-US" b="1"/>
              <a:t>commodity money</a:t>
            </a:r>
          </a:p>
          <a:p>
            <a:r>
              <a:rPr lang="en-US"/>
              <a:t>an item that is used as money, but which also has value from its use as something other than moneycommodity-backed currenciesare dollar bills or other currencies with values backed up by gold or another commoditydouble coincidence of wantsa situation in which two people each want some good or service that the other person can providefiat moneyhas no intrinsic value, but is declared by a government to be the legal tender of a countrymedium of exchangewhatever is widely accepted as a method of paymentmoneywhatever serves society in four functions: as a medium of exchange, a store of value, a unit of account, and a standard of deferred payment.standard of deferred paymentmoney must also be acceptable to make purchases today that will be paid in the futurestore of valuesomething that serves as a way of preserving economic value that can be spent or consumed in the futureunit of accountthe common way in which market values are measured in an economy</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590BDD-3D53-4FFA-BB75-2ADD55B8E4FE}" type="slidenum">
              <a:rPr lang="en-US" altLang="en-US" sz="1200" smtClean="0"/>
              <a:pPr/>
              <a:t>7</a:t>
            </a:fld>
            <a:endParaRPr lang="en-US" altLang="en-US" sz="1200"/>
          </a:p>
        </p:txBody>
      </p:sp>
    </p:spTree>
    <p:extLst>
      <p:ext uri="{BB962C8B-B14F-4D97-AF65-F5344CB8AC3E}">
        <p14:creationId xmlns:p14="http://schemas.microsoft.com/office/powerpoint/2010/main" val="161298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t"/>
            <a:r>
              <a:rPr lang="en-US" sz="1200" kern="1200">
                <a:solidFill>
                  <a:schemeClr val="tx1"/>
                </a:solidFill>
                <a:effectLst/>
                <a:latin typeface="Times New Roman" pitchFamily="18" charset="0"/>
                <a:ea typeface="+mn-ea"/>
                <a:cs typeface="+mn-cs"/>
              </a:rPr>
              <a:t>Giai đoạn sơ khai: Nghi ngờ, ngại ngần. Giống như ta đang ở trong một thế giới của chiếc ô tô đầu tiên (chậm, khó hiểu và khó sử dụng). Tiền kỹ thuật số - giống như cỗ xe ngựa, hoạt động rất tốt. Tiền điện tử -  chiếc ô tô có động cơ đốt trong (cái máy vụng về, bự chảng lại còn hư hỏng suốt, dùng lửa thay đèn, và còn chậm hơn cả một con ngựa chứ?).</a:t>
            </a:r>
          </a:p>
          <a:p>
            <a:pPr lvl="0" fontAlgn="t"/>
            <a:r>
              <a:rPr lang="en-US" sz="1200" kern="1200">
                <a:solidFill>
                  <a:schemeClr val="tx1"/>
                </a:solidFill>
                <a:effectLst/>
                <a:latin typeface="Times New Roman" pitchFamily="18" charset="0"/>
                <a:ea typeface="+mn-ea"/>
                <a:cs typeface="+mn-cs"/>
              </a:rPr>
              <a:t>Giai đoạn phát triển: Thú vị, nhưng cũng hơi đáng sợ một chút. Tiền điện tử có thể được dùng trong giao dịch bất hợp pháp,cũng giống như tiền mặt dùng cho tội ác trong thế giới hiện nay. Khi mọi giao dịch của ta là trực tuyến, điều đó có ý nghĩa gì với việc giám sát -- ai có thể thấy những việc ta làm? Ai giành lợi thế trong thế giới mới ấy và ai thì không? Tôi có phải bắt đầu trả cho những thứ mà trước đây tôi không phải trả hay không? Liệu ta có trở thành nô lệ của các thuật toán và các chức năng tiện ích?</a:t>
            </a:r>
          </a:p>
          <a:p>
            <a:r>
              <a:rPr lang="en-US"/>
              <a:t>bbbbb</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8</a:t>
            </a:fld>
            <a:endParaRPr lang="en-US" altLang="en-US"/>
          </a:p>
        </p:txBody>
      </p:sp>
    </p:spTree>
    <p:extLst>
      <p:ext uri="{BB962C8B-B14F-4D97-AF65-F5344CB8AC3E}">
        <p14:creationId xmlns:p14="http://schemas.microsoft.com/office/powerpoint/2010/main" val="350227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startup.vnexpress.net</a:t>
            </a:r>
            <a:r>
              <a:rPr lang="en-US" dirty="0"/>
              <a:t>/photo/</a:t>
            </a:r>
            <a:r>
              <a:rPr lang="en-US" dirty="0" err="1"/>
              <a:t>xu-huong</a:t>
            </a:r>
            <a:r>
              <a:rPr lang="en-US" dirty="0"/>
              <a:t>/the-nao-la-cong-nghe-chuoi-khoi-blockchain-3762119.html?utm_source=</a:t>
            </a:r>
            <a:r>
              <a:rPr lang="en-US" dirty="0" err="1"/>
              <a:t>search_vne</a:t>
            </a:r>
            <a:endParaRPr lang="en-US" dirty="0"/>
          </a:p>
          <a:p>
            <a:r>
              <a:rPr lang="en-US" dirty="0" err="1"/>
              <a:t>Bốn</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chính</a:t>
            </a:r>
            <a:r>
              <a:rPr lang="en-US" baseline="0" dirty="0"/>
              <a:t>: </a:t>
            </a:r>
            <a:r>
              <a:rPr lang="en-US" baseline="0" dirty="0" err="1"/>
              <a:t>Nguồn</a:t>
            </a:r>
            <a:r>
              <a:rPr lang="en-US" baseline="0" dirty="0"/>
              <a:t> </a:t>
            </a:r>
            <a:r>
              <a:rPr lang="en-US" baseline="0" dirty="0" err="1"/>
              <a:t>gốc</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Ứng</a:t>
            </a:r>
            <a:r>
              <a:rPr lang="en-US" baseline="0" dirty="0"/>
              <a:t> </a:t>
            </a:r>
            <a:r>
              <a:rPr lang="en-US" baseline="0" dirty="0" err="1"/>
              <a:t>dụng</a:t>
            </a:r>
            <a:endParaRPr lang="en-US" dirty="0"/>
          </a:p>
          <a:p>
            <a:pPr marL="171450" indent="-171450">
              <a:buFontTx/>
              <a:buChar char="-"/>
            </a:pPr>
            <a:r>
              <a:rPr lang="en-US" dirty="0"/>
              <a:t>1990: </a:t>
            </a:r>
            <a:r>
              <a:rPr lang="en-US" dirty="0" err="1"/>
              <a:t>Khái</a:t>
            </a:r>
            <a:r>
              <a:rPr lang="en-US" baseline="0" dirty="0"/>
              <a:t> </a:t>
            </a:r>
            <a:r>
              <a:rPr lang="en-US" baseline="0" dirty="0" err="1"/>
              <a:t>niệm</a:t>
            </a:r>
            <a:r>
              <a:rPr lang="en-US" baseline="0" dirty="0"/>
              <a:t> </a:t>
            </a:r>
            <a:r>
              <a:rPr lang="en-US" baseline="0" dirty="0" err="1"/>
              <a:t>điện</a:t>
            </a:r>
            <a:r>
              <a:rPr lang="en-US" baseline="0" dirty="0"/>
              <a:t> </a:t>
            </a:r>
            <a:r>
              <a:rPr lang="en-US" baseline="0" dirty="0" err="1"/>
              <a:t>toán</a:t>
            </a:r>
            <a:r>
              <a:rPr lang="en-US" baseline="0" dirty="0"/>
              <a:t> </a:t>
            </a:r>
            <a:r>
              <a:rPr lang="en-US" baseline="0" dirty="0" err="1"/>
              <a:t>phân</a:t>
            </a:r>
            <a:r>
              <a:rPr lang="en-US" baseline="0" dirty="0"/>
              <a:t> </a:t>
            </a:r>
            <a:r>
              <a:rPr lang="en-US" baseline="0" dirty="0" err="1"/>
              <a:t>tán</a:t>
            </a:r>
            <a:r>
              <a:rPr lang="en-US" baseline="0" dirty="0"/>
              <a:t> </a:t>
            </a:r>
            <a:r>
              <a:rPr lang="en-US" baseline="0" dirty="0" err="1"/>
              <a:t>ra</a:t>
            </a:r>
            <a:r>
              <a:rPr lang="en-US" baseline="0" dirty="0"/>
              <a:t> </a:t>
            </a:r>
            <a:r>
              <a:rPr lang="en-US" baseline="0" dirty="0" err="1"/>
              <a:t>đời</a:t>
            </a:r>
            <a:r>
              <a:rPr lang="en-US" baseline="0" dirty="0"/>
              <a:t>; </a:t>
            </a:r>
          </a:p>
          <a:p>
            <a:pPr marL="171450" indent="-171450">
              <a:buFontTx/>
              <a:buChar char="-"/>
            </a:pPr>
            <a:r>
              <a:rPr lang="en-US" baseline="0" dirty="0"/>
              <a:t>2009: </a:t>
            </a:r>
            <a:r>
              <a:rPr lang="en-US" baseline="0" dirty="0" err="1"/>
              <a:t>Phát</a:t>
            </a:r>
            <a:r>
              <a:rPr lang="en-US" baseline="0" dirty="0"/>
              <a:t> minh </a:t>
            </a:r>
            <a:r>
              <a:rPr lang="en-US" baseline="0" dirty="0" err="1"/>
              <a:t>ra</a:t>
            </a:r>
            <a:r>
              <a:rPr lang="en-US" baseline="0" dirty="0"/>
              <a:t> </a:t>
            </a:r>
            <a:r>
              <a:rPr lang="en-US" baseline="0" dirty="0" err="1"/>
              <a:t>BTC</a:t>
            </a:r>
            <a:r>
              <a:rPr lang="en-US" baseline="0" dirty="0"/>
              <a:t> </a:t>
            </a:r>
            <a:r>
              <a:rPr lang="en-US" baseline="0" dirty="0" err="1"/>
              <a:t>và</a:t>
            </a:r>
            <a:r>
              <a:rPr lang="en-US" baseline="0" dirty="0"/>
              <a:t> </a:t>
            </a:r>
            <a:r>
              <a:rPr lang="en-US" baseline="0" dirty="0" err="1"/>
              <a:t>khái</a:t>
            </a:r>
            <a:r>
              <a:rPr lang="en-US" baseline="0" dirty="0"/>
              <a:t> </a:t>
            </a:r>
            <a:r>
              <a:rPr lang="en-US" baseline="0" dirty="0" err="1"/>
              <a:t>niệm</a:t>
            </a:r>
            <a:r>
              <a:rPr lang="en-US" baseline="0" dirty="0"/>
              <a:t> BC; </a:t>
            </a:r>
          </a:p>
          <a:p>
            <a:pPr marL="171450" indent="-171450">
              <a:buFontTx/>
              <a:buChar char="-"/>
            </a:pPr>
            <a:r>
              <a:rPr lang="en-US" baseline="0" dirty="0"/>
              <a:t>2011: </a:t>
            </a:r>
            <a:r>
              <a:rPr lang="en-US" baseline="0" dirty="0" err="1"/>
              <a:t>Tiền</a:t>
            </a:r>
            <a:r>
              <a:rPr lang="en-US" baseline="0" dirty="0"/>
              <a:t> </a:t>
            </a:r>
            <a:r>
              <a:rPr lang="en-US" baseline="0" dirty="0" err="1"/>
              <a:t>ảo</a:t>
            </a:r>
            <a:r>
              <a:rPr lang="en-US" baseline="0" dirty="0"/>
              <a:t> </a:t>
            </a:r>
            <a:r>
              <a:rPr lang="en-US" baseline="0" dirty="0" err="1"/>
              <a:t>bùng</a:t>
            </a:r>
            <a:r>
              <a:rPr lang="en-US" baseline="0" dirty="0"/>
              <a:t> </a:t>
            </a:r>
            <a:r>
              <a:rPr lang="en-US" baseline="0" dirty="0" err="1"/>
              <a:t>nổ</a:t>
            </a:r>
            <a:r>
              <a:rPr lang="en-US" baseline="0" dirty="0"/>
              <a:t> </a:t>
            </a:r>
            <a:r>
              <a:rPr lang="en-US" baseline="0" dirty="0" err="1"/>
              <a:t>cùng</a:t>
            </a:r>
            <a:r>
              <a:rPr lang="en-US" baseline="0" dirty="0"/>
              <a:t> </a:t>
            </a:r>
            <a:r>
              <a:rPr lang="en-US" baseline="0" dirty="0" err="1"/>
              <a:t>các</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về</a:t>
            </a:r>
            <a:r>
              <a:rPr lang="en-US" baseline="0" dirty="0"/>
              <a:t> </a:t>
            </a:r>
            <a:r>
              <a:rPr lang="en-US" baseline="0" dirty="0" err="1"/>
              <a:t>tài</a:t>
            </a:r>
            <a:r>
              <a:rPr lang="en-US" baseline="0" dirty="0"/>
              <a:t> </a:t>
            </a:r>
            <a:r>
              <a:rPr lang="en-US" baseline="0" dirty="0" err="1"/>
              <a:t>chính</a:t>
            </a:r>
            <a:r>
              <a:rPr lang="en-US" baseline="0" dirty="0"/>
              <a:t>; </a:t>
            </a:r>
          </a:p>
          <a:p>
            <a:pPr marL="171450" indent="-171450">
              <a:buFontTx/>
              <a:buChar char="-"/>
            </a:pPr>
            <a:r>
              <a:rPr lang="en-US" baseline="0" dirty="0"/>
              <a:t>2012: </a:t>
            </a:r>
            <a:r>
              <a:rPr lang="en-US" baseline="0" dirty="0" err="1"/>
              <a:t>Sàn</a:t>
            </a:r>
            <a:r>
              <a:rPr lang="en-US" baseline="0" dirty="0"/>
              <a:t> </a:t>
            </a:r>
            <a:r>
              <a:rPr lang="en-US" baseline="0" dirty="0" err="1"/>
              <a:t>giao</a:t>
            </a:r>
            <a:r>
              <a:rPr lang="en-US" baseline="0" dirty="0"/>
              <a:t> </a:t>
            </a:r>
            <a:r>
              <a:rPr lang="en-US" baseline="0" dirty="0" err="1"/>
              <a:t>dịch</a:t>
            </a:r>
            <a:r>
              <a:rPr lang="en-US" baseline="0" dirty="0"/>
              <a:t> </a:t>
            </a:r>
            <a:r>
              <a:rPr lang="en-US" baseline="0" dirty="0" err="1"/>
              <a:t>tiền</a:t>
            </a:r>
            <a:r>
              <a:rPr lang="en-US" baseline="0" dirty="0"/>
              <a:t> </a:t>
            </a:r>
            <a:r>
              <a:rPr lang="en-US" baseline="0" dirty="0" err="1"/>
              <a:t>ảo</a:t>
            </a:r>
            <a:r>
              <a:rPr lang="en-US" baseline="0" dirty="0"/>
              <a:t> </a:t>
            </a:r>
            <a:r>
              <a:rPr lang="en-US" baseline="0" dirty="0" err="1"/>
              <a:t>và</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thanh</a:t>
            </a:r>
            <a:r>
              <a:rPr lang="en-US" baseline="0" dirty="0"/>
              <a:t> </a:t>
            </a:r>
            <a:r>
              <a:rPr lang="en-US" baseline="0" dirty="0" err="1"/>
              <a:t>toán</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số</a:t>
            </a:r>
            <a:r>
              <a:rPr lang="en-US" baseline="0" dirty="0"/>
              <a:t> </a:t>
            </a:r>
            <a:r>
              <a:rPr lang="en-US" baseline="0" dirty="0" err="1"/>
              <a:t>ra</a:t>
            </a:r>
            <a:r>
              <a:rPr lang="en-US" baseline="0" dirty="0"/>
              <a:t> </a:t>
            </a:r>
            <a:r>
              <a:rPr lang="en-US" baseline="0" dirty="0" err="1"/>
              <a:t>đời</a:t>
            </a:r>
            <a:r>
              <a:rPr lang="en-US" baseline="0" dirty="0"/>
              <a:t>; </a:t>
            </a:r>
          </a:p>
          <a:p>
            <a:pPr marL="171450" indent="-171450">
              <a:buFontTx/>
              <a:buChar char="-"/>
            </a:pPr>
            <a:r>
              <a:rPr lang="en-US" baseline="0" dirty="0"/>
              <a:t>2013: </a:t>
            </a:r>
            <a:r>
              <a:rPr lang="en-US" baseline="0" dirty="0" err="1"/>
              <a:t>Thị</a:t>
            </a:r>
            <a:r>
              <a:rPr lang="en-US" baseline="0" dirty="0"/>
              <a:t> </a:t>
            </a:r>
            <a:r>
              <a:rPr lang="en-US" baseline="0" dirty="0" err="1"/>
              <a:t>trường</a:t>
            </a:r>
            <a:r>
              <a:rPr lang="en-US" baseline="0" dirty="0"/>
              <a:t> </a:t>
            </a:r>
            <a:r>
              <a:rPr lang="en-US" baseline="0" dirty="0" err="1"/>
              <a:t>tài</a:t>
            </a:r>
            <a:r>
              <a:rPr lang="en-US" baseline="0" dirty="0"/>
              <a:t> </a:t>
            </a:r>
            <a:r>
              <a:rPr lang="en-US" baseline="0" dirty="0" err="1"/>
              <a:t>chính</a:t>
            </a:r>
            <a:r>
              <a:rPr lang="en-US" baseline="0" dirty="0"/>
              <a:t> </a:t>
            </a:r>
            <a:r>
              <a:rPr lang="en-US" baseline="0" dirty="0" err="1"/>
              <a:t>và</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sử</a:t>
            </a:r>
            <a:r>
              <a:rPr lang="en-US" baseline="0" dirty="0"/>
              <a:t> </a:t>
            </a:r>
            <a:r>
              <a:rPr lang="en-US" baseline="0" dirty="0" err="1"/>
              <a:t>dụng</a:t>
            </a:r>
            <a:r>
              <a:rPr lang="en-US" baseline="0" dirty="0"/>
              <a:t> BC </a:t>
            </a:r>
            <a:r>
              <a:rPr lang="en-US" baseline="0" dirty="0" err="1"/>
              <a:t>phát</a:t>
            </a:r>
            <a:r>
              <a:rPr lang="en-US" baseline="0" dirty="0"/>
              <a:t> </a:t>
            </a:r>
            <a:r>
              <a:rPr lang="en-US" baseline="0" dirty="0" err="1"/>
              <a:t>triển</a:t>
            </a:r>
            <a:endParaRPr lang="en-US" baseline="0" dirty="0"/>
          </a:p>
          <a:p>
            <a:pPr marL="171450" indent="-171450">
              <a:buFontTx/>
              <a:buChar char="-"/>
            </a:pPr>
            <a:r>
              <a:rPr lang="en-US" baseline="0" dirty="0"/>
              <a:t>2014: </a:t>
            </a:r>
            <a:r>
              <a:rPr lang="en-US" baseline="0" dirty="0" err="1"/>
              <a:t>Hợp</a:t>
            </a:r>
            <a:r>
              <a:rPr lang="en-US" baseline="0" dirty="0"/>
              <a:t> </a:t>
            </a:r>
            <a:r>
              <a:rPr lang="en-US" baseline="0" dirty="0" err="1"/>
              <a:t>đồng</a:t>
            </a:r>
            <a:r>
              <a:rPr lang="en-US" baseline="0" dirty="0"/>
              <a:t> </a:t>
            </a:r>
            <a:r>
              <a:rPr lang="en-US" baseline="0" dirty="0" err="1"/>
              <a:t>thông</a:t>
            </a:r>
            <a:r>
              <a:rPr lang="en-US" baseline="0" dirty="0"/>
              <a:t> minh; </a:t>
            </a:r>
          </a:p>
          <a:p>
            <a:pPr marL="171450" indent="-171450">
              <a:buFontTx/>
              <a:buChar char="-"/>
            </a:pPr>
            <a:r>
              <a:rPr lang="en-US" baseline="0" dirty="0"/>
              <a:t>2015: </a:t>
            </a:r>
            <a:r>
              <a:rPr lang="en-US" baseline="0" dirty="0" err="1"/>
              <a:t>Tiền</a:t>
            </a:r>
            <a:r>
              <a:rPr lang="en-US" baseline="0" dirty="0"/>
              <a:t> </a:t>
            </a:r>
            <a:r>
              <a:rPr lang="en-US" baseline="0" dirty="0" err="1"/>
              <a:t>ảo</a:t>
            </a:r>
            <a:r>
              <a:rPr lang="en-US" baseline="0" dirty="0"/>
              <a:t> </a:t>
            </a:r>
            <a:r>
              <a:rPr lang="en-US" baseline="0" dirty="0" err="1"/>
              <a:t>và</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áp</a:t>
            </a:r>
            <a:r>
              <a:rPr lang="en-US" baseline="0" dirty="0"/>
              <a:t> </a:t>
            </a:r>
            <a:r>
              <a:rPr lang="en-US" baseline="0" dirty="0" err="1"/>
              <a:t>dụng</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blockchain</a:t>
            </a:r>
            <a:r>
              <a:rPr lang="en-US" baseline="0" dirty="0"/>
              <a:t> </a:t>
            </a:r>
            <a:r>
              <a:rPr lang="en-US" baseline="0" dirty="0" err="1"/>
              <a:t>được</a:t>
            </a:r>
            <a:r>
              <a:rPr lang="en-US" baseline="0" dirty="0"/>
              <a:t> </a:t>
            </a:r>
            <a:r>
              <a:rPr lang="en-US" baseline="0" dirty="0" err="1"/>
              <a:t>chấp</a:t>
            </a:r>
            <a:r>
              <a:rPr lang="en-US" baseline="0" dirty="0"/>
              <a:t> </a:t>
            </a:r>
            <a:r>
              <a:rPr lang="en-US" baseline="0" dirty="0" err="1"/>
              <a:t>nhận</a:t>
            </a:r>
            <a:r>
              <a:rPr lang="en-US" baseline="0" dirty="0"/>
              <a:t> </a:t>
            </a:r>
            <a:r>
              <a:rPr lang="en-US" baseline="0" dirty="0" err="1"/>
              <a:t>hợp</a:t>
            </a:r>
            <a:r>
              <a:rPr lang="en-US" baseline="0" dirty="0"/>
              <a:t> </a:t>
            </a:r>
            <a:r>
              <a:rPr lang="en-US" baseline="0" dirty="0" err="1"/>
              <a:t>pháp</a:t>
            </a:r>
            <a:r>
              <a:rPr lang="en-US" baseline="0" dirty="0"/>
              <a:t> </a:t>
            </a:r>
            <a:r>
              <a:rPr lang="en-US" baseline="0" dirty="0" err="1"/>
              <a:t>hóa</a:t>
            </a:r>
            <a:r>
              <a:rPr lang="en-US" baseline="0" dirty="0"/>
              <a:t> ở </a:t>
            </a:r>
            <a:r>
              <a:rPr lang="en-US" baseline="0" dirty="0" err="1"/>
              <a:t>nhiều</a:t>
            </a:r>
            <a:r>
              <a:rPr lang="en-US" baseline="0" dirty="0"/>
              <a:t> </a:t>
            </a:r>
            <a:r>
              <a:rPr lang="en-US" baseline="0" dirty="0" err="1"/>
              <a:t>nơi</a:t>
            </a:r>
            <a:r>
              <a:rPr lang="en-US" baseline="0" dirty="0"/>
              <a:t>.</a:t>
            </a:r>
          </a:p>
          <a:p>
            <a:pPr marL="171450" indent="-171450">
              <a:buFontTx/>
              <a:buChar char="-"/>
            </a:pPr>
            <a:r>
              <a:rPr lang="en-US" baseline="0" dirty="0"/>
              <a:t>2016: </a:t>
            </a:r>
            <a:r>
              <a:rPr lang="en-US" baseline="0" dirty="0" err="1"/>
              <a:t>Phát</a:t>
            </a:r>
            <a:r>
              <a:rPr lang="en-US" baseline="0" dirty="0"/>
              <a:t> </a:t>
            </a:r>
            <a:r>
              <a:rPr lang="en-US" baseline="0" dirty="0" err="1"/>
              <a:t>triển</a:t>
            </a:r>
            <a:r>
              <a:rPr lang="en-US" baseline="0" dirty="0"/>
              <a:t> </a:t>
            </a:r>
            <a:r>
              <a:rPr lang="en-US" baseline="0" dirty="0" err="1"/>
              <a:t>nhiều</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với</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triển</a:t>
            </a:r>
            <a:r>
              <a:rPr lang="en-US" baseline="0" dirty="0"/>
              <a:t> </a:t>
            </a:r>
            <a:r>
              <a:rPr lang="en-US" baseline="0" dirty="0" err="1"/>
              <a:t>vọng</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10</a:t>
            </a:fld>
            <a:endParaRPr lang="en-US" altLang="en-US"/>
          </a:p>
        </p:txBody>
      </p:sp>
    </p:spTree>
    <p:extLst>
      <p:ext uri="{BB962C8B-B14F-4D97-AF65-F5344CB8AC3E}">
        <p14:creationId xmlns:p14="http://schemas.microsoft.com/office/powerpoint/2010/main" val="127743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Times New Roman" pitchFamily="18" charset="0"/>
                <a:ea typeface="+mn-ea"/>
                <a:cs typeface="+mn-cs"/>
              </a:rPr>
              <a:t>Ngày 14/6/2018, báo điện tử VnExpress tổ chức "Diễn đàn Blockchain: Xu hướng và Tầm nhìn phát triển" dưới sự chỉ đạo của Bộ Khoa học và Công nghệ. Chương trình sẽ bàn về các cơ hội và thách thức khi phát triển công nghệ blockchain tại Việt Nam và trên thế giới; đề xuất các kiến nghị và hành lang pháp lý cho các hoạt động ICO, tiền thuật toán, đón đầu xu hướng phát triển trong tương la</a:t>
            </a:r>
            <a:r>
              <a:rPr lang="en-US" sz="1200" b="0" i="0" kern="1200" dirty="0" err="1">
                <a:solidFill>
                  <a:schemeClr val="tx1"/>
                </a:solidFill>
                <a:effectLst/>
                <a:latin typeface="Times New Roman" pitchFamily="18" charset="0"/>
                <a:ea typeface="+mn-ea"/>
                <a:cs typeface="+mn-cs"/>
              </a:rPr>
              <a:t>i</a:t>
            </a:r>
            <a:endParaRPr lang="en-US" sz="1200" b="0" i="0" kern="1200" dirty="0">
              <a:solidFill>
                <a:schemeClr val="tx1"/>
              </a:solidFill>
              <a:effectLst/>
              <a:latin typeface="Times New Roman" pitchFamily="18" charset="0"/>
              <a:ea typeface="+mn-ea"/>
              <a:cs typeface="+mn-cs"/>
            </a:endParaRP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https://vnexpress.net/tin-tuc/wef-asean/startup/khong-gian-startup-blockchain-dau-tien-o-viet-nam-van-hanh-3794573.html?utm_source=search_vne</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https://startup.vnexpress.net/tin-tuc/xu-huong/7-don-vi-phoi-hop-to-chuc-dien-dan-blockchain-tai-viet-nam-3813412.html?utm_source=search_vne</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https://startup.vnexpress.net/startup-viet-2018/gioi-thieu</a:t>
            </a:r>
          </a:p>
        </p:txBody>
      </p:sp>
      <p:sp>
        <p:nvSpPr>
          <p:cNvPr id="4" name="Slide Number Placeholder 3"/>
          <p:cNvSpPr>
            <a:spLocks noGrp="1"/>
          </p:cNvSpPr>
          <p:nvPr>
            <p:ph type="sldNum" sz="quarter" idx="10"/>
          </p:nvPr>
        </p:nvSpPr>
        <p:spPr/>
        <p:txBody>
          <a:bodyPr/>
          <a:lstStyle/>
          <a:p>
            <a:pPr>
              <a:defRPr/>
            </a:pPr>
            <a:fld id="{391F7267-EB49-4842-9137-9F776758F52F}" type="slidenum">
              <a:rPr lang="en-US" altLang="en-US" smtClean="0"/>
              <a:pPr>
                <a:defRPr/>
              </a:pPr>
              <a:t>11</a:t>
            </a:fld>
            <a:endParaRPr lang="en-US" altLang="en-US"/>
          </a:p>
        </p:txBody>
      </p:sp>
    </p:spTree>
    <p:extLst>
      <p:ext uri="{BB962C8B-B14F-4D97-AF65-F5344CB8AC3E}">
        <p14:creationId xmlns:p14="http://schemas.microsoft.com/office/powerpoint/2010/main" val="252100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6" name="Rectangle 6"/>
          <p:cNvSpPr>
            <a:spLocks noGrp="1" noChangeArrowheads="1"/>
          </p:cNvSpPr>
          <p:nvPr>
            <p:ph type="sldNum" sz="quarter" idx="12"/>
          </p:nvPr>
        </p:nvSpPr>
        <p:spPr>
          <a:ln/>
        </p:spPr>
        <p:txBody>
          <a:bodyPr/>
          <a:lstStyle>
            <a:lvl1pPr>
              <a:defRPr/>
            </a:lvl1pPr>
          </a:lstStyle>
          <a:p>
            <a:pPr>
              <a:defRPr/>
            </a:pPr>
            <a:fld id="{A365DF28-78FA-4F55-A3C0-B5D9CD1A079B}" type="slidenum">
              <a:rPr lang="en-US" altLang="en-US"/>
              <a:pPr>
                <a:defRPr/>
              </a:pPr>
              <a:t>‹#›</a:t>
            </a:fld>
            <a:endParaRPr lang="en-US" altLang="en-US"/>
          </a:p>
        </p:txBody>
      </p:sp>
    </p:spTree>
    <p:extLst>
      <p:ext uri="{BB962C8B-B14F-4D97-AF65-F5344CB8AC3E}">
        <p14:creationId xmlns:p14="http://schemas.microsoft.com/office/powerpoint/2010/main" val="60649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6" name="Rectangle 6"/>
          <p:cNvSpPr>
            <a:spLocks noGrp="1" noChangeArrowheads="1"/>
          </p:cNvSpPr>
          <p:nvPr>
            <p:ph type="sldNum" sz="quarter" idx="12"/>
          </p:nvPr>
        </p:nvSpPr>
        <p:spPr>
          <a:ln/>
        </p:spPr>
        <p:txBody>
          <a:bodyPr/>
          <a:lstStyle>
            <a:lvl1pPr>
              <a:defRPr/>
            </a:lvl1pPr>
          </a:lstStyle>
          <a:p>
            <a:pPr>
              <a:defRPr/>
            </a:pPr>
            <a:fld id="{494F345A-E305-4447-830A-F7C137A6C8F8}" type="slidenum">
              <a:rPr lang="en-US" altLang="en-US"/>
              <a:pPr>
                <a:defRPr/>
              </a:pPr>
              <a:t>‹#›</a:t>
            </a:fld>
            <a:endParaRPr lang="en-US" altLang="en-US"/>
          </a:p>
        </p:txBody>
      </p:sp>
    </p:spTree>
    <p:extLst>
      <p:ext uri="{BB962C8B-B14F-4D97-AF65-F5344CB8AC3E}">
        <p14:creationId xmlns:p14="http://schemas.microsoft.com/office/powerpoint/2010/main" val="187864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6" name="Rectangle 6"/>
          <p:cNvSpPr>
            <a:spLocks noGrp="1" noChangeArrowheads="1"/>
          </p:cNvSpPr>
          <p:nvPr>
            <p:ph type="sldNum" sz="quarter" idx="12"/>
          </p:nvPr>
        </p:nvSpPr>
        <p:spPr>
          <a:ln/>
        </p:spPr>
        <p:txBody>
          <a:bodyPr/>
          <a:lstStyle>
            <a:lvl1pPr>
              <a:defRPr/>
            </a:lvl1pPr>
          </a:lstStyle>
          <a:p>
            <a:pPr>
              <a:defRPr/>
            </a:pPr>
            <a:fld id="{5024E766-4882-42A0-A539-8B83D02953C8}" type="slidenum">
              <a:rPr lang="en-US" altLang="en-US"/>
              <a:pPr>
                <a:defRPr/>
              </a:pPr>
              <a:t>‹#›</a:t>
            </a:fld>
            <a:endParaRPr lang="en-US" altLang="en-US"/>
          </a:p>
        </p:txBody>
      </p:sp>
    </p:spTree>
    <p:extLst>
      <p:ext uri="{BB962C8B-B14F-4D97-AF65-F5344CB8AC3E}">
        <p14:creationId xmlns:p14="http://schemas.microsoft.com/office/powerpoint/2010/main" val="161921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6" name="Rectangle 6"/>
          <p:cNvSpPr>
            <a:spLocks noGrp="1" noChangeArrowheads="1"/>
          </p:cNvSpPr>
          <p:nvPr>
            <p:ph type="sldNum" sz="quarter" idx="12"/>
          </p:nvPr>
        </p:nvSpPr>
        <p:spPr>
          <a:ln/>
        </p:spPr>
        <p:txBody>
          <a:bodyPr/>
          <a:lstStyle>
            <a:lvl1pPr>
              <a:defRPr/>
            </a:lvl1pPr>
          </a:lstStyle>
          <a:p>
            <a:pPr>
              <a:defRPr/>
            </a:pPr>
            <a:fld id="{14518C57-ABBD-4BEC-8F9D-8BEBE294B212}" type="slidenum">
              <a:rPr lang="en-US" altLang="en-US"/>
              <a:pPr>
                <a:defRPr/>
              </a:pPr>
              <a:t>‹#›</a:t>
            </a:fld>
            <a:endParaRPr lang="en-US" altLang="en-US"/>
          </a:p>
        </p:txBody>
      </p:sp>
    </p:spTree>
    <p:extLst>
      <p:ext uri="{BB962C8B-B14F-4D97-AF65-F5344CB8AC3E}">
        <p14:creationId xmlns:p14="http://schemas.microsoft.com/office/powerpoint/2010/main" val="116014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6" name="Rectangle 6"/>
          <p:cNvSpPr>
            <a:spLocks noGrp="1" noChangeArrowheads="1"/>
          </p:cNvSpPr>
          <p:nvPr>
            <p:ph type="sldNum" sz="quarter" idx="12"/>
          </p:nvPr>
        </p:nvSpPr>
        <p:spPr>
          <a:ln/>
        </p:spPr>
        <p:txBody>
          <a:bodyPr/>
          <a:lstStyle>
            <a:lvl1pPr>
              <a:defRPr/>
            </a:lvl1pPr>
          </a:lstStyle>
          <a:p>
            <a:pPr>
              <a:defRPr/>
            </a:pPr>
            <a:fld id="{AF5656DE-A015-4AB5-914C-5529FDAC3768}" type="slidenum">
              <a:rPr lang="en-US" altLang="en-US"/>
              <a:pPr>
                <a:defRPr/>
              </a:pPr>
              <a:t>‹#›</a:t>
            </a:fld>
            <a:endParaRPr lang="en-US" altLang="en-US"/>
          </a:p>
        </p:txBody>
      </p:sp>
    </p:spTree>
    <p:extLst>
      <p:ext uri="{BB962C8B-B14F-4D97-AF65-F5344CB8AC3E}">
        <p14:creationId xmlns:p14="http://schemas.microsoft.com/office/powerpoint/2010/main" val="363998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7" name="Rectangle 6"/>
          <p:cNvSpPr>
            <a:spLocks noGrp="1" noChangeArrowheads="1"/>
          </p:cNvSpPr>
          <p:nvPr>
            <p:ph type="sldNum" sz="quarter" idx="12"/>
          </p:nvPr>
        </p:nvSpPr>
        <p:spPr>
          <a:ln/>
        </p:spPr>
        <p:txBody>
          <a:bodyPr/>
          <a:lstStyle>
            <a:lvl1pPr>
              <a:defRPr/>
            </a:lvl1pPr>
          </a:lstStyle>
          <a:p>
            <a:pPr>
              <a:defRPr/>
            </a:pPr>
            <a:fld id="{F543B407-78DB-4995-BB3B-7A20D69BE408}" type="slidenum">
              <a:rPr lang="en-US" altLang="en-US"/>
              <a:pPr>
                <a:defRPr/>
              </a:pPr>
              <a:t>‹#›</a:t>
            </a:fld>
            <a:endParaRPr lang="en-US" altLang="en-US"/>
          </a:p>
        </p:txBody>
      </p:sp>
    </p:spTree>
    <p:extLst>
      <p:ext uri="{BB962C8B-B14F-4D97-AF65-F5344CB8AC3E}">
        <p14:creationId xmlns:p14="http://schemas.microsoft.com/office/powerpoint/2010/main" val="34091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9" name="Rectangle 6"/>
          <p:cNvSpPr>
            <a:spLocks noGrp="1" noChangeArrowheads="1"/>
          </p:cNvSpPr>
          <p:nvPr>
            <p:ph type="sldNum" sz="quarter" idx="12"/>
          </p:nvPr>
        </p:nvSpPr>
        <p:spPr>
          <a:ln/>
        </p:spPr>
        <p:txBody>
          <a:bodyPr/>
          <a:lstStyle>
            <a:lvl1pPr>
              <a:defRPr/>
            </a:lvl1pPr>
          </a:lstStyle>
          <a:p>
            <a:pPr>
              <a:defRPr/>
            </a:pPr>
            <a:fld id="{EFD66FCE-CC70-4482-8B83-3F71E86B122C}" type="slidenum">
              <a:rPr lang="en-US" altLang="en-US"/>
              <a:pPr>
                <a:defRPr/>
              </a:pPr>
              <a:t>‹#›</a:t>
            </a:fld>
            <a:endParaRPr lang="en-US" altLang="en-US"/>
          </a:p>
        </p:txBody>
      </p:sp>
    </p:spTree>
    <p:extLst>
      <p:ext uri="{BB962C8B-B14F-4D97-AF65-F5344CB8AC3E}">
        <p14:creationId xmlns:p14="http://schemas.microsoft.com/office/powerpoint/2010/main" val="101017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5" name="Rectangle 6"/>
          <p:cNvSpPr>
            <a:spLocks noGrp="1" noChangeArrowheads="1"/>
          </p:cNvSpPr>
          <p:nvPr>
            <p:ph type="sldNum" sz="quarter" idx="12"/>
          </p:nvPr>
        </p:nvSpPr>
        <p:spPr>
          <a:ln/>
        </p:spPr>
        <p:txBody>
          <a:bodyPr/>
          <a:lstStyle>
            <a:lvl1pPr>
              <a:defRPr/>
            </a:lvl1pPr>
          </a:lstStyle>
          <a:p>
            <a:pPr>
              <a:defRPr/>
            </a:pPr>
            <a:fld id="{81F032A8-CE87-4765-9DBB-BBF4DFB34906}" type="slidenum">
              <a:rPr lang="en-US" altLang="en-US"/>
              <a:pPr>
                <a:defRPr/>
              </a:pPr>
              <a:t>‹#›</a:t>
            </a:fld>
            <a:endParaRPr lang="en-US" altLang="en-US"/>
          </a:p>
        </p:txBody>
      </p:sp>
    </p:spTree>
    <p:extLst>
      <p:ext uri="{BB962C8B-B14F-4D97-AF65-F5344CB8AC3E}">
        <p14:creationId xmlns:p14="http://schemas.microsoft.com/office/powerpoint/2010/main" val="331704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4" name="Rectangle 6"/>
          <p:cNvSpPr>
            <a:spLocks noGrp="1" noChangeArrowheads="1"/>
          </p:cNvSpPr>
          <p:nvPr>
            <p:ph type="sldNum" sz="quarter" idx="12"/>
          </p:nvPr>
        </p:nvSpPr>
        <p:spPr>
          <a:ln/>
        </p:spPr>
        <p:txBody>
          <a:bodyPr/>
          <a:lstStyle>
            <a:lvl1pPr>
              <a:defRPr/>
            </a:lvl1pPr>
          </a:lstStyle>
          <a:p>
            <a:pPr>
              <a:defRPr/>
            </a:pPr>
            <a:fld id="{C7762AFC-DD38-4FA0-BD73-7549D48D93B7}" type="slidenum">
              <a:rPr lang="en-US" altLang="en-US"/>
              <a:pPr>
                <a:defRPr/>
              </a:pPr>
              <a:t>‹#›</a:t>
            </a:fld>
            <a:endParaRPr lang="en-US" altLang="en-US"/>
          </a:p>
        </p:txBody>
      </p:sp>
    </p:spTree>
    <p:extLst>
      <p:ext uri="{BB962C8B-B14F-4D97-AF65-F5344CB8AC3E}">
        <p14:creationId xmlns:p14="http://schemas.microsoft.com/office/powerpoint/2010/main" val="332371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7" name="Rectangle 6"/>
          <p:cNvSpPr>
            <a:spLocks noGrp="1" noChangeArrowheads="1"/>
          </p:cNvSpPr>
          <p:nvPr>
            <p:ph type="sldNum" sz="quarter" idx="12"/>
          </p:nvPr>
        </p:nvSpPr>
        <p:spPr>
          <a:ln/>
        </p:spPr>
        <p:txBody>
          <a:bodyPr/>
          <a:lstStyle>
            <a:lvl1pPr>
              <a:defRPr/>
            </a:lvl1pPr>
          </a:lstStyle>
          <a:p>
            <a:pPr>
              <a:defRPr/>
            </a:pPr>
            <a:fld id="{ABD82A38-D246-4B44-9F35-C9AEC243AC57}" type="slidenum">
              <a:rPr lang="en-US" altLang="en-US"/>
              <a:pPr>
                <a:defRPr/>
              </a:pPr>
              <a:t>‹#›</a:t>
            </a:fld>
            <a:endParaRPr lang="en-US" altLang="en-US"/>
          </a:p>
        </p:txBody>
      </p:sp>
    </p:spTree>
    <p:extLst>
      <p:ext uri="{BB962C8B-B14F-4D97-AF65-F5344CB8AC3E}">
        <p14:creationId xmlns:p14="http://schemas.microsoft.com/office/powerpoint/2010/main" val="178652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CS149D Fall 2002</a:t>
            </a:r>
          </a:p>
        </p:txBody>
      </p:sp>
      <p:sp>
        <p:nvSpPr>
          <p:cNvPr id="7" name="Rectangle 6"/>
          <p:cNvSpPr>
            <a:spLocks noGrp="1" noChangeArrowheads="1"/>
          </p:cNvSpPr>
          <p:nvPr>
            <p:ph type="sldNum" sz="quarter" idx="12"/>
          </p:nvPr>
        </p:nvSpPr>
        <p:spPr>
          <a:ln/>
        </p:spPr>
        <p:txBody>
          <a:bodyPr/>
          <a:lstStyle>
            <a:lvl1pPr>
              <a:defRPr/>
            </a:lvl1pPr>
          </a:lstStyle>
          <a:p>
            <a:pPr>
              <a:defRPr/>
            </a:pPr>
            <a:fld id="{59C5E302-F3C6-4E5A-A472-F6E4550B69D5}" type="slidenum">
              <a:rPr lang="en-US" altLang="en-US"/>
              <a:pPr>
                <a:defRPr/>
              </a:pPr>
              <a:t>‹#›</a:t>
            </a:fld>
            <a:endParaRPr lang="en-US" altLang="en-US"/>
          </a:p>
        </p:txBody>
      </p:sp>
    </p:spTree>
    <p:extLst>
      <p:ext uri="{BB962C8B-B14F-4D97-AF65-F5344CB8AC3E}">
        <p14:creationId xmlns:p14="http://schemas.microsoft.com/office/powerpoint/2010/main" val="203066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CS149D Fall 2002</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8F0E838-2AA4-44F1-A99B-ADAD08A22A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blockchain.info/" TargetMode="External"/><Relationship Id="rId2" Type="http://schemas.openxmlformats.org/officeDocument/2006/relationships/hyperlink" Target="https://blockchaindemo.io/"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remix.ethereum.org/#optimize=false&amp;version=soljson-v0.4.25+commit.59dbf8f1.js"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hyperlink" Target="https://notcuder.com/series-ethereum-danh-cho-lap-trinh-vien-tao-ung-dung-hello-world-don-gia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startup.vnexpress.net/tin-tuc/xu-huong/startup-binkabi-gioi-thieu-hai-san-blockchain-giao-dich-nong-san-hang-hoa-3798600.html?utm_source=search_vne" TargetMode="External"/><Relationship Id="rId2" Type="http://schemas.openxmlformats.org/officeDocument/2006/relationships/hyperlink" Target="https://startup.vnexpress.net/tin-tuc/hanh-trinh-khoi-nghiep/9x-tung-lam-viec-o-google-khoi-nghiep-voi-blockchain-3786651.html?utm_source=search_vne" TargetMode="External"/><Relationship Id="rId1" Type="http://schemas.openxmlformats.org/officeDocument/2006/relationships/slideLayout" Target="../slideLayouts/slideLayout6.xml"/><Relationship Id="rId5" Type="http://schemas.openxmlformats.org/officeDocument/2006/relationships/hyperlink" Target="https://kinhdoanh.vnexpress.net/tin-tuc/vi-mo/hai-quan-se-dung-blockchain-de-quan-ly-thong-quan-hang-hoa-3806740.html?utm_source=search_vne" TargetMode="External"/><Relationship Id="rId4" Type="http://schemas.openxmlformats.org/officeDocument/2006/relationships/hyperlink" Target="http://exchange.binkabi.network/#trade/W-ETH/W-ETH"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golden.com/wiki/MediBloc" TargetMode="External"/><Relationship Id="rId2" Type="http://schemas.openxmlformats.org/officeDocument/2006/relationships/hyperlink" Target="https://kinhdoanh.vnexpress.net/tin-tuc/ebank/ngan-hang/chuyen-tien-toan-cau-cai-tien-nho-cong-nghe-blockchain-3763148.html?utm_source=search_vne"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golden.com/wiki/MediBloc" TargetMode="External"/><Relationship Id="rId2" Type="http://schemas.openxmlformats.org/officeDocument/2006/relationships/hyperlink" Target="https://kinhdoanh.vnexpress.net/tin-tuc/ebank/ngan-hang/chuyen-tien-toan-cau-cai-tien-nho-cong-nghe-blockchain-3763148.html?utm_source=search_vne"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1143000" y="2133600"/>
            <a:ext cx="7315200" cy="1752600"/>
          </a:xfrm>
        </p:spPr>
        <p:txBody>
          <a:bodyPr/>
          <a:lstStyle/>
          <a:p>
            <a:pPr eaLnBrk="1" hangingPunct="1">
              <a:lnSpc>
                <a:spcPct val="150000"/>
              </a:lnSpc>
              <a:spcBef>
                <a:spcPts val="1200"/>
              </a:spcBef>
            </a:pPr>
            <a:r>
              <a:rPr lang="en-US" altLang="en-US" sz="3600" b="1" dirty="0">
                <a:solidFill>
                  <a:schemeClr val="accent2"/>
                </a:solidFill>
                <a:latin typeface="Arial" panose="020B0604020202020204" pitchFamily="34" charset="0"/>
                <a:cs typeface="Arial" panose="020B0604020202020204" pitchFamily="34" charset="0"/>
              </a:rPr>
              <a:t>CHUỖI KHỐI VÀ ỨNG DỤNG</a:t>
            </a:r>
            <a:br>
              <a:rPr lang="en-US" altLang="en-US" sz="3600" b="1" dirty="0">
                <a:solidFill>
                  <a:schemeClr val="accent2"/>
                </a:solidFill>
                <a:latin typeface="Arial" panose="020B0604020202020204" pitchFamily="34" charset="0"/>
                <a:cs typeface="Arial" panose="020B0604020202020204" pitchFamily="34" charset="0"/>
              </a:rPr>
            </a:br>
            <a:r>
              <a:rPr lang="en-US" altLang="en-US" sz="2800" b="1" dirty="0">
                <a:solidFill>
                  <a:schemeClr val="accent2"/>
                </a:solidFill>
                <a:latin typeface="Arial" panose="020B0604020202020204" pitchFamily="34" charset="0"/>
                <a:cs typeface="Arial" panose="020B0604020202020204" pitchFamily="34" charset="0"/>
              </a:rPr>
              <a:t>(BLOCKCHAIN AND APPLICATION)</a:t>
            </a:r>
          </a:p>
        </p:txBody>
      </p:sp>
      <p:sp>
        <p:nvSpPr>
          <p:cNvPr id="5" name="Rectangle 3"/>
          <p:cNvSpPr txBox="1">
            <a:spLocks noChangeArrowheads="1"/>
          </p:cNvSpPr>
          <p:nvPr/>
        </p:nvSpPr>
        <p:spPr bwMode="auto">
          <a:xfrm>
            <a:off x="990600" y="5257800"/>
            <a:ext cx="7315200" cy="838200"/>
          </a:xfrm>
          <a:prstGeom prst="rect">
            <a:avLst/>
          </a:prstGeom>
          <a:noFill/>
          <a:ln w="9525">
            <a:noFill/>
            <a:miter lim="800000"/>
            <a:headEnd/>
            <a:tailEnd/>
          </a:ln>
        </p:spPr>
        <p:txBody>
          <a:bodyPr/>
          <a:lstStyle/>
          <a:p>
            <a:pPr algn="ctr" eaLnBrk="1" hangingPunct="1">
              <a:spcBef>
                <a:spcPct val="20000"/>
              </a:spcBef>
              <a:defRPr/>
            </a:pPr>
            <a:r>
              <a:rPr lang="en-US" sz="1800" b="1" kern="0" dirty="0" err="1">
                <a:latin typeface="+mn-lt"/>
              </a:rPr>
              <a:t>Nguyễn</a:t>
            </a:r>
            <a:r>
              <a:rPr lang="en-US" sz="1800" b="1" kern="0" dirty="0">
                <a:latin typeface="+mn-lt"/>
              </a:rPr>
              <a:t> </a:t>
            </a:r>
            <a:r>
              <a:rPr lang="en-US" sz="1800" b="1" kern="0" dirty="0" err="1">
                <a:latin typeface="+mn-lt"/>
              </a:rPr>
              <a:t>Thị</a:t>
            </a:r>
            <a:r>
              <a:rPr lang="en-US" sz="1800" b="1" kern="0" dirty="0">
                <a:latin typeface="+mn-lt"/>
              </a:rPr>
              <a:t> </a:t>
            </a:r>
            <a:r>
              <a:rPr lang="en-US" sz="1800" b="1" kern="0" dirty="0" err="1">
                <a:latin typeface="+mn-lt"/>
              </a:rPr>
              <a:t>Hồng</a:t>
            </a:r>
            <a:r>
              <a:rPr lang="en-US" sz="1800" b="1" kern="0" dirty="0">
                <a:latin typeface="+mn-lt"/>
              </a:rPr>
              <a:t> Minh </a:t>
            </a:r>
          </a:p>
          <a:p>
            <a:pPr algn="ctr" eaLnBrk="1" hangingPunct="1">
              <a:spcBef>
                <a:spcPct val="20000"/>
              </a:spcBef>
              <a:defRPr/>
            </a:pPr>
            <a:r>
              <a:rPr lang="en-US" sz="1400" kern="0" dirty="0">
                <a:latin typeface="+mn-lt"/>
              </a:rPr>
              <a:t>minhnth@gmail.com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5D8017-46D7-4F74-BA27-3C552ACB1357}" type="slidenum">
              <a:rPr lang="en-US" altLang="en-US" sz="1400" smtClean="0"/>
              <a:pPr>
                <a:spcBef>
                  <a:spcPct val="0"/>
                </a:spcBef>
                <a:buFontTx/>
                <a:buNone/>
              </a:pPr>
              <a:t>10</a:t>
            </a:fld>
            <a:endParaRPr lang="en-US" altLang="en-US" sz="1400"/>
          </a:p>
        </p:txBody>
      </p:sp>
      <p:sp>
        <p:nvSpPr>
          <p:cNvPr id="20483"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20484" name="Text Box 3"/>
          <p:cNvSpPr txBox="1">
            <a:spLocks noChangeArrowheads="1"/>
          </p:cNvSpPr>
          <p:nvPr/>
        </p:nvSpPr>
        <p:spPr bwMode="auto">
          <a:xfrm>
            <a:off x="457200" y="1371600"/>
            <a:ext cx="8229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eaLnBrk="1" hangingPunct="1">
              <a:lnSpc>
                <a:spcPct val="80000"/>
              </a:lnSpc>
              <a:buClr>
                <a:srgbClr val="3333CC"/>
              </a:buClr>
              <a:buSzPct val="60000"/>
            </a:pPr>
            <a:r>
              <a:rPr lang="en-US" b="1" dirty="0"/>
              <a:t>2.1 </a:t>
            </a:r>
            <a:r>
              <a:rPr lang="en-US" b="1" dirty="0" err="1"/>
              <a:t>Lược</a:t>
            </a:r>
            <a:r>
              <a:rPr lang="en-US" b="1" dirty="0"/>
              <a:t> </a:t>
            </a:r>
            <a:r>
              <a:rPr lang="en-US" b="1" dirty="0" err="1"/>
              <a:t>sử</a:t>
            </a:r>
            <a:endParaRPr lang="en-US" b="1" dirty="0"/>
          </a:p>
          <a:p>
            <a:pPr lvl="1" eaLnBrk="1" hangingPunct="1">
              <a:lnSpc>
                <a:spcPct val="80000"/>
              </a:lnSpc>
              <a:buClr>
                <a:srgbClr val="3333CC"/>
              </a:buClr>
              <a:buSzPct val="60000"/>
            </a:pPr>
            <a:endParaRPr lang="en-US" b="1" dirty="0">
              <a:solidFill>
                <a:srgbClr val="FF3300"/>
              </a:solidFill>
            </a:endParaRPr>
          </a:p>
        </p:txBody>
      </p:sp>
      <p:pic>
        <p:nvPicPr>
          <p:cNvPr id="2048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229255"/>
            <a:ext cx="824865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bwMode="auto">
          <a:xfrm>
            <a:off x="609600" y="2667000"/>
            <a:ext cx="1582003" cy="707886"/>
          </a:xfrm>
          <a:prstGeom prst="rect">
            <a:avLst/>
          </a:prstGeom>
          <a:solidFill>
            <a:schemeClr val="accent1">
              <a:lumMod val="20000"/>
              <a:lumOff val="80000"/>
            </a:schemeClr>
          </a:solidFill>
          <a:ln w="9525">
            <a:noFill/>
            <a:miter lim="800000"/>
            <a:headEnd/>
            <a:tailEnd/>
          </a:ln>
          <a:effectLst/>
        </p:spPr>
        <p:txBody>
          <a:bodyPr wrap="square" rtlCol="0">
            <a:sp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Distributed System</a:t>
            </a:r>
            <a:endParaRPr lang="en-US" sz="2000" b="1"/>
          </a:p>
        </p:txBody>
      </p:sp>
      <p:sp>
        <p:nvSpPr>
          <p:cNvPr id="8" name="TextBox 7"/>
          <p:cNvSpPr txBox="1"/>
          <p:nvPr/>
        </p:nvSpPr>
        <p:spPr bwMode="auto">
          <a:xfrm>
            <a:off x="1580865" y="4530901"/>
            <a:ext cx="1848136" cy="879299"/>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800"/>
          </a:p>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700"/>
              <a:t>Satoshi Nakamoto: </a:t>
            </a:r>
            <a:r>
              <a:rPr lang="en-US" sz="2000"/>
              <a:t>Bitcoin và BC</a:t>
            </a:r>
            <a:endParaRPr lang="en-US" sz="2000" b="1"/>
          </a:p>
        </p:txBody>
      </p:sp>
      <p:sp>
        <p:nvSpPr>
          <p:cNvPr id="9" name="TextBox 8"/>
          <p:cNvSpPr txBox="1"/>
          <p:nvPr/>
        </p:nvSpPr>
        <p:spPr bwMode="auto">
          <a:xfrm>
            <a:off x="2487303" y="2663515"/>
            <a:ext cx="1525139" cy="711371"/>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900"/>
              <a:t>Crypto- currency </a:t>
            </a:r>
            <a:endParaRPr lang="en-US" sz="1900" b="1"/>
          </a:p>
        </p:txBody>
      </p:sp>
      <p:sp>
        <p:nvSpPr>
          <p:cNvPr id="10" name="TextBox 9"/>
          <p:cNvSpPr txBox="1"/>
          <p:nvPr/>
        </p:nvSpPr>
        <p:spPr bwMode="auto">
          <a:xfrm>
            <a:off x="3474881" y="4544083"/>
            <a:ext cx="1525139" cy="873050"/>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900"/>
              <a:t>Digital payment system</a:t>
            </a:r>
            <a:endParaRPr lang="en-US" sz="1900" b="1"/>
          </a:p>
        </p:txBody>
      </p:sp>
      <p:sp>
        <p:nvSpPr>
          <p:cNvPr id="11" name="TextBox 10"/>
          <p:cNvSpPr txBox="1"/>
          <p:nvPr/>
        </p:nvSpPr>
        <p:spPr bwMode="auto">
          <a:xfrm>
            <a:off x="4194718" y="2682098"/>
            <a:ext cx="1815975" cy="781698"/>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Financial market, </a:t>
            </a:r>
            <a:r>
              <a:rPr lang="en-US" sz="1900"/>
              <a:t>BC apps</a:t>
            </a:r>
            <a:endParaRPr lang="en-US" sz="1900" b="1"/>
          </a:p>
        </p:txBody>
      </p:sp>
      <p:sp>
        <p:nvSpPr>
          <p:cNvPr id="12" name="TextBox 11"/>
          <p:cNvSpPr txBox="1"/>
          <p:nvPr/>
        </p:nvSpPr>
        <p:spPr bwMode="auto">
          <a:xfrm>
            <a:off x="5192387" y="4555202"/>
            <a:ext cx="1815975" cy="781698"/>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800"/>
          </a:p>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Smart contract</a:t>
            </a:r>
            <a:endParaRPr lang="en-US" sz="1900" b="1"/>
          </a:p>
        </p:txBody>
      </p:sp>
      <p:sp>
        <p:nvSpPr>
          <p:cNvPr id="13" name="TextBox 12"/>
          <p:cNvSpPr txBox="1"/>
          <p:nvPr/>
        </p:nvSpPr>
        <p:spPr bwMode="auto">
          <a:xfrm>
            <a:off x="6512859" y="2657916"/>
            <a:ext cx="1815975" cy="781698"/>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Permissioned BC network solution </a:t>
            </a:r>
            <a:endParaRPr lang="en-US" sz="1900" b="1"/>
          </a:p>
        </p:txBody>
      </p:sp>
      <p:sp>
        <p:nvSpPr>
          <p:cNvPr id="14" name="TextBox 13"/>
          <p:cNvSpPr txBox="1"/>
          <p:nvPr/>
        </p:nvSpPr>
        <p:spPr bwMode="auto">
          <a:xfrm>
            <a:off x="7483645" y="4592491"/>
            <a:ext cx="1507956" cy="781698"/>
          </a:xfrm>
          <a:prstGeom prst="rect">
            <a:avLst/>
          </a:prstGeom>
          <a:solidFill>
            <a:schemeClr val="accent1">
              <a:lumMod val="20000"/>
              <a:lumOff val="80000"/>
            </a:schemeClr>
          </a:solidFill>
          <a:ln w="9525">
            <a:noFill/>
            <a:miter lim="800000"/>
            <a:headEnd/>
            <a:tailEnd/>
          </a:ln>
          <a:effectLst/>
        </p:spPr>
        <p:txBody>
          <a:bodyPr wrap="square" rtlCol="0">
            <a:no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Further sub- development</a:t>
            </a:r>
            <a:endParaRPr lang="en-US" sz="1900" b="1"/>
          </a:p>
        </p:txBody>
      </p:sp>
      <p:sp>
        <p:nvSpPr>
          <p:cNvPr id="15" name="TextBox 14"/>
          <p:cNvSpPr txBox="1"/>
          <p:nvPr/>
        </p:nvSpPr>
        <p:spPr bwMode="auto">
          <a:xfrm>
            <a:off x="1450072" y="3541596"/>
            <a:ext cx="1197024" cy="307777"/>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FF0000"/>
                </a:solidFill>
              </a:rPr>
              <a:t>Origin</a:t>
            </a:r>
            <a:endParaRPr lang="en-US" sz="2000" b="1">
              <a:solidFill>
                <a:srgbClr val="FF0000"/>
              </a:solidFill>
            </a:endParaRPr>
          </a:p>
        </p:txBody>
      </p:sp>
      <p:sp>
        <p:nvSpPr>
          <p:cNvPr id="16" name="TextBox 15"/>
          <p:cNvSpPr txBox="1"/>
          <p:nvPr/>
        </p:nvSpPr>
        <p:spPr bwMode="auto">
          <a:xfrm>
            <a:off x="3429001" y="3555244"/>
            <a:ext cx="1293128" cy="307777"/>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FF0000"/>
                </a:solidFill>
              </a:rPr>
              <a:t>Transactions</a:t>
            </a:r>
            <a:endParaRPr lang="en-US" sz="2000" b="1">
              <a:solidFill>
                <a:srgbClr val="FF0000"/>
              </a:solidFill>
            </a:endParaRPr>
          </a:p>
        </p:txBody>
      </p:sp>
      <p:sp>
        <p:nvSpPr>
          <p:cNvPr id="17" name="TextBox 16"/>
          <p:cNvSpPr txBox="1"/>
          <p:nvPr/>
        </p:nvSpPr>
        <p:spPr bwMode="auto">
          <a:xfrm>
            <a:off x="5357880" y="3571164"/>
            <a:ext cx="1293128" cy="307777"/>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FF0000"/>
                </a:solidFill>
              </a:rPr>
              <a:t>Contract</a:t>
            </a:r>
            <a:endParaRPr lang="en-US" sz="2000" b="1">
              <a:solidFill>
                <a:srgbClr val="FF0000"/>
              </a:solidFill>
            </a:endParaRPr>
          </a:p>
        </p:txBody>
      </p:sp>
      <p:sp>
        <p:nvSpPr>
          <p:cNvPr id="18" name="TextBox 17"/>
          <p:cNvSpPr txBox="1"/>
          <p:nvPr/>
        </p:nvSpPr>
        <p:spPr bwMode="auto">
          <a:xfrm>
            <a:off x="7286758" y="3532147"/>
            <a:ext cx="1446079" cy="307777"/>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FF0000"/>
                </a:solidFill>
              </a:rPr>
              <a:t>Applications</a:t>
            </a:r>
            <a:endParaRPr lang="en-US" sz="20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5D8017-46D7-4F74-BA27-3C552ACB1357}" type="slidenum">
              <a:rPr lang="en-US" altLang="en-US" sz="1400" smtClean="0"/>
              <a:pPr>
                <a:spcBef>
                  <a:spcPct val="0"/>
                </a:spcBef>
                <a:buFontTx/>
                <a:buNone/>
              </a:pPr>
              <a:t>11</a:t>
            </a:fld>
            <a:endParaRPr lang="en-US" altLang="en-US" sz="1400"/>
          </a:p>
        </p:txBody>
      </p:sp>
      <p:sp>
        <p:nvSpPr>
          <p:cNvPr id="20483" name="Rectangle 2"/>
          <p:cNvSpPr>
            <a:spLocks noGrp="1" noChangeArrowheads="1"/>
          </p:cNvSpPr>
          <p:nvPr>
            <p:ph type="title"/>
          </p:nvPr>
        </p:nvSpPr>
        <p:spPr>
          <a:xfrm>
            <a:off x="381000" y="84221"/>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20484" name="Text Box 3"/>
          <p:cNvSpPr txBox="1">
            <a:spLocks noChangeArrowheads="1"/>
          </p:cNvSpPr>
          <p:nvPr/>
        </p:nvSpPr>
        <p:spPr bwMode="auto">
          <a:xfrm>
            <a:off x="457200" y="1371600"/>
            <a:ext cx="82296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eaLnBrk="1" hangingPunct="1">
              <a:lnSpc>
                <a:spcPct val="80000"/>
              </a:lnSpc>
              <a:buClr>
                <a:srgbClr val="3333CC"/>
              </a:buClr>
              <a:buSzPct val="60000"/>
            </a:pPr>
            <a:r>
              <a:rPr lang="en-US" b="1" dirty="0"/>
              <a:t>2.1 </a:t>
            </a:r>
            <a:r>
              <a:rPr lang="en-US" b="1" dirty="0" err="1"/>
              <a:t>Lược</a:t>
            </a:r>
            <a:r>
              <a:rPr lang="en-US" b="1" dirty="0"/>
              <a:t> </a:t>
            </a:r>
            <a:r>
              <a:rPr lang="en-US" b="1" dirty="0" err="1"/>
              <a:t>sử</a:t>
            </a:r>
            <a:r>
              <a:rPr lang="en-US" b="1" dirty="0"/>
              <a:t> - </a:t>
            </a:r>
            <a:r>
              <a:rPr lang="en-US" b="1" dirty="0" err="1"/>
              <a:t>Việt</a:t>
            </a:r>
            <a:r>
              <a:rPr lang="en-US" b="1" dirty="0"/>
              <a:t> </a:t>
            </a:r>
            <a:r>
              <a:rPr lang="en-US" b="1" dirty="0" err="1"/>
              <a:t>nam</a:t>
            </a:r>
            <a:r>
              <a:rPr lang="en-US" b="1" dirty="0"/>
              <a:t> - 2018</a:t>
            </a:r>
          </a:p>
        </p:txBody>
      </p:sp>
      <p:sp>
        <p:nvSpPr>
          <p:cNvPr id="15" name="Text Box 3"/>
          <p:cNvSpPr txBox="1">
            <a:spLocks noChangeArrowheads="1"/>
          </p:cNvSpPr>
          <p:nvPr/>
        </p:nvSpPr>
        <p:spPr bwMode="auto">
          <a:xfrm>
            <a:off x="453189" y="1947154"/>
            <a:ext cx="8229600" cy="4164217"/>
          </a:xfrm>
          <a:prstGeom prst="rect">
            <a:avLst/>
          </a:prstGeom>
          <a:noFill/>
          <a:ln w="9525">
            <a:noFill/>
            <a:miter lim="800000"/>
            <a:headEnd/>
            <a:tailEnd/>
          </a:ln>
          <a:effectLst/>
        </p:spPr>
        <p:txBody>
          <a:bodyPr>
            <a:spAutoFit/>
          </a:bodyPr>
          <a:lstStyle/>
          <a:p>
            <a:pPr marL="342900" indent="-342900" eaLnBrk="1" hangingPunct="1">
              <a:lnSpc>
                <a:spcPct val="13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14/06/2018: VNExpress, Bộ KHCN tổ chức “</a:t>
            </a:r>
            <a:r>
              <a:rPr lang="en-US" b="1" i="1">
                <a:solidFill>
                  <a:srgbClr val="FF0000"/>
                </a:solidFill>
              </a:rPr>
              <a:t>Diễn đàn Blockchain: Xu hướng và Tầm nhìn phát triển</a:t>
            </a:r>
            <a:r>
              <a:rPr lang="en-US"/>
              <a:t>” </a:t>
            </a:r>
          </a:p>
          <a:p>
            <a:pPr marL="342900" indent="-342900" eaLnBrk="1" hangingPunct="1">
              <a:lnSpc>
                <a:spcPct val="130000"/>
              </a:lnSpc>
              <a:spcBef>
                <a:spcPts val="600"/>
              </a:spcBef>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18/08/2018: Ra mắt không gian startup chuyên về Blockchain đầu tiên ở Việt Nam </a:t>
            </a:r>
            <a:r>
              <a:rPr lang="en-US" b="1"/>
              <a:t>-</a:t>
            </a:r>
            <a:r>
              <a:rPr lang="en-US"/>
              <a:t> </a:t>
            </a:r>
            <a:r>
              <a:rPr lang="en-US" b="1" i="1">
                <a:solidFill>
                  <a:srgbClr val="FF0000"/>
                </a:solidFill>
              </a:rPr>
              <a:t>All In Station (AIS)</a:t>
            </a:r>
            <a:r>
              <a:rPr lang="en-US"/>
              <a:t> tại  TP HCM.</a:t>
            </a:r>
          </a:p>
          <a:p>
            <a:pPr marL="342900" indent="-342900" eaLnBrk="1" hangingPunct="1">
              <a:lnSpc>
                <a:spcPct val="130000"/>
              </a:lnSpc>
              <a:spcBef>
                <a:spcPts val="600"/>
              </a:spcBef>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24-25/9/2018: Sự kiện </a:t>
            </a:r>
            <a:r>
              <a:rPr lang="en-US" b="1" i="1">
                <a:solidFill>
                  <a:srgbClr val="FF0000"/>
                </a:solidFill>
              </a:rPr>
              <a:t>Vietnam Blockchain Hub 2018</a:t>
            </a:r>
            <a:r>
              <a:rPr lang="en-US">
                <a:solidFill>
                  <a:srgbClr val="FF0000"/>
                </a:solidFill>
              </a:rPr>
              <a:t> </a:t>
            </a:r>
            <a:r>
              <a:rPr lang="en-US"/>
              <a:t>tại TP HCM bàn về hướng phát triển BC tại Việt Nam – 7 đơn vị</a:t>
            </a:r>
          </a:p>
          <a:p>
            <a:pPr marL="342900" indent="-342900" eaLnBrk="1" hangingPunct="1">
              <a:lnSpc>
                <a:spcPct val="130000"/>
              </a:lnSpc>
              <a:spcBef>
                <a:spcPts val="600"/>
              </a:spcBef>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pt-BR"/>
              <a:t>05/09-05/10/2018: </a:t>
            </a:r>
            <a:r>
              <a:rPr lang="pt-BR" b="1" i="1">
                <a:solidFill>
                  <a:srgbClr val="FF0000"/>
                </a:solidFill>
              </a:rPr>
              <a:t>Startup Viet 2018 </a:t>
            </a:r>
            <a:r>
              <a:rPr lang="pt-BR"/>
              <a:t>Báo điện tử VNExpress (thường niên từ 2016) </a:t>
            </a:r>
            <a:endParaRPr lang="en-US"/>
          </a:p>
        </p:txBody>
      </p:sp>
    </p:spTree>
    <p:extLst>
      <p:ext uri="{BB962C8B-B14F-4D97-AF65-F5344CB8AC3E}">
        <p14:creationId xmlns:p14="http://schemas.microsoft.com/office/powerpoint/2010/main" val="234619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12</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461665"/>
          </a:xfrm>
          <a:prstGeom prst="rect">
            <a:avLst/>
          </a:prstGeom>
          <a:noFill/>
          <a:ln w="9525">
            <a:noFill/>
            <a:miter lim="800000"/>
            <a:headEnd/>
            <a:tailEnd/>
          </a:ln>
          <a:effectLst/>
        </p:spPr>
        <p:txBody>
          <a:bodyPr>
            <a:spAutoFit/>
          </a:bodyPr>
          <a:lstStyle/>
          <a:p>
            <a:pPr marL="342900" indent="-342900" eaLnBrk="1" hangingPunct="1">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Hệ thống tập trung, phi tập trung và phân tán</a:t>
            </a:r>
            <a:endParaRPr lang="en-US" b="1">
              <a:solidFill>
                <a:srgbClr val="FF3300"/>
              </a:solidFill>
            </a:endParaRPr>
          </a:p>
        </p:txBody>
      </p:sp>
      <p:pic>
        <p:nvPicPr>
          <p:cNvPr id="3" name="Picture 2"/>
          <p:cNvPicPr>
            <a:picLocks noChangeAspect="1"/>
          </p:cNvPicPr>
          <p:nvPr/>
        </p:nvPicPr>
        <p:blipFill>
          <a:blip r:embed="rId3"/>
          <a:stretch>
            <a:fillRect/>
          </a:stretch>
        </p:blipFill>
        <p:spPr>
          <a:xfrm>
            <a:off x="609600" y="2057400"/>
            <a:ext cx="2019300" cy="3091494"/>
          </a:xfrm>
          <a:prstGeom prst="rect">
            <a:avLst/>
          </a:prstGeom>
        </p:spPr>
      </p:pic>
      <p:pic>
        <p:nvPicPr>
          <p:cNvPr id="4" name="Picture 3"/>
          <p:cNvPicPr>
            <a:picLocks noChangeAspect="1"/>
          </p:cNvPicPr>
          <p:nvPr/>
        </p:nvPicPr>
        <p:blipFill>
          <a:blip r:embed="rId4"/>
          <a:stretch>
            <a:fillRect/>
          </a:stretch>
        </p:blipFill>
        <p:spPr>
          <a:xfrm>
            <a:off x="3124200" y="2021541"/>
            <a:ext cx="2133600" cy="3156025"/>
          </a:xfrm>
          <a:prstGeom prst="rect">
            <a:avLst/>
          </a:prstGeom>
        </p:spPr>
      </p:pic>
      <p:pic>
        <p:nvPicPr>
          <p:cNvPr id="5" name="Picture 4"/>
          <p:cNvPicPr>
            <a:picLocks noChangeAspect="1"/>
          </p:cNvPicPr>
          <p:nvPr/>
        </p:nvPicPr>
        <p:blipFill>
          <a:blip r:embed="rId5"/>
          <a:stretch>
            <a:fillRect/>
          </a:stretch>
        </p:blipFill>
        <p:spPr>
          <a:xfrm>
            <a:off x="5867401" y="1806371"/>
            <a:ext cx="2209800" cy="3305321"/>
          </a:xfrm>
          <a:prstGeom prst="rect">
            <a:avLst/>
          </a:prstGeom>
        </p:spPr>
      </p:pic>
      <p:sp>
        <p:nvSpPr>
          <p:cNvPr id="8" name="Text Box 3"/>
          <p:cNvSpPr txBox="1">
            <a:spLocks noChangeArrowheads="1"/>
          </p:cNvSpPr>
          <p:nvPr/>
        </p:nvSpPr>
        <p:spPr bwMode="auto">
          <a:xfrm>
            <a:off x="457200" y="5508379"/>
            <a:ext cx="2171700" cy="400110"/>
          </a:xfrm>
          <a:prstGeom prst="rect">
            <a:avLst/>
          </a:prstGeom>
          <a:noFill/>
          <a:ln w="9525">
            <a:noFill/>
            <a:miter lim="800000"/>
            <a:headEnd/>
            <a:tailEnd/>
          </a:ln>
          <a:effectLst/>
        </p:spPr>
        <p:txBody>
          <a:bodyPr wrap="square">
            <a:spAutoFit/>
          </a:bodyPr>
          <a:lstStyle/>
          <a:p>
            <a:pPr marL="120650" indent="-120650" eaLnBrk="1" hangingPunct="1">
              <a:spcBef>
                <a:spcPts val="6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a:t>Tính an toàn</a:t>
            </a:r>
          </a:p>
        </p:txBody>
      </p:sp>
      <p:sp>
        <p:nvSpPr>
          <p:cNvPr id="9" name="Text Box 3"/>
          <p:cNvSpPr txBox="1">
            <a:spLocks noChangeArrowheads="1"/>
          </p:cNvSpPr>
          <p:nvPr/>
        </p:nvSpPr>
        <p:spPr bwMode="auto">
          <a:xfrm>
            <a:off x="2872446" y="5466405"/>
            <a:ext cx="2690894" cy="784830"/>
          </a:xfrm>
          <a:prstGeom prst="rect">
            <a:avLst/>
          </a:prstGeom>
          <a:noFill/>
          <a:ln w="9525">
            <a:noFill/>
            <a:miter lim="800000"/>
            <a:headEnd/>
            <a:tailEnd/>
          </a:ln>
          <a:effectLst/>
        </p:spPr>
        <p:txBody>
          <a:bodyPr wrap="square">
            <a:spAutoFit/>
          </a:bodyPr>
          <a:lstStyle/>
          <a:p>
            <a:pPr marL="120650" indent="-120650" eaLnBrk="1" hangingPunct="1">
              <a:spcBef>
                <a:spcPts val="6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a:t>Độ tin cậy</a:t>
            </a:r>
          </a:p>
          <a:p>
            <a:pPr marL="120650" indent="-120650" eaLnBrk="1" hangingPunct="1">
              <a:spcBef>
                <a:spcPts val="6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a:t>Khả năng tiếp cận</a:t>
            </a:r>
          </a:p>
        </p:txBody>
      </p:sp>
      <p:sp>
        <p:nvSpPr>
          <p:cNvPr id="10" name="Text Box 3"/>
          <p:cNvSpPr txBox="1">
            <a:spLocks noChangeArrowheads="1"/>
          </p:cNvSpPr>
          <p:nvPr/>
        </p:nvSpPr>
        <p:spPr bwMode="auto">
          <a:xfrm>
            <a:off x="5921187" y="5405735"/>
            <a:ext cx="2514601" cy="784830"/>
          </a:xfrm>
          <a:prstGeom prst="rect">
            <a:avLst/>
          </a:prstGeom>
          <a:noFill/>
          <a:ln w="9525">
            <a:noFill/>
            <a:miter lim="800000"/>
            <a:headEnd/>
            <a:tailEnd/>
          </a:ln>
          <a:effectLst/>
        </p:spPr>
        <p:txBody>
          <a:bodyPr wrap="square">
            <a:spAutoFit/>
          </a:bodyPr>
          <a:lstStyle/>
          <a:p>
            <a:pPr marL="120650" indent="-120650" eaLnBrk="1" hangingPunct="1">
              <a:spcBef>
                <a:spcPts val="6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a:t>Tốc độ truyền dữ liệu</a:t>
            </a:r>
          </a:p>
          <a:p>
            <a:pPr marL="120650" indent="-120650" eaLnBrk="1" hangingPunct="1">
              <a:spcBef>
                <a:spcPts val="6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a:t>Khả năng mở rộng</a:t>
            </a:r>
            <a:endParaRPr lang="en-US" sz="2000" b="1">
              <a:solidFill>
                <a:srgbClr val="FF3300"/>
              </a:solidFill>
            </a:endParaRPr>
          </a:p>
        </p:txBody>
      </p:sp>
    </p:spTree>
    <p:extLst>
      <p:ext uri="{BB962C8B-B14F-4D97-AF65-F5344CB8AC3E}">
        <p14:creationId xmlns:p14="http://schemas.microsoft.com/office/powerpoint/2010/main" val="104475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13</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461665"/>
          </a:xfrm>
          <a:prstGeom prst="rect">
            <a:avLst/>
          </a:prstGeom>
          <a:noFill/>
          <a:ln w="9525">
            <a:noFill/>
            <a:miter lim="800000"/>
            <a:headEnd/>
            <a:tailEnd/>
          </a:ln>
          <a:effectLst/>
        </p:spPr>
        <p:txBody>
          <a:bodyPr>
            <a:spAutoFit/>
          </a:bodyPr>
          <a:lstStyle/>
          <a:p>
            <a:pPr marL="342900" indent="-342900" eaLnBrk="1" hangingPunct="1">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Hệ phân tán (distributed system)</a:t>
            </a:r>
            <a:endParaRPr lang="en-US" b="1">
              <a:solidFill>
                <a:srgbClr val="FF3300"/>
              </a:solidFill>
            </a:endParaRPr>
          </a:p>
        </p:txBody>
      </p:sp>
      <p:pic>
        <p:nvPicPr>
          <p:cNvPr id="2" name="Picture 1"/>
          <p:cNvPicPr>
            <a:picLocks noChangeAspect="1"/>
          </p:cNvPicPr>
          <p:nvPr/>
        </p:nvPicPr>
        <p:blipFill>
          <a:blip r:embed="rId3"/>
          <a:stretch>
            <a:fillRect/>
          </a:stretch>
        </p:blipFill>
        <p:spPr>
          <a:xfrm>
            <a:off x="685800" y="2247200"/>
            <a:ext cx="3901285" cy="3263012"/>
          </a:xfrm>
          <a:prstGeom prst="rect">
            <a:avLst/>
          </a:prstGeom>
        </p:spPr>
      </p:pic>
      <p:sp>
        <p:nvSpPr>
          <p:cNvPr id="9" name="Text Box 3"/>
          <p:cNvSpPr txBox="1">
            <a:spLocks noChangeArrowheads="1"/>
          </p:cNvSpPr>
          <p:nvPr/>
        </p:nvSpPr>
        <p:spPr bwMode="auto">
          <a:xfrm>
            <a:off x="4953000" y="1981200"/>
            <a:ext cx="4038600" cy="2603790"/>
          </a:xfrm>
          <a:prstGeom prst="rect">
            <a:avLst/>
          </a:prstGeom>
          <a:noFill/>
          <a:ln w="9525">
            <a:noFill/>
            <a:miter lim="800000"/>
            <a:headEnd/>
            <a:tailEnd/>
          </a:ln>
          <a:effectLst/>
        </p:spPr>
        <p:txBody>
          <a:bodyPr wrap="square">
            <a:spAutoFit/>
          </a:bodyPr>
          <a:lstStyle/>
          <a:p>
            <a:pPr marL="166688" indent="-166688"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Nodes (P2P)</a:t>
            </a:r>
          </a:p>
          <a:p>
            <a:pPr marL="509587" lvl="2" indent="-342900" eaLnBrk="1" hangingPunct="1">
              <a:lnSpc>
                <a:spcPct val="120000"/>
              </a:lnSpc>
              <a:buClr>
                <a:srgbClr val="3333CC"/>
              </a:buClr>
              <a:buSzPct val="6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Thành viên độc lập</a:t>
            </a:r>
          </a:p>
          <a:p>
            <a:pPr marL="509587" lvl="2" indent="-342900" eaLnBrk="1" hangingPunct="1">
              <a:lnSpc>
                <a:spcPct val="120000"/>
              </a:lnSpc>
              <a:buClr>
                <a:srgbClr val="3333CC"/>
              </a:buClr>
              <a:buSzPct val="6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Honest, Faulty, Macilious</a:t>
            </a:r>
          </a:p>
          <a:p>
            <a:pPr marL="0" lvl="1" indent="-29051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Byzantine node (N4)</a:t>
            </a:r>
          </a:p>
          <a:p>
            <a:pPr marL="0" lvl="1" indent="-29051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Slow network link (L2)</a:t>
            </a:r>
          </a:p>
          <a:p>
            <a:pPr marL="166687" lvl="2" eaLnBrk="1" hangingPunct="1">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p>
        </p:txBody>
      </p:sp>
      <p:sp>
        <p:nvSpPr>
          <p:cNvPr id="8" name="Text Box 3"/>
          <p:cNvSpPr txBox="1">
            <a:spLocks noChangeArrowheads="1"/>
          </p:cNvSpPr>
          <p:nvPr/>
        </p:nvSpPr>
        <p:spPr bwMode="auto">
          <a:xfrm>
            <a:off x="4953000" y="4429916"/>
            <a:ext cx="4038600" cy="1754326"/>
          </a:xfrm>
          <a:prstGeom prst="rect">
            <a:avLst/>
          </a:prstGeom>
          <a:noFill/>
          <a:ln w="9525">
            <a:noFill/>
            <a:miter lim="800000"/>
            <a:headEnd/>
            <a:tailEnd/>
          </a:ln>
          <a:effectLst/>
        </p:spPr>
        <p:txBody>
          <a:bodyPr wrap="square">
            <a:spAutoFit/>
          </a:bodyPr>
          <a:lstStyle/>
          <a:p>
            <a:pPr marL="166688" indent="-166688"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Thách thức</a:t>
            </a:r>
          </a:p>
          <a:p>
            <a:pPr marL="509587" lvl="2" indent="-342900" eaLnBrk="1" hangingPunct="1">
              <a:lnSpc>
                <a:spcPct val="120000"/>
              </a:lnSpc>
              <a:buClr>
                <a:srgbClr val="3333CC"/>
              </a:buClr>
              <a:buSzPct val="6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Định vị các node</a:t>
            </a:r>
          </a:p>
          <a:p>
            <a:pPr marL="509587" lvl="2" indent="-342900" eaLnBrk="1" hangingPunct="1">
              <a:lnSpc>
                <a:spcPct val="120000"/>
              </a:lnSpc>
              <a:buClr>
                <a:srgbClr val="3333CC"/>
              </a:buClr>
              <a:buSzPct val="6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Xác định khả năng gây lỗi</a:t>
            </a:r>
          </a:p>
          <a:p>
            <a:pPr marL="509587" lvl="2" indent="-342900" eaLnBrk="1" hangingPunct="1">
              <a:lnSpc>
                <a:spcPct val="120000"/>
              </a:lnSpc>
              <a:buClr>
                <a:srgbClr val="3333CC"/>
              </a:buClr>
              <a:buSzPct val="60000"/>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Khả năng tự sửa lỗi</a:t>
            </a:r>
          </a:p>
        </p:txBody>
      </p:sp>
      <p:sp>
        <p:nvSpPr>
          <p:cNvPr id="10" name="Text Box 3"/>
          <p:cNvSpPr txBox="1">
            <a:spLocks noChangeArrowheads="1"/>
          </p:cNvSpPr>
          <p:nvPr/>
        </p:nvSpPr>
        <p:spPr bwMode="auto">
          <a:xfrm>
            <a:off x="1150542" y="6157559"/>
            <a:ext cx="2971800" cy="496867"/>
          </a:xfrm>
          <a:prstGeom prst="rect">
            <a:avLst/>
          </a:prstGeom>
          <a:blipFill>
            <a:blip r:embed="rId4"/>
            <a:tile tx="0" ty="0" sx="100000" sy="100000" flip="none" algn="tl"/>
          </a:blipFill>
          <a:ln w="9525">
            <a:solidFill>
              <a:schemeClr val="accent1"/>
            </a:solidFill>
            <a:miter lim="800000"/>
            <a:headEnd/>
            <a:tailEnd/>
          </a:ln>
          <a:effectLst/>
        </p:spPr>
        <p:txBody>
          <a:bodyPr wrap="square">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CAP theorem</a:t>
            </a:r>
            <a:endParaRPr lang="en-US" sz="2200" b="1">
              <a:solidFill>
                <a:schemeClr val="accent6"/>
              </a:solidFill>
            </a:endParaRPr>
          </a:p>
        </p:txBody>
      </p:sp>
      <p:sp>
        <p:nvSpPr>
          <p:cNvPr id="5" name="Bent-Up Arrow 4"/>
          <p:cNvSpPr/>
          <p:nvPr/>
        </p:nvSpPr>
        <p:spPr>
          <a:xfrm rot="16200000" flipH="1">
            <a:off x="5265265" y="5252754"/>
            <a:ext cx="508849" cy="2371825"/>
          </a:xfrm>
          <a:prstGeom prst="bentUpArrow">
            <a:avLst>
              <a:gd name="adj1" fmla="val 35344"/>
              <a:gd name="adj2" fmla="val 44383"/>
              <a:gd name="adj3" fmla="val 28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34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14</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305800" cy="2862322"/>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Đồng thuận (Consensus)</a:t>
            </a:r>
          </a:p>
          <a:p>
            <a:pPr marL="731520" indent="-28416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Đế chế Byzantine  </a:t>
            </a:r>
            <a:r>
              <a:rPr lang="en-US">
                <a:sym typeface="Wingdings" panose="05000000000000000000" pitchFamily="2" charset="2"/>
              </a:rPr>
              <a:t> </a:t>
            </a:r>
            <a:r>
              <a:rPr lang="en-US"/>
              <a:t> Đế quốc La mã - Hi Lạp (27TCN)</a:t>
            </a:r>
          </a:p>
          <a:p>
            <a:pPr marL="731520" indent="-28416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Bài toán:</a:t>
            </a:r>
          </a:p>
          <a:p>
            <a:pPr marL="1188720" lvl="1" indent="-28416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Tổng chỉ huy</a:t>
            </a:r>
            <a:r>
              <a:rPr lang="vi-VN"/>
              <a:t> sẽ gửi lệnh cho các </a:t>
            </a:r>
            <a:r>
              <a:rPr lang="en-US"/>
              <a:t>tướng</a:t>
            </a:r>
            <a:endParaRPr lang="vi-VN"/>
          </a:p>
          <a:p>
            <a:pPr marL="1188720" lvl="1" indent="-28416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Các tướng</a:t>
            </a:r>
            <a:r>
              <a:rPr lang="vi-VN"/>
              <a:t> có thể gửi các message cho nhau</a:t>
            </a:r>
          </a:p>
          <a:p>
            <a:pPr marL="1188720" lvl="1" indent="-284163"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a:t>Làm thế nào đạt được </a:t>
            </a:r>
            <a:r>
              <a:rPr lang="vi-VN" b="1">
                <a:solidFill>
                  <a:srgbClr val="FF0000"/>
                </a:solidFill>
              </a:rPr>
              <a:t>sự đồng thuận </a:t>
            </a:r>
          </a:p>
        </p:txBody>
      </p:sp>
      <p:sp>
        <p:nvSpPr>
          <p:cNvPr id="5" name="Text Box 3"/>
          <p:cNvSpPr txBox="1">
            <a:spLocks noChangeArrowheads="1"/>
          </p:cNvSpPr>
          <p:nvPr/>
        </p:nvSpPr>
        <p:spPr bwMode="auto">
          <a:xfrm>
            <a:off x="2362200" y="5105400"/>
            <a:ext cx="4495800" cy="978729"/>
          </a:xfrm>
          <a:prstGeom prst="rect">
            <a:avLst/>
          </a:prstGeom>
          <a:blipFill>
            <a:blip r:embed="rId3"/>
            <a:tile tx="0" ty="0" sx="100000" sy="100000" flip="none" algn="tl"/>
          </a:blipFill>
          <a:ln w="9525">
            <a:solidFill>
              <a:schemeClr val="accent1"/>
            </a:solidFill>
            <a:miter lim="800000"/>
            <a:headEnd/>
            <a:tailEnd/>
          </a:ln>
          <a:effectLst/>
        </p:spPr>
        <p:txBody>
          <a:bodyPr wrap="square">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Bài toán các vị tướng Byzantie </a:t>
            </a:r>
          </a:p>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6"/>
                </a:solidFill>
              </a:rPr>
              <a:t>(Byzantine General Problem)</a:t>
            </a:r>
          </a:p>
        </p:txBody>
      </p:sp>
      <p:sp>
        <p:nvSpPr>
          <p:cNvPr id="6" name="Down Arrow 5"/>
          <p:cNvSpPr/>
          <p:nvPr/>
        </p:nvSpPr>
        <p:spPr>
          <a:xfrm>
            <a:off x="4229100" y="4554414"/>
            <a:ext cx="381000" cy="343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8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xfrm>
            <a:off x="6705600" y="6268204"/>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15</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305800" cy="1200329"/>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Đồng thuận (Consensus)</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Bài toán 2 vị tướng (Two generals Problem)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55" y="2939482"/>
            <a:ext cx="7549145" cy="2108554"/>
          </a:xfrm>
          <a:prstGeom prst="rect">
            <a:avLst/>
          </a:prstGeom>
        </p:spPr>
      </p:pic>
      <p:grpSp>
        <p:nvGrpSpPr>
          <p:cNvPr id="7" name="Group 6"/>
          <p:cNvGrpSpPr/>
          <p:nvPr/>
        </p:nvGrpSpPr>
        <p:grpSpPr>
          <a:xfrm>
            <a:off x="1837334" y="3728371"/>
            <a:ext cx="636494" cy="557670"/>
            <a:chOff x="1268506" y="5374341"/>
            <a:chExt cx="636494" cy="557670"/>
          </a:xfrm>
        </p:grpSpPr>
        <p:sp>
          <p:nvSpPr>
            <p:cNvPr id="3" name="Oval 2"/>
            <p:cNvSpPr/>
            <p:nvPr/>
          </p:nvSpPr>
          <p:spPr>
            <a:xfrm>
              <a:off x="1268506" y="5374341"/>
              <a:ext cx="609600" cy="55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bwMode="auto">
            <a:xfrm>
              <a:off x="1295400" y="5428466"/>
              <a:ext cx="609600" cy="463204"/>
            </a:xfrm>
            <a:prstGeom prst="rect">
              <a:avLst/>
            </a:prstGeom>
            <a:no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R1</a:t>
              </a:r>
            </a:p>
          </p:txBody>
        </p:sp>
      </p:grpSp>
      <p:grpSp>
        <p:nvGrpSpPr>
          <p:cNvPr id="11" name="Group 10"/>
          <p:cNvGrpSpPr/>
          <p:nvPr/>
        </p:nvGrpSpPr>
        <p:grpSpPr>
          <a:xfrm>
            <a:off x="5800161" y="5550064"/>
            <a:ext cx="636494" cy="557670"/>
            <a:chOff x="1268506" y="5374341"/>
            <a:chExt cx="636494" cy="557670"/>
          </a:xfrm>
        </p:grpSpPr>
        <p:sp>
          <p:nvSpPr>
            <p:cNvPr id="12" name="Oval 11"/>
            <p:cNvSpPr/>
            <p:nvPr/>
          </p:nvSpPr>
          <p:spPr>
            <a:xfrm>
              <a:off x="1268506" y="5374341"/>
              <a:ext cx="609600" cy="55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bwMode="auto">
            <a:xfrm>
              <a:off x="1295400" y="5428466"/>
              <a:ext cx="609600" cy="463204"/>
            </a:xfrm>
            <a:prstGeom prst="rect">
              <a:avLst/>
            </a:prstGeom>
            <a:no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R2</a:t>
              </a: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3217747"/>
            <a:ext cx="1456406" cy="1456406"/>
          </a:xfrm>
          <a:prstGeom prst="rect">
            <a:avLst/>
          </a:prstGeom>
        </p:spPr>
      </p:pic>
      <p:grpSp>
        <p:nvGrpSpPr>
          <p:cNvPr id="9" name="Group 8"/>
          <p:cNvGrpSpPr/>
          <p:nvPr/>
        </p:nvGrpSpPr>
        <p:grpSpPr>
          <a:xfrm>
            <a:off x="3886199" y="2613177"/>
            <a:ext cx="618567" cy="598981"/>
            <a:chOff x="4419600" y="5612835"/>
            <a:chExt cx="636494" cy="557670"/>
          </a:xfrm>
        </p:grpSpPr>
        <p:sp>
          <p:nvSpPr>
            <p:cNvPr id="15" name="Oval 14"/>
            <p:cNvSpPr/>
            <p:nvPr/>
          </p:nvSpPr>
          <p:spPr>
            <a:xfrm>
              <a:off x="4419600" y="5612835"/>
              <a:ext cx="609600" cy="557670"/>
            </a:xfrm>
            <a:prstGeom prst="ellipse">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bwMode="auto">
            <a:xfrm>
              <a:off x="4446494" y="5666960"/>
              <a:ext cx="609600" cy="463204"/>
            </a:xfrm>
            <a:prstGeom prst="rect">
              <a:avLst/>
            </a:prstGeom>
            <a:no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B</a:t>
              </a:r>
            </a:p>
          </p:txBody>
        </p:sp>
      </p:grpSp>
      <p:grpSp>
        <p:nvGrpSpPr>
          <p:cNvPr id="19" name="Group 18"/>
          <p:cNvGrpSpPr/>
          <p:nvPr/>
        </p:nvGrpSpPr>
        <p:grpSpPr>
          <a:xfrm>
            <a:off x="2335306" y="5553635"/>
            <a:ext cx="636494" cy="557670"/>
            <a:chOff x="1268506" y="5374341"/>
            <a:chExt cx="636494" cy="557670"/>
          </a:xfrm>
        </p:grpSpPr>
        <p:sp>
          <p:nvSpPr>
            <p:cNvPr id="20" name="Oval 19"/>
            <p:cNvSpPr/>
            <p:nvPr/>
          </p:nvSpPr>
          <p:spPr>
            <a:xfrm>
              <a:off x="1268506" y="5374341"/>
              <a:ext cx="609600" cy="55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bwMode="auto">
            <a:xfrm>
              <a:off x="1295400" y="5428466"/>
              <a:ext cx="609600" cy="463204"/>
            </a:xfrm>
            <a:prstGeom prst="rect">
              <a:avLst/>
            </a:prstGeom>
            <a:no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R1</a:t>
              </a:r>
            </a:p>
          </p:txBody>
        </p:sp>
      </p:grpSp>
      <p:grpSp>
        <p:nvGrpSpPr>
          <p:cNvPr id="22" name="Group 21"/>
          <p:cNvGrpSpPr/>
          <p:nvPr/>
        </p:nvGrpSpPr>
        <p:grpSpPr>
          <a:xfrm>
            <a:off x="5934276" y="3070723"/>
            <a:ext cx="636494" cy="557670"/>
            <a:chOff x="1268506" y="5374341"/>
            <a:chExt cx="636494" cy="557670"/>
          </a:xfrm>
        </p:grpSpPr>
        <p:sp>
          <p:nvSpPr>
            <p:cNvPr id="23" name="Oval 22"/>
            <p:cNvSpPr/>
            <p:nvPr/>
          </p:nvSpPr>
          <p:spPr>
            <a:xfrm>
              <a:off x="1268506" y="5374341"/>
              <a:ext cx="609600" cy="55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bwMode="auto">
            <a:xfrm>
              <a:off x="1295400" y="5428466"/>
              <a:ext cx="609600" cy="463204"/>
            </a:xfrm>
            <a:prstGeom prst="rect">
              <a:avLst/>
            </a:prstGeom>
            <a:no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R2</a:t>
              </a:r>
            </a:p>
          </p:txBody>
        </p:sp>
      </p:grpSp>
      <p:sp>
        <p:nvSpPr>
          <p:cNvPr id="10" name="Curved Down Arrow 9"/>
          <p:cNvSpPr/>
          <p:nvPr/>
        </p:nvSpPr>
        <p:spPr>
          <a:xfrm>
            <a:off x="2895600" y="5337546"/>
            <a:ext cx="2962476" cy="377454"/>
          </a:xfrm>
          <a:prstGeom prst="curvedDownArrow">
            <a:avLst>
              <a:gd name="adj1" fmla="val 19203"/>
              <a:gd name="adj2" fmla="val 50000"/>
              <a:gd name="adj3" fmla="val 25000"/>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rot="10800000">
            <a:off x="2904924" y="5943600"/>
            <a:ext cx="2962476" cy="377454"/>
          </a:xfrm>
          <a:prstGeom prst="curvedDownArrow">
            <a:avLst>
              <a:gd name="adj1" fmla="val 19203"/>
              <a:gd name="adj2" fmla="val 50000"/>
              <a:gd name="adj3" fmla="val 25000"/>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5628" y="5114892"/>
            <a:ext cx="507999" cy="507999"/>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5600" y="6106798"/>
            <a:ext cx="507999" cy="507999"/>
          </a:xfrm>
          <a:prstGeom prst="rect">
            <a:avLst/>
          </a:prstGeom>
        </p:spPr>
      </p:pic>
    </p:spTree>
    <p:extLst>
      <p:ext uri="{BB962C8B-B14F-4D97-AF65-F5344CB8AC3E}">
        <p14:creationId xmlns:p14="http://schemas.microsoft.com/office/powerpoint/2010/main" val="28026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xfrm>
            <a:off x="6705600" y="6268204"/>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16</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305800" cy="1200329"/>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Đồng thuận (Consensus)</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Bài toán các vị tướng Byzantine (Byzantine General Problem)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5809" y="2571929"/>
            <a:ext cx="5927582" cy="2304871"/>
          </a:xfrm>
          <a:prstGeom prst="rect">
            <a:avLst/>
          </a:prstGeom>
        </p:spPr>
      </p:pic>
      <p:sp>
        <p:nvSpPr>
          <p:cNvPr id="28" name="Text Box 3"/>
          <p:cNvSpPr txBox="1">
            <a:spLocks noChangeArrowheads="1"/>
          </p:cNvSpPr>
          <p:nvPr/>
        </p:nvSpPr>
        <p:spPr bwMode="auto">
          <a:xfrm>
            <a:off x="381000" y="5113540"/>
            <a:ext cx="5257800" cy="1311128"/>
          </a:xfrm>
          <a:prstGeom prst="rect">
            <a:avLst/>
          </a:prstGeom>
          <a:noFill/>
          <a:ln w="9525">
            <a:noFill/>
            <a:miter lim="800000"/>
            <a:headEnd/>
            <a:tailEnd/>
          </a:ln>
          <a:effectLst/>
        </p:spPr>
        <p:txBody>
          <a:bodyPr wrap="square">
            <a:spAutoFit/>
          </a:bodyPr>
          <a:lstStyle/>
          <a:p>
            <a:pPr marL="0" lvl="1"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t> </a:t>
            </a:r>
            <a:r>
              <a:rPr lang="en-US" sz="2200" dirty="0" err="1"/>
              <a:t>Tổng</a:t>
            </a:r>
            <a:r>
              <a:rPr lang="en-US" sz="2200" dirty="0"/>
              <a:t> </a:t>
            </a:r>
            <a:r>
              <a:rPr lang="en-US" sz="2200" dirty="0" err="1"/>
              <a:t>chỉ</a:t>
            </a:r>
            <a:r>
              <a:rPr lang="en-US" sz="2200" dirty="0"/>
              <a:t> </a:t>
            </a:r>
            <a:r>
              <a:rPr lang="en-US" sz="2200" dirty="0" err="1"/>
              <a:t>huy</a:t>
            </a:r>
            <a:r>
              <a:rPr lang="vi-VN" sz="2200" dirty="0"/>
              <a:t> sẽ gửi lệnh cho các </a:t>
            </a:r>
            <a:r>
              <a:rPr lang="en-US" sz="2200" dirty="0" err="1"/>
              <a:t>tướng</a:t>
            </a:r>
            <a:endParaRPr lang="en-US" sz="2200" dirty="0"/>
          </a:p>
          <a:p>
            <a:pPr marL="0" lvl="1"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t> </a:t>
            </a:r>
            <a:r>
              <a:rPr lang="en-US" sz="2200" dirty="0" err="1"/>
              <a:t>Các</a:t>
            </a:r>
            <a:r>
              <a:rPr lang="en-US" sz="2200" dirty="0"/>
              <a:t> </a:t>
            </a:r>
            <a:r>
              <a:rPr lang="en-US" sz="2200" dirty="0" err="1"/>
              <a:t>tướng</a:t>
            </a:r>
            <a:r>
              <a:rPr lang="vi-VN" sz="2200" dirty="0"/>
              <a:t> có thể gửi các message cho nhau</a:t>
            </a:r>
            <a:endParaRPr lang="en-US" sz="2200" dirty="0"/>
          </a:p>
          <a:p>
            <a:pPr marL="0" lvl="1"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a:t> </a:t>
            </a:r>
            <a:r>
              <a:rPr lang="vi-VN" sz="2200" dirty="0"/>
              <a:t>Làm thế nào đạt được sự đồng thuận </a:t>
            </a:r>
          </a:p>
        </p:txBody>
      </p:sp>
      <p:sp>
        <p:nvSpPr>
          <p:cNvPr id="30" name="Text Box 3"/>
          <p:cNvSpPr txBox="1">
            <a:spLocks noChangeArrowheads="1"/>
          </p:cNvSpPr>
          <p:nvPr/>
        </p:nvSpPr>
        <p:spPr bwMode="auto">
          <a:xfrm>
            <a:off x="6306192" y="5289475"/>
            <a:ext cx="2703815" cy="978729"/>
          </a:xfrm>
          <a:prstGeom prst="rect">
            <a:avLst/>
          </a:prstGeom>
          <a:blipFill>
            <a:blip r:embed="rId4"/>
            <a:tile tx="0" ty="0" sx="100000" sy="100000" flip="none" algn="tl"/>
          </a:blipFill>
          <a:ln w="9525">
            <a:solidFill>
              <a:schemeClr val="accent1"/>
            </a:solidFill>
            <a:miter lim="800000"/>
            <a:headEnd/>
            <a:tailEnd/>
          </a:ln>
          <a:effectLst/>
        </p:spPr>
        <p:txBody>
          <a:bodyPr wrap="square">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Thuật toán OM(m) </a:t>
            </a:r>
          </a:p>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Oral Message </a:t>
            </a:r>
            <a:endParaRPr lang="en-US">
              <a:solidFill>
                <a:schemeClr val="accent6"/>
              </a:solidFill>
            </a:endParaRPr>
          </a:p>
        </p:txBody>
      </p:sp>
      <p:sp>
        <p:nvSpPr>
          <p:cNvPr id="31" name="Down Arrow 30"/>
          <p:cNvSpPr/>
          <p:nvPr/>
        </p:nvSpPr>
        <p:spPr>
          <a:xfrm rot="16200000">
            <a:off x="5781996" y="5642927"/>
            <a:ext cx="381000" cy="343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1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17</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2862322"/>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Cơ chế đồng thuận (consensus mechanism)</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Sự đồng thuận</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Trong một hệ thống phân tán ngang hàng</a:t>
            </a:r>
          </a:p>
          <a:p>
            <a:pPr marL="628650" indent="-284163" eaLnBrk="1" hangingPunct="1">
              <a:lnSpc>
                <a:spcPct val="15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Làm thế nào để các quyết định được tạo ra?</a:t>
            </a:r>
          </a:p>
          <a:p>
            <a:pPr marL="628650" indent="-284163" eaLnBrk="1" hangingPunct="1">
              <a:lnSpc>
                <a:spcPct val="15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Làm sao để bất kì giao dịch đều được thực hiện?</a:t>
            </a:r>
          </a:p>
        </p:txBody>
      </p:sp>
      <p:sp>
        <p:nvSpPr>
          <p:cNvPr id="5" name="Text Box 3"/>
          <p:cNvSpPr txBox="1">
            <a:spLocks noChangeArrowheads="1"/>
          </p:cNvSpPr>
          <p:nvPr/>
        </p:nvSpPr>
        <p:spPr bwMode="auto">
          <a:xfrm>
            <a:off x="2438400" y="4876800"/>
            <a:ext cx="3352800" cy="978729"/>
          </a:xfrm>
          <a:prstGeom prst="rect">
            <a:avLst/>
          </a:prstGeom>
          <a:blipFill>
            <a:blip r:embed="rId3"/>
            <a:tile tx="0" ty="0" sx="100000" sy="100000" flip="none" algn="tl"/>
          </a:blipFill>
          <a:ln w="9525">
            <a:solidFill>
              <a:schemeClr val="accent1"/>
            </a:solidFill>
            <a:miter lim="800000"/>
            <a:headEnd/>
            <a:tailEnd/>
          </a:ln>
          <a:effectLst/>
        </p:spPr>
        <p:txBody>
          <a:bodyPr wrap="square">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Cơ chế đồng thuận</a:t>
            </a:r>
          </a:p>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6"/>
                </a:solidFill>
              </a:rPr>
              <a:t>(Consensus mechanism)</a:t>
            </a:r>
          </a:p>
        </p:txBody>
      </p:sp>
      <p:sp>
        <p:nvSpPr>
          <p:cNvPr id="2" name="Down Arrow 1"/>
          <p:cNvSpPr/>
          <p:nvPr/>
        </p:nvSpPr>
        <p:spPr>
          <a:xfrm>
            <a:off x="3886200" y="4233922"/>
            <a:ext cx="381000" cy="4142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16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18</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839200" cy="4582793"/>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Cơ</a:t>
            </a:r>
            <a:r>
              <a:rPr lang="en-US" b="1" dirty="0"/>
              <a:t> </a:t>
            </a:r>
            <a:r>
              <a:rPr lang="en-US" b="1" dirty="0" err="1"/>
              <a:t>chế</a:t>
            </a:r>
            <a:r>
              <a:rPr lang="en-US" b="1" dirty="0"/>
              <a:t> </a:t>
            </a:r>
            <a:r>
              <a:rPr lang="en-US" b="1" dirty="0" err="1"/>
              <a:t>đồng</a:t>
            </a:r>
            <a:r>
              <a:rPr lang="en-US" b="1" dirty="0"/>
              <a:t> </a:t>
            </a:r>
            <a:r>
              <a:rPr lang="en-US" b="1" dirty="0" err="1"/>
              <a:t>thuận</a:t>
            </a:r>
            <a:r>
              <a:rPr lang="en-US" b="1" dirty="0"/>
              <a:t> (Consensus Mechanisms)</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Một</a:t>
            </a:r>
            <a:r>
              <a:rPr lang="en-US" dirty="0"/>
              <a:t> </a:t>
            </a:r>
            <a:r>
              <a:rPr lang="en-US" dirty="0" err="1"/>
              <a:t>số</a:t>
            </a:r>
            <a:r>
              <a:rPr lang="en-US" dirty="0"/>
              <a:t> </a:t>
            </a:r>
            <a:r>
              <a:rPr lang="en-US" dirty="0" err="1"/>
              <a:t>cơ</a:t>
            </a:r>
            <a:r>
              <a:rPr lang="en-US" dirty="0"/>
              <a:t> </a:t>
            </a:r>
            <a:r>
              <a:rPr lang="en-US" dirty="0" err="1"/>
              <a:t>chế</a:t>
            </a:r>
            <a:r>
              <a:rPr lang="en-US" dirty="0"/>
              <a:t> </a:t>
            </a:r>
            <a:r>
              <a:rPr lang="en-US" dirty="0" err="1"/>
              <a:t>đồng</a:t>
            </a:r>
            <a:r>
              <a:rPr lang="en-US" dirty="0"/>
              <a:t> </a:t>
            </a:r>
            <a:r>
              <a:rPr lang="en-US" dirty="0" err="1"/>
              <a:t>thuận</a:t>
            </a:r>
            <a:endParaRPr lang="en-US" dirty="0"/>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Proof of Work (</a:t>
            </a:r>
            <a:r>
              <a:rPr lang="vi-VN" sz="2100" i="1" dirty="0"/>
              <a:t>Bằng chứng Công việc</a:t>
            </a:r>
            <a:r>
              <a:rPr lang="vi-VN" sz="2100" dirty="0"/>
              <a:t>)</a:t>
            </a:r>
            <a:r>
              <a:rPr lang="en-US" sz="2100" dirty="0"/>
              <a:t> - </a:t>
            </a:r>
            <a:r>
              <a:rPr lang="en-US" sz="2100" dirty="0" err="1"/>
              <a:t>PoW</a:t>
            </a:r>
            <a:endParaRPr lang="vi-VN" sz="2100" dirty="0"/>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Proof of Stake (</a:t>
            </a:r>
            <a:r>
              <a:rPr lang="vi-VN" sz="2100" i="1" dirty="0"/>
              <a:t>Bằng chứng Cổ phần</a:t>
            </a:r>
            <a:r>
              <a:rPr lang="vi-VN" sz="2100" dirty="0"/>
              <a:t>)</a:t>
            </a:r>
            <a:r>
              <a:rPr lang="en-US" sz="2100" dirty="0"/>
              <a:t> - </a:t>
            </a:r>
            <a:r>
              <a:rPr lang="en-US" sz="2100" dirty="0" err="1"/>
              <a:t>PoS</a:t>
            </a:r>
            <a:endParaRPr lang="vi-VN" sz="2100" dirty="0"/>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Delegated Proof-of-Stake (</a:t>
            </a:r>
            <a:r>
              <a:rPr lang="vi-VN" sz="2100" i="1" dirty="0"/>
              <a:t>Uỷ quyền Cổ phần</a:t>
            </a:r>
            <a:r>
              <a:rPr lang="vi-VN" sz="2100" dirty="0"/>
              <a:t>)</a:t>
            </a:r>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Proof of Authority (</a:t>
            </a:r>
            <a:r>
              <a:rPr lang="vi-VN" sz="2100" i="1" dirty="0"/>
              <a:t>Bằng chứng Uỷ nhiệm</a:t>
            </a:r>
            <a:r>
              <a:rPr lang="vi-VN" sz="2100" dirty="0"/>
              <a:t>)</a:t>
            </a:r>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Proof-of-Weight (</a:t>
            </a:r>
            <a:r>
              <a:rPr lang="vi-VN" sz="2100" i="1" dirty="0"/>
              <a:t>Bằng chứng Khối lượng / Càng lớn càng tốt</a:t>
            </a:r>
            <a:r>
              <a:rPr lang="vi-VN" sz="2100" dirty="0"/>
              <a:t>)</a:t>
            </a:r>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Byzantine Fault Tolerance (</a:t>
            </a:r>
            <a:r>
              <a:rPr lang="vi-VN" sz="2100" i="1" dirty="0"/>
              <a:t>Đồng thuận chống gian lận</a:t>
            </a:r>
            <a:r>
              <a:rPr lang="en-US" sz="2100" i="1" dirty="0"/>
              <a:t> Byzantine</a:t>
            </a:r>
            <a:r>
              <a:rPr lang="vi-VN" sz="2100" dirty="0"/>
              <a:t>)</a:t>
            </a:r>
          </a:p>
          <a:p>
            <a:pPr marL="731520" indent="-284163" eaLnBrk="1" hangingPunct="1">
              <a:lnSpc>
                <a:spcPct val="120000"/>
              </a:lnSpc>
              <a:spcBef>
                <a:spcPts val="600"/>
              </a:spcBef>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vi-VN" sz="2100" dirty="0"/>
              <a:t>Directed Acyclic Graphs (</a:t>
            </a:r>
            <a:r>
              <a:rPr lang="vi-VN" sz="2100" i="1" dirty="0"/>
              <a:t>Thuật toán tô pô</a:t>
            </a:r>
            <a:r>
              <a:rPr lang="vi-VN" sz="2100" dirty="0"/>
              <a:t>)</a:t>
            </a:r>
          </a:p>
        </p:txBody>
      </p:sp>
    </p:spTree>
    <p:extLst>
      <p:ext uri="{BB962C8B-B14F-4D97-AF65-F5344CB8AC3E}">
        <p14:creationId xmlns:p14="http://schemas.microsoft.com/office/powerpoint/2010/main" val="398474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19</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839200" cy="579967"/>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Sổ cái (Ledger)</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2135586"/>
            <a:ext cx="7639050" cy="4128066"/>
          </a:xfrm>
          <a:prstGeom prst="rect">
            <a:avLst/>
          </a:prstGeom>
        </p:spPr>
      </p:pic>
      <p:sp>
        <p:nvSpPr>
          <p:cNvPr id="6" name="TextBox 5"/>
          <p:cNvSpPr txBox="1"/>
          <p:nvPr/>
        </p:nvSpPr>
        <p:spPr bwMode="auto">
          <a:xfrm>
            <a:off x="1295400" y="3492674"/>
            <a:ext cx="129540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Bảng đất sét</a:t>
            </a:r>
          </a:p>
        </p:txBody>
      </p:sp>
      <p:sp>
        <p:nvSpPr>
          <p:cNvPr id="10" name="TextBox 9"/>
          <p:cNvSpPr txBox="1"/>
          <p:nvPr/>
        </p:nvSpPr>
        <p:spPr bwMode="auto">
          <a:xfrm>
            <a:off x="3391422" y="3497309"/>
            <a:ext cx="121933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Giấy cói</a:t>
            </a:r>
          </a:p>
        </p:txBody>
      </p:sp>
      <p:sp>
        <p:nvSpPr>
          <p:cNvPr id="11" name="TextBox 10"/>
          <p:cNvSpPr txBox="1"/>
          <p:nvPr/>
        </p:nvSpPr>
        <p:spPr bwMode="auto">
          <a:xfrm>
            <a:off x="5924811" y="3492674"/>
            <a:ext cx="121933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Thẻ nhãn</a:t>
            </a:r>
          </a:p>
        </p:txBody>
      </p:sp>
      <p:sp>
        <p:nvSpPr>
          <p:cNvPr id="12" name="TextBox 11"/>
          <p:cNvSpPr txBox="1"/>
          <p:nvPr/>
        </p:nvSpPr>
        <p:spPr bwMode="auto">
          <a:xfrm>
            <a:off x="1371470" y="4726455"/>
            <a:ext cx="137173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Sổ mở 2 trang</a:t>
            </a:r>
          </a:p>
        </p:txBody>
      </p:sp>
      <p:sp>
        <p:nvSpPr>
          <p:cNvPr id="13" name="TextBox 12"/>
          <p:cNvSpPr txBox="1"/>
          <p:nvPr/>
        </p:nvSpPr>
        <p:spPr bwMode="auto">
          <a:xfrm>
            <a:off x="3361151" y="4726455"/>
            <a:ext cx="121933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Bảng tính</a:t>
            </a:r>
          </a:p>
        </p:txBody>
      </p:sp>
      <p:sp>
        <p:nvSpPr>
          <p:cNvPr id="14" name="TextBox 13"/>
          <p:cNvSpPr txBox="1"/>
          <p:nvPr/>
        </p:nvSpPr>
        <p:spPr bwMode="auto">
          <a:xfrm>
            <a:off x="5715000" y="4725763"/>
            <a:ext cx="1905000" cy="30341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Sổ cái phân tán</a:t>
            </a:r>
          </a:p>
        </p:txBody>
      </p:sp>
    </p:spTree>
    <p:extLst>
      <p:ext uri="{BB962C8B-B14F-4D97-AF65-F5344CB8AC3E}">
        <p14:creationId xmlns:p14="http://schemas.microsoft.com/office/powerpoint/2010/main" val="98897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7E64FF3-AA27-47E1-8ABD-4762A81A45FD}" type="slidenum">
              <a:rPr lang="en-US" altLang="en-US" sz="1400" smtClean="0"/>
              <a:pPr>
                <a:spcBef>
                  <a:spcPct val="0"/>
                </a:spcBef>
                <a:buFontTx/>
                <a:buNone/>
              </a:pPr>
              <a:t>2</a:t>
            </a:fld>
            <a:endParaRPr lang="en-US" altLang="en-US" sz="14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9085">
            <a:off x="627297" y="1227687"/>
            <a:ext cx="2047512" cy="20475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510" y="3207800"/>
            <a:ext cx="4283379" cy="21262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2667000"/>
            <a:ext cx="801199" cy="685800"/>
          </a:xfrm>
          <a:prstGeom prst="rect">
            <a:avLst/>
          </a:prstGeom>
        </p:spPr>
      </p:pic>
      <p:sp>
        <p:nvSpPr>
          <p:cNvPr id="8" name="TextBox 7"/>
          <p:cNvSpPr txBox="1"/>
          <p:nvPr/>
        </p:nvSpPr>
        <p:spPr bwMode="auto">
          <a:xfrm>
            <a:off x="812852" y="3359061"/>
            <a:ext cx="1676400" cy="496867"/>
          </a:xfrm>
          <a:prstGeom prst="rect">
            <a:avLst/>
          </a:prstGeom>
          <a:solidFill>
            <a:schemeClr val="bg1"/>
          </a:solid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0000FF"/>
                </a:solidFill>
              </a:rPr>
              <a:t>BITCOIN</a:t>
            </a:r>
          </a:p>
        </p:txBody>
      </p:sp>
      <p:sp>
        <p:nvSpPr>
          <p:cNvPr id="13" name="TextBox 12"/>
          <p:cNvSpPr txBox="1"/>
          <p:nvPr/>
        </p:nvSpPr>
        <p:spPr bwMode="auto">
          <a:xfrm>
            <a:off x="6019800" y="2502167"/>
            <a:ext cx="2438400" cy="496867"/>
          </a:xfrm>
          <a:prstGeom prst="rect">
            <a:avLst/>
          </a:prstGeom>
          <a:solidFill>
            <a:schemeClr val="bg1"/>
          </a:solid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0000FF"/>
                </a:solidFill>
              </a:rPr>
              <a:t>BLOCKCHAIN</a:t>
            </a:r>
          </a:p>
        </p:txBody>
      </p:sp>
    </p:spTree>
    <p:extLst>
      <p:ext uri="{BB962C8B-B14F-4D97-AF65-F5344CB8AC3E}">
        <p14:creationId xmlns:p14="http://schemas.microsoft.com/office/powerpoint/2010/main" val="96828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20</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839200" cy="579967"/>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Sổ cái tập trung, phân tán</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133600"/>
            <a:ext cx="7010400" cy="2991104"/>
          </a:xfrm>
          <a:prstGeom prst="rect">
            <a:avLst/>
          </a:prstGeom>
        </p:spPr>
      </p:pic>
      <p:sp>
        <p:nvSpPr>
          <p:cNvPr id="7" name="Text Box 3"/>
          <p:cNvSpPr txBox="1">
            <a:spLocks noChangeArrowheads="1"/>
          </p:cNvSpPr>
          <p:nvPr/>
        </p:nvSpPr>
        <p:spPr bwMode="auto">
          <a:xfrm>
            <a:off x="342900" y="5128879"/>
            <a:ext cx="8305800" cy="579967"/>
          </a:xfrm>
          <a:prstGeom prst="rect">
            <a:avLst/>
          </a:prstGeom>
          <a:noFill/>
          <a:ln w="9525">
            <a:noFill/>
            <a:miter lim="800000"/>
            <a:headEnd/>
            <a:tailEnd/>
          </a:ln>
          <a:effectLst/>
        </p:spPr>
        <p:txBody>
          <a:bodyPr wrap="square">
            <a:spAutoFit/>
          </a:bodyPr>
          <a:lstStyle/>
          <a:p>
            <a:pPr marL="341313" indent="-341313" algn="ctr" eaLnBrk="1" hangingPunct="1">
              <a:lnSpc>
                <a:spcPct val="15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Tính an toàn - Tốc độ truyền dữ liệu – Hiệu quả lưu trữ</a:t>
            </a:r>
          </a:p>
        </p:txBody>
      </p:sp>
      <p:sp>
        <p:nvSpPr>
          <p:cNvPr id="8" name="Text Box 3"/>
          <p:cNvSpPr txBox="1">
            <a:spLocks noChangeArrowheads="1"/>
          </p:cNvSpPr>
          <p:nvPr/>
        </p:nvSpPr>
        <p:spPr bwMode="auto">
          <a:xfrm>
            <a:off x="266700" y="5799862"/>
            <a:ext cx="8305800" cy="579967"/>
          </a:xfrm>
          <a:prstGeom prst="rect">
            <a:avLst/>
          </a:prstGeom>
          <a:noFill/>
          <a:ln w="9525">
            <a:noFill/>
            <a:miter lim="800000"/>
            <a:headEnd/>
            <a:tailEnd/>
          </a:ln>
          <a:effectLst/>
        </p:spPr>
        <p:txBody>
          <a:bodyPr wrap="square">
            <a:spAutoFit/>
          </a:bodyPr>
          <a:lstStyle/>
          <a:p>
            <a:pPr marL="341313" indent="-341313" algn="ctr" eaLnBrk="1" hangingPunct="1">
              <a:lnSpc>
                <a:spcPct val="15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solidFill>
                  <a:srgbClr val="FF0000"/>
                </a:solidFill>
              </a:rPr>
              <a:t>Blockchain</a:t>
            </a:r>
            <a:r>
              <a:rPr lang="en-US" b="1" dirty="0">
                <a:solidFill>
                  <a:srgbClr val="FF0000"/>
                </a:solidFill>
              </a:rPr>
              <a:t> is one type of a distributed ledger</a:t>
            </a:r>
          </a:p>
        </p:txBody>
      </p:sp>
    </p:spTree>
    <p:extLst>
      <p:ext uri="{BB962C8B-B14F-4D97-AF65-F5344CB8AC3E}">
        <p14:creationId xmlns:p14="http://schemas.microsoft.com/office/powerpoint/2010/main" val="285471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21</a:t>
            </a:fld>
            <a:endParaRPr lang="en-US" altLang="en-US" sz="1400"/>
          </a:p>
        </p:txBody>
      </p:sp>
      <p:pic>
        <p:nvPicPr>
          <p:cNvPr id="3" name="Picture 2"/>
          <p:cNvPicPr>
            <a:picLocks noChangeAspect="1"/>
          </p:cNvPicPr>
          <p:nvPr/>
        </p:nvPicPr>
        <p:blipFill>
          <a:blip r:embed="rId3"/>
          <a:stretch>
            <a:fillRect/>
          </a:stretch>
        </p:blipFill>
        <p:spPr>
          <a:xfrm>
            <a:off x="1143000" y="1295400"/>
            <a:ext cx="6275066" cy="4503037"/>
          </a:xfrm>
          <a:prstGeom prst="rect">
            <a:avLst/>
          </a:prstGeom>
        </p:spPr>
      </p:pic>
      <p:sp>
        <p:nvSpPr>
          <p:cNvPr id="6"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5" name="Text Box 3"/>
          <p:cNvSpPr txBox="1">
            <a:spLocks noChangeArrowheads="1"/>
          </p:cNvSpPr>
          <p:nvPr/>
        </p:nvSpPr>
        <p:spPr bwMode="auto">
          <a:xfrm>
            <a:off x="641983" y="6015706"/>
            <a:ext cx="7277100" cy="579967"/>
          </a:xfrm>
          <a:prstGeom prst="rect">
            <a:avLst/>
          </a:prstGeom>
          <a:noFill/>
          <a:ln w="9525">
            <a:noFill/>
            <a:miter lim="800000"/>
            <a:headEnd/>
            <a:tailEnd/>
          </a:ln>
          <a:effectLst/>
        </p:spPr>
        <p:txBody>
          <a:bodyPr wrap="square">
            <a:spAutoFit/>
          </a:bodyPr>
          <a:lstStyle/>
          <a:p>
            <a:pPr marL="341313" indent="-341313" algn="ctr" eaLnBrk="1" hangingPunct="1">
              <a:lnSpc>
                <a:spcPct val="15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Sử</a:t>
            </a:r>
            <a:r>
              <a:rPr lang="en-US" dirty="0"/>
              <a:t> </a:t>
            </a:r>
            <a:r>
              <a:rPr lang="en-US" dirty="0" err="1"/>
              <a:t>dụng</a:t>
            </a:r>
            <a:r>
              <a:rPr lang="en-US" dirty="0"/>
              <a:t> </a:t>
            </a:r>
            <a:r>
              <a:rPr lang="en-US" dirty="0" err="1"/>
              <a:t>sổ</a:t>
            </a:r>
            <a:r>
              <a:rPr lang="en-US" dirty="0"/>
              <a:t> </a:t>
            </a:r>
            <a:r>
              <a:rPr lang="en-US" dirty="0" err="1"/>
              <a:t>cái</a:t>
            </a:r>
            <a:r>
              <a:rPr lang="en-US" dirty="0"/>
              <a:t> </a:t>
            </a:r>
            <a:r>
              <a:rPr lang="en-US" dirty="0" err="1"/>
              <a:t>phân</a:t>
            </a:r>
            <a:r>
              <a:rPr lang="en-US" dirty="0"/>
              <a:t> </a:t>
            </a:r>
            <a:r>
              <a:rPr lang="en-US" dirty="0" err="1"/>
              <a:t>tán</a:t>
            </a:r>
            <a:r>
              <a:rPr lang="en-US" dirty="0"/>
              <a:t> </a:t>
            </a:r>
            <a:r>
              <a:rPr lang="en-US" dirty="0" err="1"/>
              <a:t>trong</a:t>
            </a:r>
            <a:r>
              <a:rPr lang="en-US" dirty="0"/>
              <a:t> </a:t>
            </a:r>
            <a:r>
              <a:rPr lang="en-US" dirty="0" err="1"/>
              <a:t>các</a:t>
            </a:r>
            <a:r>
              <a:rPr lang="en-US" dirty="0"/>
              <a:t> </a:t>
            </a:r>
            <a:r>
              <a:rPr lang="en-US" dirty="0" err="1"/>
              <a:t>lĩnh</a:t>
            </a:r>
            <a:r>
              <a:rPr lang="en-US" dirty="0"/>
              <a:t> </a:t>
            </a:r>
            <a:r>
              <a:rPr lang="en-US" dirty="0" err="1"/>
              <a:t>vực</a:t>
            </a:r>
            <a:r>
              <a:rPr lang="en-US" dirty="0"/>
              <a:t> </a:t>
            </a:r>
            <a:r>
              <a:rPr lang="en-US" dirty="0" err="1"/>
              <a:t>khác</a:t>
            </a:r>
            <a:r>
              <a:rPr lang="en-US" dirty="0"/>
              <a:t> </a:t>
            </a:r>
            <a:r>
              <a:rPr lang="en-US" dirty="0" err="1"/>
              <a:t>nhau</a:t>
            </a:r>
            <a:endParaRPr lang="en-US" dirty="0"/>
          </a:p>
        </p:txBody>
      </p:sp>
    </p:spTree>
    <p:extLst>
      <p:ext uri="{BB962C8B-B14F-4D97-AF65-F5344CB8AC3E}">
        <p14:creationId xmlns:p14="http://schemas.microsoft.com/office/powerpoint/2010/main" val="1147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22</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1311128"/>
          </a:xfrm>
          <a:prstGeom prst="rect">
            <a:avLst/>
          </a:prstGeom>
          <a:noFill/>
          <a:ln w="9525">
            <a:noFill/>
            <a:miter lim="800000"/>
            <a:headEnd/>
            <a:tailEnd/>
          </a:ln>
          <a:effectLst/>
        </p:spPr>
        <p:txBody>
          <a:bodyPr>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2.3. </a:t>
            </a:r>
            <a:r>
              <a:rPr lang="en-US" b="1" dirty="0" err="1"/>
              <a:t>Kiến</a:t>
            </a:r>
            <a:r>
              <a:rPr lang="en-US" b="1" dirty="0"/>
              <a:t> </a:t>
            </a:r>
            <a:r>
              <a:rPr lang="en-US" b="1" dirty="0" err="1"/>
              <a:t>trúc</a:t>
            </a:r>
            <a:r>
              <a:rPr lang="en-US" b="1" dirty="0"/>
              <a:t> </a:t>
            </a:r>
            <a:r>
              <a:rPr lang="en-US" b="1" dirty="0" err="1"/>
              <a:t>hệ</a:t>
            </a:r>
            <a:r>
              <a:rPr lang="en-US" b="1" dirty="0"/>
              <a:t> </a:t>
            </a:r>
            <a:r>
              <a:rPr lang="en-US" b="1" dirty="0" err="1"/>
              <a:t>thống</a:t>
            </a:r>
            <a:r>
              <a:rPr lang="en-US" b="1" dirty="0"/>
              <a:t> </a:t>
            </a:r>
          </a:p>
          <a:p>
            <a:pPr marL="688975" indent="-344488"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Cấu</a:t>
            </a:r>
            <a:r>
              <a:rPr lang="en-US" b="1" dirty="0"/>
              <a:t> </a:t>
            </a:r>
            <a:r>
              <a:rPr lang="en-US" b="1" dirty="0" err="1"/>
              <a:t>trúc</a:t>
            </a:r>
            <a:r>
              <a:rPr lang="en-US" b="1" dirty="0"/>
              <a:t> </a:t>
            </a:r>
            <a:r>
              <a:rPr lang="en-US" b="1" dirty="0" err="1"/>
              <a:t>khối</a:t>
            </a:r>
            <a:r>
              <a:rPr lang="en-US" b="1" dirty="0"/>
              <a:t> </a:t>
            </a:r>
            <a:r>
              <a:rPr lang="en-US" b="1" dirty="0" err="1"/>
              <a:t>blockchain</a:t>
            </a:r>
            <a:r>
              <a:rPr lang="en-US" b="1" dirty="0"/>
              <a:t> (block structure)</a:t>
            </a:r>
            <a:endParaRPr lang="en-US"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grpSp>
        <p:nvGrpSpPr>
          <p:cNvPr id="4" name="Group 3"/>
          <p:cNvGrpSpPr/>
          <p:nvPr/>
        </p:nvGrpSpPr>
        <p:grpSpPr>
          <a:xfrm>
            <a:off x="794123" y="2731803"/>
            <a:ext cx="7689477" cy="2906997"/>
            <a:chOff x="794123" y="2731803"/>
            <a:chExt cx="7689477" cy="2906997"/>
          </a:xfrm>
        </p:grpSpPr>
        <p:pic>
          <p:nvPicPr>
            <p:cNvPr id="2050" name="Picture 2" descr="Káº¿t quáº£ hÃ¬nh áº£nh cho blockchain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23" y="2731803"/>
              <a:ext cx="7689477" cy="29069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1270000" y="2807758"/>
              <a:ext cx="1066800" cy="295466"/>
            </a:xfrm>
            <a:prstGeom prst="rect">
              <a:avLst/>
            </a:prstGeom>
            <a:solidFill>
              <a:srgbClr val="F5F5F5"/>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latin typeface="Arial" panose="020B0604020202020204" pitchFamily="34" charset="0"/>
                  <a:cs typeface="Arial" panose="020B0604020202020204" pitchFamily="34" charset="0"/>
                </a:rPr>
                <a:t>Block n</a:t>
              </a:r>
            </a:p>
          </p:txBody>
        </p:sp>
        <p:sp>
          <p:nvSpPr>
            <p:cNvPr id="7" name="TextBox 6"/>
            <p:cNvSpPr txBox="1"/>
            <p:nvPr/>
          </p:nvSpPr>
          <p:spPr bwMode="auto">
            <a:xfrm>
              <a:off x="4052248" y="2819400"/>
              <a:ext cx="1066800" cy="268279"/>
            </a:xfrm>
            <a:prstGeom prst="rect">
              <a:avLst/>
            </a:prstGeom>
            <a:solidFill>
              <a:srgbClr val="F5F5F5"/>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latin typeface="Arial" panose="020B0604020202020204" pitchFamily="34" charset="0"/>
                  <a:cs typeface="Arial" panose="020B0604020202020204" pitchFamily="34" charset="0"/>
                </a:rPr>
                <a:t>Block n+1</a:t>
              </a:r>
            </a:p>
          </p:txBody>
        </p:sp>
        <p:sp>
          <p:nvSpPr>
            <p:cNvPr id="8" name="TextBox 7"/>
            <p:cNvSpPr txBox="1"/>
            <p:nvPr/>
          </p:nvSpPr>
          <p:spPr bwMode="auto">
            <a:xfrm>
              <a:off x="6946900" y="2821352"/>
              <a:ext cx="1066800" cy="268279"/>
            </a:xfrm>
            <a:prstGeom prst="rect">
              <a:avLst/>
            </a:prstGeom>
            <a:solidFill>
              <a:srgbClr val="F5F5F5"/>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latin typeface="Arial" panose="020B0604020202020204" pitchFamily="34" charset="0"/>
                  <a:cs typeface="Arial" panose="020B0604020202020204" pitchFamily="34" charset="0"/>
                </a:rPr>
                <a:t>Block n+2</a:t>
              </a:r>
            </a:p>
          </p:txBody>
        </p:sp>
        <p:sp>
          <p:nvSpPr>
            <p:cNvPr id="9" name="TextBox 8"/>
            <p:cNvSpPr txBox="1"/>
            <p:nvPr/>
          </p:nvSpPr>
          <p:spPr bwMode="auto">
            <a:xfrm>
              <a:off x="6972300" y="5105400"/>
              <a:ext cx="1066800" cy="268279"/>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latin typeface="Arial" panose="020B0604020202020204" pitchFamily="34" charset="0"/>
                <a:cs typeface="Arial" panose="020B0604020202020204" pitchFamily="34" charset="0"/>
              </a:endParaRPr>
            </a:p>
          </p:txBody>
        </p:sp>
      </p:grpSp>
      <p:sp>
        <p:nvSpPr>
          <p:cNvPr id="2" name="Rectangle 1"/>
          <p:cNvSpPr/>
          <p:nvPr/>
        </p:nvSpPr>
        <p:spPr>
          <a:xfrm>
            <a:off x="3352800" y="4962919"/>
            <a:ext cx="2209800" cy="268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31198"/>
            <a:ext cx="1841500" cy="284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07610" y="4812583"/>
            <a:ext cx="2209800" cy="268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bwMode="auto">
          <a:xfrm>
            <a:off x="2628900" y="4922561"/>
            <a:ext cx="3581400" cy="1681999"/>
          </a:xfrm>
          <a:prstGeom prst="rect">
            <a:avLst/>
          </a:prstGeom>
          <a:noFill/>
          <a:ln w="9525">
            <a:solidFill>
              <a:schemeClr val="accent1"/>
            </a:solidFill>
            <a:miter lim="800000"/>
            <a:headEnd/>
            <a:tailEnd/>
          </a:ln>
          <a:effectLst/>
        </p:spPr>
        <p:txBody>
          <a:bodyPr wrap="square" rtlCol="0">
            <a:spAutoFit/>
          </a:bodyPr>
          <a:lstStyle/>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Băm của khối trước</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Nhãn thời gian</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Số nonce</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Thông tin giao dịch</a:t>
            </a:r>
          </a:p>
        </p:txBody>
      </p:sp>
    </p:spTree>
    <p:extLst>
      <p:ext uri="{BB962C8B-B14F-4D97-AF65-F5344CB8AC3E}">
        <p14:creationId xmlns:p14="http://schemas.microsoft.com/office/powerpoint/2010/main" val="243526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23</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1311128"/>
          </a:xfrm>
          <a:prstGeom prst="rect">
            <a:avLst/>
          </a:prstGeom>
          <a:noFill/>
          <a:ln w="9525">
            <a:noFill/>
            <a:miter lim="800000"/>
            <a:headEnd/>
            <a:tailEnd/>
          </a:ln>
          <a:effectLst/>
        </p:spPr>
        <p:txBody>
          <a:bodyPr>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2.3. </a:t>
            </a:r>
            <a:r>
              <a:rPr lang="en-US" b="1" dirty="0" err="1"/>
              <a:t>Kiến</a:t>
            </a:r>
            <a:r>
              <a:rPr lang="en-US" b="1" dirty="0"/>
              <a:t> </a:t>
            </a:r>
            <a:r>
              <a:rPr lang="en-US" b="1" dirty="0" err="1"/>
              <a:t>trúc</a:t>
            </a:r>
            <a:r>
              <a:rPr lang="en-US" b="1" dirty="0"/>
              <a:t> </a:t>
            </a:r>
            <a:r>
              <a:rPr lang="en-US" b="1" dirty="0" err="1"/>
              <a:t>hệ</a:t>
            </a:r>
            <a:r>
              <a:rPr lang="en-US" b="1" dirty="0"/>
              <a:t> </a:t>
            </a:r>
            <a:r>
              <a:rPr lang="en-US" b="1" dirty="0" err="1"/>
              <a:t>thống</a:t>
            </a:r>
            <a:r>
              <a:rPr lang="en-US" b="1" dirty="0"/>
              <a:t> </a:t>
            </a:r>
          </a:p>
          <a:p>
            <a:pPr marL="688975" indent="-344488"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Cấu</a:t>
            </a:r>
            <a:r>
              <a:rPr lang="en-US" b="1" dirty="0"/>
              <a:t> </a:t>
            </a:r>
            <a:r>
              <a:rPr lang="en-US" b="1" dirty="0" err="1"/>
              <a:t>trúc</a:t>
            </a:r>
            <a:r>
              <a:rPr lang="en-US" b="1" dirty="0"/>
              <a:t> </a:t>
            </a:r>
            <a:r>
              <a:rPr lang="en-US" b="1" dirty="0" err="1"/>
              <a:t>khối</a:t>
            </a:r>
            <a:r>
              <a:rPr lang="en-US" b="1" dirty="0"/>
              <a:t> </a:t>
            </a:r>
            <a:r>
              <a:rPr lang="en-US" b="1" dirty="0" err="1"/>
              <a:t>blockchain</a:t>
            </a:r>
            <a:r>
              <a:rPr lang="en-US" b="1" dirty="0"/>
              <a:t> (block structure)</a:t>
            </a:r>
            <a:endParaRPr lang="en-US"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pic>
        <p:nvPicPr>
          <p:cNvPr id="4098" name="Picture 2" descr="Káº¿t quáº£ hÃ¬nh áº£nh cho Sá» nonce lÃ  g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19400"/>
            <a:ext cx="7620000" cy="29622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1344304" y="2887640"/>
            <a:ext cx="1066800" cy="295466"/>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a:latin typeface="Arial" panose="020B0604020202020204" pitchFamily="34" charset="0"/>
                <a:cs typeface="Arial" panose="020B0604020202020204" pitchFamily="34" charset="0"/>
              </a:rPr>
              <a:t>Block n</a:t>
            </a:r>
          </a:p>
        </p:txBody>
      </p:sp>
      <p:sp>
        <p:nvSpPr>
          <p:cNvPr id="7" name="TextBox 6"/>
          <p:cNvSpPr txBox="1"/>
          <p:nvPr/>
        </p:nvSpPr>
        <p:spPr bwMode="auto">
          <a:xfrm>
            <a:off x="4038600" y="2915995"/>
            <a:ext cx="1066800" cy="268279"/>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a:latin typeface="Arial" panose="020B0604020202020204" pitchFamily="34" charset="0"/>
                <a:cs typeface="Arial" panose="020B0604020202020204" pitchFamily="34" charset="0"/>
              </a:rPr>
              <a:t>Block n+1</a:t>
            </a:r>
          </a:p>
        </p:txBody>
      </p:sp>
      <p:sp>
        <p:nvSpPr>
          <p:cNvPr id="8" name="TextBox 7"/>
          <p:cNvSpPr txBox="1"/>
          <p:nvPr/>
        </p:nvSpPr>
        <p:spPr bwMode="auto">
          <a:xfrm>
            <a:off x="1264691" y="2903560"/>
            <a:ext cx="1066800" cy="295466"/>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a:latin typeface="Arial" panose="020B0604020202020204" pitchFamily="34" charset="0"/>
                <a:cs typeface="Arial" panose="020B0604020202020204" pitchFamily="34" charset="0"/>
              </a:rPr>
              <a:t>Block n</a:t>
            </a:r>
          </a:p>
        </p:txBody>
      </p:sp>
      <p:sp>
        <p:nvSpPr>
          <p:cNvPr id="9" name="TextBox 8"/>
          <p:cNvSpPr txBox="1"/>
          <p:nvPr/>
        </p:nvSpPr>
        <p:spPr bwMode="auto">
          <a:xfrm>
            <a:off x="6704463" y="2894161"/>
            <a:ext cx="1066800" cy="268279"/>
          </a:xfrm>
          <a:prstGeom prst="rect">
            <a:avLst/>
          </a:prstGeom>
          <a:solidFill>
            <a:schemeClr val="bg1"/>
          </a:solid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a:latin typeface="Arial" panose="020B0604020202020204" pitchFamily="34" charset="0"/>
                <a:cs typeface="Arial" panose="020B0604020202020204" pitchFamily="34" charset="0"/>
              </a:rPr>
              <a:t>Block n+2</a:t>
            </a:r>
          </a:p>
        </p:txBody>
      </p:sp>
    </p:spTree>
    <p:extLst>
      <p:ext uri="{BB962C8B-B14F-4D97-AF65-F5344CB8AC3E}">
        <p14:creationId xmlns:p14="http://schemas.microsoft.com/office/powerpoint/2010/main" val="387910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24</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2419124"/>
          </a:xfrm>
          <a:prstGeom prst="rect">
            <a:avLst/>
          </a:prstGeom>
          <a:noFill/>
          <a:ln w="9525">
            <a:noFill/>
            <a:miter lim="800000"/>
            <a:headEnd/>
            <a:tailEnd/>
          </a:ln>
          <a:effectLst/>
        </p:spPr>
        <p:txBody>
          <a:bodyPr>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2.4. </a:t>
            </a:r>
            <a:r>
              <a:rPr lang="en-US" b="1" dirty="0" err="1"/>
              <a:t>Blockchain</a:t>
            </a:r>
            <a:r>
              <a:rPr lang="en-US" b="1" dirty="0"/>
              <a:t> demo </a:t>
            </a:r>
          </a:p>
          <a:p>
            <a:pPr lvl="2">
              <a:lnSpc>
                <a:spcPct val="150000"/>
              </a:lnSpc>
            </a:pPr>
            <a:r>
              <a:rPr lang="en-US" u="sng" dirty="0">
                <a:solidFill>
                  <a:srgbClr val="0000FF"/>
                </a:solidFill>
                <a:hlinkClick r:id="rId2"/>
              </a:rPr>
              <a:t>https://blockchaindemo.io</a:t>
            </a:r>
            <a:endParaRPr lang="en-US" dirty="0">
              <a:solidFill>
                <a:srgbClr val="0000FF"/>
              </a:solidFill>
            </a:endParaRPr>
          </a:p>
          <a:p>
            <a:pPr lvl="2">
              <a:lnSpc>
                <a:spcPct val="150000"/>
              </a:lnSpc>
            </a:pPr>
            <a:r>
              <a:rPr lang="en-US" u="sng" dirty="0">
                <a:solidFill>
                  <a:srgbClr val="0000FF"/>
                </a:solidFill>
                <a:hlinkClick r:id="rId3"/>
              </a:rPr>
              <a:t>https://blockchain.info</a:t>
            </a:r>
            <a:endParaRPr lang="en-US" dirty="0">
              <a:solidFill>
                <a:srgbClr val="0000FF"/>
              </a:solidFill>
            </a:endParaRPr>
          </a:p>
          <a:p>
            <a:pPr marL="688975" indent="-344488"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spTree>
    <p:extLst>
      <p:ext uri="{BB962C8B-B14F-4D97-AF65-F5344CB8AC3E}">
        <p14:creationId xmlns:p14="http://schemas.microsoft.com/office/powerpoint/2010/main" val="171245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25</a:t>
            </a:fld>
            <a:endParaRPr lang="en-US" altLang="en-US" sz="1400"/>
          </a:p>
        </p:txBody>
      </p:sp>
      <p:sp>
        <p:nvSpPr>
          <p:cNvPr id="21507"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2. </a:t>
            </a:r>
            <a:r>
              <a:rPr lang="en-US" altLang="en-US" sz="4000" b="1" dirty="0" err="1">
                <a:solidFill>
                  <a:schemeClr val="accent2"/>
                </a:solidFill>
              </a:rPr>
              <a:t>Căn</a:t>
            </a:r>
            <a:r>
              <a:rPr lang="en-US" altLang="en-US" sz="4000" b="1" dirty="0">
                <a:solidFill>
                  <a:schemeClr val="accent2"/>
                </a:solidFill>
              </a:rPr>
              <a:t> </a:t>
            </a:r>
            <a:r>
              <a:rPr lang="en-US" altLang="en-US" sz="4000" b="1" dirty="0" err="1">
                <a:solidFill>
                  <a:schemeClr val="accent2"/>
                </a:solidFill>
              </a:rPr>
              <a:t>bản</a:t>
            </a:r>
            <a:r>
              <a:rPr lang="en-US" altLang="en-US" sz="4000" b="1" dirty="0">
                <a:solidFill>
                  <a:schemeClr val="accent2"/>
                </a:solidFill>
              </a:rPr>
              <a:t> </a:t>
            </a:r>
            <a:r>
              <a:rPr lang="en-US" altLang="en-US" sz="4000" b="1" dirty="0" err="1">
                <a:solidFill>
                  <a:schemeClr val="accent2"/>
                </a:solidFill>
              </a:rPr>
              <a:t>về</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pic>
        <p:nvPicPr>
          <p:cNvPr id="2" name="Picture 1"/>
          <p:cNvPicPr>
            <a:picLocks noChangeAspect="1"/>
          </p:cNvPicPr>
          <p:nvPr/>
        </p:nvPicPr>
        <p:blipFill>
          <a:blip r:embed="rId2"/>
          <a:stretch>
            <a:fillRect/>
          </a:stretch>
        </p:blipFill>
        <p:spPr>
          <a:xfrm>
            <a:off x="1066800" y="1975964"/>
            <a:ext cx="7149353" cy="4272436"/>
          </a:xfrm>
          <a:prstGeom prst="rect">
            <a:avLst/>
          </a:prstGeom>
        </p:spPr>
      </p:pic>
      <p:sp>
        <p:nvSpPr>
          <p:cNvPr id="6" name="Text Box 3"/>
          <p:cNvSpPr txBox="1">
            <a:spLocks noChangeArrowheads="1"/>
          </p:cNvSpPr>
          <p:nvPr/>
        </p:nvSpPr>
        <p:spPr bwMode="auto">
          <a:xfrm>
            <a:off x="457200" y="1371600"/>
            <a:ext cx="8229600" cy="461665"/>
          </a:xfrm>
          <a:prstGeom prst="rect">
            <a:avLst/>
          </a:prstGeom>
          <a:noFill/>
          <a:ln w="9525">
            <a:noFill/>
            <a:miter lim="800000"/>
            <a:headEnd/>
            <a:tailEnd/>
          </a:ln>
          <a:effectLst/>
        </p:spPr>
        <p:txBody>
          <a:bodyPr>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Cách thức hoạt động của giao dịch blockchain</a:t>
            </a:r>
          </a:p>
        </p:txBody>
      </p:sp>
      <p:sp>
        <p:nvSpPr>
          <p:cNvPr id="7" name="Text Box 3"/>
          <p:cNvSpPr txBox="1">
            <a:spLocks noChangeArrowheads="1"/>
          </p:cNvSpPr>
          <p:nvPr/>
        </p:nvSpPr>
        <p:spPr bwMode="auto">
          <a:xfrm>
            <a:off x="685800" y="6167358"/>
            <a:ext cx="2743200" cy="307777"/>
          </a:xfrm>
          <a:prstGeom prst="rect">
            <a:avLst/>
          </a:prstGeom>
          <a:noFill/>
          <a:ln w="9525">
            <a:noFill/>
            <a:miter lim="800000"/>
            <a:headEnd/>
            <a:tailEnd/>
          </a:ln>
          <a:effectLst/>
        </p:spPr>
        <p:txBody>
          <a:bodyPr wrap="square">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400" i="1"/>
              <a:t>Nguồn VnExpress.net</a:t>
            </a:r>
          </a:p>
        </p:txBody>
      </p:sp>
    </p:spTree>
    <p:extLst>
      <p:ext uri="{BB962C8B-B14F-4D97-AF65-F5344CB8AC3E}">
        <p14:creationId xmlns:p14="http://schemas.microsoft.com/office/powerpoint/2010/main" val="284010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81000" y="228600"/>
            <a:ext cx="8077200" cy="762000"/>
          </a:xfrm>
        </p:spPr>
        <p:txBody>
          <a:bodyPr/>
          <a:lstStyle/>
          <a:p>
            <a:pPr algn="l" eaLnBrk="1" hangingPunct="1"/>
            <a:r>
              <a:rPr lang="en-US" altLang="en-US" sz="4000" b="1">
                <a:solidFill>
                  <a:schemeClr val="accent2"/>
                </a:solidFill>
              </a:rPr>
              <a:t>Blockchain là gì? – </a:t>
            </a:r>
            <a:r>
              <a:rPr lang="en-US" altLang="en-US" sz="3600" b="1">
                <a:solidFill>
                  <a:schemeClr val="accent2"/>
                </a:solidFill>
              </a:rPr>
              <a:t>Chưa thể định rõ!</a:t>
            </a:r>
            <a:r>
              <a:rPr lang="en-US" altLang="en-US" sz="4000" b="1">
                <a:solidFill>
                  <a:schemeClr val="accent2"/>
                </a:solidFill>
              </a:rPr>
              <a:t> </a:t>
            </a:r>
            <a:endParaRPr lang="en-US" altLang="en-US" sz="1400" b="1">
              <a:solidFill>
                <a:schemeClr val="accent2"/>
              </a:solidFill>
            </a:endParaRPr>
          </a:p>
        </p:txBody>
      </p:sp>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A740C5-DF79-4E39-A7BF-C651A1E36FD9}" type="slidenum">
              <a:rPr lang="en-US" altLang="en-US" sz="1400" smtClean="0"/>
              <a:pPr>
                <a:spcBef>
                  <a:spcPct val="0"/>
                </a:spcBef>
                <a:buFontTx/>
                <a:buNone/>
              </a:pPr>
              <a:t>26</a:t>
            </a:fld>
            <a:endParaRPr lang="en-US" altLang="en-US" sz="1400"/>
          </a:p>
        </p:txBody>
      </p:sp>
      <p:sp>
        <p:nvSpPr>
          <p:cNvPr id="2" name="Rectangle 1"/>
          <p:cNvSpPr/>
          <p:nvPr/>
        </p:nvSpPr>
        <p:spPr>
          <a:xfrm>
            <a:off x="4275029" y="2362200"/>
            <a:ext cx="575799"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a:t>
            </a:r>
          </a:p>
        </p:txBody>
      </p:sp>
      <p:sp>
        <p:nvSpPr>
          <p:cNvPr id="9" name="Text Box 3"/>
          <p:cNvSpPr txBox="1">
            <a:spLocks noChangeArrowheads="1"/>
          </p:cNvSpPr>
          <p:nvPr/>
        </p:nvSpPr>
        <p:spPr bwMode="auto">
          <a:xfrm>
            <a:off x="3292257" y="1218426"/>
            <a:ext cx="2541342" cy="879233"/>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solidFill>
              <a:srgbClr val="C00000"/>
            </a:solidFill>
            <a:miter lim="800000"/>
            <a:headEnd/>
            <a:tailEnd/>
          </a:ln>
          <a:effectLst/>
        </p:spPr>
        <p:txBody>
          <a:bodyPr wrap="none" anchor="ctr" anchorCtr="0">
            <a:noAutofit/>
          </a:bodyPr>
          <a:lstStyle/>
          <a:p>
            <a:pPr marL="0" lvl="1" algn="ctr" eaLnBrk="1" hangingPunct="1">
              <a:spcBef>
                <a:spcPts val="0"/>
              </a:spcBef>
              <a:spcAft>
                <a:spcPts val="0"/>
              </a:spcAft>
              <a:buClr>
                <a:srgbClr val="3333CC"/>
              </a:buClr>
              <a:buSzPct val="100000"/>
              <a:tabLst>
                <a:tab pos="8226425" algn="l"/>
                <a:tab pos="9140825" algn="l"/>
                <a:tab pos="10055225" algn="l"/>
              </a:tabLst>
              <a:defRPr/>
            </a:pPr>
            <a:r>
              <a:rPr lang="en-US" b="1"/>
              <a:t>BLOCKCHAIN</a:t>
            </a:r>
            <a:endParaRPr lang="en-US" sz="2200" b="1" i="1"/>
          </a:p>
        </p:txBody>
      </p:sp>
      <p:grpSp>
        <p:nvGrpSpPr>
          <p:cNvPr id="44" name="Group 43"/>
          <p:cNvGrpSpPr/>
          <p:nvPr/>
        </p:nvGrpSpPr>
        <p:grpSpPr>
          <a:xfrm>
            <a:off x="4562928" y="2097659"/>
            <a:ext cx="3785271" cy="1159346"/>
            <a:chOff x="4562928" y="2097659"/>
            <a:chExt cx="3785271" cy="1159346"/>
          </a:xfrm>
        </p:grpSpPr>
        <p:sp>
          <p:nvSpPr>
            <p:cNvPr id="6" name="Text Box 3"/>
            <p:cNvSpPr txBox="1">
              <a:spLocks noChangeArrowheads="1"/>
            </p:cNvSpPr>
            <p:nvPr/>
          </p:nvSpPr>
          <p:spPr bwMode="auto">
            <a:xfrm>
              <a:off x="5833600" y="2337891"/>
              <a:ext cx="2514599" cy="919114"/>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solidFill>
                <a:srgbClr val="C00000"/>
              </a:solidFill>
              <a:miter lim="800000"/>
              <a:headEnd/>
              <a:tailEnd/>
            </a:ln>
            <a:effectLst/>
          </p:spPr>
          <p:txBody>
            <a:bodyPr wrap="none" anchor="ctr" anchorCtr="0">
              <a:noAutofit/>
            </a:bodyPr>
            <a:lstStyle/>
            <a:p>
              <a:pPr marL="0" lvl="1" algn="ctr" eaLnBrk="1" hangingPunct="1">
                <a:spcBef>
                  <a:spcPts val="0"/>
                </a:spcBef>
                <a:spcAft>
                  <a:spcPts val="0"/>
                </a:spcAft>
                <a:buClr>
                  <a:srgbClr val="3333CC"/>
                </a:buClr>
                <a:buSzPct val="100000"/>
                <a:tabLst>
                  <a:tab pos="8226425" algn="l"/>
                  <a:tab pos="9140825" algn="l"/>
                  <a:tab pos="10055225" algn="l"/>
                </a:tabLst>
                <a:defRPr/>
              </a:pPr>
              <a:r>
                <a:rPr lang="en-US"/>
                <a:t>Reallife Problems</a:t>
              </a:r>
              <a:endParaRPr lang="en-US" sz="2200" i="1"/>
            </a:p>
          </p:txBody>
        </p:sp>
        <p:cxnSp>
          <p:nvCxnSpPr>
            <p:cNvPr id="16" name="Straight Connector 15"/>
            <p:cNvCxnSpPr>
              <a:stCxn id="9" idx="2"/>
              <a:endCxn id="6" idx="1"/>
            </p:cNvCxnSpPr>
            <p:nvPr/>
          </p:nvCxnSpPr>
          <p:spPr>
            <a:xfrm>
              <a:off x="4562928" y="2097659"/>
              <a:ext cx="1270672" cy="6997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40308" y="2097659"/>
            <a:ext cx="5989093" cy="4379341"/>
            <a:chOff x="640308" y="2097659"/>
            <a:chExt cx="5989093" cy="4379341"/>
          </a:xfrm>
        </p:grpSpPr>
        <p:sp>
          <p:nvSpPr>
            <p:cNvPr id="7" name="Text Box 3"/>
            <p:cNvSpPr txBox="1">
              <a:spLocks noChangeArrowheads="1"/>
            </p:cNvSpPr>
            <p:nvPr/>
          </p:nvSpPr>
          <p:spPr bwMode="auto">
            <a:xfrm>
              <a:off x="990601" y="2362200"/>
              <a:ext cx="2301658" cy="879233"/>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solidFill>
                <a:srgbClr val="C00000"/>
              </a:solidFill>
              <a:miter lim="800000"/>
              <a:headEnd/>
              <a:tailEnd/>
            </a:ln>
            <a:effectLst/>
          </p:spPr>
          <p:txBody>
            <a:bodyPr wrap="none" anchor="ctr" anchorCtr="0">
              <a:noAutofit/>
            </a:bodyPr>
            <a:lstStyle/>
            <a:p>
              <a:pPr marL="0" lvl="1" algn="ctr" eaLnBrk="1" hangingPunct="1">
                <a:spcBef>
                  <a:spcPts val="0"/>
                </a:spcBef>
                <a:spcAft>
                  <a:spcPts val="0"/>
                </a:spcAft>
                <a:buClr>
                  <a:srgbClr val="3333CC"/>
                </a:buClr>
                <a:buSzPct val="100000"/>
                <a:tabLst>
                  <a:tab pos="8226425" algn="l"/>
                  <a:tab pos="9140825" algn="l"/>
                  <a:tab pos="10055225" algn="l"/>
                </a:tabLst>
                <a:defRPr/>
              </a:pPr>
              <a:r>
                <a:rPr lang="en-US" b="1"/>
                <a:t>IT</a:t>
              </a:r>
              <a:endParaRPr lang="en-US" sz="2200" b="1" i="1"/>
            </a:p>
          </p:txBody>
        </p:sp>
        <p:sp>
          <p:nvSpPr>
            <p:cNvPr id="12" name="Text Box 3"/>
            <p:cNvSpPr txBox="1">
              <a:spLocks noChangeArrowheads="1"/>
            </p:cNvSpPr>
            <p:nvPr/>
          </p:nvSpPr>
          <p:spPr bwMode="auto">
            <a:xfrm>
              <a:off x="2631811" y="4723144"/>
              <a:ext cx="3997590" cy="1753856"/>
            </a:xfrm>
            <a:prstGeom prst="rect">
              <a:avLst/>
            </a:prstGeom>
            <a:noFill/>
            <a:ln w="9525">
              <a:solidFill>
                <a:schemeClr val="tx1"/>
              </a:solidFill>
              <a:miter lim="800000"/>
              <a:headEnd/>
              <a:tailEnd/>
            </a:ln>
            <a:effectLst/>
          </p:spPr>
          <p:txBody>
            <a:bodyPr wrap="none" anchor="ctr" anchorCtr="0">
              <a:noAutofit/>
            </a:bodyPr>
            <a:lstStyle/>
            <a:p>
              <a:pPr marL="342900" lvl="1" indent="-342900" eaLnBrk="1" hangingPunct="1">
                <a:spcBef>
                  <a:spcPts val="0"/>
                </a:spcBef>
                <a:spcAft>
                  <a:spcPts val="0"/>
                </a:spcAft>
                <a:buClr>
                  <a:srgbClr val="3333CC"/>
                </a:buClr>
                <a:buSzPct val="100000"/>
                <a:buFontTx/>
                <a:buChar char="-"/>
                <a:tabLst>
                  <a:tab pos="8226425" algn="l"/>
                  <a:tab pos="9140825" algn="l"/>
                  <a:tab pos="10055225" algn="l"/>
                </a:tabLst>
                <a:defRPr/>
              </a:pPr>
              <a:r>
                <a:rPr lang="en-US" sz="2300"/>
                <a:t>Dữ liệu (data)</a:t>
              </a:r>
            </a:p>
            <a:p>
              <a:pPr marL="342900" lvl="1" indent="-342900" eaLnBrk="1" hangingPunct="1">
                <a:spcBef>
                  <a:spcPts val="0"/>
                </a:spcBef>
                <a:spcAft>
                  <a:spcPts val="0"/>
                </a:spcAft>
                <a:buClr>
                  <a:srgbClr val="3333CC"/>
                </a:buClr>
                <a:buSzPct val="100000"/>
                <a:buFontTx/>
                <a:buChar char="-"/>
                <a:tabLst>
                  <a:tab pos="8226425" algn="l"/>
                  <a:tab pos="9140825" algn="l"/>
                  <a:tab pos="10055225" algn="l"/>
                </a:tabLst>
                <a:defRPr/>
              </a:pPr>
              <a:r>
                <a:rPr lang="en-US" sz="2300"/>
                <a:t>Giao dịch (transaction)</a:t>
              </a:r>
            </a:p>
            <a:p>
              <a:pPr marL="342900" lvl="1" indent="-342900" eaLnBrk="1" hangingPunct="1">
                <a:spcBef>
                  <a:spcPts val="0"/>
                </a:spcBef>
                <a:spcAft>
                  <a:spcPts val="0"/>
                </a:spcAft>
                <a:buClr>
                  <a:srgbClr val="3333CC"/>
                </a:buClr>
                <a:buSzPct val="100000"/>
                <a:buFontTx/>
                <a:buChar char="-"/>
                <a:tabLst>
                  <a:tab pos="8226425" algn="l"/>
                  <a:tab pos="9140825" algn="l"/>
                  <a:tab pos="10055225" algn="l"/>
                </a:tabLst>
                <a:defRPr/>
              </a:pPr>
              <a:r>
                <a:rPr lang="en-US" sz="2300" b="1" i="1"/>
                <a:t>Mật mã (cryptography)</a:t>
              </a:r>
            </a:p>
            <a:p>
              <a:pPr marL="342900" lvl="1" indent="-342900" eaLnBrk="1" hangingPunct="1">
                <a:spcBef>
                  <a:spcPts val="0"/>
                </a:spcBef>
                <a:spcAft>
                  <a:spcPts val="0"/>
                </a:spcAft>
                <a:buClr>
                  <a:srgbClr val="3333CC"/>
                </a:buClr>
                <a:buSzPct val="100000"/>
                <a:buFontTx/>
                <a:buChar char="-"/>
                <a:tabLst>
                  <a:tab pos="8226425" algn="l"/>
                  <a:tab pos="9140825" algn="l"/>
                  <a:tab pos="10055225" algn="l"/>
                </a:tabLst>
                <a:defRPr/>
              </a:pPr>
              <a:r>
                <a:rPr lang="en-US" sz="2300"/>
                <a:t>...</a:t>
              </a:r>
            </a:p>
          </p:txBody>
        </p:sp>
        <p:cxnSp>
          <p:nvCxnSpPr>
            <p:cNvPr id="4" name="Straight Connector 3"/>
            <p:cNvCxnSpPr>
              <a:stCxn id="9" idx="2"/>
              <a:endCxn id="7" idx="3"/>
            </p:cNvCxnSpPr>
            <p:nvPr/>
          </p:nvCxnSpPr>
          <p:spPr>
            <a:xfrm flipH="1">
              <a:off x="3292259" y="2097659"/>
              <a:ext cx="1270669" cy="7041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 Box 3"/>
            <p:cNvSpPr txBox="1">
              <a:spLocks noChangeArrowheads="1"/>
            </p:cNvSpPr>
            <p:nvPr/>
          </p:nvSpPr>
          <p:spPr bwMode="auto">
            <a:xfrm>
              <a:off x="2603377" y="3814611"/>
              <a:ext cx="4026024" cy="604990"/>
            </a:xfrm>
            <a:prstGeom prst="rect">
              <a:avLst/>
            </a:prstGeom>
            <a:noFill/>
            <a:ln w="9525">
              <a:solidFill>
                <a:schemeClr val="tx1"/>
              </a:solidFill>
              <a:miter lim="800000"/>
              <a:headEnd/>
              <a:tailEnd/>
            </a:ln>
            <a:effectLst/>
          </p:spPr>
          <p:txBody>
            <a:bodyPr wrap="none" anchor="ctr" anchorCtr="0">
              <a:noAutofit/>
            </a:bodyPr>
            <a:lstStyle/>
            <a:p>
              <a:pPr marL="0" lvl="1" eaLnBrk="1" hangingPunct="1">
                <a:spcBef>
                  <a:spcPts val="0"/>
                </a:spcBef>
                <a:spcAft>
                  <a:spcPts val="0"/>
                </a:spcAft>
                <a:buClr>
                  <a:srgbClr val="3333CC"/>
                </a:buClr>
                <a:buSzPct val="100000"/>
                <a:tabLst>
                  <a:tab pos="8226425" algn="l"/>
                  <a:tab pos="9140825" algn="l"/>
                  <a:tab pos="10055225" algn="l"/>
                </a:tabLst>
                <a:defRPr/>
              </a:pPr>
              <a:r>
                <a:rPr lang="en-US"/>
                <a:t>PCs, P2P, Internet,...</a:t>
              </a:r>
              <a:endParaRPr lang="en-US" sz="2200" i="1"/>
            </a:p>
          </p:txBody>
        </p:sp>
        <p:grpSp>
          <p:nvGrpSpPr>
            <p:cNvPr id="41" name="Group 40"/>
            <p:cNvGrpSpPr/>
            <p:nvPr/>
          </p:nvGrpSpPr>
          <p:grpSpPr>
            <a:xfrm>
              <a:off x="640308" y="2879336"/>
              <a:ext cx="1991503" cy="2802624"/>
              <a:chOff x="640308" y="2797448"/>
              <a:chExt cx="1991503" cy="2802624"/>
            </a:xfrm>
          </p:grpSpPr>
          <p:cxnSp>
            <p:nvCxnSpPr>
              <p:cNvPr id="26" name="Elbow Connector 25"/>
              <p:cNvCxnSpPr>
                <a:endCxn id="25" idx="1"/>
              </p:cNvCxnSpPr>
              <p:nvPr/>
            </p:nvCxnSpPr>
            <p:spPr>
              <a:xfrm>
                <a:off x="640309" y="2797448"/>
                <a:ext cx="1963068" cy="1319658"/>
              </a:xfrm>
              <a:prstGeom prst="bentConnector3">
                <a:avLst>
                  <a:gd name="adj1" fmla="val -56"/>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2" idx="1"/>
              </p:cNvCxnSpPr>
              <p:nvPr/>
            </p:nvCxnSpPr>
            <p:spPr>
              <a:xfrm>
                <a:off x="640309" y="4137572"/>
                <a:ext cx="1991502" cy="1462500"/>
              </a:xfrm>
              <a:prstGeom prst="bentConnector3">
                <a:avLst>
                  <a:gd name="adj1" fmla="val -27"/>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7" idx="1"/>
              </p:cNvCxnSpPr>
              <p:nvPr/>
            </p:nvCxnSpPr>
            <p:spPr>
              <a:xfrm flipV="1">
                <a:off x="640308" y="2801817"/>
                <a:ext cx="350293" cy="17583"/>
              </a:xfrm>
              <a:prstGeom prst="bentConnector3">
                <a:avLst>
                  <a:gd name="adj1" fmla="val 3247"/>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7" name="Text Box 3"/>
            <p:cNvSpPr txBox="1">
              <a:spLocks noChangeArrowheads="1"/>
            </p:cNvSpPr>
            <p:nvPr/>
          </p:nvSpPr>
          <p:spPr bwMode="auto">
            <a:xfrm>
              <a:off x="838200" y="3663032"/>
              <a:ext cx="1600200" cy="517669"/>
            </a:xfrm>
            <a:prstGeom prst="rect">
              <a:avLst/>
            </a:prstGeom>
            <a:noFill/>
            <a:ln w="9525">
              <a:noFill/>
              <a:miter lim="800000"/>
              <a:headEnd/>
              <a:tailEnd/>
            </a:ln>
            <a:effectLst/>
          </p:spPr>
          <p:txBody>
            <a:bodyPr wrap="none" anchor="ctr" anchorCtr="0">
              <a:noAutofit/>
            </a:bodyPr>
            <a:lstStyle/>
            <a:p>
              <a:pPr marL="0" lvl="1" eaLnBrk="1" hangingPunct="1">
                <a:spcBef>
                  <a:spcPts val="0"/>
                </a:spcBef>
                <a:spcAft>
                  <a:spcPts val="0"/>
                </a:spcAft>
                <a:buClr>
                  <a:srgbClr val="3333CC"/>
                </a:buClr>
                <a:buSzPct val="100000"/>
                <a:tabLst>
                  <a:tab pos="8226425" algn="l"/>
                  <a:tab pos="9140825" algn="l"/>
                  <a:tab pos="10055225" algn="l"/>
                </a:tabLst>
                <a:defRPr/>
              </a:pPr>
              <a:r>
                <a:rPr lang="en-US" b="1"/>
                <a:t>Phần cứng</a:t>
              </a:r>
              <a:endParaRPr lang="en-US" sz="2200" i="1"/>
            </a:p>
          </p:txBody>
        </p:sp>
        <p:sp>
          <p:nvSpPr>
            <p:cNvPr id="48" name="Text Box 3"/>
            <p:cNvSpPr txBox="1">
              <a:spLocks noChangeArrowheads="1"/>
            </p:cNvSpPr>
            <p:nvPr/>
          </p:nvSpPr>
          <p:spPr bwMode="auto">
            <a:xfrm>
              <a:off x="803012" y="5184757"/>
              <a:ext cx="1600200" cy="517669"/>
            </a:xfrm>
            <a:prstGeom prst="rect">
              <a:avLst/>
            </a:prstGeom>
            <a:noFill/>
            <a:ln w="9525">
              <a:noFill/>
              <a:miter lim="800000"/>
              <a:headEnd/>
              <a:tailEnd/>
            </a:ln>
            <a:effectLst/>
          </p:spPr>
          <p:txBody>
            <a:bodyPr wrap="none" anchor="ctr" anchorCtr="0">
              <a:noAutofit/>
            </a:bodyPr>
            <a:lstStyle/>
            <a:p>
              <a:pPr marL="0" lvl="1" eaLnBrk="1" hangingPunct="1">
                <a:spcBef>
                  <a:spcPts val="0"/>
                </a:spcBef>
                <a:spcAft>
                  <a:spcPts val="0"/>
                </a:spcAft>
                <a:buClr>
                  <a:srgbClr val="3333CC"/>
                </a:buClr>
                <a:buSzPct val="100000"/>
                <a:tabLst>
                  <a:tab pos="8226425" algn="l"/>
                  <a:tab pos="9140825" algn="l"/>
                  <a:tab pos="10055225" algn="l"/>
                </a:tabLst>
                <a:defRPr/>
              </a:pPr>
              <a:r>
                <a:rPr lang="en-US" b="1"/>
                <a:t>Phần mềm</a:t>
              </a:r>
              <a:endParaRPr lang="en-US" sz="2200" i="1"/>
            </a:p>
          </p:txBody>
        </p:sp>
      </p:grpSp>
    </p:spTree>
    <p:extLst>
      <p:ext uri="{BB962C8B-B14F-4D97-AF65-F5344CB8AC3E}">
        <p14:creationId xmlns:p14="http://schemas.microsoft.com/office/powerpoint/2010/main" val="15336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5762A1-90E5-4BC0-9589-2E883EC92014}" type="slidenum">
              <a:rPr lang="en-US" altLang="en-US" sz="1400" smtClean="0"/>
              <a:pPr>
                <a:spcBef>
                  <a:spcPct val="0"/>
                </a:spcBef>
                <a:buFontTx/>
                <a:buNone/>
              </a:pPr>
              <a:t>27</a:t>
            </a:fld>
            <a:endParaRPr lang="en-US" altLang="en-US" sz="1400"/>
          </a:p>
        </p:txBody>
      </p:sp>
      <p:sp>
        <p:nvSpPr>
          <p:cNvPr id="6" name="Text Box 3"/>
          <p:cNvSpPr txBox="1">
            <a:spLocks noChangeArrowheads="1"/>
          </p:cNvSpPr>
          <p:nvPr/>
        </p:nvSpPr>
        <p:spPr bwMode="auto">
          <a:xfrm>
            <a:off x="457200" y="1371600"/>
            <a:ext cx="8458200" cy="461665"/>
          </a:xfrm>
          <a:prstGeom prst="rect">
            <a:avLst/>
          </a:prstGeom>
          <a:noFill/>
          <a:ln w="9525">
            <a:noFill/>
            <a:miter lim="800000"/>
            <a:headEnd/>
            <a:tailEnd/>
          </a:ln>
          <a:effectLst/>
        </p:spPr>
        <p:txBody>
          <a:bodyPr wrap="square">
            <a:sp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Ai (node) </a:t>
            </a:r>
            <a:r>
              <a:rPr lang="en-US" b="1" dirty="0" err="1"/>
              <a:t>tạo</a:t>
            </a:r>
            <a:r>
              <a:rPr lang="en-US" b="1" dirty="0"/>
              <a:t> ra block </a:t>
            </a:r>
            <a:r>
              <a:rPr lang="en-US" b="1" dirty="0" err="1"/>
              <a:t>mới</a:t>
            </a:r>
            <a:r>
              <a:rPr lang="en-US" b="1" dirty="0"/>
              <a:t> </a:t>
            </a:r>
            <a:r>
              <a:rPr lang="en-US" b="1" dirty="0" err="1"/>
              <a:t>hợp</a:t>
            </a:r>
            <a:r>
              <a:rPr lang="en-US" b="1" dirty="0"/>
              <a:t> </a:t>
            </a:r>
            <a:r>
              <a:rPr lang="en-US" b="1" dirty="0" err="1"/>
              <a:t>lệ</a:t>
            </a:r>
            <a:r>
              <a:rPr lang="en-US" b="1" dirty="0"/>
              <a:t> </a:t>
            </a:r>
            <a:r>
              <a:rPr lang="en-US" b="1" dirty="0" err="1"/>
              <a:t>sẽ</a:t>
            </a:r>
            <a:r>
              <a:rPr lang="en-US" b="1" dirty="0"/>
              <a:t> </a:t>
            </a:r>
            <a:r>
              <a:rPr lang="en-US" b="1" dirty="0" err="1"/>
              <a:t>được</a:t>
            </a:r>
            <a:r>
              <a:rPr lang="en-US" b="1" dirty="0"/>
              <a:t> </a:t>
            </a:r>
            <a:r>
              <a:rPr lang="en-US" b="1" dirty="0" err="1"/>
              <a:t>nhận</a:t>
            </a:r>
            <a:r>
              <a:rPr lang="en-US" b="1" dirty="0"/>
              <a:t> “</a:t>
            </a:r>
            <a:r>
              <a:rPr lang="en-US" b="1" dirty="0" err="1"/>
              <a:t>phần</a:t>
            </a:r>
            <a:r>
              <a:rPr lang="en-US" b="1" dirty="0"/>
              <a:t> </a:t>
            </a:r>
            <a:r>
              <a:rPr lang="en-US" b="1" dirty="0" err="1"/>
              <a:t>thưởng</a:t>
            </a:r>
            <a:r>
              <a:rPr lang="en-US" b="1" dirty="0"/>
              <a:t>” </a:t>
            </a:r>
          </a:p>
        </p:txBody>
      </p:sp>
      <p:sp>
        <p:nvSpPr>
          <p:cNvPr id="7" name="Text Box 3"/>
          <p:cNvSpPr txBox="1">
            <a:spLocks noChangeArrowheads="1"/>
          </p:cNvSpPr>
          <p:nvPr/>
        </p:nvSpPr>
        <p:spPr bwMode="auto">
          <a:xfrm>
            <a:off x="228600" y="2667000"/>
            <a:ext cx="2889069" cy="609600"/>
          </a:xfrm>
          <a:prstGeom prst="rect">
            <a:avLst/>
          </a:prstGeom>
          <a:noFill/>
          <a:ln w="38100">
            <a:solidFill>
              <a:schemeClr val="tx1"/>
            </a:solidFill>
            <a:miter lim="800000"/>
            <a:headEnd/>
            <a:tailEnd/>
          </a:ln>
          <a:effectLst/>
        </p:spPr>
        <p:txBody>
          <a:bodyPr wrap="square" anchor="ctr" anchorCtr="1">
            <a:no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2"/>
                </a:solidFill>
              </a:rPr>
              <a:t>Proof of Work -PoW</a:t>
            </a:r>
          </a:p>
        </p:txBody>
      </p:sp>
      <p:sp>
        <p:nvSpPr>
          <p:cNvPr id="8" name="Rectangle 2"/>
          <p:cNvSpPr>
            <a:spLocks noGrp="1" noChangeArrowheads="1"/>
          </p:cNvSpPr>
          <p:nvPr>
            <p:ph type="title"/>
          </p:nvPr>
        </p:nvSpPr>
        <p:spPr>
          <a:xfrm>
            <a:off x="381000" y="228600"/>
            <a:ext cx="8077200" cy="762000"/>
          </a:xfrm>
        </p:spPr>
        <p:txBody>
          <a:bodyPr/>
          <a:lstStyle/>
          <a:p>
            <a:pPr algn="l" eaLnBrk="1" hangingPunct="1"/>
            <a:r>
              <a:rPr lang="en-US" altLang="en-US" sz="4000" b="1">
                <a:solidFill>
                  <a:schemeClr val="accent2"/>
                </a:solidFill>
              </a:rPr>
              <a:t>Động cơ duy trì blockchain</a:t>
            </a:r>
            <a:endParaRPr lang="en-US" altLang="en-US" sz="1400" b="1">
              <a:solidFill>
                <a:schemeClr val="accent2"/>
              </a:solidFill>
            </a:endParaRPr>
          </a:p>
        </p:txBody>
      </p:sp>
      <p:sp>
        <p:nvSpPr>
          <p:cNvPr id="10" name="Text Box 3"/>
          <p:cNvSpPr txBox="1">
            <a:spLocks noChangeArrowheads="1"/>
          </p:cNvSpPr>
          <p:nvPr/>
        </p:nvSpPr>
        <p:spPr bwMode="auto">
          <a:xfrm>
            <a:off x="3426822" y="2227328"/>
            <a:ext cx="5638800" cy="1492716"/>
          </a:xfrm>
          <a:prstGeom prst="rect">
            <a:avLst/>
          </a:prstGeom>
          <a:noFill/>
          <a:ln w="9525">
            <a:solidFill>
              <a:schemeClr val="accent1"/>
            </a:solidFill>
            <a:miter lim="800000"/>
            <a:headEnd/>
            <a:tailEnd/>
          </a:ln>
          <a:effectLst/>
        </p:spPr>
        <p:txBody>
          <a:bodyPr wrap="square">
            <a:spAutoFit/>
          </a:bodyPr>
          <a:lstStyle/>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Thực hiện công việc rất khó để giành quyền</a:t>
            </a:r>
          </a:p>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Hao tốn năng lượng</a:t>
            </a:r>
          </a:p>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Mạnh (khỏe) hơn thì thắng</a:t>
            </a:r>
          </a:p>
        </p:txBody>
      </p:sp>
      <p:sp>
        <p:nvSpPr>
          <p:cNvPr id="11" name="Text Box 3"/>
          <p:cNvSpPr txBox="1">
            <a:spLocks noChangeArrowheads="1"/>
          </p:cNvSpPr>
          <p:nvPr/>
        </p:nvSpPr>
        <p:spPr bwMode="auto">
          <a:xfrm>
            <a:off x="228600" y="4689232"/>
            <a:ext cx="2895600" cy="609600"/>
          </a:xfrm>
          <a:prstGeom prst="rect">
            <a:avLst/>
          </a:prstGeom>
          <a:noFill/>
          <a:ln w="38100">
            <a:solidFill>
              <a:schemeClr val="tx1"/>
            </a:solidFill>
            <a:miter lim="800000"/>
            <a:headEnd/>
            <a:tailEnd/>
          </a:ln>
          <a:effectLst/>
        </p:spPr>
        <p:txBody>
          <a:bodyPr wrap="square" anchor="ctr" anchorCtr="1">
            <a:no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2"/>
                </a:solidFill>
              </a:rPr>
              <a:t>Proof of State -PoS</a:t>
            </a:r>
          </a:p>
        </p:txBody>
      </p:sp>
      <p:sp>
        <p:nvSpPr>
          <p:cNvPr id="12" name="Text Box 3"/>
          <p:cNvSpPr txBox="1">
            <a:spLocks noChangeArrowheads="1"/>
          </p:cNvSpPr>
          <p:nvPr/>
        </p:nvSpPr>
        <p:spPr bwMode="auto">
          <a:xfrm>
            <a:off x="3433353" y="4249560"/>
            <a:ext cx="5638800" cy="1492716"/>
          </a:xfrm>
          <a:prstGeom prst="rect">
            <a:avLst/>
          </a:prstGeom>
          <a:noFill/>
          <a:ln w="9525">
            <a:solidFill>
              <a:schemeClr val="accent1"/>
            </a:solidFill>
            <a:miter lim="800000"/>
            <a:headEnd/>
            <a:tailEnd/>
          </a:ln>
          <a:effectLst/>
        </p:spPr>
        <p:txBody>
          <a:bodyPr wrap="square">
            <a:spAutoFit/>
          </a:bodyPr>
          <a:lstStyle/>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Người có tài khoản lớn hơn giành quyền</a:t>
            </a:r>
          </a:p>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Ít hao tốn năng lượng</a:t>
            </a:r>
          </a:p>
          <a:p>
            <a:pPr marL="404813" lvl="1" indent="-287338"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Giàu (tài khoản) hơn thì cơ hội cao hơn</a:t>
            </a:r>
          </a:p>
        </p:txBody>
      </p:sp>
      <p:sp>
        <p:nvSpPr>
          <p:cNvPr id="13" name="Text Box 3"/>
          <p:cNvSpPr txBox="1">
            <a:spLocks noChangeArrowheads="1"/>
          </p:cNvSpPr>
          <p:nvPr/>
        </p:nvSpPr>
        <p:spPr bwMode="auto">
          <a:xfrm>
            <a:off x="2286000" y="3181658"/>
            <a:ext cx="1219200" cy="467344"/>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38100">
            <a:solidFill>
              <a:schemeClr val="accent1"/>
            </a:solidFill>
            <a:miter lim="800000"/>
            <a:headEnd/>
            <a:tailEnd/>
          </a:ln>
          <a:effectLst/>
        </p:spPr>
        <p:txBody>
          <a:bodyPr wrap="square" anchor="ctr" anchorCtr="1">
            <a:no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Mining</a:t>
            </a:r>
          </a:p>
        </p:txBody>
      </p:sp>
      <p:sp>
        <p:nvSpPr>
          <p:cNvPr id="14" name="Text Box 3"/>
          <p:cNvSpPr txBox="1">
            <a:spLocks noChangeArrowheads="1"/>
          </p:cNvSpPr>
          <p:nvPr/>
        </p:nvSpPr>
        <p:spPr bwMode="auto">
          <a:xfrm>
            <a:off x="2299062" y="5233517"/>
            <a:ext cx="1212669" cy="482991"/>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38100">
            <a:solidFill>
              <a:schemeClr val="accent1"/>
            </a:solidFill>
            <a:miter lim="800000"/>
            <a:headEnd/>
            <a:tailEnd/>
          </a:ln>
          <a:effectLst/>
        </p:spPr>
        <p:txBody>
          <a:bodyPr wrap="square" anchor="ctr" anchorCtr="1">
            <a:noAutofit/>
          </a:bodyPr>
          <a:lstStyle/>
          <a:p>
            <a:pPr marL="341313" indent="-341313"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Minting</a:t>
            </a:r>
          </a:p>
        </p:txBody>
      </p:sp>
    </p:spTree>
    <p:extLst>
      <p:ext uri="{BB962C8B-B14F-4D97-AF65-F5344CB8AC3E}">
        <p14:creationId xmlns:p14="http://schemas.microsoft.com/office/powerpoint/2010/main" val="120161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6A14AC-B911-4A50-9108-6390CB8FD915}" type="slidenum">
              <a:rPr lang="en-US" altLang="en-US" sz="1400" smtClean="0"/>
              <a:pPr>
                <a:spcBef>
                  <a:spcPct val="0"/>
                </a:spcBef>
                <a:buFontTx/>
                <a:buNone/>
              </a:pPr>
              <a:t>28</a:t>
            </a:fld>
            <a:endParaRPr lang="en-US" altLang="en-US" sz="1400"/>
          </a:p>
        </p:txBody>
      </p:sp>
      <p:sp>
        <p:nvSpPr>
          <p:cNvPr id="22531" name="Rectangle 2"/>
          <p:cNvSpPr>
            <a:spLocks noGrp="1" noChangeArrowheads="1"/>
          </p:cNvSpPr>
          <p:nvPr>
            <p:ph type="title"/>
          </p:nvPr>
        </p:nvSpPr>
        <p:spPr>
          <a:xfrm>
            <a:off x="381000" y="228600"/>
            <a:ext cx="8458200" cy="762000"/>
          </a:xfrm>
        </p:spPr>
        <p:txBody>
          <a:bodyPr/>
          <a:lstStyle/>
          <a:p>
            <a:pPr algn="l" eaLnBrk="1" hangingPunct="1"/>
            <a:r>
              <a:rPr lang="en-US" altLang="en-US" sz="4000" b="1" dirty="0">
                <a:solidFill>
                  <a:schemeClr val="accent2"/>
                </a:solidFill>
              </a:rPr>
              <a:t>3. </a:t>
            </a:r>
            <a:r>
              <a:rPr lang="en-US" altLang="en-US" sz="4000" b="1" dirty="0" err="1">
                <a:solidFill>
                  <a:schemeClr val="accent2"/>
                </a:solidFill>
              </a:rPr>
              <a:t>Toán</a:t>
            </a:r>
            <a:r>
              <a:rPr lang="en-US" altLang="en-US" sz="4000" b="1" dirty="0">
                <a:solidFill>
                  <a:schemeClr val="accent2"/>
                </a:solidFill>
              </a:rPr>
              <a:t> </a:t>
            </a:r>
            <a:r>
              <a:rPr lang="en-US" altLang="en-US" sz="4000" b="1" dirty="0" err="1">
                <a:solidFill>
                  <a:schemeClr val="accent2"/>
                </a:solidFill>
              </a:rPr>
              <a:t>học</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mật</a:t>
            </a:r>
            <a:r>
              <a:rPr lang="en-US" altLang="en-US" sz="4000" b="1" dirty="0">
                <a:solidFill>
                  <a:schemeClr val="accent2"/>
                </a:solidFill>
              </a:rPr>
              <a:t> </a:t>
            </a:r>
            <a:r>
              <a:rPr lang="en-US" altLang="en-US" sz="4000" b="1" dirty="0" err="1">
                <a:solidFill>
                  <a:schemeClr val="accent2"/>
                </a:solidFill>
              </a:rPr>
              <a:t>mã</a:t>
            </a:r>
            <a:r>
              <a:rPr lang="en-US" altLang="en-US" sz="4000" b="1" dirty="0">
                <a:solidFill>
                  <a:schemeClr val="accent2"/>
                </a:solidFill>
              </a:rPr>
              <a:t> </a:t>
            </a:r>
            <a:r>
              <a:rPr lang="en-US" altLang="en-US" sz="4000" b="1" dirty="0" err="1">
                <a:solidFill>
                  <a:schemeClr val="accent2"/>
                </a:solidFill>
              </a:rPr>
              <a:t>học</a:t>
            </a:r>
            <a:r>
              <a:rPr lang="en-US" altLang="en-US" sz="4000" b="1" dirty="0">
                <a:solidFill>
                  <a:schemeClr val="accent2"/>
                </a:solidFill>
              </a:rPr>
              <a:t> </a:t>
            </a:r>
            <a:r>
              <a:rPr lang="en-US" altLang="en-US" sz="4000" b="1" dirty="0" err="1">
                <a:solidFill>
                  <a:schemeClr val="accent2"/>
                </a:solidFill>
              </a:rPr>
              <a:t>trong</a:t>
            </a:r>
            <a:r>
              <a:rPr lang="en-US" altLang="en-US" sz="4000" b="1" dirty="0">
                <a:solidFill>
                  <a:schemeClr val="accent2"/>
                </a:solidFill>
              </a:rPr>
              <a:t> BC</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3711785"/>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Số nguyên tố, số học mô đun</a:t>
            </a:r>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Cây nhị phân</a:t>
            </a:r>
            <a:endParaRPr lang="en-US"/>
          </a:p>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Mật mã học</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Mật mã khóa bí mật, khóa công khai</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Hàm băm</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Chữ kí số</a:t>
            </a:r>
            <a:endParaRPr lang="en-US" sz="220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
        <p:nvSpPr>
          <p:cNvPr id="5" name="Text Box 3"/>
          <p:cNvSpPr txBox="1">
            <a:spLocks noChangeArrowheads="1"/>
          </p:cNvSpPr>
          <p:nvPr/>
        </p:nvSpPr>
        <p:spPr bwMode="auto">
          <a:xfrm>
            <a:off x="2133600" y="4876800"/>
            <a:ext cx="5181600" cy="978729"/>
          </a:xfrm>
          <a:prstGeom prst="rect">
            <a:avLst/>
          </a:prstGeom>
          <a:blipFill>
            <a:blip r:embed="rId2"/>
            <a:tile tx="0" ty="0" sx="100000" sy="100000" flip="none" algn="tl"/>
          </a:blipFill>
          <a:ln w="9525">
            <a:solidFill>
              <a:schemeClr val="accent1"/>
            </a:solidFill>
            <a:miter lim="800000"/>
            <a:headEnd/>
            <a:tailEnd/>
          </a:ln>
          <a:effectLst/>
        </p:spPr>
        <p:txBody>
          <a:bodyPr wrap="square">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Mật mã học áp dụng trong blockchain</a:t>
            </a:r>
          </a:p>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6"/>
                </a:solidFill>
              </a:rPr>
              <a:t>(Cryptography &amp; blockchain)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29</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4096506"/>
          </a:xfrm>
          <a:prstGeom prst="rect">
            <a:avLst/>
          </a:prstGeom>
          <a:noFill/>
          <a:ln w="9525">
            <a:noFill/>
            <a:miter lim="800000"/>
            <a:headEnd/>
            <a:tailEnd/>
          </a:ln>
          <a:effectLst/>
        </p:spPr>
        <p:txBody>
          <a:bodyPr>
            <a:spAutoFit/>
          </a:bodyPr>
          <a:lstStyle/>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loại blockchain</a:t>
            </a:r>
          </a:p>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Blockchain 1.0, 2.0 và 3.0</a:t>
            </a:r>
          </a:p>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Cơ hội tiếp cận công nghệ blockchain</a:t>
            </a:r>
          </a:p>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Nhận diện ứng dụng có thể áp dụng công nghệ blockchain</a:t>
            </a:r>
            <a:endParaRPr lang="en-US" sz="2200"/>
          </a:p>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Những thách thức khi phát triển ứng dụng blockchain</a:t>
            </a:r>
          </a:p>
          <a:p>
            <a:pPr marL="342900" indent="-342900" eaLnBrk="1" hangingPunct="1">
              <a:lnSpc>
                <a:spcPct val="150000"/>
              </a:lnSpc>
              <a:spcBef>
                <a:spcPts val="600"/>
              </a:spcBef>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Một số ý tưởng khởi nghiệp blockchain</a:t>
            </a:r>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888F77-C375-48A2-B3C6-C6F9B39B92EC}" type="slidenum">
              <a:rPr lang="en-US" altLang="en-US" sz="1400" smtClean="0"/>
              <a:pPr>
                <a:spcBef>
                  <a:spcPct val="0"/>
                </a:spcBef>
                <a:buFontTx/>
                <a:buNone/>
              </a:pPr>
              <a:t>3</a:t>
            </a:fld>
            <a:endParaRPr lang="en-US" altLang="en-US" sz="1400"/>
          </a:p>
        </p:txBody>
      </p:sp>
      <p:sp>
        <p:nvSpPr>
          <p:cNvPr id="5123" name="Rectangle 2"/>
          <p:cNvSpPr>
            <a:spLocks noGrp="1" noChangeArrowheads="1"/>
          </p:cNvSpPr>
          <p:nvPr>
            <p:ph type="title"/>
          </p:nvPr>
        </p:nvSpPr>
        <p:spPr>
          <a:xfrm>
            <a:off x="685800" y="304800"/>
            <a:ext cx="7772400" cy="762000"/>
          </a:xfrm>
        </p:spPr>
        <p:txBody>
          <a:bodyPr/>
          <a:lstStyle/>
          <a:p>
            <a:pPr eaLnBrk="1" hangingPunct="1"/>
            <a:r>
              <a:rPr lang="en-US" altLang="en-US">
                <a:solidFill>
                  <a:srgbClr val="FF3300"/>
                </a:solidFill>
              </a:rPr>
              <a:t>Nội dung</a:t>
            </a:r>
          </a:p>
        </p:txBody>
      </p:sp>
      <p:sp>
        <p:nvSpPr>
          <p:cNvPr id="5124" name="Text Box 3"/>
          <p:cNvSpPr txBox="1">
            <a:spLocks noChangeArrowheads="1"/>
          </p:cNvSpPr>
          <p:nvPr/>
        </p:nvSpPr>
        <p:spPr bwMode="auto">
          <a:xfrm>
            <a:off x="685800" y="1676400"/>
            <a:ext cx="7772400" cy="44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600" dirty="0"/>
              <a:t>1. </a:t>
            </a:r>
            <a:r>
              <a:rPr lang="en-US" altLang="en-US" sz="2600" dirty="0" err="1"/>
              <a:t>Lịch</a:t>
            </a:r>
            <a:r>
              <a:rPr lang="en-US" altLang="en-US" sz="2600" dirty="0"/>
              <a:t> </a:t>
            </a:r>
            <a:r>
              <a:rPr lang="en-US" altLang="en-US" sz="2600" dirty="0" err="1"/>
              <a:t>sử</a:t>
            </a:r>
            <a:r>
              <a:rPr lang="en-US" altLang="en-US" sz="2600" dirty="0"/>
              <a:t> </a:t>
            </a:r>
            <a:r>
              <a:rPr lang="en-US" altLang="en-US" sz="2600" dirty="0" err="1"/>
              <a:t>và</a:t>
            </a:r>
            <a:r>
              <a:rPr lang="en-US" altLang="en-US" sz="2600" dirty="0"/>
              <a:t> </a:t>
            </a:r>
            <a:r>
              <a:rPr lang="en-US" altLang="en-US" sz="2600" dirty="0" err="1"/>
              <a:t>tương</a:t>
            </a:r>
            <a:r>
              <a:rPr lang="en-US" altLang="en-US" sz="2600" dirty="0"/>
              <a:t> </a:t>
            </a:r>
            <a:r>
              <a:rPr lang="en-US" altLang="en-US" sz="2600" dirty="0" err="1"/>
              <a:t>lai</a:t>
            </a:r>
            <a:r>
              <a:rPr lang="en-US" altLang="en-US" sz="2600" dirty="0"/>
              <a:t> </a:t>
            </a:r>
            <a:r>
              <a:rPr lang="en-US" altLang="en-US" sz="2600" dirty="0" err="1"/>
              <a:t>tiền</a:t>
            </a:r>
            <a:r>
              <a:rPr lang="en-US" altLang="en-US" sz="2600" dirty="0"/>
              <a:t> </a:t>
            </a:r>
            <a:r>
              <a:rPr lang="en-US" altLang="en-US" sz="2600" dirty="0" err="1"/>
              <a:t>tệ</a:t>
            </a:r>
            <a:r>
              <a:rPr lang="en-US" altLang="en-US" sz="2600" dirty="0"/>
              <a:t> </a:t>
            </a:r>
          </a:p>
          <a:p>
            <a:pPr eaLnBrk="1" hangingPunct="1">
              <a:spcBef>
                <a:spcPct val="50000"/>
              </a:spcBef>
              <a:buFontTx/>
              <a:buNone/>
            </a:pPr>
            <a:r>
              <a:rPr lang="en-US" altLang="en-US" sz="2600" dirty="0"/>
              <a:t>2. </a:t>
            </a:r>
            <a:r>
              <a:rPr lang="en-US" altLang="en-US" sz="2600" dirty="0" err="1"/>
              <a:t>Căn</a:t>
            </a:r>
            <a:r>
              <a:rPr lang="en-US" altLang="en-US" sz="2600" dirty="0"/>
              <a:t> </a:t>
            </a:r>
            <a:r>
              <a:rPr lang="en-US" altLang="en-US" sz="2600" dirty="0" err="1"/>
              <a:t>bản</a:t>
            </a:r>
            <a:r>
              <a:rPr lang="en-US" altLang="en-US" sz="2600" dirty="0"/>
              <a:t> </a:t>
            </a:r>
            <a:r>
              <a:rPr lang="en-US" altLang="en-US" sz="2600" dirty="0" err="1"/>
              <a:t>về</a:t>
            </a:r>
            <a:r>
              <a:rPr lang="en-US" altLang="en-US" sz="2600" dirty="0"/>
              <a:t> </a:t>
            </a:r>
            <a:r>
              <a:rPr lang="en-US" altLang="en-US" sz="2600" dirty="0" err="1"/>
              <a:t>công</a:t>
            </a:r>
            <a:r>
              <a:rPr lang="en-US" altLang="en-US" sz="2600" dirty="0"/>
              <a:t> </a:t>
            </a:r>
            <a:r>
              <a:rPr lang="en-US" altLang="en-US" sz="2600" dirty="0" err="1"/>
              <a:t>nghệ</a:t>
            </a:r>
            <a:r>
              <a:rPr lang="en-US" altLang="en-US" sz="2600" dirty="0"/>
              <a:t> </a:t>
            </a:r>
            <a:r>
              <a:rPr lang="en-US" altLang="en-US" sz="2600" dirty="0" err="1"/>
              <a:t>chuỗi</a:t>
            </a:r>
            <a:r>
              <a:rPr lang="en-US" altLang="en-US" sz="2600" dirty="0"/>
              <a:t> </a:t>
            </a:r>
            <a:r>
              <a:rPr lang="en-US" altLang="en-US" sz="2600" dirty="0" err="1"/>
              <a:t>khối</a:t>
            </a:r>
            <a:r>
              <a:rPr lang="en-US" altLang="en-US" sz="2600" dirty="0"/>
              <a:t> </a:t>
            </a:r>
          </a:p>
          <a:p>
            <a:pPr eaLnBrk="1" hangingPunct="1">
              <a:spcBef>
                <a:spcPct val="50000"/>
              </a:spcBef>
              <a:buFontTx/>
              <a:buNone/>
            </a:pPr>
            <a:r>
              <a:rPr lang="en-US" altLang="en-US" sz="2600" dirty="0"/>
              <a:t>3. </a:t>
            </a:r>
            <a:r>
              <a:rPr lang="en-US" altLang="en-US" sz="2600" dirty="0" err="1"/>
              <a:t>Cơ</a:t>
            </a:r>
            <a:r>
              <a:rPr lang="en-US" altLang="en-US" sz="2600" dirty="0"/>
              <a:t> </a:t>
            </a:r>
            <a:r>
              <a:rPr lang="en-US" altLang="en-US" sz="2600" dirty="0" err="1"/>
              <a:t>sở</a:t>
            </a:r>
            <a:r>
              <a:rPr lang="en-US" altLang="en-US" sz="2600" dirty="0"/>
              <a:t> </a:t>
            </a:r>
            <a:r>
              <a:rPr lang="en-US" altLang="en-US" sz="2600" dirty="0" err="1"/>
              <a:t>toán</a:t>
            </a:r>
            <a:r>
              <a:rPr lang="en-US" altLang="en-US" sz="2600" dirty="0"/>
              <a:t> </a:t>
            </a:r>
            <a:r>
              <a:rPr lang="en-US" altLang="en-US" sz="2600" dirty="0" err="1"/>
              <a:t>học</a:t>
            </a:r>
            <a:r>
              <a:rPr lang="en-US" altLang="en-US" sz="2600" dirty="0"/>
              <a:t> </a:t>
            </a:r>
            <a:r>
              <a:rPr lang="en-US" altLang="en-US" sz="2600" dirty="0" err="1"/>
              <a:t>của</a:t>
            </a:r>
            <a:r>
              <a:rPr lang="en-US" altLang="en-US" sz="2600" dirty="0"/>
              <a:t> </a:t>
            </a:r>
            <a:r>
              <a:rPr lang="en-US" altLang="en-US" sz="2600" dirty="0" err="1"/>
              <a:t>công</a:t>
            </a:r>
            <a:r>
              <a:rPr lang="en-US" altLang="en-US" sz="2600" dirty="0"/>
              <a:t> </a:t>
            </a:r>
            <a:r>
              <a:rPr lang="en-US" altLang="en-US" sz="2600" dirty="0" err="1"/>
              <a:t>nghệ</a:t>
            </a:r>
            <a:r>
              <a:rPr lang="en-US" altLang="en-US" sz="2600" dirty="0"/>
              <a:t> </a:t>
            </a:r>
            <a:r>
              <a:rPr lang="en-US" altLang="en-US" sz="2600" dirty="0" err="1"/>
              <a:t>chuỗi</a:t>
            </a:r>
            <a:r>
              <a:rPr lang="en-US" altLang="en-US" sz="2600" dirty="0"/>
              <a:t> </a:t>
            </a:r>
            <a:r>
              <a:rPr lang="en-US" altLang="en-US" sz="2600" dirty="0" err="1"/>
              <a:t>khối</a:t>
            </a:r>
            <a:endParaRPr lang="en-US" altLang="en-US" sz="2600" dirty="0"/>
          </a:p>
          <a:p>
            <a:pPr eaLnBrk="1" hangingPunct="1">
              <a:spcBef>
                <a:spcPct val="50000"/>
              </a:spcBef>
              <a:buFontTx/>
              <a:buNone/>
            </a:pPr>
            <a:r>
              <a:rPr lang="en-US" altLang="en-US" sz="2600" dirty="0"/>
              <a:t>4. </a:t>
            </a:r>
            <a:r>
              <a:rPr lang="en-US" altLang="en-US" sz="2600" dirty="0" err="1"/>
              <a:t>Ứng</a:t>
            </a:r>
            <a:r>
              <a:rPr lang="en-US" altLang="en-US" sz="2600" dirty="0"/>
              <a:t> </a:t>
            </a:r>
            <a:r>
              <a:rPr lang="en-US" altLang="en-US" sz="2600" dirty="0" err="1"/>
              <a:t>dụng</a:t>
            </a:r>
            <a:r>
              <a:rPr lang="en-US" altLang="en-US" sz="2600" dirty="0"/>
              <a:t> </a:t>
            </a:r>
            <a:r>
              <a:rPr lang="en-US" altLang="en-US" sz="2600" dirty="0" err="1"/>
              <a:t>công</a:t>
            </a:r>
            <a:r>
              <a:rPr lang="en-US" altLang="en-US" sz="2600" dirty="0"/>
              <a:t> </a:t>
            </a:r>
            <a:r>
              <a:rPr lang="en-US" altLang="en-US" sz="2600" dirty="0" err="1"/>
              <a:t>nghệ</a:t>
            </a:r>
            <a:r>
              <a:rPr lang="en-US" altLang="en-US" sz="2600" dirty="0"/>
              <a:t> </a:t>
            </a:r>
            <a:r>
              <a:rPr lang="en-US" altLang="en-US" sz="2600" dirty="0" err="1"/>
              <a:t>chuỗi</a:t>
            </a:r>
            <a:r>
              <a:rPr lang="en-US" altLang="en-US" sz="2600" dirty="0"/>
              <a:t> </a:t>
            </a:r>
            <a:r>
              <a:rPr lang="en-US" altLang="en-US" sz="2600" dirty="0" err="1"/>
              <a:t>khối</a:t>
            </a:r>
            <a:endParaRPr lang="en-US" altLang="en-US" sz="2600" dirty="0"/>
          </a:p>
          <a:p>
            <a:pPr eaLnBrk="1" hangingPunct="1">
              <a:spcBef>
                <a:spcPct val="50000"/>
              </a:spcBef>
              <a:buFontTx/>
              <a:buNone/>
            </a:pPr>
            <a:endParaRPr lang="en-US" altLang="en-US" sz="2600" dirty="0"/>
          </a:p>
          <a:p>
            <a:pPr eaLnBrk="1" hangingPunct="1">
              <a:spcBef>
                <a:spcPct val="50000"/>
              </a:spcBef>
              <a:buFontTx/>
              <a:buNone/>
            </a:pPr>
            <a:endParaRPr lang="en-US" altLang="en-US" sz="2600" dirty="0"/>
          </a:p>
          <a:p>
            <a:pPr marL="739775" indent="-739775" algn="ctr" eaLnBrk="1" hangingPunct="1">
              <a:spcBef>
                <a:spcPct val="50000"/>
              </a:spcBef>
              <a:buFontTx/>
              <a:buNone/>
            </a:pPr>
            <a:r>
              <a:rPr lang="en-US" altLang="en-US" sz="2000" i="1" dirty="0" err="1">
                <a:solidFill>
                  <a:srgbClr val="CC0099"/>
                </a:solidFill>
              </a:rPr>
              <a:t>Hầu</a:t>
            </a:r>
            <a:r>
              <a:rPr lang="en-US" altLang="en-US" sz="2000" i="1" dirty="0">
                <a:solidFill>
                  <a:srgbClr val="CC0099"/>
                </a:solidFill>
              </a:rPr>
              <a:t> </a:t>
            </a:r>
            <a:r>
              <a:rPr lang="en-US" altLang="en-US" sz="2000" i="1" dirty="0" err="1">
                <a:solidFill>
                  <a:srgbClr val="CC0099"/>
                </a:solidFill>
              </a:rPr>
              <a:t>hết</a:t>
            </a:r>
            <a:r>
              <a:rPr lang="en-US" altLang="en-US" sz="2000" i="1" dirty="0">
                <a:solidFill>
                  <a:srgbClr val="CC0099"/>
                </a:solidFill>
              </a:rPr>
              <a:t> </a:t>
            </a:r>
            <a:r>
              <a:rPr lang="en-US" altLang="en-US" sz="2000" i="1" dirty="0" err="1">
                <a:solidFill>
                  <a:srgbClr val="CC0099"/>
                </a:solidFill>
              </a:rPr>
              <a:t>các</a:t>
            </a:r>
            <a:r>
              <a:rPr lang="en-US" altLang="en-US" sz="2000" i="1" dirty="0">
                <a:solidFill>
                  <a:srgbClr val="CC0099"/>
                </a:solidFill>
              </a:rPr>
              <a:t> </a:t>
            </a:r>
            <a:r>
              <a:rPr lang="en-US" altLang="en-US" sz="2000" i="1" dirty="0" err="1">
                <a:solidFill>
                  <a:srgbClr val="CC0099"/>
                </a:solidFill>
              </a:rPr>
              <a:t>hình</a:t>
            </a:r>
            <a:r>
              <a:rPr lang="en-US" altLang="en-US" sz="2000" i="1" dirty="0">
                <a:solidFill>
                  <a:srgbClr val="CC0099"/>
                </a:solidFill>
              </a:rPr>
              <a:t> </a:t>
            </a:r>
            <a:r>
              <a:rPr lang="en-US" altLang="en-US" sz="2000" i="1" dirty="0" err="1">
                <a:solidFill>
                  <a:srgbClr val="CC0099"/>
                </a:solidFill>
              </a:rPr>
              <a:t>vẽ</a:t>
            </a:r>
            <a:r>
              <a:rPr lang="en-US" altLang="en-US" sz="2000" i="1" dirty="0">
                <a:solidFill>
                  <a:srgbClr val="CC0099"/>
                </a:solidFill>
              </a:rPr>
              <a:t> </a:t>
            </a:r>
            <a:r>
              <a:rPr lang="en-US" altLang="en-US" sz="2000" i="1" dirty="0" err="1">
                <a:solidFill>
                  <a:srgbClr val="CC0099"/>
                </a:solidFill>
              </a:rPr>
              <a:t>trong</a:t>
            </a:r>
            <a:r>
              <a:rPr lang="en-US" altLang="en-US" sz="2000" i="1" dirty="0">
                <a:solidFill>
                  <a:srgbClr val="CC0099"/>
                </a:solidFill>
              </a:rPr>
              <a:t> </a:t>
            </a:r>
            <a:r>
              <a:rPr lang="en-US" altLang="en-US" sz="2000" i="1" dirty="0" err="1">
                <a:solidFill>
                  <a:srgbClr val="CC0099"/>
                </a:solidFill>
              </a:rPr>
              <a:t>bài</a:t>
            </a:r>
            <a:r>
              <a:rPr lang="en-US" altLang="en-US" sz="2000" i="1" dirty="0">
                <a:solidFill>
                  <a:srgbClr val="CC0099"/>
                </a:solidFill>
              </a:rPr>
              <a:t> </a:t>
            </a:r>
            <a:r>
              <a:rPr lang="en-US" altLang="en-US" sz="2000" i="1" dirty="0" err="1">
                <a:solidFill>
                  <a:srgbClr val="CC0099"/>
                </a:solidFill>
              </a:rPr>
              <a:t>trình</a:t>
            </a:r>
            <a:r>
              <a:rPr lang="en-US" altLang="en-US" sz="2000" i="1" dirty="0">
                <a:solidFill>
                  <a:srgbClr val="CC0099"/>
                </a:solidFill>
              </a:rPr>
              <a:t> </a:t>
            </a:r>
            <a:r>
              <a:rPr lang="en-US" altLang="en-US" sz="2000" i="1" dirty="0" err="1">
                <a:solidFill>
                  <a:srgbClr val="CC0099"/>
                </a:solidFill>
              </a:rPr>
              <a:t>bày</a:t>
            </a:r>
            <a:r>
              <a:rPr lang="en-US" altLang="en-US" sz="2000" i="1" dirty="0">
                <a:solidFill>
                  <a:srgbClr val="CC0099"/>
                </a:solidFill>
              </a:rPr>
              <a:t> </a:t>
            </a:r>
            <a:r>
              <a:rPr lang="en-US" altLang="en-US" sz="2000" i="1" dirty="0" err="1">
                <a:solidFill>
                  <a:srgbClr val="CC0099"/>
                </a:solidFill>
              </a:rPr>
              <a:t>được</a:t>
            </a:r>
            <a:r>
              <a:rPr lang="en-US" altLang="en-US" sz="2000" i="1" dirty="0">
                <a:solidFill>
                  <a:srgbClr val="CC0099"/>
                </a:solidFill>
              </a:rPr>
              <a:t> </a:t>
            </a:r>
            <a:r>
              <a:rPr lang="en-US" altLang="en-US" sz="2000" i="1" dirty="0" err="1">
                <a:solidFill>
                  <a:srgbClr val="CC0099"/>
                </a:solidFill>
              </a:rPr>
              <a:t>sưu</a:t>
            </a:r>
            <a:r>
              <a:rPr lang="en-US" altLang="en-US" sz="2000" i="1" dirty="0">
                <a:solidFill>
                  <a:srgbClr val="CC0099"/>
                </a:solidFill>
              </a:rPr>
              <a:t> </a:t>
            </a:r>
            <a:r>
              <a:rPr lang="en-US" altLang="en-US" sz="2000" i="1" dirty="0" err="1">
                <a:solidFill>
                  <a:srgbClr val="CC0099"/>
                </a:solidFill>
              </a:rPr>
              <a:t>tầm</a:t>
            </a:r>
            <a:r>
              <a:rPr lang="en-US" altLang="en-US" sz="2000" i="1" dirty="0">
                <a:solidFill>
                  <a:srgbClr val="CC0099"/>
                </a:solidFill>
              </a:rPr>
              <a:t> </a:t>
            </a:r>
            <a:r>
              <a:rPr lang="en-US" altLang="en-US" sz="2000" i="1" dirty="0" err="1">
                <a:solidFill>
                  <a:srgbClr val="CC0099"/>
                </a:solidFill>
              </a:rPr>
              <a:t>từ</a:t>
            </a:r>
            <a:r>
              <a:rPr lang="en-US" altLang="en-US" sz="2000" i="1" dirty="0">
                <a:solidFill>
                  <a:srgbClr val="CC0099"/>
                </a:solidFill>
              </a:rPr>
              <a:t> internet </a:t>
            </a:r>
            <a:r>
              <a:rPr lang="en-US" altLang="en-US" sz="2000" i="1" dirty="0" err="1">
                <a:solidFill>
                  <a:srgbClr val="CC0099"/>
                </a:solidFill>
              </a:rPr>
              <a:t>và</a:t>
            </a:r>
            <a:r>
              <a:rPr lang="en-US" altLang="en-US" sz="2000" i="1" dirty="0">
                <a:solidFill>
                  <a:srgbClr val="CC0099"/>
                </a:solidFill>
              </a:rPr>
              <a:t> </a:t>
            </a:r>
          </a:p>
          <a:p>
            <a:pPr marL="739775" indent="-739775" algn="ctr" eaLnBrk="1" hangingPunct="1">
              <a:spcBef>
                <a:spcPts val="0"/>
              </a:spcBef>
              <a:buFontTx/>
              <a:buNone/>
            </a:pPr>
            <a:r>
              <a:rPr lang="en-US" altLang="en-US" sz="2000" i="1" dirty="0" err="1">
                <a:solidFill>
                  <a:srgbClr val="CC0099"/>
                </a:solidFill>
              </a:rPr>
              <a:t>được</a:t>
            </a:r>
            <a:r>
              <a:rPr lang="en-US" altLang="en-US" sz="2000" i="1" dirty="0">
                <a:solidFill>
                  <a:srgbClr val="CC0099"/>
                </a:solidFill>
              </a:rPr>
              <a:t> </a:t>
            </a:r>
            <a:r>
              <a:rPr lang="en-US" altLang="en-US" sz="2000" i="1" dirty="0" err="1">
                <a:solidFill>
                  <a:srgbClr val="CC0099"/>
                </a:solidFill>
              </a:rPr>
              <a:t>chỉnh</a:t>
            </a:r>
            <a:r>
              <a:rPr lang="en-US" altLang="en-US" sz="2000" i="1" dirty="0">
                <a:solidFill>
                  <a:srgbClr val="CC0099"/>
                </a:solidFill>
              </a:rPr>
              <a:t> </a:t>
            </a:r>
            <a:r>
              <a:rPr lang="en-US" altLang="en-US" sz="2000" i="1" dirty="0" err="1">
                <a:solidFill>
                  <a:srgbClr val="CC0099"/>
                </a:solidFill>
              </a:rPr>
              <a:t>sửa</a:t>
            </a:r>
            <a:r>
              <a:rPr lang="en-US" altLang="en-US" sz="2000" i="1" dirty="0">
                <a:solidFill>
                  <a:srgbClr val="CC0099"/>
                </a:solidFill>
              </a:rPr>
              <a:t>, </a:t>
            </a:r>
            <a:r>
              <a:rPr lang="en-US" altLang="en-US" sz="2000" i="1" dirty="0" err="1">
                <a:solidFill>
                  <a:srgbClr val="CC0099"/>
                </a:solidFill>
              </a:rPr>
              <a:t>diễn</a:t>
            </a:r>
            <a:r>
              <a:rPr lang="en-US" altLang="en-US" sz="2000" i="1" dirty="0">
                <a:solidFill>
                  <a:srgbClr val="CC0099"/>
                </a:solidFill>
              </a:rPr>
              <a:t> </a:t>
            </a:r>
            <a:r>
              <a:rPr lang="en-US" altLang="en-US" sz="2000" i="1" dirty="0" err="1">
                <a:solidFill>
                  <a:srgbClr val="CC0099"/>
                </a:solidFill>
              </a:rPr>
              <a:t>đạt</a:t>
            </a:r>
            <a:r>
              <a:rPr lang="en-US" altLang="en-US" sz="2000" i="1" dirty="0">
                <a:solidFill>
                  <a:srgbClr val="CC0099"/>
                </a:solidFill>
              </a:rPr>
              <a:t> </a:t>
            </a:r>
            <a:r>
              <a:rPr lang="en-US" altLang="en-US" sz="2000" i="1" dirty="0" err="1">
                <a:solidFill>
                  <a:srgbClr val="CC0099"/>
                </a:solidFill>
              </a:rPr>
              <a:t>theo</a:t>
            </a:r>
            <a:r>
              <a:rPr lang="en-US" altLang="en-US" sz="2000" i="1" dirty="0">
                <a:solidFill>
                  <a:srgbClr val="CC0099"/>
                </a:solidFill>
              </a:rPr>
              <a:t> </a:t>
            </a:r>
            <a:r>
              <a:rPr lang="en-US" altLang="en-US" sz="2000" i="1" dirty="0" err="1">
                <a:solidFill>
                  <a:srgbClr val="CC0099"/>
                </a:solidFill>
              </a:rPr>
              <a:t>quan</a:t>
            </a:r>
            <a:r>
              <a:rPr lang="en-US" altLang="en-US" sz="2000" i="1" dirty="0">
                <a:solidFill>
                  <a:srgbClr val="CC0099"/>
                </a:solidFill>
              </a:rPr>
              <a:t> </a:t>
            </a:r>
            <a:r>
              <a:rPr lang="en-US" altLang="en-US" sz="2000" i="1" dirty="0" err="1">
                <a:solidFill>
                  <a:srgbClr val="CC0099"/>
                </a:solidFill>
              </a:rPr>
              <a:t>điểm</a:t>
            </a:r>
            <a:r>
              <a:rPr lang="en-US" altLang="en-US" sz="2000" i="1" dirty="0">
                <a:solidFill>
                  <a:srgbClr val="CC0099"/>
                </a:solidFill>
              </a:rPr>
              <a:t> </a:t>
            </a:r>
            <a:r>
              <a:rPr lang="en-US" altLang="en-US" sz="2000" i="1" dirty="0" err="1">
                <a:solidFill>
                  <a:srgbClr val="CC0099"/>
                </a:solidFill>
              </a:rPr>
              <a:t>của</a:t>
            </a:r>
            <a:r>
              <a:rPr lang="en-US" altLang="en-US" sz="2000" i="1" dirty="0">
                <a:solidFill>
                  <a:srgbClr val="CC0099"/>
                </a:solidFill>
              </a:rPr>
              <a:t> </a:t>
            </a:r>
            <a:r>
              <a:rPr lang="en-US" altLang="en-US" sz="2000" i="1" dirty="0" err="1">
                <a:solidFill>
                  <a:srgbClr val="CC0099"/>
                </a:solidFill>
              </a:rPr>
              <a:t>người</a:t>
            </a:r>
            <a:r>
              <a:rPr lang="en-US" altLang="en-US" sz="2000" i="1" dirty="0">
                <a:solidFill>
                  <a:srgbClr val="CC0099"/>
                </a:solidFill>
              </a:rPr>
              <a:t> </a:t>
            </a:r>
            <a:r>
              <a:rPr lang="en-US" altLang="en-US" sz="2000" i="1" dirty="0" err="1">
                <a:solidFill>
                  <a:srgbClr val="CC0099"/>
                </a:solidFill>
              </a:rPr>
              <a:t>trình</a:t>
            </a:r>
            <a:r>
              <a:rPr lang="en-US" altLang="en-US" sz="2000" i="1" dirty="0">
                <a:solidFill>
                  <a:srgbClr val="CC0099"/>
                </a:solidFill>
              </a:rPr>
              <a:t> </a:t>
            </a:r>
            <a:r>
              <a:rPr lang="en-US" altLang="en-US" sz="2000" i="1" dirty="0" err="1">
                <a:solidFill>
                  <a:srgbClr val="CC0099"/>
                </a:solidFill>
              </a:rPr>
              <a:t>bày</a:t>
            </a:r>
            <a:r>
              <a:rPr lang="en-US" altLang="en-US" sz="2000" i="1" dirty="0">
                <a:solidFill>
                  <a:srgbClr val="CC0099"/>
                </a:solidFil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30</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3711785"/>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loại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Public blockchain</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Mọi nodes tham gia chain đều có thể đọc/ghi dữ liệu</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Xác thực theo số đông</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Khó tấn công</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Chi phí vận hành, quản trị có thể phức tạp</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Ví dụ: Bitcoin (2009), Ethereum.</a:t>
            </a:r>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Tree>
    <p:extLst>
      <p:ext uri="{BB962C8B-B14F-4D97-AF65-F5344CB8AC3E}">
        <p14:creationId xmlns:p14="http://schemas.microsoft.com/office/powerpoint/2010/main" val="507612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31</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3711785"/>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loại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Private blockchain</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Có nodes chủ sở hữu, có quyền ghi dữ liệu</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Nodes thành viên chỉ đọc dữ liệu</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Độ tin cậy tuyệt đối</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Thời gian xác thực giao dịch nhanh</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Ví dụ: Ripple (2004,2012)</a:t>
            </a:r>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Tree>
    <p:extLst>
      <p:ext uri="{BB962C8B-B14F-4D97-AF65-F5344CB8AC3E}">
        <p14:creationId xmlns:p14="http://schemas.microsoft.com/office/powerpoint/2010/main" val="3524279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32</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3711785"/>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loại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Semi-Private blockchain</a:t>
            </a:r>
            <a:endParaRPr lang="en-US" b="1"/>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Kết hợp Public và Private</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Kết hợp “niềm tin” của Public và “niềm tin tuyệt đối” của Private</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Ví dụ: Ngân hàng, Các tổ chức tài chính</a:t>
            </a:r>
          </a:p>
          <a:p>
            <a:pPr marL="1257300" lvl="2" indent="-342900" eaLnBrk="1" hangingPunct="1">
              <a:lnSpc>
                <a:spcPct val="12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Tree>
    <p:extLst>
      <p:ext uri="{BB962C8B-B14F-4D97-AF65-F5344CB8AC3E}">
        <p14:creationId xmlns:p14="http://schemas.microsoft.com/office/powerpoint/2010/main" val="2520068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33</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6934200" cy="4172541"/>
          </a:xfrm>
          <a:prstGeom prst="rect">
            <a:avLst/>
          </a:prstGeom>
        </p:spPr>
      </p:pic>
    </p:spTree>
    <p:extLst>
      <p:ext uri="{BB962C8B-B14F-4D97-AF65-F5344CB8AC3E}">
        <p14:creationId xmlns:p14="http://schemas.microsoft.com/office/powerpoint/2010/main" val="2051328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34</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646331"/>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“phiên bản” Web</a:t>
            </a:r>
          </a:p>
        </p:txBody>
      </p:sp>
      <p:pic>
        <p:nvPicPr>
          <p:cNvPr id="3" name="Picture 2"/>
          <p:cNvPicPr>
            <a:picLocks noChangeAspect="1"/>
          </p:cNvPicPr>
          <p:nvPr/>
        </p:nvPicPr>
        <p:blipFill>
          <a:blip r:embed="rId3"/>
          <a:stretch>
            <a:fillRect/>
          </a:stretch>
        </p:blipFill>
        <p:spPr>
          <a:xfrm>
            <a:off x="3490421" y="2309555"/>
            <a:ext cx="5183127" cy="3667723"/>
          </a:xfrm>
          <a:prstGeom prst="rect">
            <a:avLst/>
          </a:prstGeom>
        </p:spPr>
      </p:pic>
      <p:sp>
        <p:nvSpPr>
          <p:cNvPr id="7" name="Text Box 3"/>
          <p:cNvSpPr txBox="1">
            <a:spLocks noChangeArrowheads="1"/>
          </p:cNvSpPr>
          <p:nvPr/>
        </p:nvSpPr>
        <p:spPr bwMode="auto">
          <a:xfrm>
            <a:off x="344557" y="2819400"/>
            <a:ext cx="3145864" cy="1818959"/>
          </a:xfrm>
          <a:prstGeom prst="rect">
            <a:avLst/>
          </a:prstGeom>
          <a:noFill/>
          <a:ln w="9525">
            <a:noFill/>
            <a:miter lim="800000"/>
            <a:headEnd/>
            <a:tailEnd/>
          </a:ln>
          <a:effectLst/>
        </p:spPr>
        <p:txBody>
          <a:bodyPr wrap="square">
            <a:spAutoFit/>
          </a:bodyPr>
          <a:lstStyle/>
          <a:p>
            <a:pPr eaLnBrk="1" hangingPunct="1">
              <a:lnSpc>
                <a:spcPct val="15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a:solidFill>
                  <a:srgbClr val="C00000"/>
                </a:solidFill>
              </a:rPr>
              <a:t>Web (World Wide Web)</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1.0: Kết nối</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2.0: Thông tin</a:t>
            </a:r>
          </a:p>
          <a:p>
            <a:pPr marL="342900" indent="-342900" eaLnBrk="1" hangingPunct="1">
              <a:lnSpc>
                <a:spcPct val="120000"/>
              </a:lnSpc>
              <a:buClr>
                <a:srgbClr val="3333CC"/>
              </a:buClr>
              <a:buSzPct val="100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3.0: Con người</a:t>
            </a:r>
          </a:p>
        </p:txBody>
      </p:sp>
    </p:spTree>
    <p:extLst>
      <p:ext uri="{BB962C8B-B14F-4D97-AF65-F5344CB8AC3E}">
        <p14:creationId xmlns:p14="http://schemas.microsoft.com/office/powerpoint/2010/main" val="21896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61583"/>
            <a:ext cx="7848600" cy="4283093"/>
          </a:xfrm>
          <a:prstGeom prst="rect">
            <a:avLst/>
          </a:prstGeom>
        </p:spPr>
      </p:pic>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35</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579967"/>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Các “phiên bản” Blockchain</a:t>
            </a:r>
          </a:p>
        </p:txBody>
      </p:sp>
      <p:grpSp>
        <p:nvGrpSpPr>
          <p:cNvPr id="3" name="Group 2">
            <a:extLst>
              <a:ext uri="{FF2B5EF4-FFF2-40B4-BE49-F238E27FC236}">
                <a16:creationId xmlns:a16="http://schemas.microsoft.com/office/drawing/2014/main" id="{B12CB60D-56DB-4768-A65F-7032597A5A25}"/>
              </a:ext>
            </a:extLst>
          </p:cNvPr>
          <p:cNvGrpSpPr/>
          <p:nvPr/>
        </p:nvGrpSpPr>
        <p:grpSpPr>
          <a:xfrm>
            <a:off x="1514056" y="3224841"/>
            <a:ext cx="5330283" cy="1336738"/>
            <a:chOff x="1514056" y="3725081"/>
            <a:chExt cx="5330283" cy="1336738"/>
          </a:xfrm>
        </p:grpSpPr>
        <p:sp>
          <p:nvSpPr>
            <p:cNvPr id="5" name="TextBox 4"/>
            <p:cNvSpPr txBox="1"/>
            <p:nvPr/>
          </p:nvSpPr>
          <p:spPr bwMode="auto">
            <a:xfrm rot="20871192">
              <a:off x="1514056" y="4701207"/>
              <a:ext cx="762000" cy="360612"/>
            </a:xfrm>
            <a:prstGeom prst="rect">
              <a:avLst/>
            </a:prstGeom>
            <a:solidFill>
              <a:schemeClr val="bg1">
                <a:alpha val="0"/>
              </a:schemeClr>
            </a:solid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chemeClr val="accent2"/>
                  </a:solidFill>
                  <a:latin typeface="Arial" panose="020B0604020202020204" pitchFamily="34" charset="0"/>
                  <a:cs typeface="Arial" panose="020B0604020202020204" pitchFamily="34" charset="0"/>
                </a:rPr>
                <a:t>2008</a:t>
              </a:r>
            </a:p>
          </p:txBody>
        </p:sp>
        <p:sp>
          <p:nvSpPr>
            <p:cNvPr id="9" name="TextBox 8"/>
            <p:cNvSpPr txBox="1"/>
            <p:nvPr/>
          </p:nvSpPr>
          <p:spPr bwMode="auto">
            <a:xfrm rot="20871192">
              <a:off x="3793842" y="4224707"/>
              <a:ext cx="762000" cy="360612"/>
            </a:xfrm>
            <a:prstGeom prst="rect">
              <a:avLst/>
            </a:prstGeom>
            <a:solidFill>
              <a:schemeClr val="bg1">
                <a:alpha val="0"/>
              </a:schemeClr>
            </a:solid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chemeClr val="accent2"/>
                  </a:solidFill>
                  <a:latin typeface="Arial" panose="020B0604020202020204" pitchFamily="34" charset="0"/>
                  <a:cs typeface="Arial" panose="020B0604020202020204" pitchFamily="34" charset="0"/>
                </a:rPr>
                <a:t>2012</a:t>
              </a:r>
            </a:p>
          </p:txBody>
        </p:sp>
        <p:sp>
          <p:nvSpPr>
            <p:cNvPr id="10" name="TextBox 9"/>
            <p:cNvSpPr txBox="1"/>
            <p:nvPr/>
          </p:nvSpPr>
          <p:spPr bwMode="auto">
            <a:xfrm rot="20871192">
              <a:off x="6082339" y="3725081"/>
              <a:ext cx="762000" cy="360612"/>
            </a:xfrm>
            <a:prstGeom prst="rect">
              <a:avLst/>
            </a:prstGeom>
            <a:solidFill>
              <a:schemeClr val="bg1">
                <a:alpha val="0"/>
              </a:schemeClr>
            </a:solidFill>
            <a:ln w="9525">
              <a:noFill/>
              <a:miter lim="800000"/>
              <a:headEnd/>
              <a:tailEnd/>
            </a:ln>
            <a:effectLst/>
          </p:spPr>
          <p:txBody>
            <a:bodyPr wrap="square"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chemeClr val="accent2"/>
                  </a:solidFill>
                  <a:latin typeface="Arial" panose="020B0604020202020204" pitchFamily="34" charset="0"/>
                  <a:cs typeface="Arial" panose="020B0604020202020204" pitchFamily="34" charset="0"/>
                </a:rPr>
                <a:t>2016</a:t>
              </a:r>
            </a:p>
          </p:txBody>
        </p:sp>
      </p:grpSp>
      <p:sp>
        <p:nvSpPr>
          <p:cNvPr id="2" name="Rectangle 1">
            <a:extLst>
              <a:ext uri="{FF2B5EF4-FFF2-40B4-BE49-F238E27FC236}">
                <a16:creationId xmlns:a16="http://schemas.microsoft.com/office/drawing/2014/main" id="{A081C469-77D4-4057-9FC4-E2CE059C8E44}"/>
              </a:ext>
            </a:extLst>
          </p:cNvPr>
          <p:cNvSpPr/>
          <p:nvPr/>
        </p:nvSpPr>
        <p:spPr>
          <a:xfrm>
            <a:off x="1219201" y="5892498"/>
            <a:ext cx="7467599" cy="400110"/>
          </a:xfrm>
          <a:prstGeom prst="rect">
            <a:avLst/>
          </a:prstGeom>
        </p:spPr>
        <p:txBody>
          <a:bodyPr wrap="square">
            <a:spAutoFit/>
          </a:bodyPr>
          <a:lstStyle/>
          <a:p>
            <a:r>
              <a:rPr lang="en-US" sz="2000" dirty="0"/>
              <a:t>https://bigcoinvietnam.com/tu-blockchain-1-0-den-blockchain-3-0</a:t>
            </a:r>
          </a:p>
        </p:txBody>
      </p:sp>
    </p:spTree>
    <p:extLst>
      <p:ext uri="{BB962C8B-B14F-4D97-AF65-F5344CB8AC3E}">
        <p14:creationId xmlns:p14="http://schemas.microsoft.com/office/powerpoint/2010/main" val="138963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36</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3111621"/>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Cơ hội tiếp cận công nghệ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Vai trò người sử dụng cuối</a:t>
            </a:r>
            <a:endParaRPr lang="en-US" sz="3200"/>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Vai trò người cung cấp ứng dụng</a:t>
            </a:r>
            <a:endParaRPr lang="en-US" sz="3200"/>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Vai trò đơn vị cung cấp nền tảng công nghệ</a:t>
            </a:r>
            <a:endParaRPr lang="en-US" sz="3200"/>
          </a:p>
          <a:p>
            <a:pPr marL="800100" lvl="1"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spTree>
    <p:extLst>
      <p:ext uri="{BB962C8B-B14F-4D97-AF65-F5344CB8AC3E}">
        <p14:creationId xmlns:p14="http://schemas.microsoft.com/office/powerpoint/2010/main" val="1841959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37</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4622804"/>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Ethereum - Blockchain 2.0 </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Tác giả: Vitalik Buterin (sinh năm 1994)</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Mục đích: một nền tảng blockchain về </a:t>
            </a:r>
            <a:r>
              <a:rPr lang="en-US" b="1"/>
              <a:t>hợp đồng thông minh</a:t>
            </a:r>
            <a:r>
              <a:rPr lang="en-US"/>
              <a:t> và phát triển </a:t>
            </a:r>
            <a:r>
              <a:rPr lang="en-US" b="1"/>
              <a:t>ứng dụng phi tập trung</a:t>
            </a:r>
            <a:r>
              <a:rPr lang="en-US"/>
              <a:t>.</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t>Kết quả: blockchain quản lí các hợp đồng thông minh</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Tạo các hợp đồng</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Thực thi hợp đồng theo các điều khoản đã công bố</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Tính phí cho các giao dịch thực thi các điều khoản (Ethecoin)</a:t>
            </a:r>
          </a:p>
        </p:txBody>
      </p:sp>
    </p:spTree>
    <p:extLst>
      <p:ext uri="{BB962C8B-B14F-4D97-AF65-F5344CB8AC3E}">
        <p14:creationId xmlns:p14="http://schemas.microsoft.com/office/powerpoint/2010/main" val="848732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38</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2954655"/>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Ethereum - Blockchain 2.0 </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Remix – </a:t>
            </a:r>
            <a:r>
              <a:rPr lang="en-US" dirty="0" err="1"/>
              <a:t>công</a:t>
            </a:r>
            <a:r>
              <a:rPr lang="en-US" dirty="0"/>
              <a:t> </a:t>
            </a:r>
            <a:r>
              <a:rPr lang="en-US" dirty="0" err="1"/>
              <a:t>cụ</a:t>
            </a:r>
            <a:r>
              <a:rPr lang="en-US" dirty="0"/>
              <a:t> code </a:t>
            </a:r>
            <a:r>
              <a:rPr lang="en-US" dirty="0" err="1"/>
              <a:t>hợp</a:t>
            </a:r>
            <a:r>
              <a:rPr lang="en-US" dirty="0"/>
              <a:t> </a:t>
            </a:r>
            <a:r>
              <a:rPr lang="en-US" dirty="0" err="1"/>
              <a:t>đồng</a:t>
            </a:r>
            <a:r>
              <a:rPr lang="en-US" dirty="0"/>
              <a:t> </a:t>
            </a:r>
            <a:r>
              <a:rPr lang="en-US" dirty="0" err="1"/>
              <a:t>thông</a:t>
            </a:r>
            <a:r>
              <a:rPr lang="en-US" dirty="0"/>
              <a:t> </a:t>
            </a:r>
            <a:r>
              <a:rPr lang="en-US" dirty="0" err="1"/>
              <a:t>minh</a:t>
            </a:r>
            <a:endParaRPr lang="en-US" dirty="0"/>
          </a:p>
          <a:p>
            <a:pPr marL="795338"/>
            <a:r>
              <a:rPr lang="en-US" sz="1800" u="sng" dirty="0">
                <a:hlinkClick r:id="rId3"/>
              </a:rPr>
              <a:t>https://remix.ethereum.org/#optimize=false&amp;version=soljson-v0.4.25+commit.59dbf8f1.js</a:t>
            </a:r>
            <a:endParaRPr lang="en-US" sz="1800" u="sng" dirty="0"/>
          </a:p>
          <a:p>
            <a:pPr marL="795338"/>
            <a:endParaRPr lang="en-US" sz="1800" u="sng" dirty="0">
              <a:hlinkClick r:id="rId4"/>
            </a:endParaRPr>
          </a:p>
          <a:p>
            <a:pPr marL="795338"/>
            <a:r>
              <a:rPr lang="en-US" sz="1800" dirty="0" err="1"/>
              <a:t>Hướng</a:t>
            </a:r>
            <a:r>
              <a:rPr lang="en-US" sz="1800" dirty="0"/>
              <a:t> </a:t>
            </a:r>
            <a:r>
              <a:rPr lang="en-US" sz="1800" dirty="0" err="1"/>
              <a:t>dẫn</a:t>
            </a:r>
            <a:r>
              <a:rPr lang="en-US" sz="1800" dirty="0"/>
              <a:t>:</a:t>
            </a:r>
            <a:endParaRPr lang="en-US" sz="1800" u="sng" dirty="0">
              <a:hlinkClick r:id="rId4"/>
            </a:endParaRPr>
          </a:p>
          <a:p>
            <a:pPr marL="795338"/>
            <a:r>
              <a:rPr lang="en-US" sz="1800" u="sng" dirty="0">
                <a:hlinkClick r:id="rId4"/>
              </a:rPr>
              <a:t>https://notcuder.com/series-ethereum-danh-cho-lap-trinh-vien-tao-ung-dung-hello-world-don-gian/</a:t>
            </a:r>
            <a:endParaRPr lang="en-US" sz="1800" u="sng" dirty="0"/>
          </a:p>
        </p:txBody>
      </p:sp>
    </p:spTree>
    <p:extLst>
      <p:ext uri="{BB962C8B-B14F-4D97-AF65-F5344CB8AC3E}">
        <p14:creationId xmlns:p14="http://schemas.microsoft.com/office/powerpoint/2010/main" val="301345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39</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4601260"/>
          </a:xfrm>
          <a:prstGeom prst="rect">
            <a:avLst/>
          </a:prstGeom>
          <a:noFill/>
          <a:ln w="9525">
            <a:noFill/>
            <a:miter lim="800000"/>
            <a:headEnd/>
            <a:tailEnd/>
          </a:ln>
          <a:effectLst/>
        </p:spPr>
        <p:txBody>
          <a:bodyPr>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Nhận</a:t>
            </a:r>
            <a:r>
              <a:rPr lang="en-US" b="1" dirty="0"/>
              <a:t> </a:t>
            </a:r>
            <a:r>
              <a:rPr lang="en-US" b="1" dirty="0" err="1"/>
              <a:t>diện</a:t>
            </a:r>
            <a:r>
              <a:rPr lang="en-US" b="1" dirty="0"/>
              <a:t> </a:t>
            </a:r>
            <a:r>
              <a:rPr lang="en-US" b="1" dirty="0" err="1"/>
              <a:t>ứng</a:t>
            </a:r>
            <a:r>
              <a:rPr lang="en-US" b="1" dirty="0"/>
              <a:t> </a:t>
            </a:r>
            <a:r>
              <a:rPr lang="en-US" b="1" dirty="0" err="1"/>
              <a:t>dụng</a:t>
            </a:r>
            <a:r>
              <a:rPr lang="en-US" b="1" dirty="0"/>
              <a:t> </a:t>
            </a:r>
            <a:r>
              <a:rPr lang="en-US" b="1" dirty="0" err="1"/>
              <a:t>có</a:t>
            </a:r>
            <a:r>
              <a:rPr lang="en-US" b="1" dirty="0"/>
              <a:t> </a:t>
            </a:r>
            <a:r>
              <a:rPr lang="en-US" b="1" dirty="0" err="1"/>
              <a:t>thể</a:t>
            </a:r>
            <a:r>
              <a:rPr lang="en-US" b="1" dirty="0"/>
              <a:t> </a:t>
            </a:r>
            <a:r>
              <a:rPr lang="en-US" b="1" dirty="0" err="1"/>
              <a:t>áp</a:t>
            </a:r>
            <a:r>
              <a:rPr lang="en-US" b="1" dirty="0"/>
              <a:t> </a:t>
            </a:r>
            <a:r>
              <a:rPr lang="en-US" b="1" dirty="0" err="1"/>
              <a:t>dụng</a:t>
            </a:r>
            <a:r>
              <a:rPr lang="en-US" b="1" dirty="0"/>
              <a:t> </a:t>
            </a:r>
            <a:r>
              <a:rPr lang="en-US" b="1" dirty="0" err="1"/>
              <a:t>công</a:t>
            </a:r>
            <a:r>
              <a:rPr lang="en-US" b="1" dirty="0"/>
              <a:t> </a:t>
            </a:r>
            <a:r>
              <a:rPr lang="en-US" b="1" dirty="0" err="1"/>
              <a:t>nghệ</a:t>
            </a:r>
            <a:r>
              <a:rPr lang="en-US" b="1" dirty="0"/>
              <a:t>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các</a:t>
            </a:r>
            <a:r>
              <a:rPr lang="en-US" dirty="0">
                <a:solidFill>
                  <a:schemeClr val="accent2"/>
                </a:solidFill>
              </a:rPr>
              <a:t> </a:t>
            </a:r>
            <a:r>
              <a:rPr lang="en-US" dirty="0" err="1">
                <a:solidFill>
                  <a:schemeClr val="accent2"/>
                </a:solidFill>
              </a:rPr>
              <a:t>đối</a:t>
            </a:r>
            <a:r>
              <a:rPr lang="en-US" dirty="0">
                <a:solidFill>
                  <a:schemeClr val="accent2"/>
                </a:solidFill>
              </a:rPr>
              <a:t> </a:t>
            </a:r>
            <a:r>
              <a:rPr lang="en-US" dirty="0" err="1">
                <a:solidFill>
                  <a:schemeClr val="accent2"/>
                </a:solidFill>
              </a:rPr>
              <a:t>tượng</a:t>
            </a:r>
            <a:r>
              <a:rPr lang="en-US" dirty="0">
                <a:solidFill>
                  <a:schemeClr val="accent2"/>
                </a:solidFill>
              </a:rPr>
              <a:t> </a:t>
            </a:r>
            <a:r>
              <a:rPr lang="en-US" dirty="0" err="1">
                <a:solidFill>
                  <a:schemeClr val="accent2"/>
                </a:solidFill>
              </a:rPr>
              <a:t>có</a:t>
            </a:r>
            <a:r>
              <a:rPr lang="en-US" dirty="0">
                <a:solidFill>
                  <a:schemeClr val="accent2"/>
                </a:solidFill>
              </a:rPr>
              <a:t> </a:t>
            </a:r>
            <a:r>
              <a:rPr lang="en-US" dirty="0" err="1">
                <a:solidFill>
                  <a:schemeClr val="accent2"/>
                </a:solidFill>
              </a:rPr>
              <a:t>giá</a:t>
            </a:r>
            <a:r>
              <a:rPr lang="en-US" dirty="0">
                <a:solidFill>
                  <a:schemeClr val="accent2"/>
                </a:solidFill>
              </a:rPr>
              <a:t> </a:t>
            </a:r>
            <a:r>
              <a:rPr lang="en-US" dirty="0" err="1">
                <a:solidFill>
                  <a:schemeClr val="accent2"/>
                </a:solidFill>
              </a:rPr>
              <a:t>trị</a:t>
            </a:r>
            <a:endParaRPr lang="en-US" dirty="0">
              <a:solidFill>
                <a:schemeClr val="accent2"/>
              </a:solidFill>
            </a:endParaRP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Giá</a:t>
            </a:r>
            <a:r>
              <a:rPr lang="en-US" sz="2200" dirty="0"/>
              <a:t> </a:t>
            </a:r>
            <a:r>
              <a:rPr lang="en-US" sz="2200" dirty="0" err="1"/>
              <a:t>trị</a:t>
            </a:r>
            <a:r>
              <a:rPr lang="en-US" sz="2200" dirty="0"/>
              <a:t> </a:t>
            </a:r>
            <a:r>
              <a:rPr lang="en-US" sz="2200" dirty="0" err="1"/>
              <a:t>hữu</a:t>
            </a:r>
            <a:r>
              <a:rPr lang="en-US" sz="2200" dirty="0"/>
              <a:t> </a:t>
            </a:r>
            <a:r>
              <a:rPr lang="en-US" sz="2200" dirty="0" err="1"/>
              <a:t>hình</a:t>
            </a:r>
            <a:r>
              <a:rPr lang="en-US" sz="2200" dirty="0"/>
              <a:t>: </a:t>
            </a:r>
            <a:r>
              <a:rPr lang="en-US" sz="2200" dirty="0" err="1"/>
              <a:t>tài</a:t>
            </a:r>
            <a:r>
              <a:rPr lang="en-US" sz="2200" dirty="0"/>
              <a:t> </a:t>
            </a:r>
            <a:r>
              <a:rPr lang="en-US" sz="2200" dirty="0" err="1"/>
              <a:t>sản</a:t>
            </a:r>
            <a:r>
              <a:rPr lang="en-US" sz="2200" dirty="0"/>
              <a:t>, </a:t>
            </a:r>
            <a:r>
              <a:rPr lang="en-US" sz="2200" dirty="0" err="1"/>
              <a:t>tài</a:t>
            </a:r>
            <a:r>
              <a:rPr lang="en-US" sz="2200" dirty="0"/>
              <a:t> </a:t>
            </a:r>
            <a:r>
              <a:rPr lang="en-US" sz="2200" dirty="0" err="1"/>
              <a:t>khoản</a:t>
            </a:r>
            <a:r>
              <a:rPr lang="en-US" sz="2200" dirty="0"/>
              <a:t> </a:t>
            </a:r>
            <a:r>
              <a:rPr lang="en-US" sz="2200" dirty="0" err="1"/>
              <a:t>tiền</a:t>
            </a:r>
            <a:r>
              <a:rPr lang="en-US" sz="2200" dirty="0"/>
              <a:t>…</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Giá</a:t>
            </a:r>
            <a:r>
              <a:rPr lang="en-US" sz="2200" dirty="0"/>
              <a:t> </a:t>
            </a:r>
            <a:r>
              <a:rPr lang="en-US" sz="2200" dirty="0" err="1"/>
              <a:t>trị</a:t>
            </a:r>
            <a:r>
              <a:rPr lang="en-US" sz="2200" dirty="0"/>
              <a:t> </a:t>
            </a:r>
            <a:r>
              <a:rPr lang="en-US" sz="2200" dirty="0" err="1"/>
              <a:t>thông</a:t>
            </a:r>
            <a:r>
              <a:rPr lang="en-US" sz="2200" dirty="0"/>
              <a:t> tin:</a:t>
            </a:r>
          </a:p>
          <a:p>
            <a:pPr marL="1714500" lvl="3" indent="-342900" eaLnBrk="1" hangingPunct="1">
              <a:lnSpc>
                <a:spcPct val="130000"/>
              </a:lnSpc>
              <a:buClr>
                <a:srgbClr val="3333CC"/>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err="1"/>
              <a:t>Nhận</a:t>
            </a:r>
            <a:r>
              <a:rPr lang="en-US" sz="2000" dirty="0"/>
              <a:t> </a:t>
            </a:r>
            <a:r>
              <a:rPr lang="en-US" sz="2000" dirty="0" err="1"/>
              <a:t>dạng</a:t>
            </a:r>
            <a:r>
              <a:rPr lang="en-US" sz="2000" dirty="0"/>
              <a:t> (</a:t>
            </a:r>
            <a:r>
              <a:rPr lang="en-US" sz="2000" dirty="0" err="1"/>
              <a:t>bằng</a:t>
            </a:r>
            <a:r>
              <a:rPr lang="en-US" sz="2000" dirty="0"/>
              <a:t> </a:t>
            </a:r>
            <a:r>
              <a:rPr lang="en-US" sz="2000" dirty="0" err="1"/>
              <a:t>lái</a:t>
            </a:r>
            <a:r>
              <a:rPr lang="en-US" sz="2000" dirty="0"/>
              <a:t> </a:t>
            </a:r>
            <a:r>
              <a:rPr lang="en-US" sz="2000" dirty="0" err="1"/>
              <a:t>xe</a:t>
            </a:r>
            <a:r>
              <a:rPr lang="en-US" sz="2000" dirty="0"/>
              <a:t>, CMT, </a:t>
            </a:r>
            <a:r>
              <a:rPr lang="en-US" sz="2000" dirty="0" err="1"/>
              <a:t>hộ</a:t>
            </a:r>
            <a:r>
              <a:rPr lang="en-US" sz="2000" dirty="0"/>
              <a:t> </a:t>
            </a:r>
            <a:r>
              <a:rPr lang="en-US" sz="2000" dirty="0" err="1"/>
              <a:t>chiếu</a:t>
            </a:r>
            <a:r>
              <a:rPr lang="en-US" sz="2000" dirty="0"/>
              <a:t>, </a:t>
            </a:r>
            <a:r>
              <a:rPr lang="en-US" sz="2000" dirty="0" err="1"/>
              <a:t>phiếu</a:t>
            </a:r>
            <a:r>
              <a:rPr lang="en-US" sz="2000" dirty="0"/>
              <a:t> </a:t>
            </a:r>
            <a:r>
              <a:rPr lang="en-US" sz="2000" dirty="0" err="1"/>
              <a:t>bầu</a:t>
            </a:r>
            <a:r>
              <a:rPr lang="en-US" sz="2000" dirty="0"/>
              <a:t> </a:t>
            </a:r>
            <a:r>
              <a:rPr lang="en-US" sz="2000" dirty="0" err="1"/>
              <a:t>cử</a:t>
            </a:r>
            <a:r>
              <a:rPr lang="en-US" sz="2000" dirty="0"/>
              <a:t>…)</a:t>
            </a:r>
          </a:p>
          <a:p>
            <a:pPr marL="1714500" lvl="3" indent="-342900" eaLnBrk="1" hangingPunct="1">
              <a:lnSpc>
                <a:spcPct val="130000"/>
              </a:lnSpc>
              <a:buClr>
                <a:srgbClr val="3333CC"/>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err="1"/>
              <a:t>Cá</a:t>
            </a:r>
            <a:r>
              <a:rPr lang="en-US" sz="2000" dirty="0"/>
              <a:t> </a:t>
            </a:r>
            <a:r>
              <a:rPr lang="en-US" sz="2000" dirty="0" err="1"/>
              <a:t>nhân</a:t>
            </a:r>
            <a:r>
              <a:rPr lang="en-US" sz="2000" dirty="0"/>
              <a:t> (</a:t>
            </a:r>
            <a:r>
              <a:rPr lang="en-US" sz="2000" dirty="0" err="1"/>
              <a:t>giấy</a:t>
            </a:r>
            <a:r>
              <a:rPr lang="en-US" sz="2000" dirty="0"/>
              <a:t> </a:t>
            </a:r>
            <a:r>
              <a:rPr lang="en-US" sz="2000" dirty="0" err="1"/>
              <a:t>nợ</a:t>
            </a:r>
            <a:r>
              <a:rPr lang="en-US" sz="2000" dirty="0"/>
              <a:t>, </a:t>
            </a:r>
            <a:r>
              <a:rPr lang="en-US" sz="2000" dirty="0" err="1"/>
              <a:t>chữ</a:t>
            </a:r>
            <a:r>
              <a:rPr lang="en-US" sz="2000" dirty="0"/>
              <a:t> </a:t>
            </a:r>
            <a:r>
              <a:rPr lang="en-US" sz="2000" dirty="0" err="1"/>
              <a:t>kí</a:t>
            </a:r>
            <a:r>
              <a:rPr lang="en-US" sz="2000" dirty="0"/>
              <a:t>, di </a:t>
            </a:r>
            <a:r>
              <a:rPr lang="en-US" sz="2000" dirty="0" err="1"/>
              <a:t>chúc</a:t>
            </a:r>
            <a:r>
              <a:rPr lang="en-US" sz="2000" dirty="0"/>
              <a:t>, </a:t>
            </a:r>
            <a:r>
              <a:rPr lang="en-US" sz="2000" dirty="0" err="1"/>
              <a:t>ủy</a:t>
            </a:r>
            <a:r>
              <a:rPr lang="en-US" sz="2000" dirty="0"/>
              <a:t> </a:t>
            </a:r>
            <a:r>
              <a:rPr lang="en-US" sz="2000" dirty="0" err="1"/>
              <a:t>thác</a:t>
            </a:r>
            <a:r>
              <a:rPr lang="en-US" sz="2000" dirty="0"/>
              <a:t>…)</a:t>
            </a:r>
          </a:p>
          <a:p>
            <a:pPr marL="1714500" lvl="3" indent="-342900" eaLnBrk="1" hangingPunct="1">
              <a:lnSpc>
                <a:spcPct val="130000"/>
              </a:lnSpc>
              <a:buClr>
                <a:srgbClr val="3333CC"/>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err="1"/>
              <a:t>Chứng</a:t>
            </a:r>
            <a:r>
              <a:rPr lang="en-US" sz="2000" dirty="0"/>
              <a:t> </a:t>
            </a:r>
            <a:r>
              <a:rPr lang="en-US" sz="2000" dirty="0" err="1"/>
              <a:t>thực</a:t>
            </a:r>
            <a:r>
              <a:rPr lang="en-US" sz="2000" dirty="0"/>
              <a:t> (</a:t>
            </a:r>
            <a:r>
              <a:rPr lang="en-US" sz="2000" dirty="0" err="1"/>
              <a:t>bảo</a:t>
            </a:r>
            <a:r>
              <a:rPr lang="en-US" sz="2000" dirty="0"/>
              <a:t> </a:t>
            </a:r>
            <a:r>
              <a:rPr lang="en-US" sz="2000" dirty="0" err="1"/>
              <a:t>hiểm</a:t>
            </a:r>
            <a:r>
              <a:rPr lang="en-US" sz="2000" dirty="0"/>
              <a:t>, </a:t>
            </a:r>
            <a:r>
              <a:rPr lang="en-US" sz="2000" dirty="0" err="1"/>
              <a:t>quyền</a:t>
            </a:r>
            <a:r>
              <a:rPr lang="en-US" sz="2000" dirty="0"/>
              <a:t> </a:t>
            </a:r>
            <a:r>
              <a:rPr lang="en-US" sz="2000" dirty="0" err="1"/>
              <a:t>sở</a:t>
            </a:r>
            <a:r>
              <a:rPr lang="en-US" sz="2000" dirty="0"/>
              <a:t> </a:t>
            </a:r>
            <a:r>
              <a:rPr lang="en-US" sz="2000" dirty="0" err="1"/>
              <a:t>hữu</a:t>
            </a:r>
            <a:r>
              <a:rPr lang="en-US" sz="2000" dirty="0"/>
              <a:t>…)</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Giá</a:t>
            </a:r>
            <a:r>
              <a:rPr lang="en-US" sz="2200" dirty="0"/>
              <a:t> </a:t>
            </a:r>
            <a:r>
              <a:rPr lang="en-US" sz="2200" dirty="0" err="1"/>
              <a:t>trị</a:t>
            </a:r>
            <a:r>
              <a:rPr lang="en-US" sz="2200" dirty="0"/>
              <a:t> </a:t>
            </a:r>
            <a:r>
              <a:rPr lang="en-US" sz="2200" dirty="0" err="1"/>
              <a:t>vô</a:t>
            </a:r>
            <a:r>
              <a:rPr lang="en-US" sz="2200" dirty="0"/>
              <a:t> </a:t>
            </a:r>
            <a:r>
              <a:rPr lang="en-US" sz="2200" dirty="0" err="1"/>
              <a:t>hình</a:t>
            </a:r>
            <a:r>
              <a:rPr lang="en-US" sz="2200" dirty="0"/>
              <a:t>: </a:t>
            </a:r>
            <a:r>
              <a:rPr lang="en-US" sz="2000" dirty="0" err="1"/>
              <a:t>Sáng</a:t>
            </a:r>
            <a:r>
              <a:rPr lang="en-US" sz="2000" dirty="0"/>
              <a:t> </a:t>
            </a:r>
            <a:r>
              <a:rPr lang="en-US" sz="2000" dirty="0" err="1"/>
              <a:t>chế</a:t>
            </a:r>
            <a:r>
              <a:rPr lang="en-US" sz="2000" dirty="0"/>
              <a:t>, </a:t>
            </a:r>
            <a:r>
              <a:rPr lang="en-US" sz="2000" dirty="0" err="1"/>
              <a:t>thương</a:t>
            </a:r>
            <a:r>
              <a:rPr lang="en-US" sz="2000" dirty="0"/>
              <a:t> </a:t>
            </a:r>
            <a:r>
              <a:rPr lang="en-US" sz="2000" dirty="0" err="1"/>
              <a:t>hiệu</a:t>
            </a:r>
            <a:r>
              <a:rPr lang="en-US" sz="2000" dirty="0"/>
              <a:t>, </a:t>
            </a:r>
            <a:r>
              <a:rPr lang="en-US" sz="2000" dirty="0" err="1"/>
              <a:t>bản</a:t>
            </a:r>
            <a:r>
              <a:rPr lang="en-US" sz="2000" dirty="0"/>
              <a:t> </a:t>
            </a:r>
            <a:r>
              <a:rPr lang="en-US" sz="2000" dirty="0" err="1"/>
              <a:t>quyền</a:t>
            </a:r>
            <a:r>
              <a:rPr lang="en-US" sz="2000" dirty="0"/>
              <a:t>, </a:t>
            </a:r>
            <a:r>
              <a:rPr lang="en-US" sz="2000" dirty="0" err="1"/>
              <a:t>tên</a:t>
            </a:r>
            <a:r>
              <a:rPr lang="en-US" sz="2000" dirty="0"/>
              <a:t> </a:t>
            </a:r>
            <a:r>
              <a:rPr lang="en-US" sz="2000" dirty="0" err="1"/>
              <a:t>miền</a:t>
            </a:r>
            <a:r>
              <a:rPr lang="en-US" sz="2000" dirty="0"/>
              <a:t>, </a:t>
            </a:r>
            <a:r>
              <a:rPr lang="en-US" sz="2000" dirty="0" err="1"/>
              <a:t>số</a:t>
            </a:r>
            <a:r>
              <a:rPr lang="en-US" sz="2000" dirty="0"/>
              <a:t> </a:t>
            </a:r>
            <a:r>
              <a:rPr lang="en-US" sz="2000" dirty="0" err="1"/>
              <a:t>điện</a:t>
            </a:r>
            <a:r>
              <a:rPr lang="en-US" sz="2000" dirty="0"/>
              <a:t> </a:t>
            </a:r>
            <a:r>
              <a:rPr lang="en-US" sz="2000" dirty="0" err="1"/>
              <a:t>thoại</a:t>
            </a:r>
            <a:r>
              <a:rPr lang="en-US" sz="2000" dirty="0"/>
              <a:t>…</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Hoặc</a:t>
            </a:r>
            <a:r>
              <a:rPr lang="en-US" sz="2200" dirty="0"/>
              <a:t> </a:t>
            </a:r>
            <a:r>
              <a:rPr lang="en-US" sz="2200" dirty="0" err="1"/>
              <a:t>kết</a:t>
            </a:r>
            <a:r>
              <a:rPr lang="en-US" sz="2200" dirty="0"/>
              <a:t> </a:t>
            </a:r>
            <a:r>
              <a:rPr lang="en-US" sz="2200" dirty="0" err="1"/>
              <a:t>hợp</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trên</a:t>
            </a:r>
            <a:endParaRPr lang="en-US" sz="2200" dirty="0"/>
          </a:p>
        </p:txBody>
      </p:sp>
    </p:spTree>
    <p:extLst>
      <p:ext uri="{BB962C8B-B14F-4D97-AF65-F5344CB8AC3E}">
        <p14:creationId xmlns:p14="http://schemas.microsoft.com/office/powerpoint/2010/main" val="357130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0989FE4-04F3-40C2-AE8D-88CAFA01B5E2}" type="slidenum">
              <a:rPr lang="en-US" altLang="en-US" sz="1400" smtClean="0"/>
              <a:pPr>
                <a:spcBef>
                  <a:spcPct val="0"/>
                </a:spcBef>
                <a:buFontTx/>
                <a:buNone/>
              </a:pPr>
              <a:t>4</a:t>
            </a:fld>
            <a:endParaRPr lang="en-US" altLang="en-US" sz="1400"/>
          </a:p>
        </p:txBody>
      </p:sp>
      <p:sp>
        <p:nvSpPr>
          <p:cNvPr id="819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8196" name="Text Box 3"/>
          <p:cNvSpPr txBox="1">
            <a:spLocks noChangeArrowheads="1"/>
          </p:cNvSpPr>
          <p:nvPr/>
        </p:nvSpPr>
        <p:spPr bwMode="auto">
          <a:xfrm>
            <a:off x="1409700" y="1473200"/>
            <a:ext cx="6096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Times New Roman" panose="02020603050405020304" pitchFamily="18" charset="0"/>
              </a:defRPr>
            </a:lvl1pPr>
            <a:lvl2pPr marL="742950" indent="-28575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Times New Roman" panose="02020603050405020304" pitchFamily="18" charset="0"/>
              </a:defRPr>
            </a:lvl2pPr>
            <a:lvl3pPr marL="11430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9pPr>
          </a:lstStyle>
          <a:p>
            <a:pPr eaLnBrk="1" hangingPunct="1">
              <a:lnSpc>
                <a:spcPct val="80000"/>
              </a:lnSpc>
              <a:spcBef>
                <a:spcPct val="0"/>
              </a:spcBef>
              <a:buClr>
                <a:srgbClr val="3333CC"/>
              </a:buClr>
              <a:buSzPct val="60000"/>
              <a:buFontTx/>
              <a:buNone/>
            </a:pPr>
            <a:r>
              <a:rPr lang="en-US" altLang="en-US" sz="2400" b="1">
                <a:solidFill>
                  <a:srgbClr val="FF0000"/>
                </a:solidFill>
              </a:rPr>
              <a:t>Tiền (Money)</a:t>
            </a:r>
            <a:r>
              <a:rPr lang="en-US" altLang="en-US" sz="2400"/>
              <a:t> – Thành tựu phát triển con người</a:t>
            </a:r>
            <a:endParaRPr lang="en-US" altLang="en-US" sz="2400" b="1">
              <a:solidFill>
                <a:srgbClr val="FF3300"/>
              </a:solidFill>
            </a:endParaRPr>
          </a:p>
        </p:txBody>
      </p:sp>
      <p:pic>
        <p:nvPicPr>
          <p:cNvPr id="819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55825"/>
            <a:ext cx="800100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3"/>
          <p:cNvSpPr txBox="1">
            <a:spLocks noChangeArrowheads="1"/>
          </p:cNvSpPr>
          <p:nvPr/>
        </p:nvSpPr>
        <p:spPr bwMode="auto">
          <a:xfrm>
            <a:off x="685800" y="5529263"/>
            <a:ext cx="8229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911225" algn="l"/>
                <a:tab pos="3654425" algn="l"/>
                <a:tab pos="4568825" algn="l"/>
                <a:tab pos="5483225" algn="l"/>
                <a:tab pos="6397625" algn="l"/>
                <a:tab pos="7312025" algn="l"/>
                <a:tab pos="8226425" algn="l"/>
                <a:tab pos="9140825" algn="l"/>
                <a:tab pos="10055225" algn="l"/>
              </a:tabLst>
              <a:defRPr sz="3200">
                <a:solidFill>
                  <a:schemeClr val="tx1"/>
                </a:solidFill>
                <a:latin typeface="Times New Roman" panose="02020603050405020304" pitchFamily="18" charset="0"/>
              </a:defRPr>
            </a:lvl1pPr>
            <a:lvl2pPr marL="341313" indent="-341313">
              <a:spcBef>
                <a:spcPct val="20000"/>
              </a:spcBef>
              <a:buChar char="–"/>
              <a:tabLst>
                <a:tab pos="911225" algn="l"/>
                <a:tab pos="3654425" algn="l"/>
                <a:tab pos="4568825" algn="l"/>
                <a:tab pos="5483225" algn="l"/>
                <a:tab pos="6397625" algn="l"/>
                <a:tab pos="7312025" algn="l"/>
                <a:tab pos="8226425" algn="l"/>
                <a:tab pos="9140825" algn="l"/>
                <a:tab pos="10055225" algn="l"/>
              </a:tabLst>
              <a:defRPr sz="2800">
                <a:solidFill>
                  <a:schemeClr val="tx1"/>
                </a:solidFill>
                <a:latin typeface="Times New Roman" panose="02020603050405020304" pitchFamily="18" charset="0"/>
              </a:defRPr>
            </a:lvl2pPr>
            <a:lvl3pPr marL="11430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4pPr>
            <a:lvl5pPr marL="20574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9pPr>
          </a:lstStyle>
          <a:p>
            <a:pPr eaLnBrk="1" hangingPunct="1">
              <a:lnSpc>
                <a:spcPct val="150000"/>
              </a:lnSpc>
              <a:spcBef>
                <a:spcPct val="0"/>
              </a:spcBef>
              <a:buClr>
                <a:srgbClr val="3333CC"/>
              </a:buClr>
              <a:buFontTx/>
              <a:buNone/>
            </a:pPr>
            <a:r>
              <a:rPr lang="en-US" altLang="en-US" sz="2800" b="1"/>
              <a:t>Tiền vật chất   </a:t>
            </a:r>
            <a:r>
              <a:rPr lang="en-US" altLang="en-US" sz="2800" b="1">
                <a:solidFill>
                  <a:srgbClr val="0000FF"/>
                </a:solidFill>
                <a:sym typeface="Wingdings" panose="05000000000000000000" pitchFamily="2" charset="2"/>
              </a:rPr>
              <a:t></a:t>
            </a:r>
            <a:r>
              <a:rPr lang="en-US" altLang="en-US" sz="2800" b="1">
                <a:sym typeface="Wingdings" panose="05000000000000000000" pitchFamily="2" charset="2"/>
              </a:rPr>
              <a:t> </a:t>
            </a:r>
            <a:r>
              <a:rPr lang="en-US" altLang="en-US" sz="2800" b="1"/>
              <a:t> Tiền kĩ thuật số   </a:t>
            </a:r>
            <a:r>
              <a:rPr lang="en-US" altLang="en-US" sz="2800" b="1">
                <a:solidFill>
                  <a:srgbClr val="0000FF"/>
                </a:solidFill>
                <a:sym typeface="Wingdings" panose="05000000000000000000" pitchFamily="2" charset="2"/>
              </a:rPr>
              <a:t></a:t>
            </a:r>
            <a:r>
              <a:rPr lang="en-US" altLang="en-US" sz="2800" b="1">
                <a:sym typeface="Wingdings" panose="05000000000000000000" pitchFamily="2" charset="2"/>
              </a:rPr>
              <a:t> </a:t>
            </a:r>
            <a:r>
              <a:rPr lang="en-US" altLang="en-US" sz="2800" b="1"/>
              <a:t> Tiền mã hóa</a:t>
            </a:r>
          </a:p>
          <a:p>
            <a:pPr lvl="1" eaLnBrk="1" hangingPunct="1">
              <a:lnSpc>
                <a:spcPct val="80000"/>
              </a:lnSpc>
              <a:spcBef>
                <a:spcPct val="0"/>
              </a:spcBef>
              <a:buClr>
                <a:srgbClr val="3333CC"/>
              </a:buClr>
              <a:buSzPct val="60000"/>
              <a:buFontTx/>
              <a:buNone/>
            </a:pPr>
            <a:endParaRPr lang="en-US" altLang="en-US" sz="24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fade">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40</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3764107"/>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Nhận</a:t>
            </a:r>
            <a:r>
              <a:rPr lang="en-US" b="1" dirty="0"/>
              <a:t> </a:t>
            </a:r>
            <a:r>
              <a:rPr lang="en-US" b="1" dirty="0" err="1"/>
              <a:t>diện</a:t>
            </a:r>
            <a:r>
              <a:rPr lang="en-US" b="1" dirty="0"/>
              <a:t> </a:t>
            </a:r>
            <a:r>
              <a:rPr lang="en-US" b="1" dirty="0" err="1"/>
              <a:t>ứng</a:t>
            </a:r>
            <a:r>
              <a:rPr lang="en-US" b="1" dirty="0"/>
              <a:t> </a:t>
            </a:r>
            <a:r>
              <a:rPr lang="en-US" b="1" dirty="0" err="1"/>
              <a:t>dụng</a:t>
            </a:r>
            <a:r>
              <a:rPr lang="en-US" b="1" dirty="0"/>
              <a:t> </a:t>
            </a:r>
            <a:r>
              <a:rPr lang="en-US" b="1" dirty="0" err="1"/>
              <a:t>có</a:t>
            </a:r>
            <a:r>
              <a:rPr lang="en-US" b="1" dirty="0"/>
              <a:t> </a:t>
            </a:r>
            <a:r>
              <a:rPr lang="en-US" b="1" dirty="0" err="1"/>
              <a:t>thể</a:t>
            </a:r>
            <a:r>
              <a:rPr lang="en-US" b="1" dirty="0"/>
              <a:t> </a:t>
            </a:r>
            <a:r>
              <a:rPr lang="en-US" b="1" dirty="0" err="1"/>
              <a:t>áp</a:t>
            </a:r>
            <a:r>
              <a:rPr lang="en-US" b="1" dirty="0"/>
              <a:t> </a:t>
            </a:r>
            <a:r>
              <a:rPr lang="en-US" b="1" dirty="0" err="1"/>
              <a:t>dụng</a:t>
            </a:r>
            <a:r>
              <a:rPr lang="en-US" b="1" dirty="0"/>
              <a:t> </a:t>
            </a:r>
            <a:r>
              <a:rPr lang="en-US" b="1" dirty="0" err="1"/>
              <a:t>công</a:t>
            </a:r>
            <a:r>
              <a:rPr lang="en-US" b="1" dirty="0"/>
              <a:t> </a:t>
            </a:r>
            <a:r>
              <a:rPr lang="en-US" b="1" dirty="0" err="1"/>
              <a:t>nghệ</a:t>
            </a:r>
            <a:r>
              <a:rPr lang="en-US" b="1" dirty="0"/>
              <a:t> blockchain</a:t>
            </a:r>
          </a:p>
          <a:p>
            <a:pPr marL="800100" lvl="1" indent="-342900" eaLnBrk="1" hangingPunct="1">
              <a:lnSpc>
                <a:spcPct val="15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Các</a:t>
            </a:r>
            <a:r>
              <a:rPr lang="en-US" dirty="0">
                <a:solidFill>
                  <a:schemeClr val="accent2"/>
                </a:solidFill>
              </a:rPr>
              <a:t> </a:t>
            </a:r>
            <a:r>
              <a:rPr lang="en-US" dirty="0" err="1">
                <a:solidFill>
                  <a:schemeClr val="accent2"/>
                </a:solidFill>
              </a:rPr>
              <a:t>đối</a:t>
            </a:r>
            <a:r>
              <a:rPr lang="en-US" dirty="0">
                <a:solidFill>
                  <a:schemeClr val="accent2"/>
                </a:solidFill>
              </a:rPr>
              <a:t> </a:t>
            </a:r>
            <a:r>
              <a:rPr lang="en-US" dirty="0" err="1">
                <a:solidFill>
                  <a:schemeClr val="accent2"/>
                </a:solidFill>
              </a:rPr>
              <a:t>tượng</a:t>
            </a:r>
            <a:r>
              <a:rPr lang="en-US" dirty="0">
                <a:solidFill>
                  <a:schemeClr val="accent2"/>
                </a:solidFill>
              </a:rPr>
              <a:t> </a:t>
            </a: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có</a:t>
            </a:r>
            <a:r>
              <a:rPr lang="en-US" dirty="0">
                <a:solidFill>
                  <a:schemeClr val="accent2"/>
                </a:solidFill>
              </a:rPr>
              <a:t> </a:t>
            </a:r>
            <a:r>
              <a:rPr lang="en-US" dirty="0" err="1">
                <a:solidFill>
                  <a:schemeClr val="accent2"/>
                </a:solidFill>
              </a:rPr>
              <a:t>phát</a:t>
            </a:r>
            <a:r>
              <a:rPr lang="en-US" dirty="0">
                <a:solidFill>
                  <a:schemeClr val="accent2"/>
                </a:solidFill>
              </a:rPr>
              <a:t> </a:t>
            </a:r>
            <a:r>
              <a:rPr lang="en-US" dirty="0" err="1">
                <a:solidFill>
                  <a:schemeClr val="accent2"/>
                </a:solidFill>
              </a:rPr>
              <a:t>sinh</a:t>
            </a:r>
            <a:r>
              <a:rPr lang="en-US" dirty="0">
                <a:solidFill>
                  <a:schemeClr val="accent2"/>
                </a:solidFill>
              </a:rPr>
              <a:t> </a:t>
            </a:r>
            <a:r>
              <a:rPr lang="en-US" dirty="0" err="1">
                <a:solidFill>
                  <a:schemeClr val="accent2"/>
                </a:solidFill>
              </a:rPr>
              <a:t>các</a:t>
            </a:r>
            <a:r>
              <a:rPr lang="en-US" dirty="0">
                <a:solidFill>
                  <a:schemeClr val="accent2"/>
                </a:solidFill>
              </a:rPr>
              <a:t> </a:t>
            </a:r>
            <a:r>
              <a:rPr lang="en-US" dirty="0" err="1">
                <a:solidFill>
                  <a:schemeClr val="accent2"/>
                </a:solidFill>
              </a:rPr>
              <a:t>giao</a:t>
            </a:r>
            <a:r>
              <a:rPr lang="en-US" dirty="0">
                <a:solidFill>
                  <a:schemeClr val="accent2"/>
                </a:solidFill>
              </a:rPr>
              <a:t> </a:t>
            </a:r>
            <a:r>
              <a:rPr lang="en-US" dirty="0" err="1">
                <a:solidFill>
                  <a:schemeClr val="accent2"/>
                </a:solidFill>
              </a:rPr>
              <a:t>dịch</a:t>
            </a:r>
            <a:endParaRPr lang="en-US" dirty="0">
              <a:solidFill>
                <a:schemeClr val="accent2"/>
              </a:solidFill>
            </a:endParaRP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Giao</a:t>
            </a:r>
            <a:r>
              <a:rPr lang="en-US" sz="2200" dirty="0"/>
              <a:t> </a:t>
            </a:r>
            <a:r>
              <a:rPr lang="en-US" sz="2200" dirty="0" err="1"/>
              <a:t>dịch</a:t>
            </a:r>
            <a:r>
              <a:rPr lang="en-US" sz="2200" dirty="0"/>
              <a:t> </a:t>
            </a:r>
            <a:r>
              <a:rPr lang="en-US" sz="2200" dirty="0" err="1"/>
              <a:t>chuyển</a:t>
            </a:r>
            <a:r>
              <a:rPr lang="en-US" sz="2200" dirty="0"/>
              <a:t> </a:t>
            </a:r>
            <a:r>
              <a:rPr lang="en-US" sz="2200" dirty="0" err="1"/>
              <a:t>giao</a:t>
            </a:r>
            <a:r>
              <a:rPr lang="en-US" sz="2200" dirty="0"/>
              <a:t> </a:t>
            </a:r>
            <a:r>
              <a:rPr lang="en-US" sz="2200" dirty="0" err="1"/>
              <a:t>từ</a:t>
            </a:r>
            <a:r>
              <a:rPr lang="en-US" sz="2200" dirty="0"/>
              <a:t> </a:t>
            </a:r>
            <a:r>
              <a:rPr lang="en-US" sz="2200" dirty="0" err="1"/>
              <a:t>chủ</a:t>
            </a:r>
            <a:r>
              <a:rPr lang="en-US" sz="2200" dirty="0"/>
              <a:t> </a:t>
            </a:r>
            <a:r>
              <a:rPr lang="en-US" sz="2200" dirty="0" err="1"/>
              <a:t>thể</a:t>
            </a:r>
            <a:r>
              <a:rPr lang="en-US" sz="2200" dirty="0"/>
              <a:t> </a:t>
            </a:r>
            <a:r>
              <a:rPr lang="en-US" sz="2200" dirty="0" err="1"/>
              <a:t>này</a:t>
            </a:r>
            <a:r>
              <a:rPr lang="en-US" sz="2200" dirty="0"/>
              <a:t> sang </a:t>
            </a:r>
            <a:r>
              <a:rPr lang="en-US" sz="2200" dirty="0" err="1"/>
              <a:t>chủ</a:t>
            </a:r>
            <a:r>
              <a:rPr lang="en-US" sz="2200" dirty="0"/>
              <a:t> </a:t>
            </a:r>
            <a:r>
              <a:rPr lang="en-US" sz="2200" dirty="0" err="1"/>
              <a:t>thể</a:t>
            </a:r>
            <a:r>
              <a:rPr lang="en-US" sz="2200" dirty="0"/>
              <a:t> </a:t>
            </a:r>
            <a:r>
              <a:rPr lang="en-US" sz="2200" dirty="0" err="1"/>
              <a:t>khác</a:t>
            </a:r>
            <a:endParaRPr lang="en-US" sz="2200" dirty="0"/>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Giao</a:t>
            </a:r>
            <a:r>
              <a:rPr lang="en-US" sz="2200" dirty="0"/>
              <a:t> </a:t>
            </a:r>
            <a:r>
              <a:rPr lang="en-US" sz="2200" dirty="0" err="1"/>
              <a:t>dịch</a:t>
            </a:r>
            <a:r>
              <a:rPr lang="en-US" sz="2200" dirty="0"/>
              <a:t> chia </a:t>
            </a:r>
            <a:r>
              <a:rPr lang="en-US" sz="2200" dirty="0" err="1"/>
              <a:t>nhỏ</a:t>
            </a:r>
            <a:r>
              <a:rPr lang="en-US" sz="2200" dirty="0"/>
              <a:t> </a:t>
            </a:r>
            <a:r>
              <a:rPr lang="en-US" sz="2200" dirty="0" err="1"/>
              <a:t>đối</a:t>
            </a:r>
            <a:r>
              <a:rPr lang="en-US" sz="2200" dirty="0"/>
              <a:t> </a:t>
            </a:r>
            <a:r>
              <a:rPr lang="en-US" sz="2200" dirty="0" err="1"/>
              <a:t>tượng</a:t>
            </a:r>
            <a:r>
              <a:rPr lang="en-US" sz="2200" dirty="0"/>
              <a:t>: </a:t>
            </a:r>
            <a:r>
              <a:rPr lang="en-US" sz="2200" dirty="0" err="1"/>
              <a:t>chuyển</a:t>
            </a:r>
            <a:r>
              <a:rPr lang="en-US" sz="2200" dirty="0"/>
              <a:t> 1 </a:t>
            </a:r>
            <a:r>
              <a:rPr lang="en-US" sz="2200" dirty="0" err="1"/>
              <a:t>phần</a:t>
            </a:r>
            <a:r>
              <a:rPr lang="en-US" sz="2200" dirty="0"/>
              <a:t> </a:t>
            </a:r>
            <a:r>
              <a:rPr lang="en-US" sz="2200" dirty="0" err="1"/>
              <a:t>từ</a:t>
            </a:r>
            <a:r>
              <a:rPr lang="en-US" sz="2200" dirty="0"/>
              <a:t> </a:t>
            </a:r>
            <a:r>
              <a:rPr lang="en-US" sz="2200" dirty="0" err="1"/>
              <a:t>chủ</a:t>
            </a:r>
            <a:r>
              <a:rPr lang="en-US" sz="2200" dirty="0"/>
              <a:t> </a:t>
            </a:r>
            <a:r>
              <a:rPr lang="en-US" sz="2200" dirty="0" err="1"/>
              <a:t>thể</a:t>
            </a:r>
            <a:r>
              <a:rPr lang="en-US" sz="2200" dirty="0"/>
              <a:t> </a:t>
            </a:r>
            <a:r>
              <a:rPr lang="en-US" sz="2200" dirty="0" err="1"/>
              <a:t>quản</a:t>
            </a:r>
            <a:r>
              <a:rPr lang="en-US" sz="2200" dirty="0"/>
              <a:t> </a:t>
            </a:r>
            <a:r>
              <a:rPr lang="en-US" sz="2200" dirty="0" err="1"/>
              <a:t>lí</a:t>
            </a:r>
            <a:r>
              <a:rPr lang="en-US" sz="2200" dirty="0"/>
              <a:t> sang 1 </a:t>
            </a:r>
            <a:r>
              <a:rPr lang="en-US" sz="2200" dirty="0" err="1"/>
              <a:t>hoặc</a:t>
            </a:r>
            <a:r>
              <a:rPr lang="en-US" sz="2200" dirty="0"/>
              <a:t> </a:t>
            </a:r>
            <a:r>
              <a:rPr lang="en-US" sz="2200" dirty="0" err="1"/>
              <a:t>nhiều</a:t>
            </a:r>
            <a:r>
              <a:rPr lang="en-US" sz="2200" dirty="0"/>
              <a:t> </a:t>
            </a:r>
            <a:r>
              <a:rPr lang="en-US" sz="2200" dirty="0" err="1"/>
              <a:t>chủ</a:t>
            </a:r>
            <a:r>
              <a:rPr lang="en-US" sz="2200" dirty="0"/>
              <a:t> </a:t>
            </a:r>
            <a:r>
              <a:rPr lang="en-US" sz="2200" dirty="0" err="1"/>
              <a:t>thể</a:t>
            </a:r>
            <a:r>
              <a:rPr lang="en-US" sz="2200" dirty="0"/>
              <a:t> </a:t>
            </a:r>
            <a:r>
              <a:rPr lang="en-US" sz="2200" dirty="0" err="1"/>
              <a:t>khác</a:t>
            </a:r>
            <a:endParaRPr lang="en-US" sz="2200" dirty="0"/>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Giao</a:t>
            </a:r>
            <a:r>
              <a:rPr lang="en-US" sz="2200" dirty="0"/>
              <a:t> </a:t>
            </a:r>
            <a:r>
              <a:rPr lang="en-US" sz="2200" dirty="0" err="1"/>
              <a:t>dịch</a:t>
            </a:r>
            <a:r>
              <a:rPr lang="en-US" sz="2200" dirty="0"/>
              <a:t> </a:t>
            </a:r>
            <a:r>
              <a:rPr lang="en-US" sz="2200" dirty="0" err="1"/>
              <a:t>tích</a:t>
            </a:r>
            <a:r>
              <a:rPr lang="en-US" sz="2200" dirty="0"/>
              <a:t> </a:t>
            </a:r>
            <a:r>
              <a:rPr lang="en-US" sz="2200" dirty="0" err="1"/>
              <a:t>lũy</a:t>
            </a:r>
            <a:r>
              <a:rPr lang="en-US" sz="2200" dirty="0"/>
              <a:t>: </a:t>
            </a:r>
            <a:r>
              <a:rPr lang="en-US" sz="2200" dirty="0" err="1"/>
              <a:t>thay</a:t>
            </a:r>
            <a:r>
              <a:rPr lang="en-US" sz="2200" dirty="0"/>
              <a:t> </a:t>
            </a:r>
            <a:r>
              <a:rPr lang="en-US" sz="2200" dirty="0" err="1"/>
              <a:t>đổi</a:t>
            </a:r>
            <a:r>
              <a:rPr lang="en-US" sz="2200" dirty="0"/>
              <a:t> </a:t>
            </a:r>
            <a:r>
              <a:rPr lang="en-US" sz="2200" dirty="0" err="1"/>
              <a:t>thông</a:t>
            </a:r>
            <a:r>
              <a:rPr lang="en-US" sz="2200" dirty="0"/>
              <a:t> tin </a:t>
            </a:r>
            <a:r>
              <a:rPr lang="en-US" sz="2200" dirty="0" err="1"/>
              <a:t>đối</a:t>
            </a:r>
            <a:r>
              <a:rPr lang="en-US" sz="2200" dirty="0"/>
              <a:t> </a:t>
            </a:r>
            <a:r>
              <a:rPr lang="en-US" sz="2200" dirty="0" err="1"/>
              <a:t>tượng</a:t>
            </a:r>
            <a:r>
              <a:rPr lang="en-US" sz="2200" dirty="0"/>
              <a:t>, </a:t>
            </a:r>
            <a:r>
              <a:rPr lang="en-US" sz="2200" dirty="0" err="1"/>
              <a:t>bổ</a:t>
            </a:r>
            <a:r>
              <a:rPr lang="en-US" sz="2200" dirty="0"/>
              <a:t> sung </a:t>
            </a:r>
            <a:r>
              <a:rPr lang="en-US" sz="2200" dirty="0" err="1"/>
              <a:t>giá</a:t>
            </a:r>
            <a:r>
              <a:rPr lang="en-US" sz="2200" dirty="0"/>
              <a:t> </a:t>
            </a:r>
            <a:r>
              <a:rPr lang="en-US" sz="2200" dirty="0" err="1"/>
              <a:t>trị</a:t>
            </a:r>
            <a:endParaRPr lang="en-US" sz="2200" dirty="0"/>
          </a:p>
          <a:p>
            <a:pPr lvl="1" eaLnBrk="1" hangingPunct="1">
              <a:lnSpc>
                <a:spcPct val="15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spTree>
    <p:extLst>
      <p:ext uri="{BB962C8B-B14F-4D97-AF65-F5344CB8AC3E}">
        <p14:creationId xmlns:p14="http://schemas.microsoft.com/office/powerpoint/2010/main" val="174510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41</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3730252"/>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Nhận</a:t>
            </a:r>
            <a:r>
              <a:rPr lang="en-US" b="1" dirty="0"/>
              <a:t> </a:t>
            </a:r>
            <a:r>
              <a:rPr lang="en-US" b="1" dirty="0" err="1"/>
              <a:t>diện</a:t>
            </a:r>
            <a:r>
              <a:rPr lang="en-US" b="1" dirty="0"/>
              <a:t> </a:t>
            </a:r>
            <a:r>
              <a:rPr lang="en-US" b="1" dirty="0" err="1"/>
              <a:t>ứng</a:t>
            </a:r>
            <a:r>
              <a:rPr lang="en-US" b="1" dirty="0"/>
              <a:t> </a:t>
            </a:r>
            <a:r>
              <a:rPr lang="en-US" b="1" dirty="0" err="1"/>
              <a:t>dụng</a:t>
            </a:r>
            <a:r>
              <a:rPr lang="en-US" b="1" dirty="0"/>
              <a:t> </a:t>
            </a:r>
            <a:r>
              <a:rPr lang="en-US" b="1" dirty="0" err="1"/>
              <a:t>có</a:t>
            </a:r>
            <a:r>
              <a:rPr lang="en-US" b="1" dirty="0"/>
              <a:t> </a:t>
            </a:r>
            <a:r>
              <a:rPr lang="en-US" b="1" dirty="0" err="1"/>
              <a:t>thể</a:t>
            </a:r>
            <a:r>
              <a:rPr lang="en-US" b="1" dirty="0"/>
              <a:t> </a:t>
            </a:r>
            <a:r>
              <a:rPr lang="en-US" b="1" dirty="0" err="1"/>
              <a:t>áp</a:t>
            </a:r>
            <a:r>
              <a:rPr lang="en-US" b="1" dirty="0"/>
              <a:t> </a:t>
            </a:r>
            <a:r>
              <a:rPr lang="en-US" b="1" dirty="0" err="1"/>
              <a:t>dụng</a:t>
            </a:r>
            <a:r>
              <a:rPr lang="en-US" b="1" dirty="0"/>
              <a:t> </a:t>
            </a:r>
            <a:r>
              <a:rPr lang="en-US" b="1" dirty="0" err="1"/>
              <a:t>công</a:t>
            </a:r>
            <a:r>
              <a:rPr lang="en-US" b="1" dirty="0"/>
              <a:t> </a:t>
            </a:r>
            <a:r>
              <a:rPr lang="en-US" b="1" dirty="0" err="1"/>
              <a:t>nghệ</a:t>
            </a:r>
            <a:r>
              <a:rPr lang="en-US" b="1" dirty="0"/>
              <a:t> blockchain</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Có</a:t>
            </a:r>
            <a:r>
              <a:rPr lang="en-US" dirty="0">
                <a:solidFill>
                  <a:schemeClr val="accent2"/>
                </a:solidFill>
              </a:rPr>
              <a:t> </a:t>
            </a:r>
            <a:r>
              <a:rPr lang="en-US" dirty="0" err="1">
                <a:solidFill>
                  <a:schemeClr val="accent2"/>
                </a:solidFill>
              </a:rPr>
              <a:t>nhiều</a:t>
            </a:r>
            <a:r>
              <a:rPr lang="en-US" dirty="0">
                <a:solidFill>
                  <a:schemeClr val="accent2"/>
                </a:solidFill>
              </a:rPr>
              <a:t> </a:t>
            </a:r>
            <a:r>
              <a:rPr lang="en-US" dirty="0" err="1">
                <a:solidFill>
                  <a:schemeClr val="accent2"/>
                </a:solidFill>
              </a:rPr>
              <a:t>thành</a:t>
            </a:r>
            <a:r>
              <a:rPr lang="en-US" dirty="0">
                <a:solidFill>
                  <a:schemeClr val="accent2"/>
                </a:solidFill>
              </a:rPr>
              <a:t> </a:t>
            </a:r>
            <a:r>
              <a:rPr lang="en-US" dirty="0" err="1">
                <a:solidFill>
                  <a:schemeClr val="accent2"/>
                </a:solidFill>
              </a:rPr>
              <a:t>viên</a:t>
            </a:r>
            <a:r>
              <a:rPr lang="en-US" dirty="0">
                <a:solidFill>
                  <a:schemeClr val="accent2"/>
                </a:solidFill>
              </a:rPr>
              <a:t> (node) </a:t>
            </a:r>
            <a:r>
              <a:rPr lang="en-US" dirty="0" err="1">
                <a:solidFill>
                  <a:schemeClr val="accent2"/>
                </a:solidFill>
              </a:rPr>
              <a:t>liên</a:t>
            </a:r>
            <a:r>
              <a:rPr lang="en-US" dirty="0">
                <a:solidFill>
                  <a:schemeClr val="accent2"/>
                </a:solidFill>
              </a:rPr>
              <a:t> </a:t>
            </a:r>
            <a:r>
              <a:rPr lang="en-US" dirty="0" err="1">
                <a:solidFill>
                  <a:schemeClr val="accent2"/>
                </a:solidFill>
              </a:rPr>
              <a:t>quan</a:t>
            </a:r>
            <a:r>
              <a:rPr lang="en-US" dirty="0">
                <a:solidFill>
                  <a:schemeClr val="accent2"/>
                </a:solidFill>
              </a:rPr>
              <a:t> </a:t>
            </a:r>
            <a:r>
              <a:rPr lang="en-US" dirty="0" err="1">
                <a:solidFill>
                  <a:schemeClr val="accent2"/>
                </a:solidFill>
              </a:rPr>
              <a:t>tới</a:t>
            </a:r>
            <a:r>
              <a:rPr lang="en-US" dirty="0">
                <a:solidFill>
                  <a:schemeClr val="accent2"/>
                </a:solidFill>
              </a:rPr>
              <a:t> </a:t>
            </a:r>
            <a:r>
              <a:rPr lang="en-US" dirty="0" err="1">
                <a:solidFill>
                  <a:schemeClr val="accent2"/>
                </a:solidFill>
              </a:rPr>
              <a:t>quá</a:t>
            </a:r>
            <a:r>
              <a:rPr lang="en-US" dirty="0">
                <a:solidFill>
                  <a:schemeClr val="accent2"/>
                </a:solidFill>
              </a:rPr>
              <a:t> </a:t>
            </a:r>
            <a:r>
              <a:rPr lang="en-US" dirty="0" err="1">
                <a:solidFill>
                  <a:schemeClr val="accent2"/>
                </a:solidFill>
              </a:rPr>
              <a:t>trình</a:t>
            </a:r>
            <a:r>
              <a:rPr lang="en-US" dirty="0">
                <a:solidFill>
                  <a:schemeClr val="accent2"/>
                </a:solidFill>
              </a:rPr>
              <a:t> </a:t>
            </a: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giao</a:t>
            </a:r>
            <a:r>
              <a:rPr lang="en-US" dirty="0">
                <a:solidFill>
                  <a:schemeClr val="accent2"/>
                </a:solidFill>
              </a:rPr>
              <a:t> </a:t>
            </a:r>
            <a:r>
              <a:rPr lang="en-US" dirty="0" err="1">
                <a:solidFill>
                  <a:schemeClr val="accent2"/>
                </a:solidFill>
              </a:rPr>
              <a:t>dịch</a:t>
            </a:r>
            <a:r>
              <a:rPr lang="en-US" dirty="0">
                <a:solidFill>
                  <a:schemeClr val="accent2"/>
                </a:solidFill>
              </a:rPr>
              <a:t> </a:t>
            </a:r>
            <a:r>
              <a:rPr lang="en-US" dirty="0" err="1">
                <a:solidFill>
                  <a:schemeClr val="accent2"/>
                </a:solidFill>
              </a:rPr>
              <a:t>của</a:t>
            </a:r>
            <a:r>
              <a:rPr lang="en-US" dirty="0">
                <a:solidFill>
                  <a:schemeClr val="accent2"/>
                </a:solidFill>
              </a:rPr>
              <a:t> </a:t>
            </a:r>
            <a:r>
              <a:rPr lang="en-US" dirty="0" err="1">
                <a:solidFill>
                  <a:schemeClr val="accent2"/>
                </a:solidFill>
              </a:rPr>
              <a:t>đối</a:t>
            </a:r>
            <a:r>
              <a:rPr lang="en-US" dirty="0">
                <a:solidFill>
                  <a:schemeClr val="accent2"/>
                </a:solidFill>
              </a:rPr>
              <a:t> </a:t>
            </a:r>
            <a:r>
              <a:rPr lang="en-US" dirty="0" err="1">
                <a:solidFill>
                  <a:schemeClr val="accent2"/>
                </a:solidFill>
              </a:rPr>
              <a:t>tượng</a:t>
            </a:r>
            <a:endParaRPr lang="en-US" dirty="0">
              <a:solidFill>
                <a:schemeClr val="accent2"/>
              </a:solidFill>
            </a:endParaRP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Chủ</a:t>
            </a:r>
            <a:r>
              <a:rPr lang="en-US" sz="2200" dirty="0"/>
              <a:t> </a:t>
            </a:r>
            <a:r>
              <a:rPr lang="en-US" sz="2200" dirty="0" err="1"/>
              <a:t>thể</a:t>
            </a:r>
            <a:r>
              <a:rPr lang="en-US" sz="2200" dirty="0"/>
              <a:t> </a:t>
            </a:r>
            <a:r>
              <a:rPr lang="en-US" sz="2200" dirty="0" err="1"/>
              <a:t>sở</a:t>
            </a:r>
            <a:r>
              <a:rPr lang="en-US" sz="2200" dirty="0"/>
              <a:t> </a:t>
            </a:r>
            <a:r>
              <a:rPr lang="en-US" sz="2200" dirty="0" err="1"/>
              <a:t>hữu</a:t>
            </a:r>
            <a:endParaRPr lang="en-US" sz="2200" dirty="0"/>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Chủ</a:t>
            </a:r>
            <a:r>
              <a:rPr lang="en-US" sz="2200" dirty="0"/>
              <a:t> </a:t>
            </a:r>
            <a:r>
              <a:rPr lang="en-US" sz="2200" dirty="0" err="1"/>
              <a:t>thể</a:t>
            </a:r>
            <a:r>
              <a:rPr lang="en-US" sz="2200" dirty="0"/>
              <a:t> </a:t>
            </a:r>
            <a:r>
              <a:rPr lang="en-US" sz="2200" dirty="0" err="1"/>
              <a:t>hưởng</a:t>
            </a:r>
            <a:r>
              <a:rPr lang="en-US" sz="2200" dirty="0"/>
              <a:t> </a:t>
            </a:r>
            <a:r>
              <a:rPr lang="en-US" sz="2200" dirty="0" err="1"/>
              <a:t>lợi</a:t>
            </a:r>
            <a:endParaRPr lang="en-US" sz="2200" dirty="0"/>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Chủ</a:t>
            </a:r>
            <a:r>
              <a:rPr lang="en-US" sz="2200" dirty="0"/>
              <a:t> </a:t>
            </a:r>
            <a:r>
              <a:rPr lang="en-US" sz="2200" dirty="0" err="1"/>
              <a:t>thể</a:t>
            </a:r>
            <a:r>
              <a:rPr lang="en-US" sz="2200" dirty="0"/>
              <a:t> </a:t>
            </a:r>
            <a:r>
              <a:rPr lang="en-US" sz="2200" dirty="0" err="1"/>
              <a:t>có</a:t>
            </a:r>
            <a:r>
              <a:rPr lang="en-US" sz="2200" dirty="0"/>
              <a:t> </a:t>
            </a:r>
            <a:r>
              <a:rPr lang="en-US" sz="2200" dirty="0" err="1"/>
              <a:t>vai</a:t>
            </a:r>
            <a:r>
              <a:rPr lang="en-US" sz="2200" dirty="0"/>
              <a:t> </a:t>
            </a:r>
            <a:r>
              <a:rPr lang="en-US" sz="2200" dirty="0" err="1"/>
              <a:t>trò</a:t>
            </a:r>
            <a:r>
              <a:rPr lang="en-US" sz="2200" dirty="0"/>
              <a:t> </a:t>
            </a:r>
            <a:r>
              <a:rPr lang="en-US" sz="2200" dirty="0" err="1"/>
              <a:t>xác</a:t>
            </a:r>
            <a:r>
              <a:rPr lang="en-US" sz="2200" dirty="0"/>
              <a:t> </a:t>
            </a:r>
            <a:r>
              <a:rPr lang="en-US" sz="2200" dirty="0" err="1"/>
              <a:t>thực</a:t>
            </a:r>
            <a:r>
              <a:rPr lang="en-US" sz="2200" dirty="0"/>
              <a:t>, </a:t>
            </a:r>
            <a:r>
              <a:rPr lang="en-US" sz="2200" dirty="0" err="1"/>
              <a:t>lập</a:t>
            </a:r>
            <a:r>
              <a:rPr lang="en-US" sz="2200" dirty="0"/>
              <a:t> </a:t>
            </a:r>
            <a:r>
              <a:rPr lang="en-US" sz="2200" dirty="0" err="1"/>
              <a:t>môi</a:t>
            </a:r>
            <a:r>
              <a:rPr lang="en-US" sz="2200" dirty="0"/>
              <a:t> </a:t>
            </a:r>
            <a:r>
              <a:rPr lang="en-US" sz="2200" dirty="0" err="1"/>
              <a:t>trường</a:t>
            </a:r>
            <a:r>
              <a:rPr lang="en-US" sz="2200" dirty="0"/>
              <a:t> </a:t>
            </a:r>
            <a:r>
              <a:rPr lang="en-US" sz="2200" dirty="0" err="1"/>
              <a:t>tồn</a:t>
            </a:r>
            <a:r>
              <a:rPr lang="en-US" sz="2200" dirty="0"/>
              <a:t> </a:t>
            </a:r>
            <a:r>
              <a:rPr lang="en-US" sz="2200" dirty="0" err="1"/>
              <a:t>tại</a:t>
            </a:r>
            <a:endParaRPr lang="en-US" sz="2200" dirty="0"/>
          </a:p>
          <a:p>
            <a:pPr marL="800100" lvl="1"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spTree>
    <p:extLst>
      <p:ext uri="{BB962C8B-B14F-4D97-AF65-F5344CB8AC3E}">
        <p14:creationId xmlns:p14="http://schemas.microsoft.com/office/powerpoint/2010/main" val="100092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42</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881336"/>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Nhận</a:t>
            </a:r>
            <a:r>
              <a:rPr lang="en-US" b="1" dirty="0"/>
              <a:t> </a:t>
            </a:r>
            <a:r>
              <a:rPr lang="en-US" b="1" dirty="0" err="1"/>
              <a:t>diện</a:t>
            </a:r>
            <a:r>
              <a:rPr lang="en-US" b="1" dirty="0"/>
              <a:t> </a:t>
            </a:r>
            <a:r>
              <a:rPr lang="en-US" b="1" dirty="0" err="1"/>
              <a:t>ứng</a:t>
            </a:r>
            <a:r>
              <a:rPr lang="en-US" b="1" dirty="0"/>
              <a:t> </a:t>
            </a:r>
            <a:r>
              <a:rPr lang="en-US" b="1" dirty="0" err="1"/>
              <a:t>dụng</a:t>
            </a:r>
            <a:r>
              <a:rPr lang="en-US" b="1" dirty="0"/>
              <a:t> </a:t>
            </a:r>
            <a:r>
              <a:rPr lang="en-US" b="1" dirty="0" err="1"/>
              <a:t>có</a:t>
            </a:r>
            <a:r>
              <a:rPr lang="en-US" b="1" dirty="0"/>
              <a:t> </a:t>
            </a:r>
            <a:r>
              <a:rPr lang="en-US" b="1" dirty="0" err="1"/>
              <a:t>thể</a:t>
            </a:r>
            <a:r>
              <a:rPr lang="en-US" b="1" dirty="0"/>
              <a:t> </a:t>
            </a:r>
            <a:r>
              <a:rPr lang="en-US" b="1" dirty="0" err="1"/>
              <a:t>áp</a:t>
            </a:r>
            <a:r>
              <a:rPr lang="en-US" b="1" dirty="0"/>
              <a:t> </a:t>
            </a:r>
            <a:r>
              <a:rPr lang="en-US" b="1" dirty="0" err="1"/>
              <a:t>dụng</a:t>
            </a:r>
            <a:r>
              <a:rPr lang="en-US" b="1" dirty="0"/>
              <a:t> </a:t>
            </a:r>
            <a:r>
              <a:rPr lang="en-US" b="1" dirty="0" err="1"/>
              <a:t>công</a:t>
            </a:r>
            <a:r>
              <a:rPr lang="en-US" b="1" dirty="0"/>
              <a:t> </a:t>
            </a:r>
            <a:r>
              <a:rPr lang="en-US" b="1" dirty="0" err="1"/>
              <a:t>nghệ</a:t>
            </a:r>
            <a:r>
              <a:rPr lang="en-US" b="1" dirty="0"/>
              <a:t> blockchain</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Ví</a:t>
            </a:r>
            <a:r>
              <a:rPr lang="en-US" dirty="0">
                <a:solidFill>
                  <a:schemeClr val="accent2"/>
                </a:solidFill>
              </a:rPr>
              <a:t> </a:t>
            </a:r>
            <a:r>
              <a:rPr lang="en-US" dirty="0" err="1">
                <a:solidFill>
                  <a:schemeClr val="accent2"/>
                </a:solidFill>
              </a:rPr>
              <a:t>dụ</a:t>
            </a:r>
            <a:r>
              <a:rPr lang="en-US" dirty="0">
                <a:solidFill>
                  <a:schemeClr val="accent2"/>
                </a:solidFill>
              </a:rPr>
              <a:t> blockchain </a:t>
            </a: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Hóa</a:t>
            </a:r>
            <a:r>
              <a:rPr lang="en-US" dirty="0">
                <a:solidFill>
                  <a:schemeClr val="accent2"/>
                </a:solidFill>
              </a:rPr>
              <a:t> </a:t>
            </a:r>
            <a:r>
              <a:rPr lang="en-US" dirty="0" err="1">
                <a:solidFill>
                  <a:schemeClr val="accent2"/>
                </a:solidFill>
              </a:rPr>
              <a:t>đơn</a:t>
            </a:r>
            <a:r>
              <a:rPr lang="en-US" dirty="0">
                <a:solidFill>
                  <a:schemeClr val="accent2"/>
                </a:solidFill>
              </a:rPr>
              <a:t> </a:t>
            </a:r>
            <a:r>
              <a:rPr lang="en-US" dirty="0" err="1">
                <a:solidFill>
                  <a:schemeClr val="accent2"/>
                </a:solidFill>
              </a:rPr>
              <a:t>điện</a:t>
            </a:r>
            <a:r>
              <a:rPr lang="en-US" dirty="0">
                <a:solidFill>
                  <a:schemeClr val="accent2"/>
                </a:solidFill>
              </a:rPr>
              <a:t> </a:t>
            </a:r>
            <a:r>
              <a:rPr lang="en-US" dirty="0" err="1">
                <a:solidFill>
                  <a:schemeClr val="accent2"/>
                </a:solidFill>
              </a:rPr>
              <a:t>tử</a:t>
            </a:r>
            <a:r>
              <a:rPr lang="en-US" dirty="0">
                <a:solidFill>
                  <a:schemeClr val="accent2"/>
                </a:solidFill>
              </a:rPr>
              <a:t> </a:t>
            </a:r>
            <a:r>
              <a:rPr lang="en-US" dirty="0" err="1">
                <a:solidFill>
                  <a:schemeClr val="accent2"/>
                </a:solidFill>
              </a:rPr>
              <a:t>của</a:t>
            </a:r>
            <a:r>
              <a:rPr lang="en-US" dirty="0">
                <a:solidFill>
                  <a:schemeClr val="accent2"/>
                </a:solidFill>
              </a:rPr>
              <a:t> Misa</a:t>
            </a: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Đối</a:t>
            </a:r>
            <a:r>
              <a:rPr lang="en-US" sz="2200" i="1" dirty="0"/>
              <a:t> </a:t>
            </a:r>
            <a:r>
              <a:rPr lang="en-US" sz="2200" i="1" dirty="0" err="1"/>
              <a:t>tượng</a:t>
            </a:r>
            <a:r>
              <a:rPr lang="en-US" sz="2200" dirty="0"/>
              <a:t>: </a:t>
            </a:r>
            <a:r>
              <a:rPr lang="en-US" sz="2200" dirty="0" err="1"/>
              <a:t>Hóa</a:t>
            </a:r>
            <a:r>
              <a:rPr lang="en-US" sz="2200" dirty="0"/>
              <a:t> </a:t>
            </a:r>
            <a:r>
              <a:rPr lang="en-US" sz="2200" dirty="0" err="1"/>
              <a:t>đơn</a:t>
            </a:r>
            <a:r>
              <a:rPr lang="en-US" sz="2200" dirty="0"/>
              <a:t> (</a:t>
            </a:r>
            <a:r>
              <a:rPr lang="en-US" sz="2200" dirty="0" err="1"/>
              <a:t>hữu</a:t>
            </a:r>
            <a:r>
              <a:rPr lang="en-US" sz="2200" dirty="0"/>
              <a:t> </a:t>
            </a:r>
            <a:r>
              <a:rPr lang="en-US" sz="2200" dirty="0" err="1"/>
              <a:t>hình</a:t>
            </a:r>
            <a:r>
              <a:rPr lang="en-US" sz="2200" dirty="0"/>
              <a:t>, </a:t>
            </a:r>
            <a:r>
              <a:rPr lang="en-US" sz="2200" dirty="0" err="1"/>
              <a:t>thông</a:t>
            </a:r>
            <a:r>
              <a:rPr lang="en-US" sz="2200" dirty="0"/>
              <a:t> tin)</a:t>
            </a: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Giao</a:t>
            </a:r>
            <a:r>
              <a:rPr lang="en-US" sz="2200" i="1" dirty="0"/>
              <a:t> </a:t>
            </a:r>
            <a:r>
              <a:rPr lang="en-US" sz="2200" i="1" dirty="0" err="1"/>
              <a:t>dịch</a:t>
            </a:r>
            <a:r>
              <a:rPr lang="en-US" sz="2200" dirty="0"/>
              <a:t>: </a:t>
            </a:r>
            <a:r>
              <a:rPr lang="en-US" sz="2200" dirty="0" err="1"/>
              <a:t>kinh</a:t>
            </a:r>
            <a:r>
              <a:rPr lang="en-US" sz="2200" dirty="0"/>
              <a:t> </a:t>
            </a:r>
            <a:r>
              <a:rPr lang="en-US" sz="2200" dirty="0" err="1"/>
              <a:t>doanh</a:t>
            </a:r>
            <a:r>
              <a:rPr lang="en-US" sz="2200" dirty="0"/>
              <a:t>, </a:t>
            </a:r>
            <a:r>
              <a:rPr lang="en-US" sz="2200" dirty="0" err="1"/>
              <a:t>nộp</a:t>
            </a:r>
            <a:r>
              <a:rPr lang="en-US" sz="2200" dirty="0"/>
              <a:t> </a:t>
            </a:r>
            <a:r>
              <a:rPr lang="en-US" sz="2200" dirty="0" err="1"/>
              <a:t>thuế</a:t>
            </a:r>
            <a:r>
              <a:rPr lang="en-US" sz="2200" dirty="0"/>
              <a:t>, </a:t>
            </a:r>
            <a:r>
              <a:rPr lang="en-US" sz="2200" dirty="0" err="1"/>
              <a:t>khấu</a:t>
            </a:r>
            <a:r>
              <a:rPr lang="en-US" sz="2200" dirty="0"/>
              <a:t> </a:t>
            </a:r>
            <a:r>
              <a:rPr lang="en-US" sz="2200" dirty="0" err="1"/>
              <a:t>trừ</a:t>
            </a:r>
            <a:r>
              <a:rPr lang="en-US" sz="2200" dirty="0"/>
              <a:t> </a:t>
            </a:r>
            <a:r>
              <a:rPr lang="en-US" sz="2200" dirty="0" err="1"/>
              <a:t>thuế</a:t>
            </a:r>
            <a:r>
              <a:rPr lang="en-US" sz="2200" dirty="0"/>
              <a:t>…</a:t>
            </a: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Thành</a:t>
            </a:r>
            <a:r>
              <a:rPr lang="en-US" sz="2200" i="1" dirty="0"/>
              <a:t> </a:t>
            </a:r>
            <a:r>
              <a:rPr lang="en-US" sz="2200" i="1" dirty="0" err="1"/>
              <a:t>viên</a:t>
            </a:r>
            <a:r>
              <a:rPr lang="en-US" sz="2200" dirty="0"/>
              <a:t>: </a:t>
            </a:r>
            <a:r>
              <a:rPr lang="en-US" sz="2200" dirty="0" err="1"/>
              <a:t>doanh</a:t>
            </a:r>
            <a:r>
              <a:rPr lang="en-US" sz="2200" dirty="0"/>
              <a:t> </a:t>
            </a:r>
            <a:r>
              <a:rPr lang="en-US" sz="2200" dirty="0" err="1"/>
              <a:t>nghiệp</a:t>
            </a:r>
            <a:r>
              <a:rPr lang="en-US" sz="2200" dirty="0"/>
              <a:t>, </a:t>
            </a:r>
            <a:r>
              <a:rPr lang="en-US" sz="2200" dirty="0" err="1"/>
              <a:t>cơ</a:t>
            </a:r>
            <a:r>
              <a:rPr lang="en-US" sz="2200" dirty="0"/>
              <a:t> </a:t>
            </a:r>
            <a:r>
              <a:rPr lang="en-US" sz="2200" dirty="0" err="1"/>
              <a:t>quan</a:t>
            </a:r>
            <a:r>
              <a:rPr lang="en-US" sz="2200" dirty="0"/>
              <a:t> </a:t>
            </a:r>
            <a:r>
              <a:rPr lang="en-US" sz="2200" dirty="0" err="1"/>
              <a:t>thuế</a:t>
            </a:r>
            <a:r>
              <a:rPr lang="en-US" sz="2200" dirty="0"/>
              <a:t>, </a:t>
            </a:r>
            <a:r>
              <a:rPr lang="en-US" sz="2200" dirty="0" err="1"/>
              <a:t>cộng</a:t>
            </a:r>
            <a:r>
              <a:rPr lang="en-US" sz="2200" dirty="0"/>
              <a:t> </a:t>
            </a:r>
            <a:r>
              <a:rPr lang="en-US" sz="2200" dirty="0" err="1"/>
              <a:t>đồng</a:t>
            </a:r>
            <a:r>
              <a:rPr lang="en-US" sz="2200" dirty="0"/>
              <a:t> </a:t>
            </a:r>
            <a:r>
              <a:rPr lang="en-US" sz="2200" dirty="0" err="1"/>
              <a:t>kinh</a:t>
            </a:r>
            <a:r>
              <a:rPr lang="en-US" sz="2200" dirty="0"/>
              <a:t> </a:t>
            </a:r>
            <a:r>
              <a:rPr lang="en-US" sz="2200" dirty="0" err="1"/>
              <a:t>doanh</a:t>
            </a:r>
            <a:endParaRPr lang="en-US" sz="2200" dirty="0"/>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Ví</a:t>
            </a:r>
            <a:r>
              <a:rPr lang="en-US" dirty="0">
                <a:solidFill>
                  <a:schemeClr val="accent2"/>
                </a:solidFill>
              </a:rPr>
              <a:t> </a:t>
            </a:r>
            <a:r>
              <a:rPr lang="en-US" dirty="0" err="1">
                <a:solidFill>
                  <a:schemeClr val="accent2"/>
                </a:solidFill>
              </a:rPr>
              <a:t>dụ</a:t>
            </a:r>
            <a:r>
              <a:rPr lang="en-US" dirty="0">
                <a:solidFill>
                  <a:schemeClr val="accent2"/>
                </a:solidFill>
              </a:rPr>
              <a:t> </a:t>
            </a:r>
            <a:r>
              <a:rPr lang="en-US" dirty="0" err="1">
                <a:solidFill>
                  <a:schemeClr val="accent2"/>
                </a:solidFill>
              </a:rPr>
              <a:t>với</a:t>
            </a:r>
            <a:r>
              <a:rPr lang="en-US" dirty="0">
                <a:solidFill>
                  <a:schemeClr val="accent2"/>
                </a:solidFill>
              </a:rPr>
              <a:t> blockchain </a:t>
            </a: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đào</a:t>
            </a:r>
            <a:r>
              <a:rPr lang="en-US" dirty="0">
                <a:solidFill>
                  <a:schemeClr val="accent2"/>
                </a:solidFill>
              </a:rPr>
              <a:t> </a:t>
            </a:r>
            <a:r>
              <a:rPr lang="en-US" dirty="0" err="1">
                <a:solidFill>
                  <a:schemeClr val="accent2"/>
                </a:solidFill>
              </a:rPr>
              <a:t>tạo</a:t>
            </a:r>
            <a:endParaRPr lang="en-US" dirty="0">
              <a:solidFill>
                <a:schemeClr val="accent2"/>
              </a:solidFill>
            </a:endParaRP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Đối</a:t>
            </a:r>
            <a:r>
              <a:rPr lang="en-US" sz="2200" i="1" dirty="0"/>
              <a:t> </a:t>
            </a:r>
            <a:r>
              <a:rPr lang="en-US" sz="2200" i="1" dirty="0" err="1"/>
              <a:t>tượng</a:t>
            </a:r>
            <a:r>
              <a:rPr lang="en-US" sz="2200" dirty="0"/>
              <a:t>: </a:t>
            </a:r>
            <a:r>
              <a:rPr lang="en-US" sz="2200" dirty="0" err="1"/>
              <a:t>người</a:t>
            </a:r>
            <a:r>
              <a:rPr lang="en-US" sz="2200" dirty="0"/>
              <a:t> </a:t>
            </a:r>
            <a:r>
              <a:rPr lang="en-US" sz="2200" dirty="0" err="1"/>
              <a:t>tham</a:t>
            </a:r>
            <a:r>
              <a:rPr lang="en-US" sz="2200" dirty="0"/>
              <a:t> </a:t>
            </a:r>
            <a:r>
              <a:rPr lang="en-US" sz="2200" dirty="0" err="1"/>
              <a:t>gia</a:t>
            </a:r>
            <a:r>
              <a:rPr lang="en-US" sz="2200" dirty="0"/>
              <a:t> </a:t>
            </a:r>
            <a:r>
              <a:rPr lang="en-US" sz="2200" dirty="0" err="1"/>
              <a:t>đào</a:t>
            </a:r>
            <a:r>
              <a:rPr lang="en-US" sz="2200" dirty="0"/>
              <a:t> </a:t>
            </a:r>
            <a:r>
              <a:rPr lang="en-US" sz="2200" dirty="0" err="1"/>
              <a:t>tạo</a:t>
            </a:r>
            <a:r>
              <a:rPr lang="en-US" sz="2200" dirty="0"/>
              <a:t> (</a:t>
            </a:r>
            <a:r>
              <a:rPr lang="en-US" sz="2200" dirty="0" err="1"/>
              <a:t>thông</a:t>
            </a:r>
            <a:r>
              <a:rPr lang="en-US" sz="2200" dirty="0"/>
              <a:t> tin, </a:t>
            </a:r>
            <a:r>
              <a:rPr lang="en-US" sz="2200" dirty="0" err="1"/>
              <a:t>vô</a:t>
            </a:r>
            <a:r>
              <a:rPr lang="en-US" sz="2200" dirty="0"/>
              <a:t> </a:t>
            </a:r>
            <a:r>
              <a:rPr lang="en-US" sz="2200" dirty="0" err="1"/>
              <a:t>hình</a:t>
            </a:r>
            <a:r>
              <a:rPr lang="en-US" sz="2200" dirty="0"/>
              <a:t>)</a:t>
            </a: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Giao</a:t>
            </a:r>
            <a:r>
              <a:rPr lang="en-US" sz="2200" i="1" dirty="0"/>
              <a:t> </a:t>
            </a:r>
            <a:r>
              <a:rPr lang="en-US" sz="2200" i="1" dirty="0" err="1"/>
              <a:t>dịch</a:t>
            </a:r>
            <a:r>
              <a:rPr lang="en-US" sz="2200" dirty="0"/>
              <a:t>: </a:t>
            </a:r>
            <a:r>
              <a:rPr lang="en-US" sz="2200" dirty="0" err="1"/>
              <a:t>hoạt</a:t>
            </a:r>
            <a:r>
              <a:rPr lang="en-US" sz="2200" dirty="0"/>
              <a:t> </a:t>
            </a:r>
            <a:r>
              <a:rPr lang="en-US" sz="2200" dirty="0" err="1"/>
              <a:t>động</a:t>
            </a:r>
            <a:r>
              <a:rPr lang="en-US" sz="2200" dirty="0"/>
              <a:t> </a:t>
            </a:r>
            <a:r>
              <a:rPr lang="en-US" sz="2200" dirty="0" err="1"/>
              <a:t>học</a:t>
            </a:r>
            <a:r>
              <a:rPr lang="en-US" sz="2200" dirty="0"/>
              <a:t> </a:t>
            </a:r>
            <a:r>
              <a:rPr lang="en-US" sz="2200" dirty="0" err="1"/>
              <a:t>tập</a:t>
            </a:r>
            <a:r>
              <a:rPr lang="en-US" sz="2200" dirty="0"/>
              <a:t> </a:t>
            </a:r>
            <a:r>
              <a:rPr lang="en-US" sz="2200" dirty="0" err="1"/>
              <a:t>theo</a:t>
            </a:r>
            <a:r>
              <a:rPr lang="en-US" sz="2200" dirty="0"/>
              <a:t> </a:t>
            </a:r>
            <a:r>
              <a:rPr lang="en-US" sz="2200" dirty="0" err="1"/>
              <a:t>năm</a:t>
            </a:r>
            <a:r>
              <a:rPr lang="en-US" sz="2200" dirty="0"/>
              <a:t> </a:t>
            </a:r>
            <a:r>
              <a:rPr lang="en-US" sz="2200" dirty="0" err="1"/>
              <a:t>học</a:t>
            </a:r>
            <a:r>
              <a:rPr lang="en-US" sz="2200" dirty="0"/>
              <a:t>, </a:t>
            </a:r>
            <a:r>
              <a:rPr lang="en-US" sz="2200" dirty="0" err="1"/>
              <a:t>học</a:t>
            </a:r>
            <a:r>
              <a:rPr lang="en-US" sz="2200" dirty="0"/>
              <a:t> </a:t>
            </a:r>
            <a:r>
              <a:rPr lang="en-US" sz="2200" dirty="0" err="1"/>
              <a:t>kì</a:t>
            </a:r>
            <a:r>
              <a:rPr lang="en-US" sz="2200" dirty="0"/>
              <a:t>, </a:t>
            </a:r>
            <a:r>
              <a:rPr lang="en-US" sz="2200" dirty="0" err="1"/>
              <a:t>môn</a:t>
            </a:r>
            <a:r>
              <a:rPr lang="en-US" sz="2200" dirty="0"/>
              <a:t> </a:t>
            </a:r>
            <a:r>
              <a:rPr lang="en-US" sz="2200" dirty="0" err="1"/>
              <a:t>học</a:t>
            </a:r>
            <a:r>
              <a:rPr lang="en-US" sz="2200" dirty="0"/>
              <a:t>. </a:t>
            </a:r>
            <a:r>
              <a:rPr lang="en-US" sz="2200" dirty="0" err="1"/>
              <a:t>Học</a:t>
            </a:r>
            <a:r>
              <a:rPr lang="en-US" sz="2200" dirty="0"/>
              <a:t> </a:t>
            </a:r>
            <a:r>
              <a:rPr lang="en-US" sz="2200" dirty="0" err="1"/>
              <a:t>gì</a:t>
            </a:r>
            <a:r>
              <a:rPr lang="en-US" sz="2200" dirty="0"/>
              <a:t>, </a:t>
            </a:r>
            <a:r>
              <a:rPr lang="en-US" sz="2200" dirty="0" err="1"/>
              <a:t>đạt</a:t>
            </a:r>
            <a:r>
              <a:rPr lang="en-US" sz="2200" dirty="0"/>
              <a:t> </a:t>
            </a:r>
            <a:r>
              <a:rPr lang="en-US" sz="2200" dirty="0" err="1"/>
              <a:t>kết</a:t>
            </a:r>
            <a:r>
              <a:rPr lang="en-US" sz="2200" dirty="0"/>
              <a:t> </a:t>
            </a:r>
            <a:r>
              <a:rPr lang="en-US" sz="2200" dirty="0" err="1"/>
              <a:t>quả</a:t>
            </a:r>
            <a:r>
              <a:rPr lang="en-US" sz="2200" dirty="0"/>
              <a:t> bao </a:t>
            </a:r>
            <a:r>
              <a:rPr lang="en-US" sz="2200" dirty="0" err="1"/>
              <a:t>nhiêu</a:t>
            </a:r>
            <a:r>
              <a:rPr lang="en-US" sz="2200" dirty="0"/>
              <a:t>…</a:t>
            </a:r>
          </a:p>
          <a:p>
            <a:pPr marL="1257300" lvl="2" indent="-342900" eaLnBrk="1" hangingPunct="1">
              <a:lnSpc>
                <a:spcPct val="11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i="1" dirty="0" err="1"/>
              <a:t>Thành</a:t>
            </a:r>
            <a:r>
              <a:rPr lang="en-US" sz="2200" i="1" dirty="0"/>
              <a:t> </a:t>
            </a:r>
            <a:r>
              <a:rPr lang="en-US" sz="2200" i="1" dirty="0" err="1"/>
              <a:t>viên</a:t>
            </a:r>
            <a:r>
              <a:rPr lang="en-US" sz="2200" dirty="0"/>
              <a:t>: </a:t>
            </a:r>
            <a:r>
              <a:rPr lang="en-US" sz="2200" dirty="0" err="1"/>
              <a:t>công</a:t>
            </a:r>
            <a:r>
              <a:rPr lang="en-US" sz="2200" dirty="0"/>
              <a:t> </a:t>
            </a:r>
            <a:r>
              <a:rPr lang="en-US" sz="2200" dirty="0" err="1"/>
              <a:t>dân</a:t>
            </a:r>
            <a:r>
              <a:rPr lang="en-US" sz="2200" dirty="0"/>
              <a:t>, </a:t>
            </a:r>
            <a:r>
              <a:rPr lang="en-US" sz="2200" dirty="0" err="1"/>
              <a:t>cơ</a:t>
            </a:r>
            <a:r>
              <a:rPr lang="en-US" sz="2200" dirty="0"/>
              <a:t> </a:t>
            </a:r>
            <a:r>
              <a:rPr lang="en-US" sz="2200" dirty="0" err="1"/>
              <a:t>sở</a:t>
            </a:r>
            <a:r>
              <a:rPr lang="en-US" sz="2200" dirty="0"/>
              <a:t> </a:t>
            </a:r>
            <a:r>
              <a:rPr lang="en-US" sz="2200" dirty="0" err="1"/>
              <a:t>đào</a:t>
            </a:r>
            <a:r>
              <a:rPr lang="en-US" sz="2200" dirty="0"/>
              <a:t> </a:t>
            </a:r>
            <a:r>
              <a:rPr lang="en-US" sz="2200" dirty="0" err="1"/>
              <a:t>tạo</a:t>
            </a:r>
            <a:r>
              <a:rPr lang="en-US" sz="2200" dirty="0"/>
              <a:t>, </a:t>
            </a:r>
            <a:r>
              <a:rPr lang="en-US" sz="2200" dirty="0" err="1"/>
              <a:t>tổ</a:t>
            </a:r>
            <a:r>
              <a:rPr lang="en-US" sz="2200" dirty="0"/>
              <a:t> </a:t>
            </a:r>
            <a:r>
              <a:rPr lang="en-US" sz="2200" dirty="0" err="1"/>
              <a:t>chức</a:t>
            </a:r>
            <a:r>
              <a:rPr lang="en-US" sz="2200" dirty="0"/>
              <a:t> </a:t>
            </a:r>
            <a:r>
              <a:rPr lang="en-US" sz="2200" dirty="0" err="1"/>
              <a:t>sử</a:t>
            </a:r>
            <a:r>
              <a:rPr lang="en-US" sz="2200" dirty="0"/>
              <a:t> </a:t>
            </a:r>
            <a:r>
              <a:rPr lang="en-US" sz="2200" dirty="0" err="1"/>
              <a:t>dụng</a:t>
            </a:r>
            <a:r>
              <a:rPr lang="en-US" sz="2200" dirty="0"/>
              <a:t> lao </a:t>
            </a:r>
            <a:r>
              <a:rPr lang="en-US" sz="2200" dirty="0" err="1"/>
              <a:t>động</a:t>
            </a:r>
            <a:endParaRPr lang="en-US" sz="2200" dirty="0"/>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a:solidFill>
                <a:srgbClr val="FF3300"/>
              </a:solidFill>
            </a:endParaRPr>
          </a:p>
        </p:txBody>
      </p:sp>
    </p:spTree>
    <p:extLst>
      <p:ext uri="{BB962C8B-B14F-4D97-AF65-F5344CB8AC3E}">
        <p14:creationId xmlns:p14="http://schemas.microsoft.com/office/powerpoint/2010/main" val="1534022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43</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813625"/>
          </a:xfrm>
          <a:prstGeom prst="rect">
            <a:avLst/>
          </a:prstGeom>
          <a:noFill/>
          <a:ln w="9525">
            <a:noFill/>
            <a:miter lim="800000"/>
            <a:headEnd/>
            <a:tailEnd/>
          </a:ln>
          <a:effectLst/>
        </p:spPr>
        <p:txBody>
          <a:bodyPr wrap="square">
            <a:spAutoFit/>
          </a:bodyPr>
          <a:lstStyle/>
          <a:p>
            <a:pPr marL="342900" indent="-342900" eaLnBrk="1" hangingPunct="1">
              <a:lnSpc>
                <a:spcPct val="12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Những thách thức khi phát triển ứng dụng áp dụng công nghệ blockchain</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Xác định đúng đối tượng quản lí, các giao dịch có thể</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Xây dựng mạng lưới thành viên:</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Kết nạp thành viên</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Quản lí sự tham gia: tạo khối mới, sao chép khối</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Quản lí sự minh bạch, yếu tố cá nhân của đối tượng thành viên</a:t>
            </a:r>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Cơ chế đồng thuận (PoW, PoS)</a:t>
            </a:r>
            <a:r>
              <a:rPr lang="en-US" sz="2000">
                <a:solidFill>
                  <a:schemeClr val="accent2"/>
                </a:solidFill>
              </a:rPr>
              <a:t> </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Quan hệ công nghệ blockchain với các khung thể chế xã  hội, chính phủ </a:t>
            </a:r>
            <a:endParaRPr lang="en-US" sz="2200"/>
          </a:p>
        </p:txBody>
      </p:sp>
    </p:spTree>
    <p:extLst>
      <p:ext uri="{BB962C8B-B14F-4D97-AF65-F5344CB8AC3E}">
        <p14:creationId xmlns:p14="http://schemas.microsoft.com/office/powerpoint/2010/main" val="1699481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44</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801314"/>
          </a:xfrm>
          <a:prstGeom prst="rect">
            <a:avLst/>
          </a:prstGeom>
          <a:noFill/>
          <a:ln w="9525">
            <a:noFill/>
            <a:miter lim="800000"/>
            <a:headEnd/>
            <a:tailEnd/>
          </a:ln>
          <a:effectLst/>
        </p:spPr>
        <p:txBody>
          <a:bodyPr wrap="square">
            <a:spAutoFit/>
          </a:bodyPr>
          <a:lstStyle/>
          <a:p>
            <a:pPr marL="342900" indent="-342900" eaLnBrk="1" hangingPunct="1">
              <a:lnSpc>
                <a:spcPct val="12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Những thách thức khi phát triển ứng dụng áp dụng công nghệ blockchain</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Tổ chức và lưu trữ dữ liệu</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Tính đồng nhất dữ liệu: tình huống xảy ra khi các miner cùng sinh ra khối mới?</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Công nghệ lưu trữ: toán học, vật lí</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Thách thức về mặt kĩ thuật:</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Lưu lượng</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Độ trễ</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Kích cỡ và băng thông</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Bảo mật</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Hao phí tài nguyên</a:t>
            </a:r>
            <a:endParaRPr lang="en-US" b="1">
              <a:solidFill>
                <a:srgbClr val="FF3300"/>
              </a:solidFill>
            </a:endParaRPr>
          </a:p>
        </p:txBody>
      </p:sp>
    </p:spTree>
    <p:extLst>
      <p:ext uri="{BB962C8B-B14F-4D97-AF65-F5344CB8AC3E}">
        <p14:creationId xmlns:p14="http://schemas.microsoft.com/office/powerpoint/2010/main" val="1197589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45</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764381"/>
          </a:xfrm>
          <a:prstGeom prst="rect">
            <a:avLst/>
          </a:prstGeom>
          <a:noFill/>
          <a:ln w="9525">
            <a:noFill/>
            <a:miter lim="800000"/>
            <a:headEnd/>
            <a:tailEnd/>
          </a:ln>
          <a:effectLst/>
        </p:spPr>
        <p:txBody>
          <a:bodyPr wrap="square">
            <a:spAutoFit/>
          </a:bodyPr>
          <a:lstStyle/>
          <a:p>
            <a:pPr marL="342900" indent="-342900" eaLnBrk="1" hangingPunct="1">
              <a:lnSpc>
                <a:spcPct val="12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Công nghệ tương lai của ngành dịch vụ ứng dụng của BC </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Giao dịch tài chính</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Giảm thiểu lừa đảo, giả mạo</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Nhận dạng điện tử</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Hộ chiếu điện tử (digital passport)</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Lĩnh vực y tế</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Hồ sơ khám chữa bệnh: nhiều nơi, trong khoảng thời gian dài</a:t>
            </a:r>
          </a:p>
          <a:p>
            <a:pPr marL="800100" lvl="1" indent="-342900" eaLnBrk="1" hangingPunct="1">
              <a:lnSpc>
                <a:spcPct val="130000"/>
              </a:lnSpc>
              <a:spcBef>
                <a:spcPts val="12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solidFill>
                  <a:schemeClr val="accent2"/>
                </a:solidFill>
              </a:rPr>
              <a:t>Lĩnh vực giải trí</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a:t>Kiểm soát bản quyền âm nhạc</a:t>
            </a:r>
          </a:p>
          <a:p>
            <a:pPr marL="1257300" lvl="2" indent="-342900" eaLnBrk="1" hangingPunct="1">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a:p>
        </p:txBody>
      </p:sp>
    </p:spTree>
    <p:extLst>
      <p:ext uri="{BB962C8B-B14F-4D97-AF65-F5344CB8AC3E}">
        <p14:creationId xmlns:p14="http://schemas.microsoft.com/office/powerpoint/2010/main" val="2632394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46</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733604"/>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Một</a:t>
            </a:r>
            <a:r>
              <a:rPr lang="en-US" b="1" dirty="0"/>
              <a:t> </a:t>
            </a:r>
            <a:r>
              <a:rPr lang="en-US" b="1" dirty="0" err="1"/>
              <a:t>số</a:t>
            </a:r>
            <a:r>
              <a:rPr lang="en-US" b="1" dirty="0"/>
              <a:t> ý </a:t>
            </a:r>
            <a:r>
              <a:rPr lang="en-US" b="1" dirty="0" err="1"/>
              <a:t>tưởng</a:t>
            </a:r>
            <a:r>
              <a:rPr lang="en-US" b="1" dirty="0"/>
              <a:t> </a:t>
            </a:r>
            <a:r>
              <a:rPr lang="en-US" b="1" dirty="0" err="1"/>
              <a:t>khởi</a:t>
            </a:r>
            <a:r>
              <a:rPr lang="en-US" b="1" dirty="0"/>
              <a:t> </a:t>
            </a:r>
            <a:r>
              <a:rPr lang="en-US" b="1" dirty="0" err="1"/>
              <a:t>nghiệp</a:t>
            </a:r>
            <a:r>
              <a:rPr lang="en-US" b="1" dirty="0"/>
              <a:t> blockchain</a:t>
            </a:r>
          </a:p>
          <a:p>
            <a:pPr marL="800100" lvl="1" indent="-342900" eaLnBrk="1" hangingPunct="1">
              <a:lnSpc>
                <a:spcPct val="130000"/>
              </a:lnSpc>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Hồ</a:t>
            </a:r>
            <a:r>
              <a:rPr lang="en-US" dirty="0">
                <a:solidFill>
                  <a:schemeClr val="accent2"/>
                </a:solidFill>
              </a:rPr>
              <a:t> </a:t>
            </a:r>
            <a:r>
              <a:rPr lang="en-US" dirty="0" err="1">
                <a:solidFill>
                  <a:schemeClr val="accent2"/>
                </a:solidFill>
              </a:rPr>
              <a:t>sơ</a:t>
            </a:r>
            <a:r>
              <a:rPr lang="en-US" dirty="0">
                <a:solidFill>
                  <a:schemeClr val="accent2"/>
                </a:solidFill>
              </a:rPr>
              <a:t> </a:t>
            </a:r>
            <a:r>
              <a:rPr lang="en-US" dirty="0" err="1">
                <a:solidFill>
                  <a:schemeClr val="accent2"/>
                </a:solidFill>
              </a:rPr>
              <a:t>tuyển</a:t>
            </a:r>
            <a:r>
              <a:rPr lang="en-US" dirty="0">
                <a:solidFill>
                  <a:schemeClr val="accent2"/>
                </a:solidFill>
              </a:rPr>
              <a:t> </a:t>
            </a:r>
            <a:r>
              <a:rPr lang="en-US" dirty="0" err="1">
                <a:solidFill>
                  <a:schemeClr val="accent2"/>
                </a:solidFill>
              </a:rPr>
              <a:t>dụng</a:t>
            </a:r>
            <a:endParaRPr lang="en-US" dirty="0">
              <a:solidFill>
                <a:schemeClr val="accent2"/>
              </a:solidFill>
            </a:endParaRPr>
          </a:p>
          <a:p>
            <a:pPr marL="795338"/>
            <a:r>
              <a:rPr lang="en-US" sz="1800" u="sng" dirty="0">
                <a:hlinkClick r:id="rId2"/>
              </a:rPr>
              <a:t>https://startup.vnexpress.net/tin-tuc/hanh-trinh-khoi-nghiep/9x-tung-lam-viec-o-google-khoi-nghiep-voi-blockchain-3786651.html?utm_source=search_vne</a:t>
            </a:r>
            <a:endParaRPr lang="en-US" sz="1800" dirty="0"/>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Sàn</a:t>
            </a:r>
            <a:r>
              <a:rPr lang="en-US" dirty="0">
                <a:solidFill>
                  <a:schemeClr val="accent2"/>
                </a:solidFill>
              </a:rPr>
              <a:t> </a:t>
            </a:r>
            <a:r>
              <a:rPr lang="en-US" dirty="0" err="1">
                <a:solidFill>
                  <a:schemeClr val="accent2"/>
                </a:solidFill>
              </a:rPr>
              <a:t>giao</a:t>
            </a:r>
            <a:r>
              <a:rPr lang="en-US" dirty="0">
                <a:solidFill>
                  <a:schemeClr val="accent2"/>
                </a:solidFill>
              </a:rPr>
              <a:t> </a:t>
            </a:r>
            <a:r>
              <a:rPr lang="en-US" dirty="0" err="1">
                <a:solidFill>
                  <a:schemeClr val="accent2"/>
                </a:solidFill>
              </a:rPr>
              <a:t>dịch</a:t>
            </a:r>
            <a:r>
              <a:rPr lang="en-US" dirty="0">
                <a:solidFill>
                  <a:schemeClr val="accent2"/>
                </a:solidFill>
              </a:rPr>
              <a:t> blockchain </a:t>
            </a:r>
            <a:r>
              <a:rPr lang="en-US" dirty="0" err="1">
                <a:solidFill>
                  <a:schemeClr val="accent2"/>
                </a:solidFill>
              </a:rPr>
              <a:t>trao</a:t>
            </a:r>
            <a:r>
              <a:rPr lang="en-US" dirty="0">
                <a:solidFill>
                  <a:schemeClr val="accent2"/>
                </a:solidFill>
              </a:rPr>
              <a:t> </a:t>
            </a:r>
            <a:r>
              <a:rPr lang="en-US" dirty="0" err="1">
                <a:solidFill>
                  <a:schemeClr val="accent2"/>
                </a:solidFill>
              </a:rPr>
              <a:t>đổi</a:t>
            </a:r>
            <a:r>
              <a:rPr lang="en-US" dirty="0">
                <a:solidFill>
                  <a:schemeClr val="accent2"/>
                </a:solidFill>
              </a:rPr>
              <a:t> </a:t>
            </a:r>
            <a:r>
              <a:rPr lang="en-US" dirty="0" err="1">
                <a:solidFill>
                  <a:schemeClr val="accent2"/>
                </a:solidFill>
              </a:rPr>
              <a:t>nông</a:t>
            </a:r>
            <a:r>
              <a:rPr lang="en-US" dirty="0">
                <a:solidFill>
                  <a:schemeClr val="accent2"/>
                </a:solidFill>
              </a:rPr>
              <a:t> </a:t>
            </a:r>
            <a:r>
              <a:rPr lang="en-US" dirty="0" err="1">
                <a:solidFill>
                  <a:schemeClr val="accent2"/>
                </a:solidFill>
              </a:rPr>
              <a:t>sản</a:t>
            </a:r>
            <a:r>
              <a:rPr lang="en-US" dirty="0">
                <a:solidFill>
                  <a:schemeClr val="accent2"/>
                </a:solidFill>
              </a:rPr>
              <a:t> </a:t>
            </a:r>
            <a:r>
              <a:rPr lang="en-US" dirty="0" err="1">
                <a:solidFill>
                  <a:schemeClr val="accent2"/>
                </a:solidFill>
              </a:rPr>
              <a:t>và</a:t>
            </a:r>
            <a:r>
              <a:rPr lang="en-US" dirty="0">
                <a:solidFill>
                  <a:schemeClr val="accent2"/>
                </a:solidFill>
              </a:rPr>
              <a:t> </a:t>
            </a:r>
            <a:r>
              <a:rPr lang="en-US" dirty="0" err="1">
                <a:solidFill>
                  <a:schemeClr val="accent2"/>
                </a:solidFill>
              </a:rPr>
              <a:t>hàng</a:t>
            </a:r>
            <a:r>
              <a:rPr lang="en-US" dirty="0">
                <a:solidFill>
                  <a:schemeClr val="accent2"/>
                </a:solidFill>
              </a:rPr>
              <a:t> </a:t>
            </a:r>
            <a:r>
              <a:rPr lang="en-US" dirty="0" err="1">
                <a:solidFill>
                  <a:schemeClr val="accent2"/>
                </a:solidFill>
              </a:rPr>
              <a:t>hóa</a:t>
            </a:r>
            <a:endParaRPr lang="en-US" dirty="0">
              <a:solidFill>
                <a:schemeClr val="accent2"/>
              </a:solidFill>
            </a:endParaRPr>
          </a:p>
          <a:p>
            <a:pPr marL="795338"/>
            <a:r>
              <a:rPr lang="en-US" sz="1800" u="sng" dirty="0">
                <a:hlinkClick r:id="rId3"/>
              </a:rPr>
              <a:t>https://startup.vnexpress.net/tin-tuc/xu-huong/startup-binkabi-gioi-thieu-hai-san-blockchain-giao-dich-nong-san-hang-hoa-3798600.html?utm_source=search_vne</a:t>
            </a:r>
            <a:endParaRPr lang="en-US" sz="1800" u="sng" dirty="0"/>
          </a:p>
          <a:p>
            <a:pPr marL="795338"/>
            <a:endParaRPr lang="en-US" sz="1800" u="sng" dirty="0"/>
          </a:p>
          <a:p>
            <a:pPr marL="795338"/>
            <a:r>
              <a:rPr lang="en-US" sz="1800" u="sng" dirty="0">
                <a:hlinkClick r:id="rId4"/>
              </a:rPr>
              <a:t>http://exchange.binkabi.network/#trade/W-ETH/W-ETH</a:t>
            </a:r>
            <a:endParaRPr lang="en-US" sz="1800" u="sng" dirty="0"/>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Hải</a:t>
            </a:r>
            <a:r>
              <a:rPr lang="en-US" dirty="0">
                <a:solidFill>
                  <a:schemeClr val="accent2"/>
                </a:solidFill>
              </a:rPr>
              <a:t> </a:t>
            </a:r>
            <a:r>
              <a:rPr lang="en-US" dirty="0" err="1">
                <a:solidFill>
                  <a:schemeClr val="accent2"/>
                </a:solidFill>
              </a:rPr>
              <a:t>quan</a:t>
            </a:r>
            <a:r>
              <a:rPr lang="en-US" dirty="0">
                <a:solidFill>
                  <a:schemeClr val="accent2"/>
                </a:solidFill>
              </a:rPr>
              <a:t> </a:t>
            </a:r>
            <a:r>
              <a:rPr lang="en-US" dirty="0" err="1">
                <a:solidFill>
                  <a:schemeClr val="accent2"/>
                </a:solidFill>
              </a:rPr>
              <a:t>dùng</a:t>
            </a:r>
            <a:r>
              <a:rPr lang="en-US" dirty="0">
                <a:solidFill>
                  <a:schemeClr val="accent2"/>
                </a:solidFill>
              </a:rPr>
              <a:t> blockchain </a:t>
            </a:r>
            <a:r>
              <a:rPr lang="en-US" dirty="0" err="1">
                <a:solidFill>
                  <a:schemeClr val="accent2"/>
                </a:solidFill>
              </a:rPr>
              <a:t>để</a:t>
            </a:r>
            <a:r>
              <a:rPr lang="en-US" dirty="0">
                <a:solidFill>
                  <a:schemeClr val="accent2"/>
                </a:solidFill>
              </a:rPr>
              <a:t> </a:t>
            </a:r>
            <a:r>
              <a:rPr lang="en-US" dirty="0" err="1">
                <a:solidFill>
                  <a:schemeClr val="accent2"/>
                </a:solidFill>
              </a:rPr>
              <a:t>quản</a:t>
            </a:r>
            <a:r>
              <a:rPr lang="en-US" dirty="0">
                <a:solidFill>
                  <a:schemeClr val="accent2"/>
                </a:solidFill>
              </a:rPr>
              <a:t> </a:t>
            </a:r>
            <a:r>
              <a:rPr lang="en-US" dirty="0" err="1">
                <a:solidFill>
                  <a:schemeClr val="accent2"/>
                </a:solidFill>
              </a:rPr>
              <a:t>lí</a:t>
            </a:r>
            <a:r>
              <a:rPr lang="en-US" dirty="0">
                <a:solidFill>
                  <a:schemeClr val="accent2"/>
                </a:solidFill>
              </a:rPr>
              <a:t> </a:t>
            </a:r>
            <a:r>
              <a:rPr lang="en-US" dirty="0" err="1">
                <a:solidFill>
                  <a:schemeClr val="accent2"/>
                </a:solidFill>
              </a:rPr>
              <a:t>và</a:t>
            </a:r>
            <a:r>
              <a:rPr lang="en-US" dirty="0">
                <a:solidFill>
                  <a:schemeClr val="accent2"/>
                </a:solidFill>
              </a:rPr>
              <a:t> </a:t>
            </a:r>
            <a:r>
              <a:rPr lang="en-US" dirty="0" err="1">
                <a:solidFill>
                  <a:schemeClr val="accent2"/>
                </a:solidFill>
              </a:rPr>
              <a:t>thông</a:t>
            </a:r>
            <a:r>
              <a:rPr lang="en-US" dirty="0">
                <a:solidFill>
                  <a:schemeClr val="accent2"/>
                </a:solidFill>
              </a:rPr>
              <a:t> </a:t>
            </a:r>
            <a:r>
              <a:rPr lang="en-US" dirty="0" err="1">
                <a:solidFill>
                  <a:schemeClr val="accent2"/>
                </a:solidFill>
              </a:rPr>
              <a:t>quan</a:t>
            </a:r>
            <a:r>
              <a:rPr lang="en-US" dirty="0">
                <a:solidFill>
                  <a:schemeClr val="accent2"/>
                </a:solidFill>
              </a:rPr>
              <a:t> </a:t>
            </a:r>
            <a:r>
              <a:rPr lang="en-US" dirty="0" err="1">
                <a:solidFill>
                  <a:schemeClr val="accent2"/>
                </a:solidFill>
              </a:rPr>
              <a:t>hàng</a:t>
            </a:r>
            <a:r>
              <a:rPr lang="en-US" dirty="0">
                <a:solidFill>
                  <a:schemeClr val="accent2"/>
                </a:solidFill>
              </a:rPr>
              <a:t> </a:t>
            </a:r>
            <a:r>
              <a:rPr lang="en-US" dirty="0" err="1">
                <a:solidFill>
                  <a:schemeClr val="accent2"/>
                </a:solidFill>
              </a:rPr>
              <a:t>hóa</a:t>
            </a:r>
            <a:endParaRPr lang="en-US" dirty="0">
              <a:solidFill>
                <a:schemeClr val="accent2"/>
              </a:solidFill>
            </a:endParaRPr>
          </a:p>
          <a:p>
            <a:pPr marL="795338"/>
            <a:r>
              <a:rPr lang="en-US" sz="1800" u="sng" dirty="0">
                <a:hlinkClick r:id="rId5"/>
              </a:rPr>
              <a:t>https://kinhdoanh.vnexpress.net/tin-tuc/vi-mo/hai-quan-se-dung-blockchain-de-quan-ly-thong-quan-hang-hoa-3806740.html?utm_source=search_vne</a:t>
            </a:r>
            <a:endParaRPr lang="en-US" sz="1800" u="sng" dirty="0"/>
          </a:p>
          <a:p>
            <a:pPr marL="795338"/>
            <a:endParaRPr lang="en-US" sz="1800" u="sng" dirty="0"/>
          </a:p>
        </p:txBody>
      </p:sp>
    </p:spTree>
    <p:extLst>
      <p:ext uri="{BB962C8B-B14F-4D97-AF65-F5344CB8AC3E}">
        <p14:creationId xmlns:p14="http://schemas.microsoft.com/office/powerpoint/2010/main" val="3756138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47</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3348609"/>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Một</a:t>
            </a:r>
            <a:r>
              <a:rPr lang="en-US" b="1" dirty="0"/>
              <a:t> </a:t>
            </a:r>
            <a:r>
              <a:rPr lang="en-US" b="1" dirty="0" err="1"/>
              <a:t>số</a:t>
            </a:r>
            <a:r>
              <a:rPr lang="en-US" b="1" dirty="0"/>
              <a:t> ý </a:t>
            </a:r>
            <a:r>
              <a:rPr lang="en-US" b="1" dirty="0" err="1"/>
              <a:t>tưởng</a:t>
            </a:r>
            <a:r>
              <a:rPr lang="en-US" b="1" dirty="0"/>
              <a:t> </a:t>
            </a:r>
            <a:r>
              <a:rPr lang="en-US" b="1" dirty="0" err="1"/>
              <a:t>khởi</a:t>
            </a:r>
            <a:r>
              <a:rPr lang="en-US" b="1" dirty="0"/>
              <a:t> </a:t>
            </a:r>
            <a:r>
              <a:rPr lang="en-US" b="1" dirty="0" err="1"/>
              <a:t>nghiệp</a:t>
            </a:r>
            <a:r>
              <a:rPr lang="en-US" b="1" dirty="0"/>
              <a:t> blockchain</a:t>
            </a:r>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Chuyển</a:t>
            </a:r>
            <a:r>
              <a:rPr lang="en-US" dirty="0">
                <a:solidFill>
                  <a:schemeClr val="accent2"/>
                </a:solidFill>
              </a:rPr>
              <a:t> </a:t>
            </a:r>
            <a:r>
              <a:rPr lang="en-US" dirty="0" err="1">
                <a:solidFill>
                  <a:schemeClr val="accent2"/>
                </a:solidFill>
              </a:rPr>
              <a:t>tiền</a:t>
            </a:r>
            <a:r>
              <a:rPr lang="en-US" dirty="0">
                <a:solidFill>
                  <a:schemeClr val="accent2"/>
                </a:solidFill>
              </a:rPr>
              <a:t> </a:t>
            </a:r>
            <a:r>
              <a:rPr lang="en-US" dirty="0" err="1">
                <a:solidFill>
                  <a:schemeClr val="accent2"/>
                </a:solidFill>
              </a:rPr>
              <a:t>toàn</a:t>
            </a:r>
            <a:r>
              <a:rPr lang="en-US" dirty="0">
                <a:solidFill>
                  <a:schemeClr val="accent2"/>
                </a:solidFill>
              </a:rPr>
              <a:t> </a:t>
            </a:r>
            <a:r>
              <a:rPr lang="en-US" dirty="0" err="1">
                <a:solidFill>
                  <a:schemeClr val="accent2"/>
                </a:solidFill>
              </a:rPr>
              <a:t>cầu</a:t>
            </a:r>
            <a:r>
              <a:rPr lang="en-US" dirty="0">
                <a:solidFill>
                  <a:schemeClr val="accent2"/>
                </a:solidFill>
              </a:rPr>
              <a:t> </a:t>
            </a:r>
            <a:r>
              <a:rPr lang="en-US" dirty="0" err="1">
                <a:solidFill>
                  <a:schemeClr val="accent2"/>
                </a:solidFill>
              </a:rPr>
              <a:t>cải</a:t>
            </a:r>
            <a:r>
              <a:rPr lang="en-US" dirty="0">
                <a:solidFill>
                  <a:schemeClr val="accent2"/>
                </a:solidFill>
              </a:rPr>
              <a:t> </a:t>
            </a:r>
            <a:r>
              <a:rPr lang="en-US" dirty="0" err="1">
                <a:solidFill>
                  <a:schemeClr val="accent2"/>
                </a:solidFill>
              </a:rPr>
              <a:t>tiến</a:t>
            </a:r>
            <a:r>
              <a:rPr lang="en-US" dirty="0">
                <a:solidFill>
                  <a:schemeClr val="accent2"/>
                </a:solidFill>
              </a:rPr>
              <a:t> </a:t>
            </a:r>
            <a:r>
              <a:rPr lang="en-US" dirty="0" err="1">
                <a:solidFill>
                  <a:schemeClr val="accent2"/>
                </a:solidFill>
              </a:rPr>
              <a:t>nhờ</a:t>
            </a:r>
            <a:r>
              <a:rPr lang="en-US" dirty="0">
                <a:solidFill>
                  <a:schemeClr val="accent2"/>
                </a:solidFill>
              </a:rPr>
              <a:t> </a:t>
            </a:r>
            <a:r>
              <a:rPr lang="en-US" dirty="0" err="1">
                <a:solidFill>
                  <a:schemeClr val="accent2"/>
                </a:solidFill>
              </a:rPr>
              <a:t>công</a:t>
            </a:r>
            <a:r>
              <a:rPr lang="en-US" dirty="0">
                <a:solidFill>
                  <a:schemeClr val="accent2"/>
                </a:solidFill>
              </a:rPr>
              <a:t> </a:t>
            </a:r>
            <a:r>
              <a:rPr lang="en-US" dirty="0" err="1">
                <a:solidFill>
                  <a:schemeClr val="accent2"/>
                </a:solidFill>
              </a:rPr>
              <a:t>nghệ</a:t>
            </a:r>
            <a:r>
              <a:rPr lang="en-US" dirty="0">
                <a:solidFill>
                  <a:schemeClr val="accent2"/>
                </a:solidFill>
              </a:rPr>
              <a:t> blockchain</a:t>
            </a:r>
          </a:p>
          <a:p>
            <a:pPr marL="795338"/>
            <a:r>
              <a:rPr lang="en-US" sz="1800" u="sng" dirty="0">
                <a:hlinkClick r:id="rId2"/>
              </a:rPr>
              <a:t>https://kinhdoanh.vnexpress.net/tin-tuc/ebank/ngan-hang/chuyen-tien-toan-cau-cai-tien-nho-cong-nghe-blockchain-3763148.html?utm_source=search_vne</a:t>
            </a:r>
            <a:endParaRPr lang="en-US" sz="1800" u="sng" dirty="0"/>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MediBloc</a:t>
            </a:r>
            <a:r>
              <a:rPr lang="en-US" dirty="0">
                <a:solidFill>
                  <a:schemeClr val="accent2"/>
                </a:solidFill>
              </a:rPr>
              <a:t>: A Blockchain-based healthcare information ecosystem.</a:t>
            </a:r>
          </a:p>
          <a:p>
            <a:pPr marL="795338"/>
            <a:r>
              <a:rPr lang="en-US" sz="1800" u="sng" dirty="0">
                <a:hlinkClick r:id="rId3"/>
              </a:rPr>
              <a:t>https://golden.com/wiki/MediBloc</a:t>
            </a:r>
            <a:endParaRPr lang="en-US" sz="1800" u="sng" dirty="0"/>
          </a:p>
          <a:p>
            <a:pPr marL="795338"/>
            <a:endParaRPr lang="en-US" sz="1800" u="sng" dirty="0"/>
          </a:p>
        </p:txBody>
      </p:sp>
    </p:spTree>
    <p:extLst>
      <p:ext uri="{BB962C8B-B14F-4D97-AF65-F5344CB8AC3E}">
        <p14:creationId xmlns:p14="http://schemas.microsoft.com/office/powerpoint/2010/main" val="590915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48</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459682"/>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Một</a:t>
            </a:r>
            <a:r>
              <a:rPr lang="en-US" b="1" dirty="0"/>
              <a:t> </a:t>
            </a:r>
            <a:r>
              <a:rPr lang="en-US" b="1" dirty="0" err="1"/>
              <a:t>số</a:t>
            </a:r>
            <a:r>
              <a:rPr lang="en-US" b="1" dirty="0"/>
              <a:t> ý </a:t>
            </a:r>
            <a:r>
              <a:rPr lang="en-US" b="1" dirty="0" err="1"/>
              <a:t>tưởng</a:t>
            </a:r>
            <a:r>
              <a:rPr lang="en-US" b="1" dirty="0"/>
              <a:t> </a:t>
            </a:r>
            <a:r>
              <a:rPr lang="en-US" b="1" dirty="0" err="1"/>
              <a:t>khởi</a:t>
            </a:r>
            <a:r>
              <a:rPr lang="en-US" b="1" dirty="0"/>
              <a:t> </a:t>
            </a:r>
            <a:r>
              <a:rPr lang="en-US" b="1" dirty="0" err="1"/>
              <a:t>nghiệp</a:t>
            </a:r>
            <a:r>
              <a:rPr lang="en-US" b="1" dirty="0"/>
              <a:t> blockchain</a:t>
            </a:r>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Chuyển</a:t>
            </a:r>
            <a:r>
              <a:rPr lang="en-US" dirty="0">
                <a:solidFill>
                  <a:schemeClr val="accent2"/>
                </a:solidFill>
              </a:rPr>
              <a:t> </a:t>
            </a:r>
            <a:r>
              <a:rPr lang="en-US" dirty="0" err="1">
                <a:solidFill>
                  <a:schemeClr val="accent2"/>
                </a:solidFill>
              </a:rPr>
              <a:t>tiền</a:t>
            </a:r>
            <a:r>
              <a:rPr lang="en-US" dirty="0">
                <a:solidFill>
                  <a:schemeClr val="accent2"/>
                </a:solidFill>
              </a:rPr>
              <a:t> </a:t>
            </a:r>
            <a:r>
              <a:rPr lang="en-US" dirty="0" err="1">
                <a:solidFill>
                  <a:schemeClr val="accent2"/>
                </a:solidFill>
              </a:rPr>
              <a:t>toàn</a:t>
            </a:r>
            <a:r>
              <a:rPr lang="en-US" dirty="0">
                <a:solidFill>
                  <a:schemeClr val="accent2"/>
                </a:solidFill>
              </a:rPr>
              <a:t> </a:t>
            </a:r>
            <a:r>
              <a:rPr lang="en-US" dirty="0" err="1">
                <a:solidFill>
                  <a:schemeClr val="accent2"/>
                </a:solidFill>
              </a:rPr>
              <a:t>cầu</a:t>
            </a:r>
            <a:r>
              <a:rPr lang="en-US" dirty="0">
                <a:solidFill>
                  <a:schemeClr val="accent2"/>
                </a:solidFill>
              </a:rPr>
              <a:t> </a:t>
            </a:r>
            <a:r>
              <a:rPr lang="en-US" dirty="0" err="1">
                <a:solidFill>
                  <a:schemeClr val="accent2"/>
                </a:solidFill>
              </a:rPr>
              <a:t>cải</a:t>
            </a:r>
            <a:r>
              <a:rPr lang="en-US" dirty="0">
                <a:solidFill>
                  <a:schemeClr val="accent2"/>
                </a:solidFill>
              </a:rPr>
              <a:t> </a:t>
            </a:r>
            <a:r>
              <a:rPr lang="en-US" dirty="0" err="1">
                <a:solidFill>
                  <a:schemeClr val="accent2"/>
                </a:solidFill>
              </a:rPr>
              <a:t>tiến</a:t>
            </a:r>
            <a:r>
              <a:rPr lang="en-US" dirty="0">
                <a:solidFill>
                  <a:schemeClr val="accent2"/>
                </a:solidFill>
              </a:rPr>
              <a:t> </a:t>
            </a:r>
            <a:r>
              <a:rPr lang="en-US" dirty="0" err="1">
                <a:solidFill>
                  <a:schemeClr val="accent2"/>
                </a:solidFill>
              </a:rPr>
              <a:t>nhờ</a:t>
            </a:r>
            <a:r>
              <a:rPr lang="en-US" dirty="0">
                <a:solidFill>
                  <a:schemeClr val="accent2"/>
                </a:solidFill>
              </a:rPr>
              <a:t> </a:t>
            </a:r>
            <a:r>
              <a:rPr lang="en-US" dirty="0" err="1">
                <a:solidFill>
                  <a:schemeClr val="accent2"/>
                </a:solidFill>
              </a:rPr>
              <a:t>công</a:t>
            </a:r>
            <a:r>
              <a:rPr lang="en-US" dirty="0">
                <a:solidFill>
                  <a:schemeClr val="accent2"/>
                </a:solidFill>
              </a:rPr>
              <a:t> </a:t>
            </a:r>
            <a:r>
              <a:rPr lang="en-US" dirty="0" err="1">
                <a:solidFill>
                  <a:schemeClr val="accent2"/>
                </a:solidFill>
              </a:rPr>
              <a:t>nghệ</a:t>
            </a:r>
            <a:r>
              <a:rPr lang="en-US" dirty="0">
                <a:solidFill>
                  <a:schemeClr val="accent2"/>
                </a:solidFill>
              </a:rPr>
              <a:t> blockchain</a:t>
            </a:r>
          </a:p>
          <a:p>
            <a:pPr marL="795338"/>
            <a:r>
              <a:rPr lang="en-US" sz="1800" u="sng" dirty="0">
                <a:hlinkClick r:id="rId2"/>
              </a:rPr>
              <a:t>https://kinhdoanh.vnexpress.net/tin-tuc/ebank/ngan-hang/chuyen-tien-toan-cau-cai-tien-nho-cong-nghe-blockchain-3763148.html?utm_source=search_vne</a:t>
            </a:r>
            <a:endParaRPr lang="en-US" sz="1800" u="sng" dirty="0"/>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MediBloc</a:t>
            </a:r>
            <a:r>
              <a:rPr lang="en-US" dirty="0">
                <a:solidFill>
                  <a:schemeClr val="accent2"/>
                </a:solidFill>
              </a:rPr>
              <a:t>: A Blockchain-based healthcare information ecosystem.</a:t>
            </a:r>
          </a:p>
          <a:p>
            <a:pPr marL="795338"/>
            <a:r>
              <a:rPr lang="en-US" sz="1800" u="sng" dirty="0">
                <a:hlinkClick r:id="rId3"/>
              </a:rPr>
              <a:t>https://golden.com/wiki/MediBloc</a:t>
            </a:r>
            <a:endParaRPr lang="en-US" sz="1800" u="sng" dirty="0"/>
          </a:p>
          <a:p>
            <a:pPr marL="800100" lvl="1" indent="-342900" eaLnBrk="1" hangingPunct="1">
              <a:lnSpc>
                <a:spcPct val="130000"/>
              </a:lnSpc>
              <a:spcBef>
                <a:spcPts val="600"/>
              </a:spcBef>
              <a:buClr>
                <a:srgbClr val="3333CC"/>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solidFill>
                  <a:schemeClr val="accent2"/>
                </a:solidFill>
              </a:rPr>
              <a:t>Quản</a:t>
            </a:r>
            <a:r>
              <a:rPr lang="en-US" dirty="0">
                <a:solidFill>
                  <a:schemeClr val="accent2"/>
                </a:solidFill>
              </a:rPr>
              <a:t> </a:t>
            </a:r>
            <a:r>
              <a:rPr lang="en-US" dirty="0" err="1">
                <a:solidFill>
                  <a:schemeClr val="accent2"/>
                </a:solidFill>
              </a:rPr>
              <a:t>lý</a:t>
            </a:r>
            <a:r>
              <a:rPr lang="en-US" dirty="0">
                <a:solidFill>
                  <a:schemeClr val="accent2"/>
                </a:solidFill>
              </a:rPr>
              <a:t> </a:t>
            </a:r>
            <a:r>
              <a:rPr lang="en-US" dirty="0" err="1">
                <a:solidFill>
                  <a:schemeClr val="accent2"/>
                </a:solidFill>
              </a:rPr>
              <a:t>văn</a:t>
            </a:r>
            <a:r>
              <a:rPr lang="en-US" dirty="0">
                <a:solidFill>
                  <a:schemeClr val="accent2"/>
                </a:solidFill>
              </a:rPr>
              <a:t> </a:t>
            </a:r>
            <a:r>
              <a:rPr lang="en-US" dirty="0" err="1">
                <a:solidFill>
                  <a:schemeClr val="accent2"/>
                </a:solidFill>
              </a:rPr>
              <a:t>bằng</a:t>
            </a:r>
            <a:r>
              <a:rPr lang="en-US" dirty="0">
                <a:solidFill>
                  <a:schemeClr val="accent2"/>
                </a:solidFill>
              </a:rPr>
              <a:t> </a:t>
            </a:r>
            <a:r>
              <a:rPr lang="en-US" dirty="0" err="1">
                <a:solidFill>
                  <a:schemeClr val="accent2"/>
                </a:solidFill>
              </a:rPr>
              <a:t>dựa</a:t>
            </a:r>
            <a:r>
              <a:rPr lang="en-US" dirty="0">
                <a:solidFill>
                  <a:schemeClr val="accent2"/>
                </a:solidFill>
              </a:rPr>
              <a:t> </a:t>
            </a:r>
            <a:r>
              <a:rPr lang="en-US" dirty="0" err="1">
                <a:solidFill>
                  <a:schemeClr val="accent2"/>
                </a:solidFill>
              </a:rPr>
              <a:t>trên</a:t>
            </a:r>
            <a:r>
              <a:rPr lang="en-US" dirty="0">
                <a:solidFill>
                  <a:schemeClr val="accent2"/>
                </a:solidFill>
              </a:rPr>
              <a:t> blockchain </a:t>
            </a:r>
            <a:r>
              <a:rPr lang="en-US" dirty="0" err="1">
                <a:solidFill>
                  <a:schemeClr val="accent2"/>
                </a:solidFill>
              </a:rPr>
              <a:t>từ</a:t>
            </a:r>
            <a:r>
              <a:rPr lang="en-US" dirty="0">
                <a:solidFill>
                  <a:schemeClr val="accent2"/>
                </a:solidFill>
              </a:rPr>
              <a:t> 2020-2021</a:t>
            </a:r>
          </a:p>
          <a:p>
            <a:pPr marL="795338"/>
            <a:r>
              <a:rPr lang="en-US" sz="1800" u="sng" dirty="0"/>
              <a:t>https://moha.gov.vn/baucu/tin-tuc-su-kien/bo-giao-duc-va-dao-tao-chuan-bi-luu-tru-van-bang-quoc-gia-tren-blockchain-45215.html</a:t>
            </a:r>
          </a:p>
          <a:p>
            <a:pPr marL="795338"/>
            <a:endParaRPr lang="en-US" sz="1800" u="sng" dirty="0"/>
          </a:p>
        </p:txBody>
      </p:sp>
    </p:spTree>
    <p:extLst>
      <p:ext uri="{BB962C8B-B14F-4D97-AF65-F5344CB8AC3E}">
        <p14:creationId xmlns:p14="http://schemas.microsoft.com/office/powerpoint/2010/main" val="3352172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49</a:t>
            </a:fld>
            <a:endParaRPr lang="en-US" altLang="en-US" sz="1400"/>
          </a:p>
        </p:txBody>
      </p:sp>
      <p:sp>
        <p:nvSpPr>
          <p:cNvPr id="2355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4. </a:t>
            </a:r>
            <a:r>
              <a:rPr lang="en-US" altLang="en-US" sz="4000" b="1" dirty="0" err="1">
                <a:solidFill>
                  <a:schemeClr val="accent2"/>
                </a:solidFill>
              </a:rPr>
              <a:t>Ứng</a:t>
            </a:r>
            <a:r>
              <a:rPr lang="en-US" altLang="en-US" sz="4000" b="1" dirty="0">
                <a:solidFill>
                  <a:schemeClr val="accent2"/>
                </a:solidFill>
              </a:rPr>
              <a:t> </a:t>
            </a:r>
            <a:r>
              <a:rPr lang="en-US" altLang="en-US" sz="4000" b="1" dirty="0" err="1">
                <a:solidFill>
                  <a:schemeClr val="accent2"/>
                </a:solidFill>
              </a:rPr>
              <a:t>dụng</a:t>
            </a:r>
            <a:r>
              <a:rPr lang="en-US" altLang="en-US" sz="4000" b="1" dirty="0">
                <a:solidFill>
                  <a:schemeClr val="accent2"/>
                </a:solidFill>
              </a:rPr>
              <a:t> </a:t>
            </a:r>
            <a:r>
              <a:rPr lang="en-US" altLang="en-US" sz="4000" b="1" dirty="0" err="1">
                <a:solidFill>
                  <a:schemeClr val="accent2"/>
                </a:solidFill>
              </a:rPr>
              <a:t>công</a:t>
            </a:r>
            <a:r>
              <a:rPr lang="en-US" altLang="en-US" sz="4000" b="1" dirty="0">
                <a:solidFill>
                  <a:schemeClr val="accent2"/>
                </a:solidFill>
              </a:rPr>
              <a:t> </a:t>
            </a:r>
            <a:r>
              <a:rPr lang="en-US" altLang="en-US" sz="4000" b="1" dirty="0" err="1">
                <a:solidFill>
                  <a:schemeClr val="accent2"/>
                </a:solidFill>
              </a:rPr>
              <a:t>nghệ</a:t>
            </a:r>
            <a:r>
              <a:rPr lang="en-US" altLang="en-US" sz="4000" b="1" dirty="0">
                <a:solidFill>
                  <a:schemeClr val="accent2"/>
                </a:solidFill>
              </a:rPr>
              <a:t> </a:t>
            </a:r>
            <a:r>
              <a:rPr lang="en-US" altLang="en-US" sz="4000" b="1" dirty="0" err="1">
                <a:solidFill>
                  <a:schemeClr val="accent2"/>
                </a:solidFill>
              </a:rPr>
              <a:t>blockchain</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534400" cy="4475071"/>
          </a:xfrm>
          <a:prstGeom prst="rect">
            <a:avLst/>
          </a:prstGeom>
          <a:noFill/>
          <a:ln w="9525">
            <a:noFill/>
            <a:miter lim="800000"/>
            <a:headEnd/>
            <a:tailEnd/>
          </a:ln>
          <a:effectLst/>
        </p:spPr>
        <p:txBody>
          <a:bodyPr wrap="square">
            <a:spAutoFit/>
          </a:bodyPr>
          <a:lstStyle/>
          <a:p>
            <a:pPr marL="342900" indent="-342900" eaLnBrk="1" hangingPunct="1">
              <a:lnSpc>
                <a:spcPct val="150000"/>
              </a:lnSpc>
              <a:buClr>
                <a:srgbClr val="3333CC"/>
              </a:buClr>
              <a:buSzPct val="10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err="1"/>
              <a:t>Một</a:t>
            </a:r>
            <a:r>
              <a:rPr lang="en-US" b="1" dirty="0"/>
              <a:t> ý </a:t>
            </a:r>
            <a:r>
              <a:rPr lang="en-US" b="1" dirty="0" err="1"/>
              <a:t>tưởng</a:t>
            </a:r>
            <a:r>
              <a:rPr lang="en-US" b="1" dirty="0"/>
              <a:t> </a:t>
            </a:r>
            <a:r>
              <a:rPr lang="en-US" b="1" dirty="0" err="1"/>
              <a:t>ấp</a:t>
            </a:r>
            <a:r>
              <a:rPr lang="en-US" b="1" dirty="0"/>
              <a:t> ủ: </a:t>
            </a:r>
            <a:r>
              <a:rPr lang="en-US" dirty="0" err="1">
                <a:solidFill>
                  <a:schemeClr val="accent2"/>
                </a:solidFill>
              </a:rPr>
              <a:t>Hệ</a:t>
            </a:r>
            <a:r>
              <a:rPr lang="en-US" dirty="0">
                <a:solidFill>
                  <a:schemeClr val="accent2"/>
                </a:solidFill>
              </a:rPr>
              <a:t> </a:t>
            </a:r>
            <a:r>
              <a:rPr lang="en-US" dirty="0" err="1">
                <a:solidFill>
                  <a:schemeClr val="accent2"/>
                </a:solidFill>
              </a:rPr>
              <a:t>thống</a:t>
            </a:r>
            <a:r>
              <a:rPr lang="en-US" dirty="0">
                <a:solidFill>
                  <a:schemeClr val="accent2"/>
                </a:solidFill>
              </a:rPr>
              <a:t> </a:t>
            </a:r>
            <a:r>
              <a:rPr lang="en-US" dirty="0" err="1">
                <a:solidFill>
                  <a:schemeClr val="accent2"/>
                </a:solidFill>
              </a:rPr>
              <a:t>đánh</a:t>
            </a:r>
            <a:r>
              <a:rPr lang="en-US" dirty="0">
                <a:solidFill>
                  <a:schemeClr val="accent2"/>
                </a:solidFill>
              </a:rPr>
              <a:t> </a:t>
            </a:r>
            <a:r>
              <a:rPr lang="en-US" dirty="0" err="1">
                <a:solidFill>
                  <a:schemeClr val="accent2"/>
                </a:solidFill>
              </a:rPr>
              <a:t>giá</a:t>
            </a:r>
            <a:r>
              <a:rPr lang="en-US" dirty="0">
                <a:solidFill>
                  <a:schemeClr val="accent2"/>
                </a:solidFill>
              </a:rPr>
              <a:t> </a:t>
            </a:r>
            <a:r>
              <a:rPr lang="en-US" dirty="0" err="1">
                <a:solidFill>
                  <a:schemeClr val="accent2"/>
                </a:solidFill>
              </a:rPr>
              <a:t>điểm</a:t>
            </a:r>
            <a:r>
              <a:rPr lang="en-US" dirty="0">
                <a:solidFill>
                  <a:schemeClr val="accent2"/>
                </a:solidFill>
              </a:rPr>
              <a:t> “c</a:t>
            </a:r>
            <a:r>
              <a:rPr lang="vi-VN" dirty="0">
                <a:solidFill>
                  <a:schemeClr val="accent2"/>
                </a:solidFill>
              </a:rPr>
              <a:t>ư</a:t>
            </a:r>
            <a:r>
              <a:rPr lang="en-US" dirty="0">
                <a:solidFill>
                  <a:schemeClr val="accent2"/>
                </a:solidFill>
              </a:rPr>
              <a:t> </a:t>
            </a:r>
            <a:r>
              <a:rPr lang="en-US" dirty="0" err="1">
                <a:solidFill>
                  <a:schemeClr val="accent2"/>
                </a:solidFill>
              </a:rPr>
              <a:t>dân</a:t>
            </a:r>
            <a:r>
              <a:rPr lang="en-US" dirty="0">
                <a:solidFill>
                  <a:schemeClr val="accent2"/>
                </a:solidFill>
              </a:rPr>
              <a:t>”</a:t>
            </a:r>
          </a:p>
          <a:p>
            <a:pPr marL="862013" lvl="2" indent="-344488" eaLnBrk="1" hangingPunct="1">
              <a:lnSpc>
                <a:spcPct val="150000"/>
              </a:lnSpc>
              <a:buClr>
                <a:srgbClr val="3333CC"/>
              </a:buClr>
              <a:buSzPct val="100000"/>
              <a:buFont typeface="Wingdings" panose="05000000000000000000" pitchFamily="2" charset="2"/>
              <a:buChar char="§"/>
              <a:tabLst>
                <a:tab pos="862013"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Nhận</a:t>
            </a:r>
            <a:r>
              <a:rPr lang="en-US" dirty="0"/>
              <a:t> </a:t>
            </a:r>
            <a:r>
              <a:rPr lang="en-US" dirty="0" err="1"/>
              <a:t>diện</a:t>
            </a:r>
            <a:r>
              <a:rPr lang="en-US" dirty="0"/>
              <a:t> </a:t>
            </a:r>
            <a:r>
              <a:rPr lang="en-US" dirty="0" err="1"/>
              <a:t>ứng</a:t>
            </a:r>
            <a:r>
              <a:rPr lang="en-US" dirty="0"/>
              <a:t> </a:t>
            </a:r>
            <a:r>
              <a:rPr lang="en-US" dirty="0" err="1"/>
              <a:t>dụng</a:t>
            </a:r>
            <a:r>
              <a:rPr lang="en-US" dirty="0"/>
              <a:t> </a:t>
            </a:r>
            <a:r>
              <a:rPr lang="en-US" dirty="0" err="1"/>
              <a:t>quản</a:t>
            </a:r>
            <a:r>
              <a:rPr lang="en-US" dirty="0"/>
              <a:t> </a:t>
            </a:r>
            <a:r>
              <a:rPr lang="en-US" dirty="0" err="1"/>
              <a:t>lý</a:t>
            </a:r>
            <a:endParaRPr lang="en-US" dirty="0"/>
          </a:p>
          <a:p>
            <a:pPr marL="966788" lvl="2" indent="-276225" eaLnBrk="1" hangingPunct="1">
              <a:lnSpc>
                <a:spcPct val="110000"/>
              </a:lnSpc>
              <a:spcBef>
                <a:spcPts val="600"/>
              </a:spcBef>
              <a:buClr>
                <a:srgbClr val="3333CC"/>
              </a:buClr>
              <a:buSzPct val="100000"/>
              <a:buFont typeface="Arial" panose="020B0604020202020204" pitchFamily="34" charset="0"/>
              <a:buChar char="•"/>
              <a:tabLst>
                <a:tab pos="966788"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Đối</a:t>
            </a:r>
            <a:r>
              <a:rPr lang="en-US" dirty="0"/>
              <a:t> </a:t>
            </a:r>
            <a:r>
              <a:rPr lang="en-US" dirty="0" err="1"/>
              <a:t>tượng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Thông</a:t>
            </a:r>
            <a:r>
              <a:rPr lang="en-US" dirty="0"/>
              <a:t> tin c</a:t>
            </a:r>
            <a:r>
              <a:rPr lang="vi-VN" dirty="0"/>
              <a:t>ư</a:t>
            </a:r>
            <a:r>
              <a:rPr lang="en-US" dirty="0"/>
              <a:t> </a:t>
            </a:r>
            <a:r>
              <a:rPr lang="en-US" dirty="0" err="1"/>
              <a:t>dân</a:t>
            </a:r>
            <a:r>
              <a:rPr lang="en-US" dirty="0"/>
              <a:t>, </a:t>
            </a:r>
            <a:r>
              <a:rPr lang="en-US" dirty="0" err="1"/>
              <a:t>uy</a:t>
            </a:r>
            <a:r>
              <a:rPr lang="en-US" dirty="0"/>
              <a:t> </a:t>
            </a:r>
            <a:r>
              <a:rPr lang="en-US" dirty="0" err="1"/>
              <a:t>tín</a:t>
            </a:r>
            <a:r>
              <a:rPr lang="en-US" dirty="0"/>
              <a:t> c</a:t>
            </a:r>
            <a:r>
              <a:rPr lang="vi-VN" dirty="0"/>
              <a:t>ư</a:t>
            </a:r>
            <a:r>
              <a:rPr lang="en-US" dirty="0"/>
              <a:t> </a:t>
            </a:r>
            <a:r>
              <a:rPr lang="en-US" dirty="0" err="1"/>
              <a:t>dân</a:t>
            </a:r>
            <a:endParaRPr lang="en-US" dirty="0"/>
          </a:p>
          <a:p>
            <a:pPr marL="966788" lvl="2" indent="-276225" eaLnBrk="1" hangingPunct="1">
              <a:lnSpc>
                <a:spcPct val="110000"/>
              </a:lnSpc>
              <a:spcBef>
                <a:spcPts val="600"/>
              </a:spcBef>
              <a:buClr>
                <a:srgbClr val="3333CC"/>
              </a:buClr>
              <a:buSzPct val="100000"/>
              <a:buFont typeface="Arial" panose="020B0604020202020204" pitchFamily="34" charset="0"/>
              <a:buChar char="•"/>
              <a:tabLst>
                <a:tab pos="966788"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Phát</a:t>
            </a:r>
            <a:r>
              <a:rPr lang="en-US" dirty="0"/>
              <a:t> </a:t>
            </a:r>
            <a:r>
              <a:rPr lang="en-US" dirty="0" err="1"/>
              <a:t>sinh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Giao</a:t>
            </a:r>
            <a:r>
              <a:rPr lang="en-US" dirty="0"/>
              <a:t> </a:t>
            </a:r>
            <a:r>
              <a:rPr lang="en-US" dirty="0" err="1"/>
              <a:t>tiếp</a:t>
            </a:r>
            <a:r>
              <a:rPr lang="en-US" dirty="0"/>
              <a:t>, t</a:t>
            </a:r>
            <a:r>
              <a:rPr lang="vi-VN" dirty="0"/>
              <a:t>ư</a:t>
            </a:r>
            <a:r>
              <a:rPr lang="en-US" dirty="0" err="1"/>
              <a:t>ơng</a:t>
            </a:r>
            <a:r>
              <a:rPr lang="en-US" dirty="0"/>
              <a:t> </a:t>
            </a:r>
            <a:r>
              <a:rPr lang="en-US" dirty="0" err="1"/>
              <a:t>tác</a:t>
            </a:r>
            <a:r>
              <a:rPr lang="en-US" dirty="0"/>
              <a:t> c</a:t>
            </a:r>
            <a:r>
              <a:rPr lang="vi-VN" dirty="0"/>
              <a:t>ư</a:t>
            </a:r>
            <a:r>
              <a:rPr lang="en-US" dirty="0"/>
              <a:t> </a:t>
            </a:r>
            <a:r>
              <a:rPr lang="en-US" dirty="0" err="1"/>
              <a:t>dân</a:t>
            </a:r>
            <a:endParaRPr lang="en-US" dirty="0"/>
          </a:p>
          <a:p>
            <a:pPr marL="966788" lvl="2" indent="-276225" eaLnBrk="1" hangingPunct="1">
              <a:lnSpc>
                <a:spcPct val="110000"/>
              </a:lnSpc>
              <a:spcBef>
                <a:spcPts val="600"/>
              </a:spcBef>
              <a:buClr>
                <a:srgbClr val="3333CC"/>
              </a:buClr>
              <a:buSzPct val="100000"/>
              <a:buFont typeface="Arial" panose="020B0604020202020204" pitchFamily="34" charset="0"/>
              <a:buChar char="•"/>
              <a:tabLst>
                <a:tab pos="966788"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Có</a:t>
            </a:r>
            <a:r>
              <a:rPr lang="en-US" dirty="0"/>
              <a:t> </a:t>
            </a:r>
            <a:r>
              <a:rPr lang="en-US" dirty="0" err="1"/>
              <a:t>nhiều</a:t>
            </a:r>
            <a:r>
              <a:rPr lang="en-US" dirty="0"/>
              <a:t> </a:t>
            </a:r>
            <a:r>
              <a:rPr lang="en-US" dirty="0" err="1"/>
              <a:t>thành</a:t>
            </a:r>
            <a:r>
              <a:rPr lang="en-US" dirty="0"/>
              <a:t> </a:t>
            </a:r>
            <a:r>
              <a:rPr lang="en-US" dirty="0" err="1"/>
              <a:t>viên</a:t>
            </a:r>
            <a:r>
              <a:rPr lang="en-US" dirty="0"/>
              <a:t> </a:t>
            </a:r>
            <a:r>
              <a:rPr lang="en-US" dirty="0" err="1"/>
              <a:t>có</a:t>
            </a:r>
            <a:r>
              <a:rPr lang="en-US" dirty="0"/>
              <a:t> t</a:t>
            </a:r>
            <a:r>
              <a:rPr lang="vi-VN" dirty="0"/>
              <a:t>ư</a:t>
            </a:r>
            <a:r>
              <a:rPr lang="en-US" dirty="0" err="1"/>
              <a:t>ơng</a:t>
            </a:r>
            <a:r>
              <a:rPr lang="en-US" dirty="0"/>
              <a:t> </a:t>
            </a:r>
            <a:r>
              <a:rPr lang="en-US" dirty="0" err="1"/>
              <a:t>tác</a:t>
            </a:r>
            <a:r>
              <a:rPr lang="en-US" dirty="0"/>
              <a:t> </a:t>
            </a:r>
            <a:r>
              <a:rPr lang="en-US" dirty="0" err="1"/>
              <a:t>trong</a:t>
            </a:r>
            <a:r>
              <a:rPr lang="en-US" dirty="0"/>
              <a:t> </a:t>
            </a:r>
            <a:r>
              <a:rPr lang="en-US" dirty="0" err="1"/>
              <a:t>hệ</a:t>
            </a:r>
            <a:r>
              <a:rPr lang="en-US" dirty="0"/>
              <a:t> </a:t>
            </a:r>
            <a:r>
              <a:rPr lang="en-US" dirty="0" err="1"/>
              <a:t>thống</a:t>
            </a:r>
            <a:endParaRPr lang="en-US" dirty="0"/>
          </a:p>
          <a:p>
            <a:pPr marL="1257300" lvl="2" indent="-342900" eaLnBrk="1" hangingPunct="1">
              <a:lnSpc>
                <a:spcPct val="130000"/>
              </a:lnSpc>
              <a:buClr>
                <a:srgbClr val="3333CC"/>
              </a:buClr>
              <a:buSzPct val="10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dirty="0" err="1"/>
              <a:t>Sở</a:t>
            </a:r>
            <a:r>
              <a:rPr lang="en-US" sz="2200" dirty="0"/>
              <a:t> </a:t>
            </a:r>
            <a:r>
              <a:rPr lang="en-US" sz="2200" dirty="0" err="1"/>
              <a:t>hữu</a:t>
            </a:r>
            <a:r>
              <a:rPr lang="en-US" sz="2200" dirty="0"/>
              <a:t>; </a:t>
            </a:r>
            <a:r>
              <a:rPr lang="en-US" sz="2200" dirty="0" err="1"/>
              <a:t>Hưởng</a:t>
            </a:r>
            <a:r>
              <a:rPr lang="en-US" sz="2200" dirty="0"/>
              <a:t> </a:t>
            </a:r>
            <a:r>
              <a:rPr lang="en-US" sz="2200" dirty="0" err="1"/>
              <a:t>lợi</a:t>
            </a:r>
            <a:r>
              <a:rPr lang="en-US" sz="2200" dirty="0"/>
              <a:t>; </a:t>
            </a:r>
            <a:r>
              <a:rPr lang="en-US" sz="2200" dirty="0" err="1"/>
              <a:t>Vai</a:t>
            </a:r>
            <a:r>
              <a:rPr lang="en-US" sz="2200" dirty="0"/>
              <a:t> </a:t>
            </a:r>
            <a:r>
              <a:rPr lang="en-US" sz="2200" dirty="0" err="1"/>
              <a:t>trò</a:t>
            </a:r>
            <a:r>
              <a:rPr lang="en-US" sz="2200" dirty="0"/>
              <a:t> </a:t>
            </a:r>
            <a:r>
              <a:rPr lang="en-US" sz="2200" dirty="0" err="1"/>
              <a:t>xác</a:t>
            </a:r>
            <a:r>
              <a:rPr lang="en-US" sz="2200" dirty="0"/>
              <a:t> </a:t>
            </a:r>
            <a:r>
              <a:rPr lang="en-US" sz="2200" dirty="0" err="1"/>
              <a:t>thực</a:t>
            </a:r>
            <a:r>
              <a:rPr lang="en-US" sz="2200" dirty="0"/>
              <a:t>, </a:t>
            </a:r>
            <a:r>
              <a:rPr lang="en-US" sz="2200" dirty="0" err="1"/>
              <a:t>lập</a:t>
            </a:r>
            <a:r>
              <a:rPr lang="en-US" sz="2200" dirty="0"/>
              <a:t> </a:t>
            </a:r>
            <a:r>
              <a:rPr lang="en-US" sz="2200" dirty="0" err="1"/>
              <a:t>môi</a:t>
            </a:r>
            <a:r>
              <a:rPr lang="en-US" sz="2200" dirty="0"/>
              <a:t> </a:t>
            </a:r>
            <a:r>
              <a:rPr lang="en-US" sz="2200" dirty="0" err="1"/>
              <a:t>trường</a:t>
            </a:r>
            <a:r>
              <a:rPr lang="en-US" sz="2200" dirty="0"/>
              <a:t> </a:t>
            </a:r>
            <a:r>
              <a:rPr lang="en-US" sz="2200" dirty="0" err="1"/>
              <a:t>tồn</a:t>
            </a:r>
            <a:r>
              <a:rPr lang="en-US" sz="2200" dirty="0"/>
              <a:t> </a:t>
            </a:r>
            <a:r>
              <a:rPr lang="en-US" sz="2200" dirty="0" err="1"/>
              <a:t>tại</a:t>
            </a:r>
            <a:endParaRPr lang="en-US" sz="2200" dirty="0"/>
          </a:p>
          <a:p>
            <a:pPr marL="862013" lvl="2" indent="-344488" eaLnBrk="1" hangingPunct="1">
              <a:lnSpc>
                <a:spcPct val="150000"/>
              </a:lnSpc>
              <a:buClr>
                <a:srgbClr val="3333CC"/>
              </a:buClr>
              <a:buSzPct val="100000"/>
              <a:buFont typeface="Wingdings" panose="05000000000000000000" pitchFamily="2" charset="2"/>
              <a:buChar char="§"/>
              <a:tabLst>
                <a:tab pos="862013"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Tích</a:t>
            </a:r>
            <a:r>
              <a:rPr lang="en-US" dirty="0"/>
              <a:t> </a:t>
            </a:r>
            <a:r>
              <a:rPr lang="en-US" dirty="0" err="1"/>
              <a:t>hợp</a:t>
            </a:r>
            <a:r>
              <a:rPr lang="en-US" dirty="0"/>
              <a:t> ở </a:t>
            </a:r>
            <a:r>
              <a:rPr lang="en-US" dirty="0" err="1"/>
              <a:t>đâu</a:t>
            </a:r>
            <a:r>
              <a:rPr lang="en-US" dirty="0"/>
              <a:t>?</a:t>
            </a:r>
          </a:p>
          <a:p>
            <a:pPr marL="966788" lvl="2" indent="-276225" eaLnBrk="1" hangingPunct="1">
              <a:lnSpc>
                <a:spcPct val="110000"/>
              </a:lnSpc>
              <a:spcBef>
                <a:spcPts val="600"/>
              </a:spcBef>
              <a:buClr>
                <a:srgbClr val="3333CC"/>
              </a:buClr>
              <a:buSzPct val="100000"/>
              <a:buFont typeface="Arial" panose="020B0604020202020204" pitchFamily="34" charset="0"/>
              <a:buChar char="•"/>
              <a:tabLst>
                <a:tab pos="966788"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vận</a:t>
            </a:r>
            <a:r>
              <a:rPr lang="en-US" dirty="0"/>
              <a:t> </a:t>
            </a:r>
            <a:r>
              <a:rPr lang="en-US" dirty="0" err="1"/>
              <a:t>hành</a:t>
            </a:r>
            <a:r>
              <a:rPr lang="en-US" dirty="0"/>
              <a:t> </a:t>
            </a:r>
            <a:r>
              <a:rPr lang="en-US" dirty="0" err="1"/>
              <a:t>chung</a:t>
            </a:r>
            <a:r>
              <a:rPr lang="en-US" dirty="0"/>
              <a:t> c</a:t>
            </a:r>
            <a:r>
              <a:rPr lang="vi-VN" dirty="0"/>
              <a:t>ư</a:t>
            </a:r>
            <a:endParaRPr lang="en-US" dirty="0"/>
          </a:p>
          <a:p>
            <a:pPr marL="795338"/>
            <a:endParaRPr lang="en-US" sz="1800" u="sng" dirty="0"/>
          </a:p>
        </p:txBody>
      </p:sp>
    </p:spTree>
    <p:extLst>
      <p:ext uri="{BB962C8B-B14F-4D97-AF65-F5344CB8AC3E}">
        <p14:creationId xmlns:p14="http://schemas.microsoft.com/office/powerpoint/2010/main" val="210963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0845FB-4B91-478D-B438-AD8A9D12B1E6}" type="slidenum">
              <a:rPr lang="en-US" altLang="en-US" sz="1400" smtClean="0"/>
              <a:pPr>
                <a:spcBef>
                  <a:spcPct val="0"/>
                </a:spcBef>
                <a:buFontTx/>
                <a:buNone/>
              </a:pPr>
              <a:t>5</a:t>
            </a:fld>
            <a:endParaRPr lang="en-US" altLang="en-US" sz="1400"/>
          </a:p>
        </p:txBody>
      </p:sp>
      <p:sp>
        <p:nvSpPr>
          <p:cNvPr id="12291"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121859" name="Text Box 3"/>
          <p:cNvSpPr txBox="1">
            <a:spLocks noChangeArrowheads="1"/>
          </p:cNvSpPr>
          <p:nvPr/>
        </p:nvSpPr>
        <p:spPr bwMode="auto">
          <a:xfrm>
            <a:off x="636494" y="4038600"/>
            <a:ext cx="8202706" cy="1400383"/>
          </a:xfrm>
          <a:prstGeom prst="rect">
            <a:avLst/>
          </a:prstGeom>
          <a:blipFill>
            <a:blip r:embed="rId3"/>
            <a:tile tx="0" ty="0" sx="100000" sy="100000" flip="none" algn="tl"/>
          </a:blipFill>
          <a:ln w="9525">
            <a:noFill/>
            <a:miter lim="800000"/>
            <a:headEnd/>
            <a:tailEnd/>
          </a:ln>
          <a:effectLst/>
        </p:spPr>
        <p:txBody>
          <a:bodyPr wrap="square">
            <a:spAutoFit/>
          </a:bodyPr>
          <a:lstStyle/>
          <a:p>
            <a:pPr marL="0" lvl="1" algn="ctr" eaLnBrk="1" hangingPunct="1">
              <a:lnSpc>
                <a:spcPct val="80000"/>
              </a:lnSpc>
              <a:spcBef>
                <a:spcPts val="600"/>
              </a:spcBef>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800" b="1">
              <a:solidFill>
                <a:srgbClr val="000099"/>
              </a:solidFill>
            </a:endParaRPr>
          </a:p>
          <a:p>
            <a:pPr marL="0" lvl="1" algn="ctr" eaLnBrk="1" hangingPunct="1">
              <a:lnSpc>
                <a:spcPct val="80000"/>
              </a:lnSpc>
              <a:spcBef>
                <a:spcPts val="600"/>
              </a:spcBef>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a:solidFill>
                  <a:srgbClr val="000099"/>
                </a:solidFill>
              </a:rPr>
              <a:t>Các đặc trưng của tiền tệ (</a:t>
            </a:r>
            <a:r>
              <a:rPr lang="en-US" sz="2800" b="1" i="1">
                <a:solidFill>
                  <a:srgbClr val="000099"/>
                </a:solidFill>
              </a:rPr>
              <a:t>Characteristics of money)</a:t>
            </a:r>
          </a:p>
          <a:p>
            <a:pPr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800" b="1">
              <a:solidFill>
                <a:srgbClr val="000099"/>
              </a:solidFill>
            </a:endParaRPr>
          </a:p>
          <a:p>
            <a:pPr marL="0" lvl="1" algn="ctr"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a:solidFill>
                  <a:srgbClr val="000099"/>
                </a:solidFill>
              </a:rPr>
              <a:t>Chức năng của tiền tệ (</a:t>
            </a:r>
            <a:r>
              <a:rPr lang="en-US" sz="2800" b="1" i="1">
                <a:solidFill>
                  <a:srgbClr val="000099"/>
                </a:solidFill>
              </a:rPr>
              <a:t>Functions of money</a:t>
            </a:r>
            <a:r>
              <a:rPr lang="en-US" sz="2800" b="1">
                <a:solidFill>
                  <a:srgbClr val="000099"/>
                </a:solidFill>
              </a:rPr>
              <a:t>)</a:t>
            </a:r>
          </a:p>
          <a:p>
            <a:pPr marL="0" lvl="1" algn="ctr"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800" b="1">
              <a:solidFill>
                <a:srgbClr val="000099"/>
              </a:solidFill>
            </a:endParaRPr>
          </a:p>
        </p:txBody>
      </p:sp>
      <p:sp>
        <p:nvSpPr>
          <p:cNvPr id="5" name="Text Box 3"/>
          <p:cNvSpPr txBox="1">
            <a:spLocks noChangeArrowheads="1"/>
          </p:cNvSpPr>
          <p:nvPr/>
        </p:nvSpPr>
        <p:spPr bwMode="auto">
          <a:xfrm>
            <a:off x="636494" y="1699939"/>
            <a:ext cx="8001000" cy="7386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txBody>
          <a:bodyPr wrap="square">
            <a:spAutoFit/>
          </a:bodyPr>
          <a:lstStyle>
            <a:lvl1pPr>
              <a:spcBef>
                <a:spcPct val="20000"/>
              </a:spcBef>
              <a:buChar char="•"/>
              <a:tabLst>
                <a:tab pos="911225" algn="l"/>
                <a:tab pos="3654425" algn="l"/>
                <a:tab pos="4568825" algn="l"/>
                <a:tab pos="5483225" algn="l"/>
                <a:tab pos="6397625" algn="l"/>
                <a:tab pos="7312025" algn="l"/>
                <a:tab pos="8226425" algn="l"/>
                <a:tab pos="9140825" algn="l"/>
                <a:tab pos="10055225" algn="l"/>
              </a:tabLst>
              <a:defRPr sz="3200">
                <a:solidFill>
                  <a:schemeClr val="tx1"/>
                </a:solidFill>
                <a:latin typeface="Times New Roman" panose="02020603050405020304" pitchFamily="18" charset="0"/>
              </a:defRPr>
            </a:lvl1pPr>
            <a:lvl2pPr marL="341313" indent="-341313">
              <a:spcBef>
                <a:spcPct val="20000"/>
              </a:spcBef>
              <a:buChar char="–"/>
              <a:tabLst>
                <a:tab pos="911225" algn="l"/>
                <a:tab pos="3654425" algn="l"/>
                <a:tab pos="4568825" algn="l"/>
                <a:tab pos="5483225" algn="l"/>
                <a:tab pos="6397625" algn="l"/>
                <a:tab pos="7312025" algn="l"/>
                <a:tab pos="8226425" algn="l"/>
                <a:tab pos="9140825" algn="l"/>
                <a:tab pos="10055225" algn="l"/>
              </a:tabLst>
              <a:defRPr sz="2800">
                <a:solidFill>
                  <a:schemeClr val="tx1"/>
                </a:solidFill>
                <a:latin typeface="Times New Roman" panose="02020603050405020304" pitchFamily="18" charset="0"/>
              </a:defRPr>
            </a:lvl2pPr>
            <a:lvl3pPr marL="11430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4pPr>
            <a:lvl5pPr marL="2057400" indent="-228600">
              <a:spcBef>
                <a:spcPct val="20000"/>
              </a:spcBef>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112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9pPr>
          </a:lstStyle>
          <a:p>
            <a:pPr eaLnBrk="1" hangingPunct="1">
              <a:lnSpc>
                <a:spcPct val="150000"/>
              </a:lnSpc>
              <a:spcBef>
                <a:spcPct val="0"/>
              </a:spcBef>
              <a:buClr>
                <a:srgbClr val="3333CC"/>
              </a:buClr>
              <a:buFontTx/>
              <a:buNone/>
            </a:pPr>
            <a:r>
              <a:rPr lang="en-US" altLang="en-US" sz="2800" b="1"/>
              <a:t>Tiền vật chất   </a:t>
            </a:r>
            <a:r>
              <a:rPr lang="en-US" altLang="en-US" sz="2800" b="1">
                <a:solidFill>
                  <a:srgbClr val="0000FF"/>
                </a:solidFill>
                <a:sym typeface="Wingdings" panose="05000000000000000000" pitchFamily="2" charset="2"/>
              </a:rPr>
              <a:t></a:t>
            </a:r>
            <a:r>
              <a:rPr lang="en-US" altLang="en-US" sz="2800" b="1">
                <a:sym typeface="Wingdings" panose="05000000000000000000" pitchFamily="2" charset="2"/>
              </a:rPr>
              <a:t> </a:t>
            </a:r>
            <a:r>
              <a:rPr lang="en-US" altLang="en-US" sz="2800" b="1"/>
              <a:t> Tiền kĩ thuật số   </a:t>
            </a:r>
            <a:r>
              <a:rPr lang="en-US" altLang="en-US" sz="2800" b="1">
                <a:solidFill>
                  <a:srgbClr val="0000FF"/>
                </a:solidFill>
                <a:sym typeface="Wingdings" panose="05000000000000000000" pitchFamily="2" charset="2"/>
              </a:rPr>
              <a:t></a:t>
            </a:r>
            <a:r>
              <a:rPr lang="en-US" altLang="en-US" sz="2800" b="1">
                <a:sym typeface="Wingdings" panose="05000000000000000000" pitchFamily="2" charset="2"/>
              </a:rPr>
              <a:t> </a:t>
            </a:r>
            <a:r>
              <a:rPr lang="en-US" altLang="en-US" sz="2800" b="1"/>
              <a:t> Tiền mã hóa</a:t>
            </a:r>
          </a:p>
        </p:txBody>
      </p:sp>
      <p:grpSp>
        <p:nvGrpSpPr>
          <p:cNvPr id="4" name="Group 3"/>
          <p:cNvGrpSpPr/>
          <p:nvPr/>
        </p:nvGrpSpPr>
        <p:grpSpPr>
          <a:xfrm>
            <a:off x="3951193" y="2567204"/>
            <a:ext cx="1371600" cy="1248483"/>
            <a:chOff x="3951193" y="2485316"/>
            <a:chExt cx="1371600" cy="1248483"/>
          </a:xfrm>
        </p:grpSpPr>
        <p:sp>
          <p:nvSpPr>
            <p:cNvPr id="2" name="Down Arrow 1"/>
            <p:cNvSpPr/>
            <p:nvPr/>
          </p:nvSpPr>
          <p:spPr>
            <a:xfrm>
              <a:off x="3951193" y="2590596"/>
              <a:ext cx="1371600" cy="1143203"/>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06159" y="2485316"/>
              <a:ext cx="461665" cy="1107996"/>
            </a:xfrm>
            <a:prstGeom prst="rect">
              <a:avLst/>
            </a:prstGeom>
            <a:noFill/>
          </p:spPr>
          <p:txBody>
            <a:bodyPr wrap="none" lIns="0" tIns="0" rIns="0" bIns="0">
              <a:noAutofit/>
            </a:bodyPr>
            <a:lstStyle/>
            <a:p>
              <a:pPr algn="ctr"/>
              <a:r>
                <a:rPr lang="en-US" sz="72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3635838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1"/>
            <a:ext cx="8991599" cy="4114800"/>
          </a:xfrm>
          <a:prstGeom prst="rect">
            <a:avLst/>
          </a:prstGeom>
        </p:spPr>
      </p:pic>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CF33EE-7FCB-450B-80DA-803FB8A1DFAC}" type="slidenum">
              <a:rPr lang="en-US" altLang="en-US" sz="1400" smtClean="0"/>
              <a:pPr>
                <a:spcBef>
                  <a:spcPct val="0"/>
                </a:spcBef>
                <a:buFontTx/>
                <a:buNone/>
              </a:pPr>
              <a:t>50</a:t>
            </a:fld>
            <a:endParaRPr lang="en-US" altLang="en-US" sz="1400"/>
          </a:p>
        </p:txBody>
      </p:sp>
      <p:sp>
        <p:nvSpPr>
          <p:cNvPr id="23555" name="Rectangle 2"/>
          <p:cNvSpPr>
            <a:spLocks noGrp="1" noChangeArrowheads="1"/>
          </p:cNvSpPr>
          <p:nvPr>
            <p:ph type="title"/>
          </p:nvPr>
        </p:nvSpPr>
        <p:spPr>
          <a:xfrm>
            <a:off x="497170" y="914402"/>
            <a:ext cx="2971800" cy="762000"/>
          </a:xfrm>
        </p:spPr>
        <p:txBody>
          <a:bodyPr/>
          <a:lstStyle/>
          <a:p>
            <a:pPr algn="l" eaLnBrk="1" hangingPunct="1"/>
            <a:r>
              <a:rPr lang="en-US" altLang="en-US" sz="4000" b="1">
                <a:solidFill>
                  <a:schemeClr val="accent2"/>
                </a:solidFill>
              </a:rPr>
              <a:t>Lời khuyên: </a:t>
            </a:r>
            <a:endParaRPr lang="en-US" altLang="en-US" sz="1400" b="1" dirty="0">
              <a:solidFill>
                <a:schemeClr val="accent2"/>
              </a:solidFill>
            </a:endParaRPr>
          </a:p>
        </p:txBody>
      </p:sp>
      <p:sp>
        <p:nvSpPr>
          <p:cNvPr id="121859" name="Text Box 3"/>
          <p:cNvSpPr txBox="1">
            <a:spLocks noChangeArrowheads="1"/>
          </p:cNvSpPr>
          <p:nvPr/>
        </p:nvSpPr>
        <p:spPr bwMode="auto">
          <a:xfrm>
            <a:off x="3242872" y="884421"/>
            <a:ext cx="5508888" cy="766557"/>
          </a:xfrm>
          <a:prstGeom prst="rect">
            <a:avLst/>
          </a:prstGeom>
          <a:noFill/>
          <a:ln w="9525">
            <a:noFill/>
            <a:miter lim="800000"/>
            <a:headEnd/>
            <a:tailEnd/>
          </a:ln>
          <a:effectLst/>
        </p:spPr>
        <p:txBody>
          <a:bodyPr wrap="square">
            <a:spAutoFit/>
          </a:bodyPr>
          <a:lstStyle/>
          <a:p>
            <a:pP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a:t>Không đứng ngoài cuộc!</a:t>
            </a:r>
          </a:p>
        </p:txBody>
      </p:sp>
    </p:spTree>
    <p:extLst>
      <p:ext uri="{BB962C8B-B14F-4D97-AF65-F5344CB8AC3E}">
        <p14:creationId xmlns:p14="http://schemas.microsoft.com/office/powerpoint/2010/main" val="37128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3B013C0-18FE-4F5C-A018-F304AB3267F3}" type="slidenum">
              <a:rPr lang="en-US" altLang="en-US" sz="1400" smtClean="0"/>
              <a:pPr>
                <a:spcBef>
                  <a:spcPct val="0"/>
                </a:spcBef>
                <a:buFontTx/>
                <a:buNone/>
              </a:pPr>
              <a:t>6</a:t>
            </a:fld>
            <a:endParaRPr lang="en-US" altLang="en-US" sz="1400"/>
          </a:p>
        </p:txBody>
      </p:sp>
      <p:sp>
        <p:nvSpPr>
          <p:cNvPr id="1331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121859" name="Text Box 3"/>
          <p:cNvSpPr txBox="1">
            <a:spLocks noChangeArrowheads="1"/>
          </p:cNvSpPr>
          <p:nvPr/>
        </p:nvSpPr>
        <p:spPr bwMode="auto">
          <a:xfrm>
            <a:off x="2952562" y="3690839"/>
            <a:ext cx="3475037" cy="707886"/>
          </a:xfrm>
          <a:prstGeom prst="rect">
            <a:avLst/>
          </a:prstGeom>
          <a:blipFill>
            <a:blip r:embed="rId3"/>
            <a:tile tx="0" ty="0" sx="100000" sy="100000" flip="none" algn="tl"/>
          </a:blipFill>
          <a:ln w="9525">
            <a:noFill/>
            <a:miter lim="800000"/>
            <a:headEnd/>
            <a:tailEnd/>
          </a:ln>
          <a:effectLst/>
        </p:spPr>
        <p:txBody>
          <a:bodyPr wrap="square">
            <a:spAutoFit/>
          </a:bodyPr>
          <a:lstStyle/>
          <a:p>
            <a:pPr marL="341313" lvl="1" indent="-341313" algn="ctr" eaLnBrk="1" hangingPunct="1">
              <a:spcBef>
                <a:spcPts val="600"/>
              </a:spcBef>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rgbClr val="2D2DB9"/>
                </a:solidFill>
              </a:rPr>
              <a:t>Đặc trưng của tiền tệ </a:t>
            </a:r>
          </a:p>
          <a:p>
            <a:pPr marL="341313" lvl="1" indent="-341313" algn="ctr"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i="1">
                <a:solidFill>
                  <a:srgbClr val="2D2DB9"/>
                </a:solidFill>
              </a:rPr>
              <a:t>Characteristics of money</a:t>
            </a:r>
          </a:p>
        </p:txBody>
      </p:sp>
      <p:pic>
        <p:nvPicPr>
          <p:cNvPr id="4" name="Picture 3"/>
          <p:cNvPicPr>
            <a:picLocks noChangeAspect="1"/>
          </p:cNvPicPr>
          <p:nvPr/>
        </p:nvPicPr>
        <p:blipFill>
          <a:blip r:embed="rId4"/>
          <a:stretch>
            <a:fillRect/>
          </a:stretch>
        </p:blipFill>
        <p:spPr>
          <a:xfrm>
            <a:off x="608247" y="2118607"/>
            <a:ext cx="1828800" cy="1476462"/>
          </a:xfrm>
          <a:prstGeom prst="rect">
            <a:avLst/>
          </a:prstGeom>
        </p:spPr>
      </p:pic>
      <p:pic>
        <p:nvPicPr>
          <p:cNvPr id="5" name="Picture 4"/>
          <p:cNvPicPr>
            <a:picLocks noChangeAspect="1"/>
          </p:cNvPicPr>
          <p:nvPr/>
        </p:nvPicPr>
        <p:blipFill>
          <a:blip r:embed="rId5"/>
          <a:stretch>
            <a:fillRect/>
          </a:stretch>
        </p:blipFill>
        <p:spPr>
          <a:xfrm>
            <a:off x="6407209" y="1981200"/>
            <a:ext cx="1871145" cy="1343386"/>
          </a:xfrm>
          <a:prstGeom prst="rect">
            <a:avLst/>
          </a:prstGeom>
        </p:spPr>
      </p:pic>
      <p:pic>
        <p:nvPicPr>
          <p:cNvPr id="6" name="Picture 5"/>
          <p:cNvPicPr>
            <a:picLocks noChangeAspect="1"/>
          </p:cNvPicPr>
          <p:nvPr/>
        </p:nvPicPr>
        <p:blipFill>
          <a:blip r:embed="rId6"/>
          <a:stretch>
            <a:fillRect/>
          </a:stretch>
        </p:blipFill>
        <p:spPr>
          <a:xfrm>
            <a:off x="696596" y="4645882"/>
            <a:ext cx="1798555" cy="1296256"/>
          </a:xfrm>
          <a:prstGeom prst="rect">
            <a:avLst/>
          </a:prstGeom>
        </p:spPr>
      </p:pic>
      <p:pic>
        <p:nvPicPr>
          <p:cNvPr id="7" name="Picture 6"/>
          <p:cNvPicPr>
            <a:picLocks noChangeAspect="1"/>
          </p:cNvPicPr>
          <p:nvPr/>
        </p:nvPicPr>
        <p:blipFill>
          <a:blip r:embed="rId7"/>
          <a:stretch>
            <a:fillRect/>
          </a:stretch>
        </p:blipFill>
        <p:spPr>
          <a:xfrm>
            <a:off x="3641017" y="1684189"/>
            <a:ext cx="1931480" cy="1423196"/>
          </a:xfrm>
          <a:prstGeom prst="rect">
            <a:avLst/>
          </a:prstGeom>
        </p:spPr>
      </p:pic>
      <p:pic>
        <p:nvPicPr>
          <p:cNvPr id="9" name="Picture 8"/>
          <p:cNvPicPr>
            <a:picLocks noChangeAspect="1"/>
          </p:cNvPicPr>
          <p:nvPr/>
        </p:nvPicPr>
        <p:blipFill>
          <a:blip r:embed="rId8"/>
          <a:stretch>
            <a:fillRect/>
          </a:stretch>
        </p:blipFill>
        <p:spPr>
          <a:xfrm>
            <a:off x="3503665" y="5172363"/>
            <a:ext cx="2020500" cy="1257200"/>
          </a:xfrm>
          <a:prstGeom prst="rect">
            <a:avLst/>
          </a:prstGeom>
        </p:spPr>
      </p:pic>
      <p:pic>
        <p:nvPicPr>
          <p:cNvPr id="10" name="Picture 9"/>
          <p:cNvPicPr>
            <a:picLocks noChangeAspect="1"/>
          </p:cNvPicPr>
          <p:nvPr/>
        </p:nvPicPr>
        <p:blipFill>
          <a:blip r:embed="rId9"/>
          <a:stretch>
            <a:fillRect/>
          </a:stretch>
        </p:blipFill>
        <p:spPr>
          <a:xfrm>
            <a:off x="6600016" y="4469772"/>
            <a:ext cx="1892916" cy="1450645"/>
          </a:xfrm>
          <a:prstGeom prst="rect">
            <a:avLst/>
          </a:prstGeom>
        </p:spPr>
      </p:pic>
      <p:sp>
        <p:nvSpPr>
          <p:cNvPr id="11" name="Right Arrow 10"/>
          <p:cNvSpPr/>
          <p:nvPr/>
        </p:nvSpPr>
        <p:spPr>
          <a:xfrm rot="16200000">
            <a:off x="4368004" y="3244556"/>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2774261">
            <a:off x="2526359" y="3283392"/>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8468181">
            <a:off x="2683030" y="4573024"/>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5400000">
            <a:off x="4327956" y="4678077"/>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984705">
            <a:off x="6031060" y="4546561"/>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9434156">
            <a:off x="5978358" y="3244555"/>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89619" y="1238986"/>
            <a:ext cx="2032376" cy="430887"/>
          </a:xfrm>
          <a:prstGeom prst="rect">
            <a:avLst/>
          </a:prstGeom>
          <a:noFill/>
        </p:spPr>
        <p:txBody>
          <a:bodyPr wrap="square" rtlCol="0">
            <a:spAutoFit/>
          </a:bodyPr>
          <a:lstStyle/>
          <a:p>
            <a:pPr algn="ctr"/>
            <a:r>
              <a:rPr lang="en-US" sz="2200"/>
              <a:t>1. Tính di động</a:t>
            </a:r>
          </a:p>
        </p:txBody>
      </p:sp>
      <p:sp>
        <p:nvSpPr>
          <p:cNvPr id="21" name="TextBox 20"/>
          <p:cNvSpPr txBox="1"/>
          <p:nvPr/>
        </p:nvSpPr>
        <p:spPr>
          <a:xfrm>
            <a:off x="505657" y="1610526"/>
            <a:ext cx="2126864" cy="430887"/>
          </a:xfrm>
          <a:prstGeom prst="rect">
            <a:avLst/>
          </a:prstGeom>
          <a:noFill/>
        </p:spPr>
        <p:txBody>
          <a:bodyPr wrap="square" rtlCol="0">
            <a:spAutoFit/>
          </a:bodyPr>
          <a:lstStyle/>
          <a:p>
            <a:pPr algn="ctr"/>
            <a:r>
              <a:rPr lang="en-US" sz="2200"/>
              <a:t>2. Tính bền vững</a:t>
            </a:r>
          </a:p>
        </p:txBody>
      </p:sp>
      <p:sp>
        <p:nvSpPr>
          <p:cNvPr id="22" name="TextBox 21"/>
          <p:cNvSpPr txBox="1"/>
          <p:nvPr/>
        </p:nvSpPr>
        <p:spPr>
          <a:xfrm>
            <a:off x="6074047" y="1550313"/>
            <a:ext cx="2667001" cy="430887"/>
          </a:xfrm>
          <a:prstGeom prst="rect">
            <a:avLst/>
          </a:prstGeom>
          <a:noFill/>
        </p:spPr>
        <p:txBody>
          <a:bodyPr wrap="square" rtlCol="0">
            <a:spAutoFit/>
          </a:bodyPr>
          <a:lstStyle/>
          <a:p>
            <a:pPr algn="ctr"/>
            <a:r>
              <a:rPr lang="en-US" sz="2200"/>
              <a:t>3. Khả năng chia nhỏ</a:t>
            </a:r>
          </a:p>
        </p:txBody>
      </p:sp>
      <p:sp>
        <p:nvSpPr>
          <p:cNvPr id="23" name="TextBox 22"/>
          <p:cNvSpPr txBox="1"/>
          <p:nvPr/>
        </p:nvSpPr>
        <p:spPr>
          <a:xfrm>
            <a:off x="505657" y="6032956"/>
            <a:ext cx="2331263" cy="430887"/>
          </a:xfrm>
          <a:prstGeom prst="rect">
            <a:avLst/>
          </a:prstGeom>
          <a:noFill/>
        </p:spPr>
        <p:txBody>
          <a:bodyPr wrap="square" rtlCol="0">
            <a:spAutoFit/>
          </a:bodyPr>
          <a:lstStyle/>
          <a:p>
            <a:pPr algn="ctr"/>
            <a:r>
              <a:rPr lang="en-US" sz="2200"/>
              <a:t>4. Khó làm giả</a:t>
            </a:r>
          </a:p>
        </p:txBody>
      </p:sp>
      <p:sp>
        <p:nvSpPr>
          <p:cNvPr id="24" name="TextBox 23"/>
          <p:cNvSpPr txBox="1"/>
          <p:nvPr/>
        </p:nvSpPr>
        <p:spPr>
          <a:xfrm>
            <a:off x="3001953" y="6419691"/>
            <a:ext cx="2859028" cy="430887"/>
          </a:xfrm>
          <a:prstGeom prst="rect">
            <a:avLst/>
          </a:prstGeom>
          <a:noFill/>
        </p:spPr>
        <p:txBody>
          <a:bodyPr wrap="square" rtlCol="0">
            <a:spAutoFit/>
          </a:bodyPr>
          <a:lstStyle/>
          <a:p>
            <a:pPr algn="ctr"/>
            <a:r>
              <a:rPr lang="en-US" sz="2200"/>
              <a:t>5. Khả năng chấp nhận</a:t>
            </a:r>
          </a:p>
        </p:txBody>
      </p:sp>
      <p:sp>
        <p:nvSpPr>
          <p:cNvPr id="25" name="TextBox 24"/>
          <p:cNvSpPr txBox="1"/>
          <p:nvPr/>
        </p:nvSpPr>
        <p:spPr>
          <a:xfrm>
            <a:off x="5886455" y="5899272"/>
            <a:ext cx="2928636" cy="430887"/>
          </a:xfrm>
          <a:prstGeom prst="rect">
            <a:avLst/>
          </a:prstGeom>
          <a:noFill/>
        </p:spPr>
        <p:txBody>
          <a:bodyPr wrap="square" rtlCol="0">
            <a:spAutoFit/>
          </a:bodyPr>
          <a:lstStyle/>
          <a:p>
            <a:pPr algn="ctr"/>
            <a:r>
              <a:rPr lang="en-US" sz="2200"/>
              <a:t>6. Nguồn cung giới hạn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1300F0-C086-4914-8095-C2981FC20E2D}" type="slidenum">
              <a:rPr lang="en-US" altLang="en-US" sz="1400" smtClean="0"/>
              <a:pPr>
                <a:spcBef>
                  <a:spcPct val="0"/>
                </a:spcBef>
                <a:buFontTx/>
                <a:buNone/>
              </a:pPr>
              <a:t>7</a:t>
            </a:fld>
            <a:endParaRPr lang="en-US" altLang="en-US" sz="1400"/>
          </a:p>
        </p:txBody>
      </p:sp>
      <p:sp>
        <p:nvSpPr>
          <p:cNvPr id="15363"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121859" name="Text Box 3"/>
          <p:cNvSpPr txBox="1">
            <a:spLocks noChangeArrowheads="1"/>
          </p:cNvSpPr>
          <p:nvPr/>
        </p:nvSpPr>
        <p:spPr bwMode="auto">
          <a:xfrm>
            <a:off x="1181100" y="3699064"/>
            <a:ext cx="6477000" cy="461665"/>
          </a:xfrm>
          <a:prstGeom prst="rect">
            <a:avLst/>
          </a:prstGeom>
          <a:blipFill>
            <a:blip r:embed="rId3"/>
            <a:tile tx="0" ty="0" sx="100000" sy="100000" flip="none" algn="tl"/>
          </a:blipFill>
          <a:ln w="9525">
            <a:noFill/>
            <a:miter lim="800000"/>
            <a:headEnd/>
            <a:tailEnd/>
          </a:ln>
          <a:effectLst/>
        </p:spPr>
        <p:txBody>
          <a:bodyPr wrap="square">
            <a:spAutoFit/>
          </a:bodyPr>
          <a:lstStyle/>
          <a:p>
            <a:pPr marL="341313" lvl="1" indent="-341313" algn="ctr" eaLnBrk="1" hangingPunct="1">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solidFill>
                  <a:schemeClr val="accent6"/>
                </a:solidFill>
              </a:rPr>
              <a:t>Chức năng của tiền tệ (</a:t>
            </a:r>
            <a:r>
              <a:rPr lang="en-US" b="1" i="1">
                <a:solidFill>
                  <a:schemeClr val="accent6"/>
                </a:solidFill>
              </a:rPr>
              <a:t>Functions of money</a:t>
            </a:r>
            <a:r>
              <a:rPr lang="en-US" b="1">
                <a:solidFill>
                  <a:schemeClr val="accent6"/>
                </a:solidFill>
              </a:rPr>
              <a:t>)</a:t>
            </a:r>
            <a:endParaRPr lang="en-US">
              <a:solidFill>
                <a:schemeClr val="accent6"/>
              </a:solidFill>
            </a:endParaRPr>
          </a:p>
        </p:txBody>
      </p:sp>
      <p:sp>
        <p:nvSpPr>
          <p:cNvPr id="5" name="Text Box 3"/>
          <p:cNvSpPr txBox="1">
            <a:spLocks noChangeArrowheads="1"/>
          </p:cNvSpPr>
          <p:nvPr/>
        </p:nvSpPr>
        <p:spPr bwMode="auto">
          <a:xfrm>
            <a:off x="446314" y="2205767"/>
            <a:ext cx="3358923" cy="907941"/>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noFill/>
            <a:miter lim="800000"/>
            <a:headEnd/>
            <a:tailEnd/>
          </a:ln>
          <a:effectLst/>
        </p:spPr>
        <p:txBody>
          <a:bodyPr wrap="square">
            <a:spAutoFit/>
          </a:bodyPr>
          <a:lstStyle/>
          <a:p>
            <a:pPr marL="0" lvl="1" algn="ctr" eaLnBrk="1" hangingPunct="1">
              <a:spcBef>
                <a:spcPts val="600"/>
              </a:spcBef>
              <a:buClr>
                <a:srgbClr val="3333CC"/>
              </a:buClr>
              <a:buSzPct val="100000"/>
              <a:tabLst>
                <a:tab pos="8226425" algn="l"/>
                <a:tab pos="9140825" algn="l"/>
                <a:tab pos="10055225" algn="l"/>
              </a:tabLst>
              <a:defRPr/>
            </a:pPr>
            <a:r>
              <a:rPr lang="en-US"/>
              <a:t>1. Phương tiện để trao đổi </a:t>
            </a:r>
          </a:p>
          <a:p>
            <a:pPr marL="0" lvl="1" algn="ctr" eaLnBrk="1" hangingPunct="1">
              <a:spcBef>
                <a:spcPts val="600"/>
              </a:spcBef>
              <a:buClr>
                <a:srgbClr val="3333CC"/>
              </a:buClr>
              <a:buSzPct val="100000"/>
              <a:tabLst>
                <a:tab pos="8226425" algn="l"/>
                <a:tab pos="9140825" algn="l"/>
                <a:tab pos="10055225" algn="l"/>
              </a:tabLst>
              <a:defRPr/>
            </a:pPr>
            <a:r>
              <a:rPr lang="en-US" sz="2200" i="1"/>
              <a:t>(Medium of exchange)</a:t>
            </a:r>
          </a:p>
        </p:txBody>
      </p:sp>
      <p:sp>
        <p:nvSpPr>
          <p:cNvPr id="6" name="Text Box 3"/>
          <p:cNvSpPr txBox="1">
            <a:spLocks noChangeArrowheads="1"/>
          </p:cNvSpPr>
          <p:nvPr/>
        </p:nvSpPr>
        <p:spPr bwMode="auto">
          <a:xfrm>
            <a:off x="4899137" y="2212862"/>
            <a:ext cx="3358923" cy="907941"/>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noFill/>
            <a:miter lim="800000"/>
            <a:headEnd/>
            <a:tailEnd/>
          </a:ln>
          <a:effectLst/>
        </p:spPr>
        <p:txBody>
          <a:bodyPr wrap="square">
            <a:spAutoFit/>
          </a:bodyPr>
          <a:lstStyle/>
          <a:p>
            <a:pPr marL="0" lvl="1" algn="ctr" eaLnBrk="1" hangingPunct="1">
              <a:spcBef>
                <a:spcPts val="600"/>
              </a:spcBef>
              <a:buClr>
                <a:srgbClr val="3333CC"/>
              </a:buClr>
              <a:buSzPct val="100000"/>
              <a:tabLst>
                <a:tab pos="8226425" algn="l"/>
                <a:tab pos="9140825" algn="l"/>
                <a:tab pos="10055225" algn="l"/>
              </a:tabLst>
              <a:defRPr/>
            </a:pPr>
            <a:r>
              <a:rPr lang="en-US"/>
              <a:t>2. Thước đo giá trị </a:t>
            </a:r>
          </a:p>
          <a:p>
            <a:pPr marL="0" lvl="1" algn="ctr" eaLnBrk="1" hangingPunct="1">
              <a:spcBef>
                <a:spcPts val="600"/>
              </a:spcBef>
              <a:buClr>
                <a:srgbClr val="3333CC"/>
              </a:buClr>
              <a:buSzPct val="100000"/>
              <a:tabLst>
                <a:tab pos="8226425" algn="l"/>
                <a:tab pos="9140825" algn="l"/>
                <a:tab pos="10055225" algn="l"/>
              </a:tabLst>
              <a:defRPr/>
            </a:pPr>
            <a:r>
              <a:rPr lang="en-US" sz="2200" i="1"/>
              <a:t>(Unit of account)</a:t>
            </a:r>
          </a:p>
        </p:txBody>
      </p:sp>
      <p:sp>
        <p:nvSpPr>
          <p:cNvPr id="7" name="Text Box 3"/>
          <p:cNvSpPr txBox="1">
            <a:spLocks noChangeArrowheads="1"/>
          </p:cNvSpPr>
          <p:nvPr/>
        </p:nvSpPr>
        <p:spPr bwMode="auto">
          <a:xfrm>
            <a:off x="446314" y="4800546"/>
            <a:ext cx="3358923" cy="830997"/>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noFill/>
            <a:miter lim="800000"/>
            <a:headEnd/>
            <a:tailEnd/>
          </a:ln>
          <a:effectLst/>
        </p:spPr>
        <p:txBody>
          <a:bodyPr wrap="square">
            <a:spAutoFit/>
          </a:bodyPr>
          <a:lstStyle/>
          <a:p>
            <a:pPr marL="0" lvl="1" algn="ctr" eaLnBrk="1" hangingPunct="1">
              <a:spcBef>
                <a:spcPts val="600"/>
              </a:spcBef>
              <a:buClr>
                <a:srgbClr val="3333CC"/>
              </a:buClr>
              <a:buSzPct val="100000"/>
              <a:tabLst>
                <a:tab pos="8226425" algn="l"/>
                <a:tab pos="9140825" algn="l"/>
                <a:tab pos="10055225" algn="l"/>
              </a:tabLst>
              <a:defRPr/>
            </a:pPr>
            <a:r>
              <a:rPr lang="en-US"/>
              <a:t>3. Phương tiện tích lũy </a:t>
            </a:r>
            <a:r>
              <a:rPr lang="en-US" sz="2200" i="1"/>
              <a:t>(Store of value)</a:t>
            </a:r>
          </a:p>
        </p:txBody>
      </p:sp>
      <p:sp>
        <p:nvSpPr>
          <p:cNvPr id="8" name="Text Box 3"/>
          <p:cNvSpPr txBox="1">
            <a:spLocks noChangeArrowheads="1"/>
          </p:cNvSpPr>
          <p:nvPr/>
        </p:nvSpPr>
        <p:spPr bwMode="auto">
          <a:xfrm>
            <a:off x="4698999" y="4862102"/>
            <a:ext cx="3759201" cy="769441"/>
          </a:xfrm>
          <a:prstGeom prst="rect">
            <a:avLst/>
          </a:prstGeom>
          <a:gradFill flip="none" rotWithShape="1">
            <a:gsLst>
              <a:gs pos="79000">
                <a:schemeClr val="accent1">
                  <a:lumMod val="40000"/>
                  <a:lumOff val="60000"/>
                </a:schemeClr>
              </a:gs>
              <a:gs pos="49000">
                <a:schemeClr val="accent1">
                  <a:lumMod val="95000"/>
                  <a:lumOff val="5000"/>
                </a:schemeClr>
              </a:gs>
              <a:gs pos="100000">
                <a:schemeClr val="accent1">
                  <a:lumMod val="60000"/>
                </a:schemeClr>
              </a:gs>
            </a:gsLst>
            <a:path path="circle">
              <a:fillToRect l="50000" t="130000" r="50000" b="-30000"/>
            </a:path>
            <a:tileRect/>
          </a:gradFill>
          <a:ln w="9525">
            <a:noFill/>
            <a:miter lim="800000"/>
            <a:headEnd/>
            <a:tailEnd/>
          </a:ln>
          <a:effectLst/>
        </p:spPr>
        <p:txBody>
          <a:bodyPr wrap="square">
            <a:spAutoFit/>
          </a:bodyPr>
          <a:lstStyle/>
          <a:p>
            <a:pPr marL="0" lvl="1" algn="ctr" eaLnBrk="1" hangingPunct="1">
              <a:spcBef>
                <a:spcPts val="600"/>
              </a:spcBef>
              <a:buClr>
                <a:srgbClr val="3333CC"/>
              </a:buClr>
              <a:buSzPct val="100000"/>
              <a:tabLst>
                <a:tab pos="8226425" algn="l"/>
                <a:tab pos="9140825" algn="l"/>
                <a:tab pos="10055225" algn="l"/>
              </a:tabLst>
              <a:defRPr/>
            </a:pPr>
            <a:r>
              <a:rPr lang="en-US"/>
              <a:t>4. Phương tiện thanh toán </a:t>
            </a:r>
            <a:r>
              <a:rPr lang="en-US" sz="2000" i="1"/>
              <a:t>(Standard of differed payments)</a:t>
            </a:r>
          </a:p>
        </p:txBody>
      </p:sp>
      <p:sp>
        <p:nvSpPr>
          <p:cNvPr id="9" name="Right Arrow 8"/>
          <p:cNvSpPr/>
          <p:nvPr/>
        </p:nvSpPr>
        <p:spPr>
          <a:xfrm rot="16200000">
            <a:off x="2792089" y="3262057"/>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5154289" y="3271145"/>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2779543" y="4345396"/>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5154288" y="4345396"/>
            <a:ext cx="477506" cy="27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F2DAA1-397C-4C89-ADC5-F6F794CBCFE3}" type="slidenum">
              <a:rPr lang="en-US" altLang="en-US" sz="1400" smtClean="0"/>
              <a:pPr>
                <a:spcBef>
                  <a:spcPct val="0"/>
                </a:spcBef>
                <a:buFontTx/>
                <a:buNone/>
              </a:pPr>
              <a:t>8</a:t>
            </a:fld>
            <a:endParaRPr lang="en-US" altLang="en-US" sz="1400"/>
          </a:p>
        </p:txBody>
      </p:sp>
      <p:sp>
        <p:nvSpPr>
          <p:cNvPr id="17411"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17412" name="Text Box 3"/>
          <p:cNvSpPr txBox="1">
            <a:spLocks noChangeArrowheads="1"/>
          </p:cNvSpPr>
          <p:nvPr/>
        </p:nvSpPr>
        <p:spPr bwMode="auto">
          <a:xfrm>
            <a:off x="762000" y="5381625"/>
            <a:ext cx="822960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8226425" algn="l"/>
                <a:tab pos="9140825" algn="l"/>
                <a:tab pos="10055225" algn="l"/>
              </a:tabLst>
              <a:defRPr sz="2400">
                <a:solidFill>
                  <a:schemeClr val="tx1"/>
                </a:solidFill>
                <a:latin typeface="Times New Roman" panose="02020603050405020304" pitchFamily="18" charset="0"/>
              </a:defRPr>
            </a:lvl1pPr>
            <a:lvl2pPr indent="-228600">
              <a:tabLst>
                <a:tab pos="8226425" algn="l"/>
                <a:tab pos="9140825" algn="l"/>
                <a:tab pos="10055225" algn="l"/>
              </a:tabLst>
              <a:defRPr sz="2400">
                <a:solidFill>
                  <a:schemeClr val="tx1"/>
                </a:solidFill>
                <a:latin typeface="Times New Roman" panose="02020603050405020304" pitchFamily="18" charset="0"/>
              </a:defRPr>
            </a:lvl2pPr>
            <a:lvl3pPr marL="1143000" indent="-228600">
              <a:tabLst>
                <a:tab pos="8226425" algn="l"/>
                <a:tab pos="9140825" algn="l"/>
                <a:tab pos="10055225" algn="l"/>
              </a:tabLst>
              <a:defRPr sz="2400">
                <a:solidFill>
                  <a:schemeClr val="tx1"/>
                </a:solidFill>
                <a:latin typeface="Times New Roman" panose="02020603050405020304" pitchFamily="18" charset="0"/>
              </a:defRPr>
            </a:lvl3pPr>
            <a:lvl4pPr marL="1600200" indent="-228600">
              <a:tabLst>
                <a:tab pos="8226425" algn="l"/>
                <a:tab pos="9140825" algn="l"/>
                <a:tab pos="10055225" algn="l"/>
              </a:tabLst>
              <a:defRPr sz="2400">
                <a:solidFill>
                  <a:schemeClr val="tx1"/>
                </a:solidFill>
                <a:latin typeface="Times New Roman" panose="02020603050405020304" pitchFamily="18" charset="0"/>
              </a:defRPr>
            </a:lvl4pPr>
            <a:lvl5pPr marL="2057400" indent="-228600">
              <a:tabLst>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8226425" algn="l"/>
                <a:tab pos="9140825" algn="l"/>
                <a:tab pos="10055225" algn="l"/>
              </a:tabLst>
              <a:defRPr sz="2400">
                <a:solidFill>
                  <a:schemeClr val="tx1"/>
                </a:solidFill>
                <a:latin typeface="Times New Roman" panose="02020603050405020304" pitchFamily="18" charset="0"/>
              </a:defRPr>
            </a:lvl9pPr>
          </a:lstStyle>
          <a:p>
            <a:pPr lvl="1" eaLnBrk="1" hangingPunct="1">
              <a:spcBef>
                <a:spcPts val="600"/>
              </a:spcBef>
              <a:buClr>
                <a:srgbClr val="3333CC"/>
              </a:buClr>
              <a:buSzPct val="100000"/>
              <a:buFont typeface="Wingdings" panose="05000000000000000000" pitchFamily="2" charset="2"/>
              <a:buChar char="§"/>
            </a:pPr>
            <a:r>
              <a:rPr lang="en-US"/>
              <a:t>Giai đoạn sơ khai: Nghi ngờ, ngại ngần</a:t>
            </a:r>
          </a:p>
          <a:p>
            <a:pPr lvl="1" eaLnBrk="1" hangingPunct="1">
              <a:spcBef>
                <a:spcPts val="600"/>
              </a:spcBef>
              <a:buClr>
                <a:srgbClr val="3333CC"/>
              </a:buClr>
              <a:buSzPct val="100000"/>
              <a:buFont typeface="Wingdings" panose="05000000000000000000" pitchFamily="2" charset="2"/>
              <a:buChar char="§"/>
            </a:pPr>
            <a:r>
              <a:rPr lang="en-US"/>
              <a:t>Giai đoạn phát triển: Thú vị, thu hút</a:t>
            </a:r>
          </a:p>
        </p:txBody>
      </p:sp>
      <p:sp>
        <p:nvSpPr>
          <p:cNvPr id="5" name="Text Box 3"/>
          <p:cNvSpPr txBox="1">
            <a:spLocks noChangeArrowheads="1"/>
          </p:cNvSpPr>
          <p:nvPr/>
        </p:nvSpPr>
        <p:spPr bwMode="auto">
          <a:xfrm>
            <a:off x="609600" y="1524000"/>
            <a:ext cx="8229600" cy="1280351"/>
          </a:xfrm>
          <a:prstGeom prst="rect">
            <a:avLst/>
          </a:prstGeom>
          <a:noFill/>
          <a:ln w="9525">
            <a:noFill/>
            <a:miter lim="800000"/>
            <a:headEnd/>
            <a:tailEnd/>
          </a:ln>
          <a:effectLst/>
        </p:spPr>
        <p:txBody>
          <a:bodyPr>
            <a:spAutoFit/>
          </a:bodyPr>
          <a:lstStyle/>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1.4 </a:t>
            </a:r>
            <a:r>
              <a:rPr lang="en-US" b="1" dirty="0" err="1"/>
              <a:t>Tiền</a:t>
            </a:r>
            <a:r>
              <a:rPr lang="en-US" b="1" dirty="0"/>
              <a:t> </a:t>
            </a:r>
            <a:r>
              <a:rPr lang="en-US" b="1" dirty="0" err="1"/>
              <a:t>mã</a:t>
            </a:r>
            <a:r>
              <a:rPr lang="en-US" b="1" dirty="0"/>
              <a:t> </a:t>
            </a:r>
            <a:r>
              <a:rPr lang="en-US" b="1" dirty="0" err="1"/>
              <a:t>hóa</a:t>
            </a:r>
            <a:r>
              <a:rPr lang="en-US" b="1" dirty="0"/>
              <a:t> - </a:t>
            </a:r>
            <a:r>
              <a:rPr lang="en-US" b="1" dirty="0" err="1"/>
              <a:t>tiền</a:t>
            </a:r>
            <a:r>
              <a:rPr lang="en-US" b="1" dirty="0"/>
              <a:t> </a:t>
            </a:r>
            <a:r>
              <a:rPr lang="en-US" b="1" dirty="0" err="1"/>
              <a:t>lập</a:t>
            </a:r>
            <a:r>
              <a:rPr lang="en-US" b="1" dirty="0"/>
              <a:t> </a:t>
            </a:r>
            <a:r>
              <a:rPr lang="en-US" b="1" dirty="0" err="1"/>
              <a:t>trình</a:t>
            </a:r>
            <a:r>
              <a:rPr lang="en-US" b="1" dirty="0"/>
              <a:t> - </a:t>
            </a:r>
            <a:r>
              <a:rPr lang="en-US" b="1" dirty="0" err="1"/>
              <a:t>công</a:t>
            </a:r>
            <a:r>
              <a:rPr lang="en-US" b="1" dirty="0"/>
              <a:t> </a:t>
            </a:r>
            <a:r>
              <a:rPr lang="en-US" b="1" dirty="0" err="1"/>
              <a:t>nghệ</a:t>
            </a:r>
            <a:r>
              <a:rPr lang="en-US" b="1" dirty="0"/>
              <a:t> </a:t>
            </a:r>
            <a:r>
              <a:rPr lang="en-US" b="1" dirty="0" err="1"/>
              <a:t>blockchain</a:t>
            </a:r>
            <a:endParaRPr lang="en-US" b="1" dirty="0"/>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dirty="0"/>
              <a:t> </a:t>
            </a:r>
            <a:r>
              <a:rPr lang="en-US" dirty="0" err="1"/>
              <a:t>Một</a:t>
            </a:r>
            <a:r>
              <a:rPr lang="en-US" dirty="0"/>
              <a:t> </a:t>
            </a:r>
            <a:r>
              <a:rPr lang="en-US" dirty="0" err="1"/>
              <a:t>hình</a:t>
            </a:r>
            <a:r>
              <a:rPr lang="en-US" dirty="0"/>
              <a:t> </a:t>
            </a:r>
            <a:r>
              <a:rPr lang="en-US" dirty="0" err="1"/>
              <a:t>thức</a:t>
            </a:r>
            <a:r>
              <a:rPr lang="en-US" dirty="0"/>
              <a:t> </a:t>
            </a:r>
            <a:r>
              <a:rPr lang="en-US" dirty="0" err="1"/>
              <a:t>tiền</a:t>
            </a:r>
            <a:r>
              <a:rPr lang="en-US" dirty="0"/>
              <a:t> </a:t>
            </a:r>
            <a:r>
              <a:rPr lang="en-US" dirty="0" err="1"/>
              <a:t>tệ</a:t>
            </a:r>
            <a:r>
              <a:rPr lang="en-US" dirty="0"/>
              <a:t>: </a:t>
            </a:r>
            <a:r>
              <a:rPr lang="en-US" dirty="0" err="1"/>
              <a:t>tạo</a:t>
            </a:r>
            <a:r>
              <a:rPr lang="en-US" dirty="0"/>
              <a:t> </a:t>
            </a:r>
            <a:r>
              <a:rPr lang="en-US" dirty="0" err="1"/>
              <a:t>ra</a:t>
            </a:r>
            <a:r>
              <a:rPr lang="en-US" dirty="0"/>
              <a:t>, </a:t>
            </a:r>
            <a:r>
              <a:rPr lang="en-US" dirty="0" err="1"/>
              <a:t>giao</a:t>
            </a:r>
            <a:r>
              <a:rPr lang="en-US" dirty="0"/>
              <a:t> </a:t>
            </a:r>
            <a:r>
              <a:rPr lang="en-US" dirty="0" err="1"/>
              <a:t>dịch</a:t>
            </a:r>
            <a:r>
              <a:rPr lang="en-US" dirty="0"/>
              <a:t>, </a:t>
            </a:r>
            <a:r>
              <a:rPr lang="en-US" dirty="0" err="1"/>
              <a:t>lưu</a:t>
            </a:r>
            <a:r>
              <a:rPr lang="en-US" dirty="0"/>
              <a:t> </a:t>
            </a:r>
            <a:r>
              <a:rPr lang="en-US" dirty="0" err="1"/>
              <a:t>trữ</a:t>
            </a:r>
            <a:endParaRPr lang="en-US" dirty="0"/>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dirty="0" err="1"/>
              <a:t>Công</a:t>
            </a:r>
            <a:r>
              <a:rPr lang="en-US" dirty="0"/>
              <a:t> </a:t>
            </a:r>
            <a:r>
              <a:rPr lang="en-US" dirty="0" err="1"/>
              <a:t>nghệ</a:t>
            </a:r>
            <a:r>
              <a:rPr lang="en-US" dirty="0"/>
              <a:t> </a:t>
            </a:r>
            <a:r>
              <a:rPr lang="en-US" dirty="0" err="1"/>
              <a:t>nền</a:t>
            </a:r>
            <a:r>
              <a:rPr lang="en-US" dirty="0"/>
              <a:t> </a:t>
            </a:r>
            <a:r>
              <a:rPr lang="en-US" dirty="0" err="1"/>
              <a:t>tảng</a:t>
            </a:r>
            <a:r>
              <a:rPr lang="en-US" dirty="0"/>
              <a:t>: </a:t>
            </a:r>
            <a:r>
              <a:rPr lang="en-US" dirty="0" err="1"/>
              <a:t>blockchain</a:t>
            </a:r>
            <a:endParaRPr lang="en-US" dirty="0"/>
          </a:p>
        </p:txBody>
      </p:sp>
      <p:pic>
        <p:nvPicPr>
          <p:cNvPr id="1741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08325"/>
            <a:ext cx="5486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77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FDA745-4D28-4F6F-8409-E5BF04A8374C}" type="slidenum">
              <a:rPr lang="en-US" altLang="en-US" sz="1400" smtClean="0"/>
              <a:pPr>
                <a:spcBef>
                  <a:spcPct val="0"/>
                </a:spcBef>
                <a:buFontTx/>
                <a:buNone/>
              </a:pPr>
              <a:t>9</a:t>
            </a:fld>
            <a:endParaRPr lang="en-US" altLang="en-US" sz="1400"/>
          </a:p>
        </p:txBody>
      </p:sp>
      <p:sp>
        <p:nvSpPr>
          <p:cNvPr id="18435" name="Rectangle 2"/>
          <p:cNvSpPr>
            <a:spLocks noGrp="1" noChangeArrowheads="1"/>
          </p:cNvSpPr>
          <p:nvPr>
            <p:ph type="title"/>
          </p:nvPr>
        </p:nvSpPr>
        <p:spPr>
          <a:xfrm>
            <a:off x="381000" y="228600"/>
            <a:ext cx="8077200" cy="762000"/>
          </a:xfrm>
        </p:spPr>
        <p:txBody>
          <a:bodyPr/>
          <a:lstStyle/>
          <a:p>
            <a:pPr algn="l" eaLnBrk="1" hangingPunct="1"/>
            <a:r>
              <a:rPr lang="en-US" altLang="en-US" sz="4000" b="1" dirty="0">
                <a:solidFill>
                  <a:schemeClr val="accent2"/>
                </a:solidFill>
              </a:rPr>
              <a:t>1. </a:t>
            </a:r>
            <a:r>
              <a:rPr lang="en-US" altLang="en-US" sz="4000" b="1" dirty="0" err="1">
                <a:solidFill>
                  <a:schemeClr val="accent2"/>
                </a:solidFill>
              </a:rPr>
              <a:t>Lịch</a:t>
            </a:r>
            <a:r>
              <a:rPr lang="en-US" altLang="en-US" sz="4000" b="1" dirty="0">
                <a:solidFill>
                  <a:schemeClr val="accent2"/>
                </a:solidFill>
              </a:rPr>
              <a:t> </a:t>
            </a:r>
            <a:r>
              <a:rPr lang="en-US" altLang="en-US" sz="4000" b="1" dirty="0" err="1">
                <a:solidFill>
                  <a:schemeClr val="accent2"/>
                </a:solidFill>
              </a:rPr>
              <a:t>sử</a:t>
            </a:r>
            <a:r>
              <a:rPr lang="en-US" altLang="en-US" sz="4000" b="1" dirty="0">
                <a:solidFill>
                  <a:schemeClr val="accent2"/>
                </a:solidFill>
              </a:rPr>
              <a:t> </a:t>
            </a:r>
            <a:r>
              <a:rPr lang="en-US" altLang="en-US" sz="4000" b="1" dirty="0" err="1">
                <a:solidFill>
                  <a:schemeClr val="accent2"/>
                </a:solidFill>
              </a:rPr>
              <a:t>và</a:t>
            </a:r>
            <a:r>
              <a:rPr lang="en-US" altLang="en-US" sz="4000" b="1" dirty="0">
                <a:solidFill>
                  <a:schemeClr val="accent2"/>
                </a:solidFill>
              </a:rPr>
              <a:t> </a:t>
            </a:r>
            <a:r>
              <a:rPr lang="en-US" altLang="en-US" sz="4000" b="1" dirty="0" err="1">
                <a:solidFill>
                  <a:schemeClr val="accent2"/>
                </a:solidFill>
              </a:rPr>
              <a:t>tương</a:t>
            </a:r>
            <a:r>
              <a:rPr lang="en-US" altLang="en-US" sz="4000" b="1" dirty="0">
                <a:solidFill>
                  <a:schemeClr val="accent2"/>
                </a:solidFill>
              </a:rPr>
              <a:t> </a:t>
            </a:r>
            <a:r>
              <a:rPr lang="en-US" altLang="en-US" sz="4000" b="1" dirty="0" err="1">
                <a:solidFill>
                  <a:schemeClr val="accent2"/>
                </a:solidFill>
              </a:rPr>
              <a:t>lai</a:t>
            </a:r>
            <a:r>
              <a:rPr lang="en-US" altLang="en-US" sz="4000" b="1" dirty="0">
                <a:solidFill>
                  <a:schemeClr val="accent2"/>
                </a:solidFill>
              </a:rPr>
              <a:t> </a:t>
            </a:r>
            <a:r>
              <a:rPr lang="en-US" altLang="en-US" sz="4000" b="1" dirty="0" err="1">
                <a:solidFill>
                  <a:schemeClr val="accent2"/>
                </a:solidFill>
              </a:rPr>
              <a:t>tiền</a:t>
            </a:r>
            <a:r>
              <a:rPr lang="en-US" altLang="en-US" sz="4000" b="1" dirty="0">
                <a:solidFill>
                  <a:schemeClr val="accent2"/>
                </a:solidFill>
              </a:rPr>
              <a:t> </a:t>
            </a:r>
            <a:r>
              <a:rPr lang="en-US" altLang="en-US" sz="4000" b="1" dirty="0" err="1">
                <a:solidFill>
                  <a:schemeClr val="accent2"/>
                </a:solidFill>
              </a:rPr>
              <a:t>tệ</a:t>
            </a:r>
            <a:endParaRPr lang="en-US" altLang="en-US" sz="1400" b="1" dirty="0">
              <a:solidFill>
                <a:schemeClr val="accent2"/>
              </a:solidFill>
            </a:endParaRPr>
          </a:p>
        </p:txBody>
      </p:sp>
      <p:sp>
        <p:nvSpPr>
          <p:cNvPr id="121859" name="Text Box 3"/>
          <p:cNvSpPr txBox="1">
            <a:spLocks noChangeArrowheads="1"/>
          </p:cNvSpPr>
          <p:nvPr/>
        </p:nvSpPr>
        <p:spPr bwMode="auto">
          <a:xfrm>
            <a:off x="457200" y="1371600"/>
            <a:ext cx="8229600" cy="1514475"/>
          </a:xfrm>
          <a:prstGeom prst="rect">
            <a:avLst/>
          </a:prstGeom>
          <a:noFill/>
          <a:ln w="9525">
            <a:noFill/>
            <a:miter lim="800000"/>
            <a:headEnd/>
            <a:tailEnd/>
          </a:ln>
          <a:effectLst/>
        </p:spPr>
        <p:txBody>
          <a:bodyPr>
            <a:spAutoFit/>
          </a:bodyPr>
          <a:lstStyle/>
          <a:p>
            <a:pPr marL="341313"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a:t>Xu hướng</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sz="2200"/>
              <a:t>Kỉ nguyên mới của tiền tệ</a:t>
            </a:r>
          </a:p>
          <a:p>
            <a:pPr lvl="1" indent="-228600" eaLnBrk="1" hangingPunct="1">
              <a:spcBef>
                <a:spcPts val="600"/>
              </a:spcBef>
              <a:buClr>
                <a:srgbClr val="3333CC"/>
              </a:buClr>
              <a:buSzPct val="100000"/>
              <a:buFont typeface="Wingdings" pitchFamily="2" charset="2"/>
              <a:buChar char="§"/>
              <a:tabLst>
                <a:tab pos="8226425" algn="l"/>
                <a:tab pos="9140825" algn="l"/>
                <a:tab pos="10055225" algn="l"/>
              </a:tabLst>
              <a:defRPr/>
            </a:pPr>
            <a:r>
              <a:rPr lang="en-US" sz="2200"/>
              <a:t>Công nghệ nền tảng và những ứng dụng</a:t>
            </a:r>
          </a:p>
          <a:p>
            <a:pPr marL="341313" lvl="1" indent="-341313" eaLnBrk="1" hangingPunct="1">
              <a:lnSpc>
                <a:spcPct val="80000"/>
              </a:lnSpc>
              <a:buClr>
                <a:srgbClr val="3333CC"/>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a:solidFill>
                <a:srgbClr val="FF3300"/>
              </a:solidFill>
            </a:endParaRPr>
          </a:p>
        </p:txBody>
      </p:sp>
      <p:grpSp>
        <p:nvGrpSpPr>
          <p:cNvPr id="15" name="Group 14"/>
          <p:cNvGrpSpPr/>
          <p:nvPr/>
        </p:nvGrpSpPr>
        <p:grpSpPr>
          <a:xfrm>
            <a:off x="682027" y="2793182"/>
            <a:ext cx="7535047" cy="3523877"/>
            <a:chOff x="682027" y="2793182"/>
            <a:chExt cx="7535047" cy="3523877"/>
          </a:xfrm>
        </p:grpSpPr>
        <p:cxnSp>
          <p:nvCxnSpPr>
            <p:cNvPr id="6" name="Straight Arrow Connector 5"/>
            <p:cNvCxnSpPr/>
            <p:nvPr/>
          </p:nvCxnSpPr>
          <p:spPr bwMode="auto">
            <a:xfrm flipV="1">
              <a:off x="1143000" y="2886075"/>
              <a:ext cx="0" cy="29718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bwMode="auto">
            <a:xfrm flipV="1">
              <a:off x="1130474" y="5815291"/>
              <a:ext cx="7086600" cy="4206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a:off x="4419600" y="3062310"/>
              <a:ext cx="0" cy="27114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flipV="1">
              <a:off x="1143000" y="4562475"/>
              <a:ext cx="6695496" cy="762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bwMode="auto">
            <a:xfrm rot="20665199">
              <a:off x="1961273" y="3397373"/>
              <a:ext cx="5753100" cy="171132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4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982284">
              <a:off x="1935314" y="3737306"/>
              <a:ext cx="4968572"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bwMode="auto">
            <a:xfrm>
              <a:off x="6967082" y="5873861"/>
              <a:ext cx="1219200" cy="443198"/>
            </a:xfrm>
            <a:prstGeom prst="rect">
              <a:avLst/>
            </a:prstGeom>
            <a:no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Kinh tế</a:t>
              </a:r>
            </a:p>
          </p:txBody>
        </p:sp>
        <p:sp>
          <p:nvSpPr>
            <p:cNvPr id="14" name="TextBox 13"/>
            <p:cNvSpPr txBox="1"/>
            <p:nvPr/>
          </p:nvSpPr>
          <p:spPr bwMode="auto">
            <a:xfrm rot="16200000">
              <a:off x="120414" y="3354795"/>
              <a:ext cx="1566424" cy="443198"/>
            </a:xfrm>
            <a:prstGeom prst="rect">
              <a:avLst/>
            </a:prstGeom>
            <a:noFill/>
            <a:ln w="9525">
              <a:noFill/>
              <a:miter lim="800000"/>
              <a:headEnd/>
              <a:tailEnd/>
            </a:ln>
            <a:effectLst/>
          </p:spPr>
          <p:txBody>
            <a:bodyPr wrap="square" lIns="0" tIns="0" rIns="0" bIns="0" rtlCol="0">
              <a:spAutoFit/>
            </a:bodyPr>
            <a:lstStyle/>
            <a:p>
              <a: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Công nghệ</a:t>
              </a:r>
            </a:p>
          </p:txBody>
        </p:sp>
      </p:gr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miter lim="800000"/>
          <a:headEnd/>
          <a:tailEnd/>
        </a:ln>
        <a:effectLst/>
      </a:spPr>
      <a:bodyPr wrap="square">
        <a:spAutoFit/>
      </a:bodyPr>
      <a:lstStyle>
        <a:defPPr algn="ctr" eaLnBrk="1" hangingPunct="1">
          <a:lnSpc>
            <a:spcPct val="120000"/>
          </a:lnSpc>
          <a:buClr>
            <a:srgbClr val="3333CC"/>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14141</TotalTime>
  <Words>4642</Words>
  <Application>Microsoft Office PowerPoint</Application>
  <PresentationFormat>On-screen Show (4:3)</PresentationFormat>
  <Paragraphs>770</Paragraphs>
  <Slides>50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Courier New</vt:lpstr>
      <vt:lpstr>Times New Roman</vt:lpstr>
      <vt:lpstr>Wingdings</vt:lpstr>
      <vt:lpstr>Default Design</vt:lpstr>
      <vt:lpstr>PowerPoint Presentation</vt:lpstr>
      <vt:lpstr>PowerPoint Presentation</vt:lpstr>
      <vt:lpstr>Nội dung</vt:lpstr>
      <vt:lpstr>1. Lịch sử và tương lai tiền tệ</vt:lpstr>
      <vt:lpstr>1. Lịch sử và tương lai tiền tệ</vt:lpstr>
      <vt:lpstr>1. Lịch sử và tương lai tiền tệ</vt:lpstr>
      <vt:lpstr>1. Lịch sử và tương lai tiền tệ</vt:lpstr>
      <vt:lpstr>1. Lịch sử và tương lai tiền tệ</vt:lpstr>
      <vt:lpstr>1. Lịch sử và tương lai tiền tệ</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2. Căn bản về công nghệ blockchain</vt:lpstr>
      <vt:lpstr>Blockchain là gì? – Chưa thể định rõ! </vt:lpstr>
      <vt:lpstr>Động cơ duy trì blockchain</vt:lpstr>
      <vt:lpstr>3. Toán học và mật mã học trong BC</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4. Ứng dụng công nghệ blockchain</vt:lpstr>
      <vt:lpstr>Lời khuyên: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MinhNTH;minhnth@hus.edu.vn</dc:creator>
  <cp:lastModifiedBy>Hong Minh Nguyen Thi</cp:lastModifiedBy>
  <cp:revision>713</cp:revision>
  <dcterms:created xsi:type="dcterms:W3CDTF">2002-08-25T18:09:44Z</dcterms:created>
  <dcterms:modified xsi:type="dcterms:W3CDTF">2021-08-20T13:24:07Z</dcterms:modified>
</cp:coreProperties>
</file>