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7" r:id="rId2"/>
    <p:sldId id="257" r:id="rId3"/>
    <p:sldId id="292" r:id="rId4"/>
    <p:sldId id="382" r:id="rId5"/>
    <p:sldId id="431" r:id="rId6"/>
    <p:sldId id="432" r:id="rId7"/>
    <p:sldId id="450" r:id="rId8"/>
    <p:sldId id="451" r:id="rId9"/>
    <p:sldId id="454" r:id="rId10"/>
    <p:sldId id="455" r:id="rId11"/>
    <p:sldId id="459" r:id="rId12"/>
    <p:sldId id="456" r:id="rId13"/>
    <p:sldId id="457" r:id="rId14"/>
    <p:sldId id="458" r:id="rId15"/>
    <p:sldId id="460" r:id="rId16"/>
    <p:sldId id="383" r:id="rId17"/>
    <p:sldId id="453" r:id="rId18"/>
    <p:sldId id="29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025"/>
    <a:srgbClr val="161B30"/>
    <a:srgbClr val="DFA87B"/>
    <a:srgbClr val="D39B71"/>
    <a:srgbClr val="A76E4D"/>
    <a:srgbClr val="FEF8EA"/>
    <a:srgbClr val="7972BD"/>
    <a:srgbClr val="B7ABC8"/>
    <a:srgbClr val="FCE9FF"/>
    <a:srgbClr val="2461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5" autoAdjust="0"/>
    <p:restoredTop sz="82870" autoAdjust="0"/>
  </p:normalViewPr>
  <p:slideViewPr>
    <p:cSldViewPr snapToGrid="0">
      <p:cViewPr>
        <p:scale>
          <a:sx n="105" d="100"/>
          <a:sy n="105" d="100"/>
        </p:scale>
        <p:origin x="944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9230B0E-39ED-45EA-AD95-669D0616B3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82B798-201A-4B14-B1F0-6A660C5C72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2F5857-B39B-4284-A086-C6DE2719C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EF34-7656-4396-AEBE-2B554E5E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82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2023. 7. 3.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331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282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032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그림 개체 틀 4">
            <a:extLst>
              <a:ext uri="{FF2B5EF4-FFF2-40B4-BE49-F238E27FC236}">
                <a16:creationId xmlns:a16="http://schemas.microsoft.com/office/drawing/2014/main" id="{E9926E96-A0FC-4624-9F1E-66835BA093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96906" y="635000"/>
            <a:ext cx="10998190" cy="3548717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vert="horz" wrap="square" tIns="828000" bIns="252000" anchor="b" anchorCtr="1"/>
          <a:lstStyle>
            <a:lvl1pPr marL="0" indent="0">
              <a:buNone/>
              <a:defRPr sz="16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80F53BA9-FD4B-48F2-A6C7-6AF370121A1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296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7461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11">
            <a:extLst>
              <a:ext uri="{FF2B5EF4-FFF2-40B4-BE49-F238E27FC236}">
                <a16:creationId xmlns:a16="http://schemas.microsoft.com/office/drawing/2014/main" id="{61CA6EE1-28C3-4D8C-A6F6-3084C0E517E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56989" y="1218254"/>
            <a:ext cx="2179320" cy="4714876"/>
          </a:xfrm>
          <a:prstGeom prst="roundRect">
            <a:avLst>
              <a:gd name="adj" fmla="val 732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b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그림 개체 틀 11">
            <a:extLst>
              <a:ext uri="{FF2B5EF4-FFF2-40B4-BE49-F238E27FC236}">
                <a16:creationId xmlns:a16="http://schemas.microsoft.com/office/drawing/2014/main" id="{7F3DF62E-0183-4C27-8639-4BE9EF79C57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014458" y="1218254"/>
            <a:ext cx="2179320" cy="4714876"/>
          </a:xfrm>
          <a:prstGeom prst="roundRect">
            <a:avLst>
              <a:gd name="adj" fmla="val 732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b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631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5">
            <a:extLst>
              <a:ext uri="{FF2B5EF4-FFF2-40B4-BE49-F238E27FC236}">
                <a16:creationId xmlns:a16="http://schemas.microsoft.com/office/drawing/2014/main" id="{A4BEF9B5-4920-496F-93E3-DE1C121B726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52017" y="910115"/>
            <a:ext cx="3825240" cy="5114925"/>
          </a:xfrm>
          <a:prstGeom prst="roundRect">
            <a:avLst>
              <a:gd name="adj" fmla="val 192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68697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8">
            <a:extLst>
              <a:ext uri="{FF2B5EF4-FFF2-40B4-BE49-F238E27FC236}">
                <a16:creationId xmlns:a16="http://schemas.microsoft.com/office/drawing/2014/main" id="{0A829D77-9C0E-47B5-81DD-CFF917D4F42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19428" y="1138220"/>
            <a:ext cx="6273800" cy="3784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34412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165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4AA76392-4193-4260-9B5D-1E0CA21F5D7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vert="horz" wrap="square" tIns="828000" bIns="252000" anchor="b" anchorCtr="1"/>
          <a:lstStyle>
            <a:lvl1pPr marL="0" indent="0">
              <a:buNone/>
              <a:defRPr sz="16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 Right Click &gt; Click to Bring to Front 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6029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54F6211E-270C-436D-AE6B-9E5CFF487D0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vert="horz" wrap="square" tIns="828000" bIns="252000" anchor="b" anchorCtr="1"/>
          <a:lstStyle>
            <a:lvl1pPr marL="0" indent="0">
              <a:buNone/>
              <a:defRPr sz="16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5086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5106D18-49B6-49AF-BAD7-8CA2C044C03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419600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vert="horz" wrap="square" tIns="828000" bIns="252000" anchor="b" anchorCtr="1"/>
          <a:lstStyle>
            <a:lvl1pPr marL="0" indent="0">
              <a:buNone/>
              <a:defRPr sz="16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66715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565250E8-2C5E-427F-83AC-E5E36872644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32600" y="4158000"/>
            <a:ext cx="2700000" cy="2700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4">
            <a:extLst>
              <a:ext uri="{FF2B5EF4-FFF2-40B4-BE49-F238E27FC236}">
                <a16:creationId xmlns:a16="http://schemas.microsoft.com/office/drawing/2014/main" id="{91F01171-120A-406D-839E-DEA62DC378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152000" y="4158000"/>
            <a:ext cx="5040000" cy="2700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953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B1C9387D-ACCF-4320-8250-0874F30C111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808800"/>
            <a:ext cx="3049200" cy="30492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296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  <p:sp>
        <p:nvSpPr>
          <p:cNvPr id="10" name="그림 개체 틀 4">
            <a:extLst>
              <a:ext uri="{FF2B5EF4-FFF2-40B4-BE49-F238E27FC236}">
                <a16:creationId xmlns:a16="http://schemas.microsoft.com/office/drawing/2014/main" id="{1101F76B-AE90-42E5-A04F-9C15F93E33A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049200" y="3808800"/>
            <a:ext cx="3049200" cy="30492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296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  <p:sp>
        <p:nvSpPr>
          <p:cNvPr id="11" name="그림 개체 틀 4">
            <a:extLst>
              <a:ext uri="{FF2B5EF4-FFF2-40B4-BE49-F238E27FC236}">
                <a16:creationId xmlns:a16="http://schemas.microsoft.com/office/drawing/2014/main" id="{12915428-E119-4525-9056-488DFBF7F2C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8400" y="3808800"/>
            <a:ext cx="3049200" cy="30492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296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  <p:sp>
        <p:nvSpPr>
          <p:cNvPr id="12" name="그림 개체 틀 4">
            <a:extLst>
              <a:ext uri="{FF2B5EF4-FFF2-40B4-BE49-F238E27FC236}">
                <a16:creationId xmlns:a16="http://schemas.microsoft.com/office/drawing/2014/main" id="{94D78C5B-7290-4573-B08E-1F6DD07A8F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7600" y="3808800"/>
            <a:ext cx="3049200" cy="30492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296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79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E30C5FA1-60AB-4AF7-B5FA-20913F9D480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049200" y="3429000"/>
            <a:ext cx="3049200" cy="3429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4">
            <a:extLst>
              <a:ext uri="{FF2B5EF4-FFF2-40B4-BE49-F238E27FC236}">
                <a16:creationId xmlns:a16="http://schemas.microsoft.com/office/drawing/2014/main" id="{F3C251F4-1CF7-4694-9E9D-CF49294C0B4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7600" y="3429000"/>
            <a:ext cx="3049200" cy="3429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296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  <p:sp>
        <p:nvSpPr>
          <p:cNvPr id="9" name="그림 개체 틀 4">
            <a:extLst>
              <a:ext uri="{FF2B5EF4-FFF2-40B4-BE49-F238E27FC236}">
                <a16:creationId xmlns:a16="http://schemas.microsoft.com/office/drawing/2014/main" id="{DA0F7FC4-9D6A-477C-93D8-D18AB7F6914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3049200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4">
            <a:extLst>
              <a:ext uri="{FF2B5EF4-FFF2-40B4-BE49-F238E27FC236}">
                <a16:creationId xmlns:a16="http://schemas.microsoft.com/office/drawing/2014/main" id="{35FCDF76-7EE8-433F-957C-B3E83CA4943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049200" y="0"/>
            <a:ext cx="3049200" cy="3429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1" name="그림 개체 틀 4">
            <a:extLst>
              <a:ext uri="{FF2B5EF4-FFF2-40B4-BE49-F238E27FC236}">
                <a16:creationId xmlns:a16="http://schemas.microsoft.com/office/drawing/2014/main" id="{D7E9AE89-A46A-42C2-BF0B-0C85F31DC79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8400" y="0"/>
            <a:ext cx="3049200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296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  <p:sp>
        <p:nvSpPr>
          <p:cNvPr id="12" name="그림 개체 틀 4">
            <a:extLst>
              <a:ext uri="{FF2B5EF4-FFF2-40B4-BE49-F238E27FC236}">
                <a16:creationId xmlns:a16="http://schemas.microsoft.com/office/drawing/2014/main" id="{8EE4E80A-C141-4C5D-A415-A196024CB60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47600" y="0"/>
            <a:ext cx="3049200" cy="3429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296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60895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D77E02DA-1EB8-4223-AB34-D2763898E9A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2260600"/>
            <a:ext cx="12192000" cy="45974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296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837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B62BE0B9-D341-41BD-97CD-95B602A4E1B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94113" y="493483"/>
            <a:ext cx="8878479" cy="587101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lIns="180000" tIns="972000" rIns="180000" bIns="180000" anchor="ctr" anchorCtr="1"/>
          <a:lstStyle>
            <a:lvl1pPr>
              <a:defRPr lang="ko-KR" altLang="en-US" sz="1400" b="1" dirty="0"/>
            </a:lvl1pPr>
          </a:lstStyle>
          <a:p>
            <a:pPr marL="0" lvl="0" indent="0">
              <a:buNone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43825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1E97F2-28A0-4C1E-813C-CB6C95C0E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391D2-9217-412C-A5CA-AC878A017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687" r:id="rId14"/>
    <p:sldLayoutId id="2147483664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3.png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sv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B93D542-C15A-4E1D-A22A-26FAA23A00CC}"/>
              </a:ext>
            </a:extLst>
          </p:cNvPr>
          <p:cNvSpPr txBox="1"/>
          <p:nvPr/>
        </p:nvSpPr>
        <p:spPr>
          <a:xfrm>
            <a:off x="1562100" y="4529261"/>
            <a:ext cx="10032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LỌC CỘNG TÁC DỰA TRÊN ĐỒ THỊ NƠ RON</a:t>
            </a:r>
            <a:endParaRPr lang="ko-KR" altLang="en-US" sz="40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7266F1-C8A7-44FB-9850-52241E2813C6}"/>
              </a:ext>
            </a:extLst>
          </p:cNvPr>
          <p:cNvSpPr txBox="1"/>
          <p:nvPr/>
        </p:nvSpPr>
        <p:spPr>
          <a:xfrm>
            <a:off x="1562100" y="5353580"/>
            <a:ext cx="10032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2000" b="1" dirty="0">
                <a:solidFill>
                  <a:srgbClr val="1F2025"/>
                </a:solidFill>
                <a:cs typeface="Arial" panose="020B0604020202020204" pitchFamily="34" charset="0"/>
              </a:rPr>
              <a:t>ĐÀO THỊ THU HỒNG – VŨ MINH HƯNG</a:t>
            </a:r>
            <a:endParaRPr lang="ko-KR" altLang="en-US" sz="2000" b="1" dirty="0">
              <a:solidFill>
                <a:srgbClr val="1F2025"/>
              </a:solidFill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6618DE-0533-473C-B5A7-B55647E47AED}"/>
              </a:ext>
            </a:extLst>
          </p:cNvPr>
          <p:cNvSpPr txBox="1"/>
          <p:nvPr/>
        </p:nvSpPr>
        <p:spPr>
          <a:xfrm>
            <a:off x="1562100" y="6027990"/>
            <a:ext cx="10032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2025"/>
                </a:solidFill>
              </a:rPr>
              <a:t>THÁNG 07/2023</a:t>
            </a:r>
            <a:endParaRPr lang="ko-KR" altLang="en-US" sz="1400" b="1" dirty="0">
              <a:solidFill>
                <a:srgbClr val="1F2025"/>
              </a:solidFill>
            </a:endParaRPr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7AEF0B2F-29A4-4288-920B-C25ABE2C8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6899" y="4638733"/>
            <a:ext cx="834391" cy="488942"/>
          </a:xfrm>
          <a:prstGeom prst="rect">
            <a:avLst/>
          </a:prstGeom>
        </p:spPr>
      </p:pic>
      <p:pic>
        <p:nvPicPr>
          <p:cNvPr id="4" name="Picture 3" descr="A red and black lines and dots&#10;&#10;Description automatically generated with low confidence">
            <a:extLst>
              <a:ext uri="{FF2B5EF4-FFF2-40B4-BE49-F238E27FC236}">
                <a16:creationId xmlns:a16="http://schemas.microsoft.com/office/drawing/2014/main" id="{4CBD1266-D737-60A8-0F12-ACE3C6865A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90" y="57095"/>
            <a:ext cx="9163274" cy="458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4" y="465985"/>
            <a:ext cx="8163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1. TÁI HIỆN LẠI KẾT QUẢ CỦA BÀI BÁO VỚI THIẾT LẬP GỐC 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pic>
        <p:nvPicPr>
          <p:cNvPr id="5" name="Picture 4" descr="A graph of a bar chart&#10;&#10;Description automatically generated">
            <a:extLst>
              <a:ext uri="{FF2B5EF4-FFF2-40B4-BE49-F238E27FC236}">
                <a16:creationId xmlns:a16="http://schemas.microsoft.com/office/drawing/2014/main" id="{514462AB-4883-50EA-D6A7-FECB6ACE36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019" y="1903772"/>
            <a:ext cx="4390738" cy="2967533"/>
          </a:xfrm>
          <a:prstGeom prst="rect">
            <a:avLst/>
          </a:prstGeom>
        </p:spPr>
      </p:pic>
      <p:pic>
        <p:nvPicPr>
          <p:cNvPr id="7" name="Picture 6" descr="A graph of a bar graph&#10;&#10;Description automatically generated">
            <a:extLst>
              <a:ext uri="{FF2B5EF4-FFF2-40B4-BE49-F238E27FC236}">
                <a16:creationId xmlns:a16="http://schemas.microsoft.com/office/drawing/2014/main" id="{9FC696B2-58CB-4F07-B418-00A27C4DF7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55" y="1846208"/>
            <a:ext cx="4461254" cy="302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42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6650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2. THAY ĐỔI LEARNING RATE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39A33B-8893-110D-BEAB-71F63AC38BAE}"/>
              </a:ext>
            </a:extLst>
          </p:cNvPr>
          <p:cNvSpPr txBox="1"/>
          <p:nvPr/>
        </p:nvSpPr>
        <p:spPr>
          <a:xfrm>
            <a:off x="828464" y="1108238"/>
            <a:ext cx="683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Tx/>
              <a:buChar char="-"/>
            </a:pPr>
            <a:r>
              <a:rPr lang="en-US"/>
              <a:t>Thay đổi learning rate từ 0.0001 thành 0.001</a:t>
            </a:r>
          </a:p>
        </p:txBody>
      </p:sp>
      <p:pic>
        <p:nvPicPr>
          <p:cNvPr id="5" name="Picture 4" descr="A graph of a number of lines&#10;&#10;Description automatically generated">
            <a:extLst>
              <a:ext uri="{FF2B5EF4-FFF2-40B4-BE49-F238E27FC236}">
                <a16:creationId xmlns:a16="http://schemas.microsoft.com/office/drawing/2014/main" id="{FFA6D518-5B4E-A2E9-B332-B44C377813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" y="2057159"/>
            <a:ext cx="3596041" cy="2803213"/>
          </a:xfrm>
          <a:prstGeom prst="rect">
            <a:avLst/>
          </a:prstGeom>
        </p:spPr>
      </p:pic>
      <p:pic>
        <p:nvPicPr>
          <p:cNvPr id="7" name="Picture 6" descr="A graph with orange bars&#10;&#10;Description automatically generated">
            <a:extLst>
              <a:ext uri="{FF2B5EF4-FFF2-40B4-BE49-F238E27FC236}">
                <a16:creationId xmlns:a16="http://schemas.microsoft.com/office/drawing/2014/main" id="{38457168-9568-D187-1ECC-5BEFCDEE42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730" y="2006961"/>
            <a:ext cx="2768547" cy="2816835"/>
          </a:xfrm>
          <a:prstGeom prst="rect">
            <a:avLst/>
          </a:prstGeom>
        </p:spPr>
      </p:pic>
      <p:pic>
        <p:nvPicPr>
          <p:cNvPr id="9" name="Picture 8" descr="A graph with numbers and a white background&#10;&#10;Description automatically generated">
            <a:extLst>
              <a:ext uri="{FF2B5EF4-FFF2-40B4-BE49-F238E27FC236}">
                <a16:creationId xmlns:a16="http://schemas.microsoft.com/office/drawing/2014/main" id="{491C6B31-A059-C9AD-D4C6-40D7E29476D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7"/>
          <a:stretch/>
        </p:blipFill>
        <p:spPr>
          <a:xfrm>
            <a:off x="9269591" y="2013906"/>
            <a:ext cx="2768547" cy="2816835"/>
          </a:xfrm>
          <a:prstGeom prst="rect">
            <a:avLst/>
          </a:prstGeom>
        </p:spPr>
      </p:pic>
      <p:pic>
        <p:nvPicPr>
          <p:cNvPr id="11" name="Picture 10" descr="A graph with numbers and a bar chart&#10;&#10;Description automatically generated">
            <a:extLst>
              <a:ext uri="{FF2B5EF4-FFF2-40B4-BE49-F238E27FC236}">
                <a16:creationId xmlns:a16="http://schemas.microsoft.com/office/drawing/2014/main" id="{2992A488-9FB8-0288-8067-788B317B6D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792" y="2020583"/>
            <a:ext cx="2679624" cy="281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41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6650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3. THAY ĐỔI ACTIVATION FUNCTION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39A33B-8893-110D-BEAB-71F63AC38BAE}"/>
              </a:ext>
            </a:extLst>
          </p:cNvPr>
          <p:cNvSpPr txBox="1"/>
          <p:nvPr/>
        </p:nvSpPr>
        <p:spPr>
          <a:xfrm>
            <a:off x="828464" y="1108238"/>
            <a:ext cx="9299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Tx/>
              <a:buChar char="-"/>
            </a:pPr>
            <a:r>
              <a:rPr lang="en-US"/>
              <a:t>Thay hàm Leaky ReLU bằng hàm GELU</a:t>
            </a:r>
          </a:p>
          <a:p>
            <a:pPr marL="285750" indent="-285750" latinLnBrk="0">
              <a:buFontTx/>
              <a:buChar char="-"/>
            </a:pPr>
            <a:r>
              <a:rPr lang="en-US"/>
              <a:t>GELU là một activation function phổ biến, hay được sử dụng với các mô hình ngôn ngữ</a:t>
            </a:r>
          </a:p>
        </p:txBody>
      </p:sp>
      <p:pic>
        <p:nvPicPr>
          <p:cNvPr id="6" name="Picture 5" descr="A graph with numbers and a black background&#10;&#10;Description automatically generated">
            <a:extLst>
              <a:ext uri="{FF2B5EF4-FFF2-40B4-BE49-F238E27FC236}">
                <a16:creationId xmlns:a16="http://schemas.microsoft.com/office/drawing/2014/main" id="{45993B8C-2B2D-5D0E-746A-F109934343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863" y="2077304"/>
            <a:ext cx="3490595" cy="3592065"/>
          </a:xfrm>
          <a:prstGeom prst="rect">
            <a:avLst/>
          </a:prstGeom>
        </p:spPr>
      </p:pic>
      <p:pic>
        <p:nvPicPr>
          <p:cNvPr id="8" name="Picture 7" descr="A graph with numbers and a black background&#10;&#10;Description automatically generated">
            <a:extLst>
              <a:ext uri="{FF2B5EF4-FFF2-40B4-BE49-F238E27FC236}">
                <a16:creationId xmlns:a16="http://schemas.microsoft.com/office/drawing/2014/main" id="{3A58817C-F25B-DBA2-5E87-B6EBF03FC9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70" y="2089008"/>
            <a:ext cx="3357853" cy="3580361"/>
          </a:xfrm>
          <a:prstGeom prst="rect">
            <a:avLst/>
          </a:prstGeom>
        </p:spPr>
      </p:pic>
      <p:pic>
        <p:nvPicPr>
          <p:cNvPr id="10" name="Picture 9" descr="A graph with numbers and a black background&#10;&#10;Description automatically generated">
            <a:extLst>
              <a:ext uri="{FF2B5EF4-FFF2-40B4-BE49-F238E27FC236}">
                <a16:creationId xmlns:a16="http://schemas.microsoft.com/office/drawing/2014/main" id="{0CF208C5-AE8E-04C5-AD7D-21F9A34903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894" y="2086991"/>
            <a:ext cx="3490595" cy="360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73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4" y="465985"/>
            <a:ext cx="10200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4. LOẠI BỎ EMBEDDING CỦA USER &amp; ITEM KHỎI BƯỚC CONCAT CUỐI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39A33B-8893-110D-BEAB-71F63AC38BAE}"/>
              </a:ext>
            </a:extLst>
          </p:cNvPr>
          <p:cNvSpPr txBox="1"/>
          <p:nvPr/>
        </p:nvSpPr>
        <p:spPr>
          <a:xfrm>
            <a:off x="828464" y="1108238"/>
            <a:ext cx="9571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Tx/>
              <a:buChar char="-"/>
            </a:pPr>
            <a:r>
              <a:rPr lang="en-US"/>
              <a:t>Giảm dư thừa, trùng lặp thông tin bằng cách loại bỏ embedding của user &amp; item ở bước concat cuối</a:t>
            </a:r>
          </a:p>
          <a:p>
            <a:pPr marL="285750" indent="-285750" latinLnBrk="0">
              <a:buFontTx/>
              <a:buChar char="-"/>
            </a:pPr>
            <a:r>
              <a:rPr lang="en-US"/>
              <a:t>Mục đích để giảm overfit.</a:t>
            </a:r>
          </a:p>
        </p:txBody>
      </p:sp>
      <p:pic>
        <p:nvPicPr>
          <p:cNvPr id="5" name="Picture 4" descr="A graph with numbers and a black background&#10;&#10;Description automatically generated">
            <a:extLst>
              <a:ext uri="{FF2B5EF4-FFF2-40B4-BE49-F238E27FC236}">
                <a16:creationId xmlns:a16="http://schemas.microsoft.com/office/drawing/2014/main" id="{22CBA249-8652-3CEA-C11D-16F667E10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551" y="2227923"/>
            <a:ext cx="3462911" cy="3573966"/>
          </a:xfrm>
          <a:prstGeom prst="rect">
            <a:avLst/>
          </a:prstGeom>
        </p:spPr>
      </p:pic>
      <p:pic>
        <p:nvPicPr>
          <p:cNvPr id="7" name="Picture 6" descr="A graph with numbers and a black background&#10;&#10;Description automatically generated">
            <a:extLst>
              <a:ext uri="{FF2B5EF4-FFF2-40B4-BE49-F238E27FC236}">
                <a16:creationId xmlns:a16="http://schemas.microsoft.com/office/drawing/2014/main" id="{36AE5D2D-F574-1682-8829-3EE869653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450" y="2254079"/>
            <a:ext cx="3462912" cy="3563578"/>
          </a:xfrm>
          <a:prstGeom prst="rect">
            <a:avLst/>
          </a:prstGeom>
        </p:spPr>
      </p:pic>
      <p:pic>
        <p:nvPicPr>
          <p:cNvPr id="9" name="Picture 8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A2763FD2-9FE0-FDDC-92BF-19F9DD3FC2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40" y="2212156"/>
            <a:ext cx="3462911" cy="360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53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4" y="465985"/>
            <a:ext cx="10200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5. LOẠI BỎ SELF-CONNECTION CỦA USER &amp; ITEM KHỎI TỔNG HỢP THÔNG ĐIỆP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39A33B-8893-110D-BEAB-71F63AC38BAE}"/>
              </a:ext>
            </a:extLst>
          </p:cNvPr>
          <p:cNvSpPr txBox="1"/>
          <p:nvPr/>
        </p:nvSpPr>
        <p:spPr>
          <a:xfrm>
            <a:off x="828464" y="1108238"/>
            <a:ext cx="6837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Tx/>
              <a:buChar char="-"/>
            </a:pPr>
            <a:r>
              <a:rPr lang="en-US"/>
              <a:t>Giảm dư thừa, trùng lặp thông tin bằng cách loại bỏ embedding của user &amp; item ở bước concat cuối</a:t>
            </a:r>
          </a:p>
          <a:p>
            <a:pPr marL="285750" indent="-285750" latinLnBrk="0">
              <a:buFontTx/>
              <a:buChar char="-"/>
            </a:pPr>
            <a:r>
              <a:rPr lang="en-US"/>
              <a:t>Mục đích để giảm overfit.</a:t>
            </a:r>
          </a:p>
        </p:txBody>
      </p:sp>
      <p:pic>
        <p:nvPicPr>
          <p:cNvPr id="5" name="Picture 4" descr="A graph with numbers and a black background&#10;&#10;Description automatically generated">
            <a:extLst>
              <a:ext uri="{FF2B5EF4-FFF2-40B4-BE49-F238E27FC236}">
                <a16:creationId xmlns:a16="http://schemas.microsoft.com/office/drawing/2014/main" id="{4540E1EA-28BC-BF25-FB36-3D2C638666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762" y="2181081"/>
            <a:ext cx="3773240" cy="3894247"/>
          </a:xfrm>
          <a:prstGeom prst="rect">
            <a:avLst/>
          </a:prstGeom>
        </p:spPr>
      </p:pic>
      <p:pic>
        <p:nvPicPr>
          <p:cNvPr id="7" name="Picture 6" descr="A graph with numbers and a black background&#10;&#10;Description automatically generated">
            <a:extLst>
              <a:ext uri="{FF2B5EF4-FFF2-40B4-BE49-F238E27FC236}">
                <a16:creationId xmlns:a16="http://schemas.microsoft.com/office/drawing/2014/main" id="{B3CA1D2B-F025-B795-0A27-48AE2A3E9E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176" y="2170489"/>
            <a:ext cx="3773240" cy="3882928"/>
          </a:xfrm>
          <a:prstGeom prst="rect">
            <a:avLst/>
          </a:prstGeom>
        </p:spPr>
      </p:pic>
      <p:pic>
        <p:nvPicPr>
          <p:cNvPr id="9" name="Picture 8" descr="A graph with numbers and a black background&#10;&#10;Description automatically generated">
            <a:extLst>
              <a:ext uri="{FF2B5EF4-FFF2-40B4-BE49-F238E27FC236}">
                <a16:creationId xmlns:a16="http://schemas.microsoft.com/office/drawing/2014/main" id="{8E3A417D-5A8E-4B03-CE3E-60E779DA2E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23" y="2212156"/>
            <a:ext cx="3648625" cy="389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41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4" y="465985"/>
            <a:ext cx="10200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5. LOẠI BỎ SELF-CONNECTION CỦA USER &amp; ITEM KHỎI TỔNG HỢP THÔNG ĐIỆP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39A33B-8893-110D-BEAB-71F63AC38BAE}"/>
              </a:ext>
            </a:extLst>
          </p:cNvPr>
          <p:cNvSpPr txBox="1"/>
          <p:nvPr/>
        </p:nvSpPr>
        <p:spPr>
          <a:xfrm>
            <a:off x="828464" y="1108238"/>
            <a:ext cx="6837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Tx/>
              <a:buChar char="-"/>
            </a:pPr>
            <a:r>
              <a:rPr lang="en-US"/>
              <a:t>Giảm dư thừa, trùng lặp thông tin bằng cách loại bỏ embedding của user &amp; item ở bước concat cuối</a:t>
            </a:r>
          </a:p>
          <a:p>
            <a:pPr marL="285750" indent="-285750" latinLnBrk="0">
              <a:buFontTx/>
              <a:buChar char="-"/>
            </a:pPr>
            <a:r>
              <a:rPr lang="en-US"/>
              <a:t>Mục đích để giảm overfit.</a:t>
            </a:r>
          </a:p>
        </p:txBody>
      </p:sp>
      <p:pic>
        <p:nvPicPr>
          <p:cNvPr id="6" name="Picture 5" descr="A graph with numbers and a black border&#10;&#10;Description automatically generated">
            <a:extLst>
              <a:ext uri="{FF2B5EF4-FFF2-40B4-BE49-F238E27FC236}">
                <a16:creationId xmlns:a16="http://schemas.microsoft.com/office/drawing/2014/main" id="{E89E4575-1D0F-5945-E162-5C9521D2FE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272" y="2436964"/>
            <a:ext cx="5119116" cy="347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09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42F346-FC6A-493B-995E-DB2FC357CBE3}"/>
              </a:ext>
            </a:extLst>
          </p:cNvPr>
          <p:cNvSpPr txBox="1"/>
          <p:nvPr/>
        </p:nvSpPr>
        <p:spPr>
          <a:xfrm>
            <a:off x="3471732" y="2782669"/>
            <a:ext cx="5500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IV</a:t>
            </a:r>
            <a:r>
              <a:rPr lang="vi-VN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. </a:t>
            </a:r>
            <a:r>
              <a:rPr lang="en-US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KẾT LUẬN &amp; ĐỀ XUẤT</a:t>
            </a:r>
            <a:endParaRPr lang="ko-KR" altLang="en-US" sz="36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174595B1-92CE-44ED-97FE-F6A897FE4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402" y="217015"/>
            <a:ext cx="834391" cy="48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75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6650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1. KẾT LUẬN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39A33B-8893-110D-BEAB-71F63AC38BAE}"/>
              </a:ext>
            </a:extLst>
          </p:cNvPr>
          <p:cNvSpPr txBox="1"/>
          <p:nvPr/>
        </p:nvSpPr>
        <p:spPr>
          <a:xfrm>
            <a:off x="828464" y="1108238"/>
            <a:ext cx="68376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Tx/>
              <a:buChar char="-"/>
            </a:pPr>
            <a:r>
              <a:rPr lang="en-US"/>
              <a:t>Framework NGCF đã tận dụng tốt các kết nối bậc cao trong đồ thị tích hợp user-item.</a:t>
            </a:r>
          </a:p>
          <a:p>
            <a:pPr marL="285750" indent="-285750" latinLnBrk="0">
              <a:buFontTx/>
              <a:buChar char="-"/>
            </a:pPr>
            <a:endParaRPr lang="en-US"/>
          </a:p>
          <a:p>
            <a:pPr marL="285750" indent="-285750" latinLnBrk="0">
              <a:buFontTx/>
              <a:buChar char="-"/>
            </a:pPr>
            <a:r>
              <a:rPr lang="en-US"/>
              <a:t>Lớp lan truyền embedding biểu diễn thêm thông tin tương tác giữa user-item giúp cải thiện độ chính xác.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34C684-566B-24AF-77F9-F5EE59E3BCE8}"/>
              </a:ext>
            </a:extLst>
          </p:cNvPr>
          <p:cNvSpPr txBox="1"/>
          <p:nvPr/>
        </p:nvSpPr>
        <p:spPr>
          <a:xfrm>
            <a:off x="578715" y="3198167"/>
            <a:ext cx="6650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2. ĐỀ XUẤT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70AD96-DFC1-0DD6-0940-887B2F43CC99}"/>
              </a:ext>
            </a:extLst>
          </p:cNvPr>
          <p:cNvSpPr txBox="1"/>
          <p:nvPr/>
        </p:nvSpPr>
        <p:spPr>
          <a:xfrm>
            <a:off x="828464" y="3832269"/>
            <a:ext cx="6837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Tx/>
              <a:buChar char="-"/>
            </a:pPr>
            <a:r>
              <a:rPr lang="en-US"/>
              <a:t>Loại bỏ self-connection ở mỗi layer.</a:t>
            </a:r>
          </a:p>
          <a:p>
            <a:pPr marL="285750" indent="-285750" latinLnBrk="0">
              <a:buFontTx/>
              <a:buChar char="-"/>
            </a:pPr>
            <a:endParaRPr lang="en-US"/>
          </a:p>
          <a:p>
            <a:pPr marL="285750" indent="-285750" latinLnBrk="0">
              <a:buFontTx/>
              <a:buChar char="-"/>
            </a:pPr>
            <a:r>
              <a:rPr lang="en-US"/>
              <a:t>Thử nghiệm với cơ chế attention cho các kết nối.</a:t>
            </a:r>
          </a:p>
        </p:txBody>
      </p:sp>
    </p:spTree>
    <p:extLst>
      <p:ext uri="{BB962C8B-B14F-4D97-AF65-F5344CB8AC3E}">
        <p14:creationId xmlns:p14="http://schemas.microsoft.com/office/powerpoint/2010/main" val="1735570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1A5185-63D0-4A8C-A249-BDD71C42AE54}"/>
              </a:ext>
            </a:extLst>
          </p:cNvPr>
          <p:cNvSpPr txBox="1"/>
          <p:nvPr/>
        </p:nvSpPr>
        <p:spPr>
          <a:xfrm>
            <a:off x="3796796" y="2770087"/>
            <a:ext cx="49238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vi-VN" altLang="ko-KR" sz="4400" b="0" dirty="0">
                <a:solidFill>
                  <a:schemeClr val="bg1"/>
                </a:solidFill>
              </a:rPr>
              <a:t>XIN CẢM ƠN</a:t>
            </a:r>
            <a:r>
              <a:rPr lang="en-US" altLang="ko-KR" sz="4400" b="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99A32-5752-4F46-90C2-1C48D71440C8}"/>
              </a:ext>
            </a:extLst>
          </p:cNvPr>
          <p:cNvSpPr txBox="1"/>
          <p:nvPr/>
        </p:nvSpPr>
        <p:spPr>
          <a:xfrm>
            <a:off x="4357586" y="3653377"/>
            <a:ext cx="3802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i="0">
                <a:solidFill>
                  <a:schemeClr val="bg1"/>
                </a:solidFill>
                <a:effectLst/>
              </a:rPr>
              <a:t>daothithuhong_sdh21@hus.edu.vn</a:t>
            </a:r>
          </a:p>
          <a:p>
            <a:pPr algn="ctr"/>
            <a:r>
              <a:rPr lang="en-US" sz="1200" b="0" i="0">
                <a:solidFill>
                  <a:schemeClr val="bg1"/>
                </a:solidFill>
                <a:effectLst/>
              </a:rPr>
              <a:t>vuminhhung_sdh21@hus.edu.vn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DC4F47B-7DEF-4179-95D3-8FAA893C1F90}"/>
              </a:ext>
            </a:extLst>
          </p:cNvPr>
          <p:cNvSpPr/>
          <p:nvPr/>
        </p:nvSpPr>
        <p:spPr>
          <a:xfrm>
            <a:off x="0" y="0"/>
            <a:ext cx="3416300" cy="6858000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7BEF87-CDAD-4303-B1EC-61AB31BD19D4}"/>
              </a:ext>
            </a:extLst>
          </p:cNvPr>
          <p:cNvSpPr/>
          <p:nvPr/>
        </p:nvSpPr>
        <p:spPr>
          <a:xfrm>
            <a:off x="4390247" y="1170393"/>
            <a:ext cx="45735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</a:rPr>
              <a:t>I. GIỚI THIỆU</a:t>
            </a:r>
            <a:endParaRPr lang="ko-KR" altLang="en-US" sz="2400" dirty="0">
              <a:solidFill>
                <a:srgbClr val="1F2025"/>
              </a:solidFill>
              <a:latin typeface="+mj-l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C504B48-A0BB-454E-AE51-429986957D05}"/>
              </a:ext>
            </a:extLst>
          </p:cNvPr>
          <p:cNvSpPr/>
          <p:nvPr/>
        </p:nvSpPr>
        <p:spPr>
          <a:xfrm>
            <a:off x="4390246" y="4536820"/>
            <a:ext cx="45735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F2025"/>
                </a:solidFill>
                <a:latin typeface="+mj-lt"/>
              </a:rPr>
              <a:t>IV. KẾT LUẬN &amp; ĐỀ XUẤT </a:t>
            </a:r>
            <a:endParaRPr lang="ko-KR" altLang="en-US" sz="2400" dirty="0">
              <a:solidFill>
                <a:srgbClr val="1F2025"/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FD2DEC-45BC-408F-8016-22CF7F88BB3C}"/>
              </a:ext>
            </a:extLst>
          </p:cNvPr>
          <p:cNvSpPr txBox="1"/>
          <p:nvPr/>
        </p:nvSpPr>
        <p:spPr>
          <a:xfrm>
            <a:off x="506883" y="1028045"/>
            <a:ext cx="290941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z="2800" b="0" dirty="0">
                <a:solidFill>
                  <a:schemeClr val="bg1"/>
                </a:solidFill>
                <a:latin typeface="+mj-lt"/>
              </a:rPr>
              <a:t>NỘI DUNG</a:t>
            </a:r>
            <a:endParaRPr lang="ko-KR" altLang="en-US" sz="2800" b="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9" name="그래픽 18">
            <a:extLst>
              <a:ext uri="{FF2B5EF4-FFF2-40B4-BE49-F238E27FC236}">
                <a16:creationId xmlns:a16="http://schemas.microsoft.com/office/drawing/2014/main" id="{A69FF0B0-BF80-4678-860F-265385EAF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207" y="1632058"/>
            <a:ext cx="834391" cy="488942"/>
          </a:xfrm>
          <a:prstGeom prst="rect">
            <a:avLst/>
          </a:prstGeom>
        </p:spPr>
      </p:pic>
      <p:sp>
        <p:nvSpPr>
          <p:cNvPr id="29" name="직사각형 23">
            <a:extLst>
              <a:ext uri="{FF2B5EF4-FFF2-40B4-BE49-F238E27FC236}">
                <a16:creationId xmlns:a16="http://schemas.microsoft.com/office/drawing/2014/main" id="{FD5C1B37-E701-4683-9671-EA08E1115E33}"/>
              </a:ext>
            </a:extLst>
          </p:cNvPr>
          <p:cNvSpPr/>
          <p:nvPr/>
        </p:nvSpPr>
        <p:spPr>
          <a:xfrm>
            <a:off x="4390247" y="3994772"/>
            <a:ext cx="45735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F2025"/>
                </a:solidFill>
                <a:latin typeface="+mj-lt"/>
              </a:rPr>
              <a:t>III. KẾT QUẢ ĐÁNH GIÁ</a:t>
            </a:r>
            <a:endParaRPr lang="ko-KR" altLang="en-US" sz="2400" dirty="0">
              <a:solidFill>
                <a:srgbClr val="1F2025"/>
              </a:solidFill>
              <a:latin typeface="+mj-lt"/>
            </a:endParaRPr>
          </a:p>
        </p:txBody>
      </p:sp>
      <p:sp>
        <p:nvSpPr>
          <p:cNvPr id="30" name="직사각형 23">
            <a:extLst>
              <a:ext uri="{FF2B5EF4-FFF2-40B4-BE49-F238E27FC236}">
                <a16:creationId xmlns:a16="http://schemas.microsoft.com/office/drawing/2014/main" id="{D1F10F51-009B-4EEE-A667-3D4D33B27340}"/>
              </a:ext>
            </a:extLst>
          </p:cNvPr>
          <p:cNvSpPr/>
          <p:nvPr/>
        </p:nvSpPr>
        <p:spPr>
          <a:xfrm>
            <a:off x="4390246" y="2472175"/>
            <a:ext cx="6916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</a:rPr>
              <a:t>II. LỌC CỘNG TÁC DỰA TRÊN MẠNG NƠ RON ĐỒ THỊ</a:t>
            </a:r>
            <a:endParaRPr lang="ko-KR" altLang="en-US" sz="2400" dirty="0">
              <a:solidFill>
                <a:srgbClr val="1F2025"/>
              </a:solidFill>
              <a:latin typeface="+mj-lt"/>
            </a:endParaRPr>
          </a:p>
        </p:txBody>
      </p:sp>
      <p:sp>
        <p:nvSpPr>
          <p:cNvPr id="3" name="직사각형 23">
            <a:extLst>
              <a:ext uri="{FF2B5EF4-FFF2-40B4-BE49-F238E27FC236}">
                <a16:creationId xmlns:a16="http://schemas.microsoft.com/office/drawing/2014/main" id="{40E2A407-4B8A-F9BD-35C1-E185DC244DB2}"/>
              </a:ext>
            </a:extLst>
          </p:cNvPr>
          <p:cNvSpPr/>
          <p:nvPr/>
        </p:nvSpPr>
        <p:spPr>
          <a:xfrm>
            <a:off x="4626732" y="2974032"/>
            <a:ext cx="53718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rgbClr val="1F2025"/>
                </a:solidFill>
                <a:latin typeface="+mj-lt"/>
              </a:rPr>
              <a:t>1. KIẾN TRÚC TỔNG QUAN</a:t>
            </a:r>
            <a:endParaRPr lang="ko-KR" altLang="en-US" sz="2000" dirty="0">
              <a:solidFill>
                <a:srgbClr val="1F2025"/>
              </a:solidFill>
              <a:latin typeface="+mj-lt"/>
            </a:endParaRPr>
          </a:p>
        </p:txBody>
      </p:sp>
      <p:sp>
        <p:nvSpPr>
          <p:cNvPr id="4" name="직사각형 23">
            <a:extLst>
              <a:ext uri="{FF2B5EF4-FFF2-40B4-BE49-F238E27FC236}">
                <a16:creationId xmlns:a16="http://schemas.microsoft.com/office/drawing/2014/main" id="{F8462112-546A-61FF-B6B5-6FD9D6E07E0A}"/>
              </a:ext>
            </a:extLst>
          </p:cNvPr>
          <p:cNvSpPr/>
          <p:nvPr/>
        </p:nvSpPr>
        <p:spPr>
          <a:xfrm>
            <a:off x="4626732" y="3454525"/>
            <a:ext cx="53718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rgbClr val="1F2025"/>
                </a:solidFill>
                <a:latin typeface="+mj-lt"/>
              </a:rPr>
              <a:t>2. CÁC KỸ THUẬT CỦA NGCF</a:t>
            </a:r>
            <a:endParaRPr lang="ko-KR" altLang="en-US" sz="2000" dirty="0">
              <a:solidFill>
                <a:srgbClr val="1F2025"/>
              </a:solidFill>
              <a:latin typeface="+mj-lt"/>
            </a:endParaRPr>
          </a:p>
        </p:txBody>
      </p:sp>
      <p:sp>
        <p:nvSpPr>
          <p:cNvPr id="5" name="직사각형 23">
            <a:extLst>
              <a:ext uri="{FF2B5EF4-FFF2-40B4-BE49-F238E27FC236}">
                <a16:creationId xmlns:a16="http://schemas.microsoft.com/office/drawing/2014/main" id="{1BDA648F-5F9B-BB84-C8CB-6B63468976CF}"/>
              </a:ext>
            </a:extLst>
          </p:cNvPr>
          <p:cNvSpPr/>
          <p:nvPr/>
        </p:nvSpPr>
        <p:spPr>
          <a:xfrm>
            <a:off x="4626732" y="1641074"/>
            <a:ext cx="5371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1F20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HỆ THỐNG GỢI Ý</a:t>
            </a:r>
            <a:endParaRPr lang="ko-KR" altLang="en-US" dirty="0">
              <a:solidFill>
                <a:srgbClr val="1F2025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직사각형 23">
            <a:extLst>
              <a:ext uri="{FF2B5EF4-FFF2-40B4-BE49-F238E27FC236}">
                <a16:creationId xmlns:a16="http://schemas.microsoft.com/office/drawing/2014/main" id="{FC6DCEAD-6AD9-3B24-2F4C-C2707B46AC75}"/>
              </a:ext>
            </a:extLst>
          </p:cNvPr>
          <p:cNvSpPr/>
          <p:nvPr/>
        </p:nvSpPr>
        <p:spPr>
          <a:xfrm>
            <a:off x="4626732" y="2063425"/>
            <a:ext cx="5371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1F20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MẠNG NƠ RON ĐỒ THỊ</a:t>
            </a:r>
            <a:endParaRPr lang="ko-KR" altLang="en-US" dirty="0">
              <a:solidFill>
                <a:srgbClr val="1F2025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직사각형 26">
            <a:extLst>
              <a:ext uri="{FF2B5EF4-FFF2-40B4-BE49-F238E27FC236}">
                <a16:creationId xmlns:a16="http://schemas.microsoft.com/office/drawing/2014/main" id="{654E8112-A88F-9584-69CE-737B2FC01D72}"/>
              </a:ext>
            </a:extLst>
          </p:cNvPr>
          <p:cNvSpPr/>
          <p:nvPr/>
        </p:nvSpPr>
        <p:spPr>
          <a:xfrm>
            <a:off x="4390246" y="5077067"/>
            <a:ext cx="45735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F2025"/>
                </a:solidFill>
                <a:latin typeface="+mj-lt"/>
              </a:rPr>
              <a:t>V. DEMO</a:t>
            </a:r>
            <a:endParaRPr lang="ko-KR" altLang="en-US" sz="2400" dirty="0">
              <a:solidFill>
                <a:srgbClr val="1F202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9280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42F346-FC6A-493B-995E-DB2FC357CBE3}"/>
              </a:ext>
            </a:extLst>
          </p:cNvPr>
          <p:cNvSpPr txBox="1"/>
          <p:nvPr/>
        </p:nvSpPr>
        <p:spPr>
          <a:xfrm>
            <a:off x="3708400" y="2759168"/>
            <a:ext cx="477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I. GIỚI THIỆU</a:t>
            </a:r>
            <a:endParaRPr lang="ko-KR" altLang="en-US" sz="36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174595B1-92CE-44ED-97FE-F6A897FE4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402" y="217015"/>
            <a:ext cx="834391" cy="48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6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42F346-FC6A-493B-995E-DB2FC357CBE3}"/>
              </a:ext>
            </a:extLst>
          </p:cNvPr>
          <p:cNvSpPr txBox="1"/>
          <p:nvPr/>
        </p:nvSpPr>
        <p:spPr>
          <a:xfrm>
            <a:off x="3708400" y="2759168"/>
            <a:ext cx="477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IV</a:t>
            </a:r>
            <a:r>
              <a:rPr lang="vi-VN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. </a:t>
            </a:r>
            <a:r>
              <a:rPr lang="en-US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THỰC NGHIỆM</a:t>
            </a:r>
            <a:endParaRPr lang="ko-KR" altLang="en-US" sz="36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174595B1-92CE-44ED-97FE-F6A897FE4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402" y="217015"/>
            <a:ext cx="834391" cy="48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3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6650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1. DỮ LIỆU ĐÁNH GIÁ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5FFF73-4A9F-8C38-B371-5294A6DE17F3}"/>
              </a:ext>
            </a:extLst>
          </p:cNvPr>
          <p:cNvSpPr txBox="1"/>
          <p:nvPr/>
        </p:nvSpPr>
        <p:spPr>
          <a:xfrm>
            <a:off x="839098" y="1568038"/>
            <a:ext cx="6650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Tx/>
              <a:buChar char="-"/>
            </a:pPr>
            <a:r>
              <a:rPr lang="en-US"/>
              <a:t>Gowalla: dữ liệu thông tin địa điểm người dùng chia sẻ khi check in. Chỉ lấy user, item có ít nhất 10 tương tác.</a:t>
            </a:r>
          </a:p>
        </p:txBody>
      </p:sp>
      <p:pic>
        <p:nvPicPr>
          <p:cNvPr id="10" name="Picture 9" descr="A logo of a kangaroo&#10;&#10;Description automatically generated with low confidence">
            <a:extLst>
              <a:ext uri="{FF2B5EF4-FFF2-40B4-BE49-F238E27FC236}">
                <a16:creationId xmlns:a16="http://schemas.microsoft.com/office/drawing/2014/main" id="{2980CBFF-1749-13D2-5EAB-FC44CDAF76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367" y="135295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58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6650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2. ĐỘ ĐO ĐÁNH GIÁ 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5FFF73-4A9F-8C38-B371-5294A6DE17F3}"/>
              </a:ext>
            </a:extLst>
          </p:cNvPr>
          <p:cNvSpPr txBox="1"/>
          <p:nvPr/>
        </p:nvSpPr>
        <p:spPr>
          <a:xfrm>
            <a:off x="553825" y="1442093"/>
            <a:ext cx="67864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Tx/>
              <a:buChar char="-"/>
            </a:pPr>
            <a:r>
              <a:rPr lang="en-US"/>
              <a:t>Recall@K:</a:t>
            </a:r>
          </a:p>
          <a:p>
            <a:pPr marL="742950" lvl="1" indent="-285750" latinLnBrk="0">
              <a:buFontTx/>
              <a:buChar char="-"/>
            </a:pPr>
            <a:r>
              <a:rPr lang="en-US"/>
              <a:t>K là top K gợi ý items đứng đầu.</a:t>
            </a:r>
          </a:p>
          <a:p>
            <a:pPr marL="742950" lvl="1" indent="-285750" latinLnBrk="0">
              <a:buFontTx/>
              <a:buChar char="-"/>
            </a:pPr>
            <a:r>
              <a:rPr lang="en-US"/>
              <a:t>Recall@K đo (số lượng gợi ý items chính xác trong K) trên (tổng số lượng items có liên quan trong toàn bộ tập dữ liệu).</a:t>
            </a:r>
          </a:p>
          <a:p>
            <a:pPr marL="285750" indent="-285750" latinLnBrk="0">
              <a:buFontTx/>
              <a:buChar char="-"/>
            </a:pPr>
            <a:endParaRPr lang="en-US"/>
          </a:p>
          <a:p>
            <a:pPr marL="285750" indent="-285750" latinLnBrk="0">
              <a:buFontTx/>
              <a:buChar char="-"/>
            </a:pPr>
            <a:endParaRPr lang="en-US"/>
          </a:p>
          <a:p>
            <a:pPr marL="285750" indent="-285750" latinLnBrk="0">
              <a:buFontTx/>
              <a:buChar char="-"/>
            </a:pPr>
            <a:endParaRPr lang="en-US"/>
          </a:p>
          <a:p>
            <a:pPr marL="285750" indent="-285750" latinLnBrk="0">
              <a:buFontTx/>
              <a:buChar char="-"/>
            </a:pPr>
            <a:endParaRPr lang="en-US"/>
          </a:p>
          <a:p>
            <a:pPr marL="285750" indent="-285750" latinLnBrk="0">
              <a:buFontTx/>
              <a:buChar char="-"/>
            </a:pPr>
            <a:endParaRPr lang="en-US"/>
          </a:p>
        </p:txBody>
      </p:sp>
      <p:pic>
        <p:nvPicPr>
          <p:cNvPr id="6" name="Picture 5" descr="A picture containing text, font, white, screenshot&#10;&#10;Description automatically generated">
            <a:extLst>
              <a:ext uri="{FF2B5EF4-FFF2-40B4-BE49-F238E27FC236}">
                <a16:creationId xmlns:a16="http://schemas.microsoft.com/office/drawing/2014/main" id="{B71B2424-0C79-AE8D-3E1C-3086F648E3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45" y="3191892"/>
            <a:ext cx="4895558" cy="722591"/>
          </a:xfrm>
          <a:prstGeom prst="rect">
            <a:avLst/>
          </a:prstGeom>
        </p:spPr>
      </p:pic>
      <p:pic>
        <p:nvPicPr>
          <p:cNvPr id="10" name="Picture 9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5A543F12-ED45-36CA-865B-46B89F5FA7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320" y="1249062"/>
            <a:ext cx="4508780" cy="315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11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6650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2. ĐỘ ĐO ĐÁNH GIÁ 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5FFF73-4A9F-8C38-B371-5294A6DE17F3}"/>
              </a:ext>
            </a:extLst>
          </p:cNvPr>
          <p:cNvSpPr txBox="1"/>
          <p:nvPr/>
        </p:nvSpPr>
        <p:spPr>
          <a:xfrm>
            <a:off x="892260" y="1249062"/>
            <a:ext cx="830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Tx/>
              <a:buChar char="-"/>
            </a:pPr>
            <a:r>
              <a:rPr lang="en-US"/>
              <a:t>Ndcg@K3 (Normalized Discounted Cumulative Gain)</a:t>
            </a:r>
            <a:endParaRPr lang="en-VN"/>
          </a:p>
        </p:txBody>
      </p:sp>
      <p:pic>
        <p:nvPicPr>
          <p:cNvPr id="7" name="Picture 6" descr="A picture containing font, text, white, line&#10;&#10;Description automatically generated">
            <a:extLst>
              <a:ext uri="{FF2B5EF4-FFF2-40B4-BE49-F238E27FC236}">
                <a16:creationId xmlns:a16="http://schemas.microsoft.com/office/drawing/2014/main" id="{532A94C6-4F98-7FBA-6199-7F14F10EE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231" y="3457488"/>
            <a:ext cx="2317422" cy="686440"/>
          </a:xfrm>
          <a:prstGeom prst="rect">
            <a:avLst/>
          </a:prstGeom>
        </p:spPr>
      </p:pic>
      <p:pic>
        <p:nvPicPr>
          <p:cNvPr id="9" name="Picture 8" descr="A picture containing font, text, white, line&#10;&#10;Description automatically generated">
            <a:extLst>
              <a:ext uri="{FF2B5EF4-FFF2-40B4-BE49-F238E27FC236}">
                <a16:creationId xmlns:a16="http://schemas.microsoft.com/office/drawing/2014/main" id="{CC550D63-3048-5D8F-8D68-595D45F33F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04" y="3401808"/>
            <a:ext cx="2624232" cy="698340"/>
          </a:xfrm>
          <a:prstGeom prst="rect">
            <a:avLst/>
          </a:prstGeom>
        </p:spPr>
      </p:pic>
      <p:pic>
        <p:nvPicPr>
          <p:cNvPr id="11" name="Picture 10" descr="A picture containing font, white, text, typography&#10;&#10;Description automatically generated">
            <a:extLst>
              <a:ext uri="{FF2B5EF4-FFF2-40B4-BE49-F238E27FC236}">
                <a16:creationId xmlns:a16="http://schemas.microsoft.com/office/drawing/2014/main" id="{A8EE788D-155E-7D98-8476-B8D22FDDF3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703" y="5210322"/>
            <a:ext cx="1986447" cy="679273"/>
          </a:xfrm>
          <a:prstGeom prst="rect">
            <a:avLst/>
          </a:prstGeom>
        </p:spPr>
      </p:pic>
      <p:pic>
        <p:nvPicPr>
          <p:cNvPr id="6" name="Picture 5" descr="A picture containing font, white, graphics, design&#10;&#10;Description automatically generated">
            <a:extLst>
              <a:ext uri="{FF2B5EF4-FFF2-40B4-BE49-F238E27FC236}">
                <a16:creationId xmlns:a16="http://schemas.microsoft.com/office/drawing/2014/main" id="{63B0F49B-32E0-AC4A-C05C-218119D3C0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33" y="2042615"/>
            <a:ext cx="1621080" cy="725084"/>
          </a:xfrm>
          <a:prstGeom prst="rect">
            <a:avLst/>
          </a:prstGeom>
        </p:spPr>
      </p:pic>
      <p:pic>
        <p:nvPicPr>
          <p:cNvPr id="10" name="Picture 9" descr="A picture containing text, font, white, line&#10;&#10;Description automatically generated">
            <a:extLst>
              <a:ext uri="{FF2B5EF4-FFF2-40B4-BE49-F238E27FC236}">
                <a16:creationId xmlns:a16="http://schemas.microsoft.com/office/drawing/2014/main" id="{E80777E8-5396-1453-C133-8D57CA239C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065" y="2066260"/>
            <a:ext cx="4551121" cy="66831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05811D-D19E-7D14-3E2B-6773A513910B}"/>
              </a:ext>
            </a:extLst>
          </p:cNvPr>
          <p:cNvCxnSpPr>
            <a:cxnSpLocks/>
          </p:cNvCxnSpPr>
          <p:nvPr/>
        </p:nvCxnSpPr>
        <p:spPr>
          <a:xfrm>
            <a:off x="2419246" y="2405157"/>
            <a:ext cx="5593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6683BA-A5B0-190D-398E-F742F493A514}"/>
              </a:ext>
            </a:extLst>
          </p:cNvPr>
          <p:cNvCxnSpPr>
            <a:cxnSpLocks/>
          </p:cNvCxnSpPr>
          <p:nvPr/>
        </p:nvCxnSpPr>
        <p:spPr>
          <a:xfrm>
            <a:off x="1947949" y="4241701"/>
            <a:ext cx="2061343" cy="7699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D61D16-6AD8-9739-CA17-F5AC01B89044}"/>
              </a:ext>
            </a:extLst>
          </p:cNvPr>
          <p:cNvCxnSpPr>
            <a:cxnSpLocks/>
          </p:cNvCxnSpPr>
          <p:nvPr/>
        </p:nvCxnSpPr>
        <p:spPr>
          <a:xfrm>
            <a:off x="5923942" y="2919708"/>
            <a:ext cx="0" cy="3315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B22433-1904-96BF-735A-B38873584492}"/>
              </a:ext>
            </a:extLst>
          </p:cNvPr>
          <p:cNvCxnSpPr>
            <a:cxnSpLocks/>
          </p:cNvCxnSpPr>
          <p:nvPr/>
        </p:nvCxnSpPr>
        <p:spPr>
          <a:xfrm flipH="1">
            <a:off x="4135902" y="4241701"/>
            <a:ext cx="1788040" cy="7593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Picture 44" descr="A picture containing text, number, font, screenshot&#10;&#10;Description automatically generated">
            <a:extLst>
              <a:ext uri="{FF2B5EF4-FFF2-40B4-BE49-F238E27FC236}">
                <a16:creationId xmlns:a16="http://schemas.microsoft.com/office/drawing/2014/main" id="{9E53D1C6-3E10-12D0-A4FE-B595092487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025" y="1843060"/>
            <a:ext cx="3677524" cy="336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74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6650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4. NGHIÊN CỨU VỀ NGCF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D85397-7410-9B6B-561F-B80CB9797C98}"/>
              </a:ext>
            </a:extLst>
          </p:cNvPr>
          <p:cNvSpPr txBox="1"/>
          <p:nvPr/>
        </p:nvSpPr>
        <p:spPr>
          <a:xfrm>
            <a:off x="596168" y="1289873"/>
            <a:ext cx="46053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Tx/>
              <a:buChar char="-"/>
            </a:pPr>
            <a:r>
              <a:rPr lang="en-US"/>
              <a:t>Tác động của cơ chế lan truyền embedding</a:t>
            </a:r>
          </a:p>
          <a:p>
            <a:pPr marL="285750" indent="-285750" latinLnBrk="0">
              <a:buFontTx/>
              <a:buChar char="-"/>
            </a:pPr>
            <a:endParaRPr lang="en-US"/>
          </a:p>
          <a:p>
            <a:pPr marL="285750" indent="-285750" latinLnBrk="0">
              <a:buFontTx/>
              <a:buChar char="-"/>
            </a:pPr>
            <a:r>
              <a:rPr lang="en-US"/>
              <a:t>Tác động của số lớp</a:t>
            </a:r>
          </a:p>
          <a:p>
            <a:pPr latinLnBrk="0"/>
            <a:endParaRPr lang="en-US"/>
          </a:p>
          <a:p>
            <a:pPr marL="285750" indent="-285750" latinLnBrk="0">
              <a:buFontTx/>
              <a:buChar char="-"/>
            </a:pPr>
            <a:r>
              <a:rPr lang="en-US"/>
              <a:t>Ảnh hưởng của dropout</a:t>
            </a:r>
          </a:p>
          <a:p>
            <a:pPr marL="285750" indent="-285750" latinLnBrk="0">
              <a:buFontTx/>
              <a:buChar char="-"/>
            </a:pPr>
            <a:endParaRPr lang="en-US"/>
          </a:p>
          <a:p>
            <a:pPr marL="285750" indent="-285750" latinLnBrk="0">
              <a:buFontTx/>
              <a:buChar char="-"/>
            </a:pPr>
            <a:endParaRPr lang="en-VN"/>
          </a:p>
        </p:txBody>
      </p:sp>
      <p:pic>
        <p:nvPicPr>
          <p:cNvPr id="7" name="Picture 6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25546BBE-3386-5179-BE62-ECD5BB8D0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08" y="3455695"/>
            <a:ext cx="5771030" cy="1486148"/>
          </a:xfrm>
          <a:prstGeom prst="rect">
            <a:avLst/>
          </a:prstGeom>
        </p:spPr>
      </p:pic>
      <p:pic>
        <p:nvPicPr>
          <p:cNvPr id="9" name="Picture 8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CCBBD8B4-1FD9-B718-85AA-D9F1728393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1" y="1162560"/>
            <a:ext cx="6362699" cy="1354353"/>
          </a:xfrm>
          <a:prstGeom prst="rect">
            <a:avLst/>
          </a:prstGeom>
        </p:spPr>
      </p:pic>
      <p:pic>
        <p:nvPicPr>
          <p:cNvPr id="5" name="Picture 4" descr="A picture containing text, line, font, plot&#10;&#10;Description automatically generated">
            <a:extLst>
              <a:ext uri="{FF2B5EF4-FFF2-40B4-BE49-F238E27FC236}">
                <a16:creationId xmlns:a16="http://schemas.microsoft.com/office/drawing/2014/main" id="{AAD69EEB-0049-EAF3-BF4B-53E225090C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42" y="3379276"/>
            <a:ext cx="5429671" cy="191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44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42F346-FC6A-493B-995E-DB2FC357CBE3}"/>
              </a:ext>
            </a:extLst>
          </p:cNvPr>
          <p:cNvSpPr txBox="1"/>
          <p:nvPr/>
        </p:nvSpPr>
        <p:spPr>
          <a:xfrm>
            <a:off x="3708399" y="2759168"/>
            <a:ext cx="4983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V</a:t>
            </a:r>
            <a:r>
              <a:rPr lang="vi-VN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. </a:t>
            </a:r>
            <a:r>
              <a:rPr lang="vi-VN" altLang="ko-KR" sz="3600" b="1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MỘT SỐ THÍ NGHIỆM</a:t>
            </a:r>
            <a:endParaRPr lang="ko-KR" altLang="en-US" sz="3600" b="1" dirty="0">
              <a:solidFill>
                <a:srgbClr val="1F202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174595B1-92CE-44ED-97FE-F6A897FE4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402" y="217015"/>
            <a:ext cx="834391" cy="48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54694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2025"/>
        </a:solidFill>
        <a:ln w="9525" cap="flat">
          <a:noFill/>
          <a:prstDash val="solid"/>
          <a:miter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11333</TotalTime>
  <Words>493</Words>
  <Application>Microsoft Macintosh PowerPoint</Application>
  <PresentationFormat>Widescreen</PresentationFormat>
  <Paragraphs>63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Calibri</vt:lpstr>
      <vt:lpstr>Tahoma</vt:lpstr>
      <vt:lpstr>PPTMON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Hung Minh Vu</cp:lastModifiedBy>
  <cp:revision>321</cp:revision>
  <dcterms:created xsi:type="dcterms:W3CDTF">2019-04-06T05:20:47Z</dcterms:created>
  <dcterms:modified xsi:type="dcterms:W3CDTF">2023-07-05T16:09:50Z</dcterms:modified>
</cp:coreProperties>
</file>