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95" r:id="rId2"/>
    <p:sldId id="261" r:id="rId3"/>
    <p:sldId id="298" r:id="rId4"/>
    <p:sldId id="300" r:id="rId5"/>
    <p:sldId id="301" r:id="rId6"/>
    <p:sldId id="309" r:id="rId7"/>
    <p:sldId id="302" r:id="rId8"/>
    <p:sldId id="303" r:id="rId9"/>
    <p:sldId id="308" r:id="rId10"/>
    <p:sldId id="313" r:id="rId11"/>
    <p:sldId id="314" r:id="rId12"/>
    <p:sldId id="310" r:id="rId13"/>
    <p:sldId id="311" r:id="rId14"/>
    <p:sldId id="312" r:id="rId15"/>
    <p:sldId id="318" r:id="rId16"/>
    <p:sldId id="317" r:id="rId17"/>
    <p:sldId id="315" r:id="rId18"/>
    <p:sldId id="316" r:id="rId19"/>
    <p:sldId id="256"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mbria Math" panose="02040503050406030204" pitchFamily="18" charset="0"/>
      <p:regular r:id="rId26"/>
    </p:embeddedFont>
    <p:embeddedFont>
      <p:font typeface="Catamaran" panose="020B0604020202020204" charset="0"/>
      <p:regular r:id="rId27"/>
      <p:bold r:id="rId28"/>
    </p:embeddedFont>
    <p:embeddedFont>
      <p:font typeface="Catamaran Thin"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778BD7-CB1E-45C7-9444-F9178D188997}">
  <a:tblStyle styleId="{31778BD7-CB1E-45C7-9444-F9178D1889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729D15-B007-41AA-B28D-3FF0FDEF818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85621" autoAdjust="0"/>
  </p:normalViewPr>
  <p:slideViewPr>
    <p:cSldViewPr snapToGrid="0">
      <p:cViewPr varScale="1">
        <p:scale>
          <a:sx n="62" d="100"/>
          <a:sy n="62" d="100"/>
        </p:scale>
        <p:origin x="77"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74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4160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9925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8612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0616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93592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7734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21839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882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440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40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8710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204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34891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87619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3090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lnSpc>
                <a:spcPct val="150000"/>
              </a:lnSpc>
              <a:spcBef>
                <a:spcPts val="0"/>
              </a:spcBef>
              <a:spcAft>
                <a:spcPts val="0"/>
              </a:spcAft>
              <a:buSzPts val="2400"/>
              <a:buNone/>
            </a:pPr>
            <a:r>
              <a:rPr lang="en-US" sz="1100" b="0" i="0" dirty="0" err="1">
                <a:solidFill>
                  <a:schemeClr val="tx1"/>
                </a:solidFill>
                <a:effectLst/>
                <a:latin typeface="Arial" panose="020B0604020202020204" pitchFamily="34" charset="0"/>
              </a:rPr>
              <a:t>Nhìn</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chung</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việc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tìm</a:t>
            </a:r>
            <a:r>
              <a:rPr lang="en-US" sz="1100" b="0" i="0" dirty="0">
                <a:solidFill>
                  <a:schemeClr val="tx1"/>
                </a:solidFill>
                <a:effectLst/>
                <a:latin typeface="Arial" panose="020B0604020202020204" pitchFamily="34" charset="0"/>
              </a:rPr>
              <a:t> global minimum của các </a:t>
            </a:r>
            <a:r>
              <a:rPr lang="en-US" sz="1100" b="0" i="0" dirty="0" err="1">
                <a:solidFill>
                  <a:schemeClr val="tx1"/>
                </a:solidFill>
                <a:effectLst/>
                <a:latin typeface="Arial" panose="020B0604020202020204" pitchFamily="34" charset="0"/>
              </a:rPr>
              <a:t>hàm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mát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trong</a:t>
            </a:r>
            <a:r>
              <a:rPr lang="en-US" sz="1100" b="0" i="0" dirty="0">
                <a:solidFill>
                  <a:schemeClr val="tx1"/>
                </a:solidFill>
                <a:effectLst/>
                <a:latin typeface="Arial" panose="020B0604020202020204" pitchFamily="34" charset="0"/>
              </a:rPr>
              <a:t> Machine Learning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rất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phức</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tạp</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thậm</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chí</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là</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bất</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khả</a:t>
            </a:r>
            <a:r>
              <a:rPr lang="en-US" sz="1100" b="0" i="0" dirty="0">
                <a:solidFill>
                  <a:schemeClr val="tx1"/>
                </a:solidFill>
                <a:effectLst/>
                <a:latin typeface="Arial" panose="020B0604020202020204" pitchFamily="34" charset="0"/>
              </a:rPr>
              <a:t> </a:t>
            </a:r>
            <a:r>
              <a:rPr lang="en-US" sz="1100" b="0" i="0" dirty="0" err="1">
                <a:solidFill>
                  <a:schemeClr val="tx1"/>
                </a:solidFill>
                <a:effectLst/>
                <a:latin typeface="Arial" panose="020B0604020202020204" pitchFamily="34" charset="0"/>
              </a:rPr>
              <a:t>thi</a:t>
            </a:r>
            <a:r>
              <a:rPr lang="en-US" sz="1100" b="0" i="0" dirty="0">
                <a:solidFill>
                  <a:schemeClr val="tx1"/>
                </a:solidFill>
                <a:effectLst/>
                <a:latin typeface="Arial" panose="020B0604020202020204" pitchFamily="34" charset="0"/>
              </a:rPr>
              <a:t>.</a:t>
            </a:r>
          </a:p>
          <a:p>
            <a:pPr marL="76200" lvl="0" indent="0" algn="l" rtl="0">
              <a:lnSpc>
                <a:spcPct val="150000"/>
              </a:lnSpc>
              <a:spcBef>
                <a:spcPts val="0"/>
              </a:spcBef>
              <a:spcAft>
                <a:spcPts val="0"/>
              </a:spcAft>
              <a:buSzPts val="2400"/>
              <a:buNone/>
            </a:pPr>
            <a:r>
              <a:rPr lang="en-US" sz="1100" dirty="0">
                <a:solidFill>
                  <a:schemeClr val="tx1"/>
                </a:solidFill>
                <a:latin typeface="Arial" panose="020B0604020202020204" pitchFamily="34" charset="0"/>
              </a:rPr>
              <a:t>=&gt; C</a:t>
            </a:r>
            <a:r>
              <a:rPr lang="vi-VN" sz="1100" b="0" i="0" dirty="0">
                <a:solidFill>
                  <a:schemeClr val="tx1"/>
                </a:solidFill>
                <a:effectLst/>
                <a:latin typeface="Arial" panose="020B0604020202020204" pitchFamily="34" charset="0"/>
              </a:rPr>
              <a:t>ác điểm local minimum là nghiệm của phương trình đạo hàm bằng 0. Nếu bằng một cách nào đó có thể tìm được toàn bộ (hữu hạn) các điểm cực tiểu, ta chỉ cần thay từng điểm local minimum đó vào hàm số rồi tìm điểm làm cho hàm có giá trị nhỏ nhất</a:t>
            </a:r>
            <a:endParaRPr lang="en-US" sz="1100" b="0" i="0" dirty="0">
              <a:solidFill>
                <a:schemeClr val="tx1"/>
              </a:solidFill>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905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dk1"/>
            </a:gs>
            <a:gs pos="49000">
              <a:schemeClr val="dk2"/>
            </a:gs>
            <a:gs pos="100000">
              <a:schemeClr val="dk2"/>
            </a:gs>
          </a:gsLst>
          <a:lin ang="5400012" scaled="0"/>
        </a:gradFill>
        <a:effectLst/>
      </p:bgPr>
    </p:bg>
    <p:spTree>
      <p:nvGrpSpPr>
        <p:cNvPr id="1" name="Shape 63"/>
        <p:cNvGrpSpPr/>
        <p:nvPr/>
      </p:nvGrpSpPr>
      <p:grpSpPr>
        <a:xfrm>
          <a:off x="0" y="0"/>
          <a:ext cx="0" cy="0"/>
          <a:chOff x="0" y="0"/>
          <a:chExt cx="0" cy="0"/>
        </a:xfrm>
      </p:grpSpPr>
      <p:grpSp>
        <p:nvGrpSpPr>
          <p:cNvPr id="64" name="Google Shape;64;p3"/>
          <p:cNvGrpSpPr/>
          <p:nvPr/>
        </p:nvGrpSpPr>
        <p:grpSpPr>
          <a:xfrm>
            <a:off x="0" y="2396973"/>
            <a:ext cx="9144000" cy="2463363"/>
            <a:chOff x="0" y="1786473"/>
            <a:chExt cx="9144000" cy="2463363"/>
          </a:xfrm>
        </p:grpSpPr>
        <p:sp>
          <p:nvSpPr>
            <p:cNvPr id="65" name="Google Shape;65;p3"/>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 name="Google Shape;88;p3"/>
          <p:cNvSpPr txBox="1">
            <a:spLocks noGrp="1"/>
          </p:cNvSpPr>
          <p:nvPr>
            <p:ph type="ctrTitle"/>
          </p:nvPr>
        </p:nvSpPr>
        <p:spPr>
          <a:xfrm>
            <a:off x="855300" y="1114800"/>
            <a:ext cx="7433400" cy="1018800"/>
          </a:xfrm>
          <a:prstGeom prst="rect">
            <a:avLst/>
          </a:prstGeom>
        </p:spPr>
        <p:txBody>
          <a:bodyPr spcFirstLastPara="1" wrap="square" lIns="0" tIns="0" rIns="0" bIns="0"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3"/>
          <p:cNvSpPr txBox="1">
            <a:spLocks noGrp="1"/>
          </p:cNvSpPr>
          <p:nvPr>
            <p:ph type="subTitle" idx="1"/>
          </p:nvPr>
        </p:nvSpPr>
        <p:spPr>
          <a:xfrm>
            <a:off x="855300" y="2117602"/>
            <a:ext cx="7433400" cy="355500"/>
          </a:xfrm>
          <a:prstGeom prst="rect">
            <a:avLst/>
          </a:prstGeom>
        </p:spPr>
        <p:txBody>
          <a:bodyPr spcFirstLastPara="1" wrap="square" lIns="0" tIns="0" rIns="0" bIns="0" anchor="t" anchorCtr="0">
            <a:noAutofit/>
          </a:bodyPr>
          <a:lstStyle>
            <a:lvl1pPr lvl="0" algn="ctr" rtl="0">
              <a:spcBef>
                <a:spcPts val="0"/>
              </a:spcBef>
              <a:spcAft>
                <a:spcPts val="0"/>
              </a:spcAft>
              <a:buClr>
                <a:schemeClr val="lt2"/>
              </a:buClr>
              <a:buSzPts val="2000"/>
              <a:buNone/>
              <a:defRPr sz="2000">
                <a:solidFill>
                  <a:schemeClr val="lt2"/>
                </a:solidFill>
              </a:defRPr>
            </a:lvl1pPr>
            <a:lvl2pPr lvl="1" algn="ctr" rtl="0">
              <a:spcBef>
                <a:spcPts val="800"/>
              </a:spcBef>
              <a:spcAft>
                <a:spcPts val="0"/>
              </a:spcAft>
              <a:buClr>
                <a:schemeClr val="lt2"/>
              </a:buClr>
              <a:buSzPts val="2000"/>
              <a:buNone/>
              <a:defRPr sz="2000">
                <a:solidFill>
                  <a:schemeClr val="lt2"/>
                </a:solidFill>
              </a:defRPr>
            </a:lvl2pPr>
            <a:lvl3pPr lvl="2" algn="ctr" rtl="0">
              <a:spcBef>
                <a:spcPts val="800"/>
              </a:spcBef>
              <a:spcAft>
                <a:spcPts val="0"/>
              </a:spcAft>
              <a:buClr>
                <a:schemeClr val="lt2"/>
              </a:buClr>
              <a:buSzPts val="2000"/>
              <a:buNone/>
              <a:defRPr sz="2000">
                <a:solidFill>
                  <a:schemeClr val="lt2"/>
                </a:solidFill>
              </a:defRPr>
            </a:lvl3pPr>
            <a:lvl4pPr lvl="3" algn="ctr" rtl="0">
              <a:spcBef>
                <a:spcPts val="800"/>
              </a:spcBef>
              <a:spcAft>
                <a:spcPts val="0"/>
              </a:spcAft>
              <a:buClr>
                <a:schemeClr val="lt2"/>
              </a:buClr>
              <a:buSzPts val="2000"/>
              <a:buNone/>
              <a:defRPr sz="2000">
                <a:solidFill>
                  <a:schemeClr val="lt2"/>
                </a:solidFill>
              </a:defRPr>
            </a:lvl4pPr>
            <a:lvl5pPr lvl="4" algn="ctr" rtl="0">
              <a:spcBef>
                <a:spcPts val="800"/>
              </a:spcBef>
              <a:spcAft>
                <a:spcPts val="0"/>
              </a:spcAft>
              <a:buClr>
                <a:schemeClr val="lt2"/>
              </a:buClr>
              <a:buSzPts val="2000"/>
              <a:buNone/>
              <a:defRPr sz="2000">
                <a:solidFill>
                  <a:schemeClr val="lt2"/>
                </a:solidFill>
              </a:defRPr>
            </a:lvl5pPr>
            <a:lvl6pPr lvl="5" algn="ctr" rtl="0">
              <a:spcBef>
                <a:spcPts val="800"/>
              </a:spcBef>
              <a:spcAft>
                <a:spcPts val="0"/>
              </a:spcAft>
              <a:buClr>
                <a:schemeClr val="lt2"/>
              </a:buClr>
              <a:buSzPts val="2000"/>
              <a:buNone/>
              <a:defRPr sz="2000">
                <a:solidFill>
                  <a:schemeClr val="lt2"/>
                </a:solidFill>
              </a:defRPr>
            </a:lvl6pPr>
            <a:lvl7pPr lvl="6" algn="ctr" rtl="0">
              <a:spcBef>
                <a:spcPts val="800"/>
              </a:spcBef>
              <a:spcAft>
                <a:spcPts val="0"/>
              </a:spcAft>
              <a:buClr>
                <a:schemeClr val="lt2"/>
              </a:buClr>
              <a:buSzPts val="2000"/>
              <a:buNone/>
              <a:defRPr sz="2000">
                <a:solidFill>
                  <a:schemeClr val="lt2"/>
                </a:solidFill>
              </a:defRPr>
            </a:lvl7pPr>
            <a:lvl8pPr lvl="7" algn="ctr" rtl="0">
              <a:spcBef>
                <a:spcPts val="800"/>
              </a:spcBef>
              <a:spcAft>
                <a:spcPts val="0"/>
              </a:spcAft>
              <a:buClr>
                <a:schemeClr val="lt2"/>
              </a:buClr>
              <a:buSzPts val="2000"/>
              <a:buNone/>
              <a:defRPr sz="2000">
                <a:solidFill>
                  <a:schemeClr val="lt2"/>
                </a:solidFill>
              </a:defRPr>
            </a:lvl8pPr>
            <a:lvl9pPr lvl="8" algn="ctr" rtl="0">
              <a:spcBef>
                <a:spcPts val="800"/>
              </a:spcBef>
              <a:spcAft>
                <a:spcPts val="800"/>
              </a:spcAft>
              <a:buClr>
                <a:schemeClr val="lt2"/>
              </a:buClr>
              <a:buSzPts val="2000"/>
              <a:buNone/>
              <a:defRPr sz="2000">
                <a:solidFill>
                  <a:schemeClr val="lt2"/>
                </a:solidFill>
              </a:defRPr>
            </a:lvl9pPr>
          </a:lstStyle>
          <a:p>
            <a:endParaRPr/>
          </a:p>
        </p:txBody>
      </p:sp>
      <p:grpSp>
        <p:nvGrpSpPr>
          <p:cNvPr id="90" name="Google Shape;90;p3"/>
          <p:cNvGrpSpPr/>
          <p:nvPr/>
        </p:nvGrpSpPr>
        <p:grpSpPr>
          <a:xfrm>
            <a:off x="135815" y="2828480"/>
            <a:ext cx="8869535" cy="2073345"/>
            <a:chOff x="135815" y="2828480"/>
            <a:chExt cx="8869535" cy="2073345"/>
          </a:xfrm>
        </p:grpSpPr>
        <p:sp>
          <p:nvSpPr>
            <p:cNvPr id="91" name="Google Shape;91;p3"/>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20790" y="408647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02225" y="432663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68650" y="4401625"/>
              <a:ext cx="96300" cy="96300"/>
            </a:xfrm>
            <a:prstGeom prst="donut">
              <a:avLst>
                <a:gd name="adj" fmla="val 22068"/>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669290" y="4656377"/>
              <a:ext cx="58200" cy="58200"/>
            </a:xfrm>
            <a:prstGeom prst="ellipse">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85040" y="46563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570650" y="4497930"/>
              <a:ext cx="124800" cy="124800"/>
            </a:xfrm>
            <a:prstGeom prst="donut">
              <a:avLst>
                <a:gd name="adj" fmla="val 13795"/>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225425" y="32537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755090" y="445142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005325" y="3474830"/>
              <a:ext cx="124800" cy="124800"/>
            </a:xfrm>
            <a:prstGeom prst="donut">
              <a:avLst>
                <a:gd name="adj" fmla="val 13795"/>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109815" y="44206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09050" y="46373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733490" y="42806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7280975" y="282848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446290" y="30729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363775" y="3474825"/>
              <a:ext cx="96300" cy="96300"/>
            </a:xfrm>
            <a:prstGeom prst="donut">
              <a:avLst>
                <a:gd name="adj" fmla="val 22068"/>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526265" y="47336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35815" y="39755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09690" y="35081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96" name="Google Shape;196;p5"/>
          <p:cNvSpPr txBox="1">
            <a:spLocks noGrp="1"/>
          </p:cNvSpPr>
          <p:nvPr>
            <p:ph type="body" idx="1"/>
          </p:nvPr>
        </p:nvSpPr>
        <p:spPr>
          <a:xfrm>
            <a:off x="1241875" y="1125350"/>
            <a:ext cx="6660300" cy="29721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197" name="Google Shape;197;p5"/>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5"/>
          <p:cNvSpPr/>
          <p:nvPr/>
        </p:nvSpPr>
        <p:spPr>
          <a:xfrm>
            <a:off x="4212739" y="916323"/>
            <a:ext cx="718522" cy="200800"/>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1875" y="455000"/>
            <a:ext cx="6660300" cy="3963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241875" y="1125350"/>
            <a:ext cx="6660300" cy="29721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4297650" y="4413799"/>
            <a:ext cx="548700" cy="729600"/>
          </a:xfrm>
          <a:prstGeom prst="rect">
            <a:avLst/>
          </a:prstGeom>
          <a:noFill/>
          <a:ln>
            <a:noFill/>
          </a:ln>
        </p:spPr>
        <p:txBody>
          <a:bodyPr spcFirstLastPara="1" wrap="square" lIns="0" tIns="0" rIns="0" bIns="0" anchor="ctr" anchorCtr="0">
            <a:noAutofit/>
          </a:bodyPr>
          <a:lstStyle>
            <a:lvl1pPr lvl="0" algn="ctr" rtl="0">
              <a:buNone/>
              <a:defRPr sz="1300" b="1">
                <a:solidFill>
                  <a:schemeClr val="dk1"/>
                </a:solidFill>
                <a:latin typeface="Catamaran"/>
                <a:ea typeface="Catamaran"/>
                <a:cs typeface="Catamaran"/>
                <a:sym typeface="Catamaran"/>
              </a:defRPr>
            </a:lvl1pPr>
            <a:lvl2pPr lvl="1" algn="ctr" rtl="0">
              <a:buNone/>
              <a:defRPr sz="1300" b="1">
                <a:solidFill>
                  <a:schemeClr val="dk1"/>
                </a:solidFill>
                <a:latin typeface="Catamaran"/>
                <a:ea typeface="Catamaran"/>
                <a:cs typeface="Catamaran"/>
                <a:sym typeface="Catamaran"/>
              </a:defRPr>
            </a:lvl2pPr>
            <a:lvl3pPr lvl="2" algn="ctr" rtl="0">
              <a:buNone/>
              <a:defRPr sz="1300" b="1">
                <a:solidFill>
                  <a:schemeClr val="dk1"/>
                </a:solidFill>
                <a:latin typeface="Catamaran"/>
                <a:ea typeface="Catamaran"/>
                <a:cs typeface="Catamaran"/>
                <a:sym typeface="Catamaran"/>
              </a:defRPr>
            </a:lvl3pPr>
            <a:lvl4pPr lvl="3" algn="ctr" rtl="0">
              <a:buNone/>
              <a:defRPr sz="1300" b="1">
                <a:solidFill>
                  <a:schemeClr val="dk1"/>
                </a:solidFill>
                <a:latin typeface="Catamaran"/>
                <a:ea typeface="Catamaran"/>
                <a:cs typeface="Catamaran"/>
                <a:sym typeface="Catamaran"/>
              </a:defRPr>
            </a:lvl4pPr>
            <a:lvl5pPr lvl="4" algn="ctr" rtl="0">
              <a:buNone/>
              <a:defRPr sz="1300" b="1">
                <a:solidFill>
                  <a:schemeClr val="dk1"/>
                </a:solidFill>
                <a:latin typeface="Catamaran"/>
                <a:ea typeface="Catamaran"/>
                <a:cs typeface="Catamaran"/>
                <a:sym typeface="Catamaran"/>
              </a:defRPr>
            </a:lvl5pPr>
            <a:lvl6pPr lvl="5" algn="ctr" rtl="0">
              <a:buNone/>
              <a:defRPr sz="1300" b="1">
                <a:solidFill>
                  <a:schemeClr val="dk1"/>
                </a:solidFill>
                <a:latin typeface="Catamaran"/>
                <a:ea typeface="Catamaran"/>
                <a:cs typeface="Catamaran"/>
                <a:sym typeface="Catamaran"/>
              </a:defRPr>
            </a:lvl6pPr>
            <a:lvl7pPr lvl="6" algn="ctr" rtl="0">
              <a:buNone/>
              <a:defRPr sz="1300" b="1">
                <a:solidFill>
                  <a:schemeClr val="dk1"/>
                </a:solidFill>
                <a:latin typeface="Catamaran"/>
                <a:ea typeface="Catamaran"/>
                <a:cs typeface="Catamaran"/>
                <a:sym typeface="Catamaran"/>
              </a:defRPr>
            </a:lvl7pPr>
            <a:lvl8pPr lvl="7" algn="ctr" rtl="0">
              <a:buNone/>
              <a:defRPr sz="1300" b="1">
                <a:solidFill>
                  <a:schemeClr val="dk1"/>
                </a:solidFill>
                <a:latin typeface="Catamaran"/>
                <a:ea typeface="Catamaran"/>
                <a:cs typeface="Catamaran"/>
                <a:sym typeface="Catamaran"/>
              </a:defRPr>
            </a:lvl8pPr>
            <a:lvl9pPr lvl="8" algn="ctr" rtl="0">
              <a:buNone/>
              <a:defRPr sz="1300" b="1">
                <a:solidFill>
                  <a:schemeClr val="dk1"/>
                </a:solidFill>
                <a:latin typeface="Catamaran"/>
                <a:ea typeface="Catamaran"/>
                <a:cs typeface="Catamaran"/>
                <a:sym typeface="Catamaran"/>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5"/>
          <p:cNvSpPr txBox="1">
            <a:spLocks noGrp="1"/>
          </p:cNvSpPr>
          <p:nvPr>
            <p:ph type="ctrTitle"/>
          </p:nvPr>
        </p:nvSpPr>
        <p:spPr>
          <a:xfrm>
            <a:off x="855299" y="1114800"/>
            <a:ext cx="7436293" cy="686568"/>
          </a:xfrm>
          <a:prstGeom prst="rect">
            <a:avLst/>
          </a:prstGeom>
        </p:spPr>
        <p:txBody>
          <a:bodyPr spcFirstLastPara="1" wrap="square" lIns="0" tIns="0" rIns="0" bIns="0" anchor="b" anchorCtr="0">
            <a:noAutofit/>
          </a:bodyPr>
          <a:lstStyle/>
          <a:p>
            <a:pPr marL="0" lvl="0" indent="0" algn="ctr" rtl="0">
              <a:spcBef>
                <a:spcPts val="0"/>
              </a:spcBef>
              <a:spcAft>
                <a:spcPts val="0"/>
              </a:spcAft>
              <a:buNone/>
            </a:pPr>
            <a:endParaRPr sz="2800" dirty="0">
              <a:solidFill>
                <a:schemeClr val="accent1"/>
              </a:solidFill>
              <a:latin typeface="+mj-lt"/>
            </a:endParaRPr>
          </a:p>
          <a:p>
            <a:pPr marL="0" lvl="0" indent="0" algn="ctr" rtl="0">
              <a:spcBef>
                <a:spcPts val="0"/>
              </a:spcBef>
              <a:spcAft>
                <a:spcPts val="0"/>
              </a:spcAft>
              <a:buNone/>
            </a:pPr>
            <a:r>
              <a:rPr lang="en" sz="2800" dirty="0">
                <a:latin typeface="+mj-lt"/>
              </a:rPr>
              <a:t>Áp dụng thuật toán Gradient Descent và các biến thể cho dự đoán giá BĐS</a:t>
            </a:r>
            <a:endParaRPr sz="2800" dirty="0">
              <a:latin typeface="+mj-lt"/>
            </a:endParaRPr>
          </a:p>
        </p:txBody>
      </p:sp>
      <p:sp>
        <p:nvSpPr>
          <p:cNvPr id="728" name="Google Shape;728;p15"/>
          <p:cNvSpPr txBox="1">
            <a:spLocks noGrp="1"/>
          </p:cNvSpPr>
          <p:nvPr>
            <p:ph type="subTitle" idx="1"/>
          </p:nvPr>
        </p:nvSpPr>
        <p:spPr>
          <a:xfrm>
            <a:off x="5212080" y="1901952"/>
            <a:ext cx="3579540" cy="1125883"/>
          </a:xfrm>
          <a:prstGeom prst="rect">
            <a:avLst/>
          </a:prstGeom>
        </p:spPr>
        <p:txBody>
          <a:bodyPr spcFirstLastPara="1" wrap="square" lIns="0" tIns="0" rIns="0" bIns="0" anchor="t" anchorCtr="0">
            <a:noAutofit/>
          </a:bodyPr>
          <a:lstStyle/>
          <a:p>
            <a:pPr marL="342900" lvl="0" indent="-342900" algn="l" rtl="0">
              <a:spcBef>
                <a:spcPts val="0"/>
              </a:spcBef>
              <a:spcAft>
                <a:spcPts val="800"/>
              </a:spcAft>
              <a:buFontTx/>
              <a:buChar char="-"/>
            </a:pPr>
            <a:r>
              <a:rPr lang="en-US" dirty="0" err="1">
                <a:latin typeface="+mj-lt"/>
              </a:rPr>
              <a:t>Vũ</a:t>
            </a:r>
            <a:r>
              <a:rPr lang="en-US" dirty="0">
                <a:latin typeface="+mj-lt"/>
              </a:rPr>
              <a:t> Minh </a:t>
            </a:r>
            <a:r>
              <a:rPr lang="en-US" dirty="0" err="1">
                <a:latin typeface="+mj-lt"/>
              </a:rPr>
              <a:t>Hưng</a:t>
            </a:r>
            <a:endParaRPr lang="en-US" dirty="0">
              <a:latin typeface="+mj-lt"/>
            </a:endParaRPr>
          </a:p>
          <a:p>
            <a:pPr marL="342900" lvl="0" indent="-342900" algn="l" rtl="0">
              <a:spcBef>
                <a:spcPts val="0"/>
              </a:spcBef>
              <a:spcAft>
                <a:spcPts val="800"/>
              </a:spcAft>
              <a:buFontTx/>
              <a:buChar char="-"/>
            </a:pPr>
            <a:r>
              <a:rPr lang="en-US" dirty="0">
                <a:latin typeface="+mj-lt"/>
              </a:rPr>
              <a:t>Nguyễn Trung Đức</a:t>
            </a:r>
            <a:endParaRPr dirty="0">
              <a:latin typeface="+mj-lt"/>
            </a:endParaRPr>
          </a:p>
        </p:txBody>
      </p:sp>
    </p:spTree>
    <p:extLst>
      <p:ext uri="{BB962C8B-B14F-4D97-AF65-F5344CB8AC3E}">
        <p14:creationId xmlns:p14="http://schemas.microsoft.com/office/powerpoint/2010/main" val="188362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7. So sánh các step size - </a:t>
            </a:r>
            <a:r>
              <a:rPr lang="en-US" sz="1800" b="1" i="0" dirty="0">
                <a:solidFill>
                  <a:srgbClr val="FFFFFF"/>
                </a:solidFill>
                <a:effectLst/>
                <a:latin typeface="Arial" panose="020B0604020202020204" pitchFamily="34" charset="0"/>
                <a:ea typeface="Catamaran" panose="020B0604020202020204" charset="0"/>
                <a:cs typeface="Catamaran" panose="020B0604020202020204" charset="0"/>
              </a:rPr>
              <a:t>Accelerated Proximal</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D261A131-BDBE-625D-3E1F-706F9FA5A7E4}"/>
              </a:ext>
            </a:extLst>
          </p:cNvPr>
          <p:cNvPicPr>
            <a:picLocks noChangeAspect="1"/>
          </p:cNvPicPr>
          <p:nvPr/>
        </p:nvPicPr>
        <p:blipFill>
          <a:blip r:embed="rId3"/>
          <a:stretch>
            <a:fillRect/>
          </a:stretch>
        </p:blipFill>
        <p:spPr>
          <a:xfrm>
            <a:off x="369847" y="1125142"/>
            <a:ext cx="4811183" cy="3288657"/>
          </a:xfrm>
          <a:prstGeom prst="rect">
            <a:avLst/>
          </a:prstGeom>
        </p:spPr>
      </p:pic>
      <p:pic>
        <p:nvPicPr>
          <p:cNvPr id="9" name="Picture 8">
            <a:extLst>
              <a:ext uri="{FF2B5EF4-FFF2-40B4-BE49-F238E27FC236}">
                <a16:creationId xmlns:a16="http://schemas.microsoft.com/office/drawing/2014/main" id="{DC482E1B-5BDD-4F4F-4876-6BA31B8370E6}"/>
              </a:ext>
            </a:extLst>
          </p:cNvPr>
          <p:cNvPicPr>
            <a:picLocks noChangeAspect="1"/>
          </p:cNvPicPr>
          <p:nvPr/>
        </p:nvPicPr>
        <p:blipFill>
          <a:blip r:embed="rId4"/>
          <a:stretch>
            <a:fillRect/>
          </a:stretch>
        </p:blipFill>
        <p:spPr>
          <a:xfrm>
            <a:off x="5296776" y="2263192"/>
            <a:ext cx="3716077" cy="1012555"/>
          </a:xfrm>
          <a:prstGeom prst="rect">
            <a:avLst/>
          </a:prstGeom>
        </p:spPr>
      </p:pic>
    </p:spTree>
    <p:extLst>
      <p:ext uri="{BB962C8B-B14F-4D97-AF65-F5344CB8AC3E}">
        <p14:creationId xmlns:p14="http://schemas.microsoft.com/office/powerpoint/2010/main" val="64430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7. So sánh các step size - Newton</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23E59B7D-9DD0-F6D4-78CB-EE13FF9B6490}"/>
              </a:ext>
            </a:extLst>
          </p:cNvPr>
          <p:cNvPicPr>
            <a:picLocks noChangeAspect="1"/>
          </p:cNvPicPr>
          <p:nvPr/>
        </p:nvPicPr>
        <p:blipFill>
          <a:blip r:embed="rId3"/>
          <a:stretch>
            <a:fillRect/>
          </a:stretch>
        </p:blipFill>
        <p:spPr>
          <a:xfrm>
            <a:off x="300942" y="1025824"/>
            <a:ext cx="5209277" cy="3412237"/>
          </a:xfrm>
          <a:prstGeom prst="rect">
            <a:avLst/>
          </a:prstGeom>
        </p:spPr>
      </p:pic>
      <p:pic>
        <p:nvPicPr>
          <p:cNvPr id="5" name="Picture 4">
            <a:extLst>
              <a:ext uri="{FF2B5EF4-FFF2-40B4-BE49-F238E27FC236}">
                <a16:creationId xmlns:a16="http://schemas.microsoft.com/office/drawing/2014/main" id="{4A943FD0-415D-CB90-89D1-2D81DBBAADAE}"/>
              </a:ext>
            </a:extLst>
          </p:cNvPr>
          <p:cNvPicPr>
            <a:picLocks noChangeAspect="1"/>
          </p:cNvPicPr>
          <p:nvPr/>
        </p:nvPicPr>
        <p:blipFill>
          <a:blip r:embed="rId4"/>
          <a:stretch>
            <a:fillRect/>
          </a:stretch>
        </p:blipFill>
        <p:spPr>
          <a:xfrm>
            <a:off x="5628024" y="1945181"/>
            <a:ext cx="3215034" cy="1573522"/>
          </a:xfrm>
          <a:prstGeom prst="rect">
            <a:avLst/>
          </a:prstGeom>
        </p:spPr>
      </p:pic>
    </p:spTree>
    <p:extLst>
      <p:ext uri="{BB962C8B-B14F-4D97-AF65-F5344CB8AC3E}">
        <p14:creationId xmlns:p14="http://schemas.microsoft.com/office/powerpoint/2010/main" val="211077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8. So sánh ứng dụng backtracking với các thuật toán</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7" name="Picture 6">
            <a:extLst>
              <a:ext uri="{FF2B5EF4-FFF2-40B4-BE49-F238E27FC236}">
                <a16:creationId xmlns:a16="http://schemas.microsoft.com/office/drawing/2014/main" id="{5AB62A13-8769-602D-BE84-E9A04030A26F}"/>
              </a:ext>
            </a:extLst>
          </p:cNvPr>
          <p:cNvPicPr>
            <a:picLocks noChangeAspect="1"/>
          </p:cNvPicPr>
          <p:nvPr/>
        </p:nvPicPr>
        <p:blipFill>
          <a:blip r:embed="rId3"/>
          <a:stretch>
            <a:fillRect/>
          </a:stretch>
        </p:blipFill>
        <p:spPr>
          <a:xfrm>
            <a:off x="0" y="1475585"/>
            <a:ext cx="3098216" cy="2783900"/>
          </a:xfrm>
          <a:prstGeom prst="rect">
            <a:avLst/>
          </a:prstGeom>
        </p:spPr>
      </p:pic>
      <p:pic>
        <p:nvPicPr>
          <p:cNvPr id="9" name="Picture 8">
            <a:extLst>
              <a:ext uri="{FF2B5EF4-FFF2-40B4-BE49-F238E27FC236}">
                <a16:creationId xmlns:a16="http://schemas.microsoft.com/office/drawing/2014/main" id="{98468956-5E59-AC3A-0622-29BD3B5CF6B4}"/>
              </a:ext>
            </a:extLst>
          </p:cNvPr>
          <p:cNvPicPr>
            <a:picLocks noChangeAspect="1"/>
          </p:cNvPicPr>
          <p:nvPr/>
        </p:nvPicPr>
        <p:blipFill>
          <a:blip r:embed="rId4"/>
          <a:stretch>
            <a:fillRect/>
          </a:stretch>
        </p:blipFill>
        <p:spPr>
          <a:xfrm>
            <a:off x="3022892" y="1475585"/>
            <a:ext cx="3098216" cy="2783900"/>
          </a:xfrm>
          <a:prstGeom prst="rect">
            <a:avLst/>
          </a:prstGeom>
        </p:spPr>
      </p:pic>
      <p:pic>
        <p:nvPicPr>
          <p:cNvPr id="11" name="Picture 10">
            <a:extLst>
              <a:ext uri="{FF2B5EF4-FFF2-40B4-BE49-F238E27FC236}">
                <a16:creationId xmlns:a16="http://schemas.microsoft.com/office/drawing/2014/main" id="{3F7A03E5-E9B5-3329-E5FF-3FC5EBC55205}"/>
              </a:ext>
            </a:extLst>
          </p:cNvPr>
          <p:cNvPicPr>
            <a:picLocks noChangeAspect="1"/>
          </p:cNvPicPr>
          <p:nvPr/>
        </p:nvPicPr>
        <p:blipFill>
          <a:blip r:embed="rId5"/>
          <a:stretch>
            <a:fillRect/>
          </a:stretch>
        </p:blipFill>
        <p:spPr>
          <a:xfrm>
            <a:off x="6045784" y="1475585"/>
            <a:ext cx="3098216" cy="2783900"/>
          </a:xfrm>
          <a:prstGeom prst="rect">
            <a:avLst/>
          </a:prstGeom>
        </p:spPr>
      </p:pic>
    </p:spTree>
    <p:extLst>
      <p:ext uri="{BB962C8B-B14F-4D97-AF65-F5344CB8AC3E}">
        <p14:creationId xmlns:p14="http://schemas.microsoft.com/office/powerpoint/2010/main" val="276829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731181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8. So sánh ứng dụng backtracking - Accelerated Proximal</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81764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8. So sánh ứng dụng backtracking - Newton</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78653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102512" y="276901"/>
            <a:ext cx="7361866" cy="57514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9. </a:t>
            </a:r>
            <a:r>
              <a:rPr lang="vi-VN" dirty="0">
                <a:latin typeface="+mj-lt"/>
              </a:rPr>
              <a:t>So sánh thời gian khi độ dài của grad tiến thời 1 ngưỡng cố định</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aphicFrame>
        <p:nvGraphicFramePr>
          <p:cNvPr id="11" name="Table 11">
            <a:extLst>
              <a:ext uri="{FF2B5EF4-FFF2-40B4-BE49-F238E27FC236}">
                <a16:creationId xmlns:a16="http://schemas.microsoft.com/office/drawing/2014/main" id="{4CC36A9E-809C-0513-1503-E55FD6EB7874}"/>
              </a:ext>
            </a:extLst>
          </p:cNvPr>
          <p:cNvGraphicFramePr>
            <a:graphicFrameLocks noGrp="1"/>
          </p:cNvGraphicFramePr>
          <p:nvPr>
            <p:extLst>
              <p:ext uri="{D42A27DB-BD31-4B8C-83A1-F6EECF244321}">
                <p14:modId xmlns:p14="http://schemas.microsoft.com/office/powerpoint/2010/main" val="2122965593"/>
              </p:ext>
            </p:extLst>
          </p:nvPr>
        </p:nvGraphicFramePr>
        <p:xfrm>
          <a:off x="553812" y="1173891"/>
          <a:ext cx="7752121" cy="3266668"/>
        </p:xfrm>
        <a:graphic>
          <a:graphicData uri="http://schemas.openxmlformats.org/drawingml/2006/table">
            <a:tbl>
              <a:tblPr firstRow="1" bandRow="1">
                <a:tableStyleId>{31778BD7-CB1E-45C7-9444-F9178D188997}</a:tableStyleId>
              </a:tblPr>
              <a:tblGrid>
                <a:gridCol w="928999">
                  <a:extLst>
                    <a:ext uri="{9D8B030D-6E8A-4147-A177-3AD203B41FA5}">
                      <a16:colId xmlns:a16="http://schemas.microsoft.com/office/drawing/2014/main" val="2881248752"/>
                    </a:ext>
                  </a:extLst>
                </a:gridCol>
                <a:gridCol w="1532238">
                  <a:extLst>
                    <a:ext uri="{9D8B030D-6E8A-4147-A177-3AD203B41FA5}">
                      <a16:colId xmlns:a16="http://schemas.microsoft.com/office/drawing/2014/main" val="3746268119"/>
                    </a:ext>
                  </a:extLst>
                </a:gridCol>
                <a:gridCol w="2645442">
                  <a:extLst>
                    <a:ext uri="{9D8B030D-6E8A-4147-A177-3AD203B41FA5}">
                      <a16:colId xmlns:a16="http://schemas.microsoft.com/office/drawing/2014/main" val="2699480921"/>
                    </a:ext>
                  </a:extLst>
                </a:gridCol>
                <a:gridCol w="2645442">
                  <a:extLst>
                    <a:ext uri="{9D8B030D-6E8A-4147-A177-3AD203B41FA5}">
                      <a16:colId xmlns:a16="http://schemas.microsoft.com/office/drawing/2014/main" val="2143081094"/>
                    </a:ext>
                  </a:extLst>
                </a:gridCol>
              </a:tblGrid>
              <a:tr h="580768">
                <a:tc>
                  <a:txBody>
                    <a:bodyPr/>
                    <a:lstStyle/>
                    <a:p>
                      <a:endParaRPr lang="en-US" dirty="0">
                        <a:solidFill>
                          <a:schemeClr val="tx1"/>
                        </a:solidFill>
                      </a:endParaRPr>
                    </a:p>
                  </a:txBody>
                  <a:tcPr/>
                </a:tc>
                <a:tc>
                  <a:txBody>
                    <a:bodyPr/>
                    <a:lstStyle/>
                    <a:p>
                      <a:pPr algn="ctr"/>
                      <a:r>
                        <a:rPr lang="en-US" dirty="0">
                          <a:solidFill>
                            <a:schemeClr val="tx1"/>
                          </a:solidFill>
                        </a:rPr>
                        <a:t>R^2 score</a:t>
                      </a:r>
                    </a:p>
                  </a:txBody>
                  <a:tcPr/>
                </a:tc>
                <a:tc>
                  <a:txBody>
                    <a:bodyPr/>
                    <a:lstStyle/>
                    <a:p>
                      <a:pPr algn="ctr"/>
                      <a:r>
                        <a:rPr lang="en-US" dirty="0">
                          <a:solidFill>
                            <a:schemeClr val="tx1"/>
                          </a:solidFill>
                        </a:rPr>
                        <a:t>Time for fitting (s)</a:t>
                      </a:r>
                    </a:p>
                  </a:txBody>
                  <a:tcPr/>
                </a:tc>
                <a:tc>
                  <a:txBody>
                    <a:bodyPr/>
                    <a:lstStyle/>
                    <a:p>
                      <a:pPr algn="ctr"/>
                      <a:r>
                        <a:rPr lang="en-US" dirty="0">
                          <a:solidFill>
                            <a:schemeClr val="tx1"/>
                          </a:solidFill>
                        </a:rPr>
                        <a:t>Cost </a:t>
                      </a:r>
                    </a:p>
                  </a:txBody>
                  <a:tcPr/>
                </a:tc>
                <a:extLst>
                  <a:ext uri="{0D108BD9-81ED-4DB2-BD59-A6C34878D82A}">
                    <a16:rowId xmlns:a16="http://schemas.microsoft.com/office/drawing/2014/main" val="1322304002"/>
                  </a:ext>
                </a:extLst>
              </a:tr>
              <a:tr h="895300">
                <a:tc>
                  <a:txBody>
                    <a:bodyPr/>
                    <a:lstStyle/>
                    <a:p>
                      <a:r>
                        <a:rPr lang="en-US" dirty="0">
                          <a:solidFill>
                            <a:schemeClr val="tx1"/>
                          </a:solidFill>
                        </a:rPr>
                        <a:t>GD</a:t>
                      </a:r>
                    </a:p>
                  </a:txBody>
                  <a:tcPr/>
                </a:tc>
                <a:tc>
                  <a:txBody>
                    <a:bodyPr/>
                    <a:lstStyle/>
                    <a:p>
                      <a:pPr algn="ctr"/>
                      <a:r>
                        <a:rPr lang="en-US" dirty="0">
                          <a:solidFill>
                            <a:schemeClr val="tx1"/>
                          </a:solidFill>
                        </a:rPr>
                        <a:t>0.6356</a:t>
                      </a:r>
                    </a:p>
                  </a:txBody>
                  <a:tcPr/>
                </a:tc>
                <a:tc>
                  <a:txBody>
                    <a:bodyPr/>
                    <a:lstStyle/>
                    <a:p>
                      <a:pPr algn="ctr"/>
                      <a:r>
                        <a:rPr lang="en-US" dirty="0">
                          <a:solidFill>
                            <a:schemeClr val="tx1"/>
                          </a:solidFill>
                        </a:rPr>
                        <a:t>4.04248</a:t>
                      </a:r>
                    </a:p>
                  </a:txBody>
                  <a:tcPr/>
                </a:tc>
                <a:tc>
                  <a:txBody>
                    <a:bodyPr/>
                    <a:lstStyle/>
                    <a:p>
                      <a:pPr algn="ctr"/>
                      <a:r>
                        <a:rPr lang="en-US" dirty="0">
                          <a:solidFill>
                            <a:schemeClr val="tx1"/>
                          </a:solidFill>
                        </a:rPr>
                        <a:t>4.7441</a:t>
                      </a:r>
                    </a:p>
                  </a:txBody>
                  <a:tcPr/>
                </a:tc>
                <a:extLst>
                  <a:ext uri="{0D108BD9-81ED-4DB2-BD59-A6C34878D82A}">
                    <a16:rowId xmlns:a16="http://schemas.microsoft.com/office/drawing/2014/main" val="337537153"/>
                  </a:ext>
                </a:extLst>
              </a:tr>
              <a:tr h="895300">
                <a:tc>
                  <a:txBody>
                    <a:bodyPr/>
                    <a:lstStyle/>
                    <a:p>
                      <a:r>
                        <a:rPr lang="en-US" dirty="0">
                          <a:solidFill>
                            <a:schemeClr val="tx1"/>
                          </a:solidFill>
                        </a:rPr>
                        <a:t>AGD</a:t>
                      </a:r>
                    </a:p>
                  </a:txBody>
                  <a:tcPr/>
                </a:tc>
                <a:tc>
                  <a:txBody>
                    <a:bodyPr/>
                    <a:lstStyle/>
                    <a:p>
                      <a:pPr algn="ctr"/>
                      <a:r>
                        <a:rPr lang="en-US" dirty="0">
                          <a:solidFill>
                            <a:schemeClr val="tx1"/>
                          </a:solidFill>
                        </a:rPr>
                        <a:t>0.6350</a:t>
                      </a:r>
                    </a:p>
                  </a:txBody>
                  <a:tcPr/>
                </a:tc>
                <a:tc>
                  <a:txBody>
                    <a:bodyPr/>
                    <a:lstStyle/>
                    <a:p>
                      <a:pPr algn="ctr"/>
                      <a:r>
                        <a:rPr lang="en-US" dirty="0">
                          <a:solidFill>
                            <a:schemeClr val="tx1"/>
                          </a:solidFill>
                        </a:rPr>
                        <a:t>2.6152</a:t>
                      </a:r>
                    </a:p>
                  </a:txBody>
                  <a:tcPr/>
                </a:tc>
                <a:tc>
                  <a:txBody>
                    <a:bodyPr/>
                    <a:lstStyle/>
                    <a:p>
                      <a:pPr algn="ctr"/>
                      <a:r>
                        <a:rPr lang="en-US" dirty="0">
                          <a:solidFill>
                            <a:schemeClr val="tx1"/>
                          </a:solidFill>
                        </a:rPr>
                        <a:t>4.75208</a:t>
                      </a:r>
                    </a:p>
                  </a:txBody>
                  <a:tcPr/>
                </a:tc>
                <a:extLst>
                  <a:ext uri="{0D108BD9-81ED-4DB2-BD59-A6C34878D82A}">
                    <a16:rowId xmlns:a16="http://schemas.microsoft.com/office/drawing/2014/main" val="2091681277"/>
                  </a:ext>
                </a:extLst>
              </a:tr>
              <a:tr h="895300">
                <a:tc>
                  <a:txBody>
                    <a:bodyPr/>
                    <a:lstStyle/>
                    <a:p>
                      <a:r>
                        <a:rPr lang="en-US" dirty="0">
                          <a:solidFill>
                            <a:schemeClr val="tx1"/>
                          </a:solidFill>
                        </a:rPr>
                        <a:t>Newton</a:t>
                      </a:r>
                    </a:p>
                  </a:txBody>
                  <a:tcPr/>
                </a:tc>
                <a:tc>
                  <a:txBody>
                    <a:bodyPr/>
                    <a:lstStyle/>
                    <a:p>
                      <a:pPr algn="ctr"/>
                      <a:r>
                        <a:rPr lang="en-US" dirty="0">
                          <a:solidFill>
                            <a:schemeClr val="tx1"/>
                          </a:solidFill>
                        </a:rPr>
                        <a:t>0.6352</a:t>
                      </a:r>
                    </a:p>
                  </a:txBody>
                  <a:tcPr/>
                </a:tc>
                <a:tc>
                  <a:txBody>
                    <a:bodyPr/>
                    <a:lstStyle/>
                    <a:p>
                      <a:pPr algn="ctr"/>
                      <a:r>
                        <a:rPr lang="en-US" dirty="0">
                          <a:solidFill>
                            <a:schemeClr val="tx1"/>
                          </a:solidFill>
                        </a:rPr>
                        <a:t>0.035954</a:t>
                      </a:r>
                    </a:p>
                  </a:txBody>
                  <a:tcPr/>
                </a:tc>
                <a:tc>
                  <a:txBody>
                    <a:bodyPr/>
                    <a:lstStyle/>
                    <a:p>
                      <a:pPr algn="ctr"/>
                      <a:r>
                        <a:rPr lang="en-US" dirty="0">
                          <a:solidFill>
                            <a:schemeClr val="tx1"/>
                          </a:solidFill>
                        </a:rPr>
                        <a:t>4.7503</a:t>
                      </a:r>
                    </a:p>
                  </a:txBody>
                  <a:tcPr/>
                </a:tc>
                <a:extLst>
                  <a:ext uri="{0D108BD9-81ED-4DB2-BD59-A6C34878D82A}">
                    <a16:rowId xmlns:a16="http://schemas.microsoft.com/office/drawing/2014/main" val="335823500"/>
                  </a:ext>
                </a:extLst>
              </a:tr>
            </a:tbl>
          </a:graphicData>
        </a:graphic>
      </p:graphicFrame>
    </p:spTree>
    <p:extLst>
      <p:ext uri="{BB962C8B-B14F-4D97-AF65-F5344CB8AC3E}">
        <p14:creationId xmlns:p14="http://schemas.microsoft.com/office/powerpoint/2010/main" val="49831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9. So sánh số bước </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6" name="Picture 5">
            <a:extLst>
              <a:ext uri="{FF2B5EF4-FFF2-40B4-BE49-F238E27FC236}">
                <a16:creationId xmlns:a16="http://schemas.microsoft.com/office/drawing/2014/main" id="{61ED1A6D-E656-7F2C-067E-D4956FFDFA03}"/>
              </a:ext>
            </a:extLst>
          </p:cNvPr>
          <p:cNvPicPr>
            <a:picLocks noChangeAspect="1"/>
          </p:cNvPicPr>
          <p:nvPr/>
        </p:nvPicPr>
        <p:blipFill>
          <a:blip r:embed="rId3"/>
          <a:stretch>
            <a:fillRect/>
          </a:stretch>
        </p:blipFill>
        <p:spPr>
          <a:xfrm>
            <a:off x="0" y="1223352"/>
            <a:ext cx="5072481" cy="3360780"/>
          </a:xfrm>
          <a:prstGeom prst="rect">
            <a:avLst/>
          </a:prstGeom>
        </p:spPr>
      </p:pic>
      <p:sp>
        <p:nvSpPr>
          <p:cNvPr id="9" name="Google Shape;739;p17">
            <a:extLst>
              <a:ext uri="{FF2B5EF4-FFF2-40B4-BE49-F238E27FC236}">
                <a16:creationId xmlns:a16="http://schemas.microsoft.com/office/drawing/2014/main" id="{893F51CF-AA97-4562-1906-D5EA64C2D7B8}"/>
              </a:ext>
            </a:extLst>
          </p:cNvPr>
          <p:cNvSpPr txBox="1">
            <a:spLocks/>
          </p:cNvSpPr>
          <p:nvPr/>
        </p:nvSpPr>
        <p:spPr>
          <a:xfrm>
            <a:off x="5199309" y="2935070"/>
            <a:ext cx="4841942"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1pPr>
            <a:lvl2pPr marR="0" lvl="1"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2pPr>
            <a:lvl3pPr marR="0" lvl="2"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3pPr>
            <a:lvl4pPr marR="0" lvl="3"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4pPr>
            <a:lvl5pPr marR="0" lvl="4"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5pPr>
            <a:lvl6pPr marR="0" lvl="5"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6pPr>
            <a:lvl7pPr marR="0" lvl="6"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7pPr>
            <a:lvl8pPr marR="0" lvl="7"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8pPr>
            <a:lvl9pPr marR="0" lvl="8"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9pPr>
          </a:lstStyle>
          <a:p>
            <a:pPr algn="l"/>
            <a:r>
              <a:rPr lang="en-US" sz="1600" b="0" dirty="0">
                <a:latin typeface="+mj-lt"/>
              </a:rPr>
              <a:t>*</a:t>
            </a:r>
            <a:r>
              <a:rPr lang="en-US" sz="1600" b="0" dirty="0" err="1">
                <a:latin typeface="+mj-lt"/>
              </a:rPr>
              <a:t>Với</a:t>
            </a:r>
            <a:r>
              <a:rPr lang="en-US" sz="1600" b="0" dirty="0">
                <a:latin typeface="+mj-lt"/>
              </a:rPr>
              <a:t> </a:t>
            </a:r>
            <a:r>
              <a:rPr lang="en-US" sz="1600" b="0" dirty="0" err="1">
                <a:latin typeface="+mj-lt"/>
              </a:rPr>
              <a:t>tol</a:t>
            </a:r>
            <a:r>
              <a:rPr lang="en-US" sz="1600" b="0" dirty="0">
                <a:latin typeface="+mj-lt"/>
              </a:rPr>
              <a:t> = 10e-7</a:t>
            </a:r>
          </a:p>
          <a:p>
            <a:pPr algn="l"/>
            <a:endParaRPr lang="vi-VN" sz="1600" b="0" dirty="0">
              <a:latin typeface="+mj-lt"/>
            </a:endParaRPr>
          </a:p>
        </p:txBody>
      </p:sp>
      <p:pic>
        <p:nvPicPr>
          <p:cNvPr id="10" name="Picture 9">
            <a:extLst>
              <a:ext uri="{FF2B5EF4-FFF2-40B4-BE49-F238E27FC236}">
                <a16:creationId xmlns:a16="http://schemas.microsoft.com/office/drawing/2014/main" id="{40848F79-59A9-2DFA-7A0F-B3A270DC6684}"/>
              </a:ext>
            </a:extLst>
          </p:cNvPr>
          <p:cNvPicPr>
            <a:picLocks noChangeAspect="1"/>
          </p:cNvPicPr>
          <p:nvPr/>
        </p:nvPicPr>
        <p:blipFill>
          <a:blip r:embed="rId4"/>
          <a:stretch>
            <a:fillRect/>
          </a:stretch>
        </p:blipFill>
        <p:spPr>
          <a:xfrm>
            <a:off x="5072481" y="1248877"/>
            <a:ext cx="4248150" cy="733425"/>
          </a:xfrm>
          <a:prstGeom prst="rect">
            <a:avLst/>
          </a:prstGeom>
        </p:spPr>
      </p:pic>
      <p:pic>
        <p:nvPicPr>
          <p:cNvPr id="11" name="Picture 10">
            <a:extLst>
              <a:ext uri="{FF2B5EF4-FFF2-40B4-BE49-F238E27FC236}">
                <a16:creationId xmlns:a16="http://schemas.microsoft.com/office/drawing/2014/main" id="{BC66CCFC-28B0-DF5E-103F-6CCFEB3AF9B3}"/>
              </a:ext>
            </a:extLst>
          </p:cNvPr>
          <p:cNvPicPr>
            <a:picLocks noChangeAspect="1"/>
          </p:cNvPicPr>
          <p:nvPr/>
        </p:nvPicPr>
        <p:blipFill>
          <a:blip r:embed="rId5"/>
          <a:stretch>
            <a:fillRect/>
          </a:stretch>
        </p:blipFill>
        <p:spPr>
          <a:xfrm>
            <a:off x="5072481" y="1982302"/>
            <a:ext cx="4772025" cy="790575"/>
          </a:xfrm>
          <a:prstGeom prst="rect">
            <a:avLst/>
          </a:prstGeom>
        </p:spPr>
      </p:pic>
      <p:graphicFrame>
        <p:nvGraphicFramePr>
          <p:cNvPr id="12" name="Table 11">
            <a:extLst>
              <a:ext uri="{FF2B5EF4-FFF2-40B4-BE49-F238E27FC236}">
                <a16:creationId xmlns:a16="http://schemas.microsoft.com/office/drawing/2014/main" id="{6C7BF36F-D2CF-6728-3B9C-2BF5D1D9E0BF}"/>
              </a:ext>
            </a:extLst>
          </p:cNvPr>
          <p:cNvGraphicFramePr>
            <a:graphicFrameLocks noGrp="1"/>
          </p:cNvGraphicFramePr>
          <p:nvPr>
            <p:extLst>
              <p:ext uri="{D42A27DB-BD31-4B8C-83A1-F6EECF244321}">
                <p14:modId xmlns:p14="http://schemas.microsoft.com/office/powerpoint/2010/main" val="788298400"/>
              </p:ext>
            </p:extLst>
          </p:nvPr>
        </p:nvGraphicFramePr>
        <p:xfrm>
          <a:off x="5199309" y="3152943"/>
          <a:ext cx="3655324" cy="1483360"/>
        </p:xfrm>
        <a:graphic>
          <a:graphicData uri="http://schemas.openxmlformats.org/drawingml/2006/table">
            <a:tbl>
              <a:tblPr firstRow="1" bandRow="1">
                <a:tableStyleId>{31778BD7-CB1E-45C7-9444-F9178D188997}</a:tableStyleId>
              </a:tblPr>
              <a:tblGrid>
                <a:gridCol w="1097319">
                  <a:extLst>
                    <a:ext uri="{9D8B030D-6E8A-4147-A177-3AD203B41FA5}">
                      <a16:colId xmlns:a16="http://schemas.microsoft.com/office/drawing/2014/main" val="2881248752"/>
                    </a:ext>
                  </a:extLst>
                </a:gridCol>
                <a:gridCol w="1320423">
                  <a:extLst>
                    <a:ext uri="{9D8B030D-6E8A-4147-A177-3AD203B41FA5}">
                      <a16:colId xmlns:a16="http://schemas.microsoft.com/office/drawing/2014/main" val="3746268119"/>
                    </a:ext>
                  </a:extLst>
                </a:gridCol>
                <a:gridCol w="1237582">
                  <a:extLst>
                    <a:ext uri="{9D8B030D-6E8A-4147-A177-3AD203B41FA5}">
                      <a16:colId xmlns:a16="http://schemas.microsoft.com/office/drawing/2014/main" val="2699480921"/>
                    </a:ext>
                  </a:extLst>
                </a:gridCol>
              </a:tblGrid>
              <a:tr h="370840">
                <a:tc>
                  <a:txBody>
                    <a:bodyPr/>
                    <a:lstStyle/>
                    <a:p>
                      <a:endParaRPr lang="en-US">
                        <a:solidFill>
                          <a:schemeClr val="tx1"/>
                        </a:solidFill>
                      </a:endParaRPr>
                    </a:p>
                  </a:txBody>
                  <a:tcPr/>
                </a:tc>
                <a:tc>
                  <a:txBody>
                    <a:bodyPr/>
                    <a:lstStyle/>
                    <a:p>
                      <a:r>
                        <a:rPr lang="en-US" dirty="0">
                          <a:solidFill>
                            <a:schemeClr val="tx1"/>
                          </a:solidFill>
                        </a:rPr>
                        <a:t>Backtracking</a:t>
                      </a:r>
                    </a:p>
                  </a:txBody>
                  <a:tcPr/>
                </a:tc>
                <a:tc>
                  <a:txBody>
                    <a:bodyPr/>
                    <a:lstStyle/>
                    <a:p>
                      <a:r>
                        <a:rPr lang="en-US" dirty="0" err="1">
                          <a:solidFill>
                            <a:schemeClr val="tx1"/>
                          </a:solidFill>
                        </a:rPr>
                        <a:t>Stepsize</a:t>
                      </a:r>
                      <a:endParaRPr lang="en-US" dirty="0">
                        <a:solidFill>
                          <a:schemeClr val="tx1"/>
                        </a:solidFill>
                      </a:endParaRPr>
                    </a:p>
                  </a:txBody>
                  <a:tcPr/>
                </a:tc>
                <a:extLst>
                  <a:ext uri="{0D108BD9-81ED-4DB2-BD59-A6C34878D82A}">
                    <a16:rowId xmlns:a16="http://schemas.microsoft.com/office/drawing/2014/main" val="1322304002"/>
                  </a:ext>
                </a:extLst>
              </a:tr>
              <a:tr h="370840">
                <a:tc>
                  <a:txBody>
                    <a:bodyPr/>
                    <a:lstStyle/>
                    <a:p>
                      <a:r>
                        <a:rPr lang="en-US" dirty="0">
                          <a:solidFill>
                            <a:schemeClr val="tx1"/>
                          </a:solidFill>
                        </a:rPr>
                        <a:t>GD</a:t>
                      </a:r>
                    </a:p>
                  </a:txBody>
                  <a:tcPr/>
                </a:tc>
                <a:tc>
                  <a:txBody>
                    <a:bodyPr/>
                    <a:lstStyle/>
                    <a:p>
                      <a:pPr algn="ctr"/>
                      <a:r>
                        <a:rPr lang="en-US" dirty="0">
                          <a:solidFill>
                            <a:schemeClr val="tx1"/>
                          </a:solidFill>
                        </a:rPr>
                        <a:t>False</a:t>
                      </a:r>
                    </a:p>
                  </a:txBody>
                  <a:tcPr/>
                </a:tc>
                <a:tc>
                  <a:txBody>
                    <a:bodyPr/>
                    <a:lstStyle/>
                    <a:p>
                      <a:pPr algn="ctr"/>
                      <a:r>
                        <a:rPr lang="en-US" dirty="0">
                          <a:solidFill>
                            <a:schemeClr val="tx1"/>
                          </a:solidFill>
                        </a:rPr>
                        <a:t>0.2</a:t>
                      </a:r>
                    </a:p>
                  </a:txBody>
                  <a:tcPr/>
                </a:tc>
                <a:extLst>
                  <a:ext uri="{0D108BD9-81ED-4DB2-BD59-A6C34878D82A}">
                    <a16:rowId xmlns:a16="http://schemas.microsoft.com/office/drawing/2014/main" val="337537153"/>
                  </a:ext>
                </a:extLst>
              </a:tr>
              <a:tr h="370840">
                <a:tc>
                  <a:txBody>
                    <a:bodyPr/>
                    <a:lstStyle/>
                    <a:p>
                      <a:r>
                        <a:rPr lang="en-US" dirty="0">
                          <a:solidFill>
                            <a:schemeClr val="tx1"/>
                          </a:solidFill>
                        </a:rPr>
                        <a:t>AGD</a:t>
                      </a:r>
                    </a:p>
                  </a:txBody>
                  <a:tcPr/>
                </a:tc>
                <a:tc>
                  <a:txBody>
                    <a:bodyPr/>
                    <a:lstStyle/>
                    <a:p>
                      <a:pPr algn="ctr"/>
                      <a:r>
                        <a:rPr lang="en-US" dirty="0">
                          <a:solidFill>
                            <a:schemeClr val="tx1"/>
                          </a:solidFill>
                        </a:rPr>
                        <a:t>False</a:t>
                      </a:r>
                    </a:p>
                  </a:txBody>
                  <a:tcPr/>
                </a:tc>
                <a:tc>
                  <a:txBody>
                    <a:bodyPr/>
                    <a:lstStyle/>
                    <a:p>
                      <a:pPr algn="ctr"/>
                      <a:r>
                        <a:rPr lang="en-US" dirty="0">
                          <a:solidFill>
                            <a:schemeClr val="tx1"/>
                          </a:solidFill>
                        </a:rPr>
                        <a:t>0.2</a:t>
                      </a:r>
                    </a:p>
                  </a:txBody>
                  <a:tcPr/>
                </a:tc>
                <a:extLst>
                  <a:ext uri="{0D108BD9-81ED-4DB2-BD59-A6C34878D82A}">
                    <a16:rowId xmlns:a16="http://schemas.microsoft.com/office/drawing/2014/main" val="2091681277"/>
                  </a:ext>
                </a:extLst>
              </a:tr>
              <a:tr h="370840">
                <a:tc>
                  <a:txBody>
                    <a:bodyPr/>
                    <a:lstStyle/>
                    <a:p>
                      <a:r>
                        <a:rPr lang="en-US" dirty="0">
                          <a:solidFill>
                            <a:schemeClr val="tx1"/>
                          </a:solidFill>
                        </a:rPr>
                        <a:t>Newton</a:t>
                      </a:r>
                    </a:p>
                  </a:txBody>
                  <a:tcPr/>
                </a:tc>
                <a:tc>
                  <a:txBody>
                    <a:bodyPr/>
                    <a:lstStyle/>
                    <a:p>
                      <a:pPr algn="ctr"/>
                      <a:r>
                        <a:rPr lang="en-US" dirty="0">
                          <a:solidFill>
                            <a:schemeClr val="tx1"/>
                          </a:solidFill>
                        </a:rPr>
                        <a:t>True</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335823500"/>
                  </a:ext>
                </a:extLst>
              </a:tr>
            </a:tbl>
          </a:graphicData>
        </a:graphic>
      </p:graphicFrame>
    </p:spTree>
    <p:extLst>
      <p:ext uri="{BB962C8B-B14F-4D97-AF65-F5344CB8AC3E}">
        <p14:creationId xmlns:p14="http://schemas.microsoft.com/office/powerpoint/2010/main" val="74871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727193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latin typeface="+mj-lt"/>
              </a:rPr>
              <a:t>9. So sánh thời gian khi độ dài của grad tiến thời 1 ngưỡng cố định</a:t>
            </a: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5" name="Picture 4">
            <a:extLst>
              <a:ext uri="{FF2B5EF4-FFF2-40B4-BE49-F238E27FC236}">
                <a16:creationId xmlns:a16="http://schemas.microsoft.com/office/drawing/2014/main" id="{4B63DE58-3C07-6DED-B5CB-7CD158EBF038}"/>
              </a:ext>
            </a:extLst>
          </p:cNvPr>
          <p:cNvPicPr>
            <a:picLocks noChangeAspect="1"/>
          </p:cNvPicPr>
          <p:nvPr/>
        </p:nvPicPr>
        <p:blipFill>
          <a:blip r:embed="rId3"/>
          <a:stretch>
            <a:fillRect/>
          </a:stretch>
        </p:blipFill>
        <p:spPr>
          <a:xfrm>
            <a:off x="91150" y="1484875"/>
            <a:ext cx="4841942" cy="3341768"/>
          </a:xfrm>
          <a:prstGeom prst="rect">
            <a:avLst/>
          </a:prstGeom>
        </p:spPr>
      </p:pic>
      <p:pic>
        <p:nvPicPr>
          <p:cNvPr id="11" name="Picture 10">
            <a:extLst>
              <a:ext uri="{FF2B5EF4-FFF2-40B4-BE49-F238E27FC236}">
                <a16:creationId xmlns:a16="http://schemas.microsoft.com/office/drawing/2014/main" id="{44CB7AA9-F7A7-03ED-3BE8-F3E9FF04265B}"/>
              </a:ext>
            </a:extLst>
          </p:cNvPr>
          <p:cNvPicPr>
            <a:picLocks noChangeAspect="1"/>
          </p:cNvPicPr>
          <p:nvPr/>
        </p:nvPicPr>
        <p:blipFill>
          <a:blip r:embed="rId4"/>
          <a:stretch>
            <a:fillRect/>
          </a:stretch>
        </p:blipFill>
        <p:spPr>
          <a:xfrm>
            <a:off x="4846350" y="2575503"/>
            <a:ext cx="4362450" cy="800100"/>
          </a:xfrm>
          <a:prstGeom prst="rect">
            <a:avLst/>
          </a:prstGeom>
        </p:spPr>
      </p:pic>
      <p:pic>
        <p:nvPicPr>
          <p:cNvPr id="13" name="Picture 12">
            <a:extLst>
              <a:ext uri="{FF2B5EF4-FFF2-40B4-BE49-F238E27FC236}">
                <a16:creationId xmlns:a16="http://schemas.microsoft.com/office/drawing/2014/main" id="{8D8E66F1-E05F-5B7D-6F07-B4B816690CDA}"/>
              </a:ext>
            </a:extLst>
          </p:cNvPr>
          <p:cNvPicPr>
            <a:picLocks noChangeAspect="1"/>
          </p:cNvPicPr>
          <p:nvPr/>
        </p:nvPicPr>
        <p:blipFill>
          <a:blip r:embed="rId5"/>
          <a:stretch>
            <a:fillRect/>
          </a:stretch>
        </p:blipFill>
        <p:spPr>
          <a:xfrm>
            <a:off x="4892649" y="1791804"/>
            <a:ext cx="4251351" cy="804578"/>
          </a:xfrm>
          <a:prstGeom prst="rect">
            <a:avLst/>
          </a:prstGeom>
        </p:spPr>
      </p:pic>
      <p:sp>
        <p:nvSpPr>
          <p:cNvPr id="14" name="Google Shape;739;p17">
            <a:extLst>
              <a:ext uri="{FF2B5EF4-FFF2-40B4-BE49-F238E27FC236}">
                <a16:creationId xmlns:a16="http://schemas.microsoft.com/office/drawing/2014/main" id="{C1454F04-1F3F-5797-0EB3-B817442030E7}"/>
              </a:ext>
            </a:extLst>
          </p:cNvPr>
          <p:cNvSpPr txBox="1">
            <a:spLocks/>
          </p:cNvSpPr>
          <p:nvPr/>
        </p:nvSpPr>
        <p:spPr>
          <a:xfrm>
            <a:off x="5048839" y="3735106"/>
            <a:ext cx="4841942"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1pPr>
            <a:lvl2pPr marR="0" lvl="1"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2pPr>
            <a:lvl3pPr marR="0" lvl="2"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3pPr>
            <a:lvl4pPr marR="0" lvl="3"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4pPr>
            <a:lvl5pPr marR="0" lvl="4"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5pPr>
            <a:lvl6pPr marR="0" lvl="5"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6pPr>
            <a:lvl7pPr marR="0" lvl="6"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7pPr>
            <a:lvl8pPr marR="0" lvl="7"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8pPr>
            <a:lvl9pPr marR="0" lvl="8"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9pPr>
          </a:lstStyle>
          <a:p>
            <a:pPr algn="l"/>
            <a:r>
              <a:rPr lang="en-US" sz="1600" b="0" dirty="0">
                <a:latin typeface="+mj-lt"/>
              </a:rPr>
              <a:t>*</a:t>
            </a:r>
            <a:r>
              <a:rPr lang="en-US" sz="1600" b="0" dirty="0" err="1">
                <a:latin typeface="+mj-lt"/>
              </a:rPr>
              <a:t>Với</a:t>
            </a:r>
            <a:r>
              <a:rPr lang="en-US" sz="1600" b="0" dirty="0">
                <a:latin typeface="+mj-lt"/>
              </a:rPr>
              <a:t> </a:t>
            </a:r>
            <a:r>
              <a:rPr lang="en-US" sz="1600" b="0" dirty="0" err="1">
                <a:latin typeface="+mj-lt"/>
              </a:rPr>
              <a:t>tol</a:t>
            </a:r>
            <a:r>
              <a:rPr lang="en-US" sz="1600" b="0" dirty="0">
                <a:latin typeface="+mj-lt"/>
              </a:rPr>
              <a:t> = 10e-5</a:t>
            </a:r>
          </a:p>
          <a:p>
            <a:pPr algn="l"/>
            <a:r>
              <a:rPr lang="en-US" sz="1600" b="0" dirty="0">
                <a:latin typeface="+mj-lt"/>
              </a:rPr>
              <a:t>backtracking = False, </a:t>
            </a:r>
            <a:r>
              <a:rPr lang="en-US" sz="1600" b="0" dirty="0" err="1">
                <a:latin typeface="+mj-lt"/>
              </a:rPr>
              <a:t>stepsize</a:t>
            </a:r>
            <a:r>
              <a:rPr lang="en-US" sz="1600" b="0" dirty="0">
                <a:latin typeface="+mj-lt"/>
              </a:rPr>
              <a:t> = 0.2</a:t>
            </a:r>
            <a:endParaRPr lang="vi-VN" sz="1600" b="0" dirty="0">
              <a:latin typeface="+mj-lt"/>
            </a:endParaRPr>
          </a:p>
        </p:txBody>
      </p:sp>
    </p:spTree>
    <p:extLst>
      <p:ext uri="{BB962C8B-B14F-4D97-AF65-F5344CB8AC3E}">
        <p14:creationId xmlns:p14="http://schemas.microsoft.com/office/powerpoint/2010/main" val="303831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102512" y="276901"/>
            <a:ext cx="7361866" cy="57514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9. </a:t>
            </a:r>
            <a:r>
              <a:rPr lang="vi-VN" dirty="0">
                <a:latin typeface="+mj-lt"/>
              </a:rPr>
              <a:t>So sánh thời gian khi độ dài của grad tiến thời 1 ngưỡng cố định</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EBC6F615-6BCC-4075-6E5C-B2AFFFD84060}"/>
              </a:ext>
            </a:extLst>
          </p:cNvPr>
          <p:cNvPicPr>
            <a:picLocks noChangeAspect="1"/>
          </p:cNvPicPr>
          <p:nvPr/>
        </p:nvPicPr>
        <p:blipFill>
          <a:blip r:embed="rId3"/>
          <a:stretch>
            <a:fillRect/>
          </a:stretch>
        </p:blipFill>
        <p:spPr>
          <a:xfrm>
            <a:off x="107909" y="1375324"/>
            <a:ext cx="4964572" cy="3313177"/>
          </a:xfrm>
          <a:prstGeom prst="rect">
            <a:avLst/>
          </a:prstGeom>
        </p:spPr>
      </p:pic>
      <p:sp>
        <p:nvSpPr>
          <p:cNvPr id="4" name="Google Shape;739;p17">
            <a:extLst>
              <a:ext uri="{FF2B5EF4-FFF2-40B4-BE49-F238E27FC236}">
                <a16:creationId xmlns:a16="http://schemas.microsoft.com/office/drawing/2014/main" id="{09004C93-5B52-708A-180D-8388BC1A740A}"/>
              </a:ext>
            </a:extLst>
          </p:cNvPr>
          <p:cNvSpPr txBox="1">
            <a:spLocks/>
          </p:cNvSpPr>
          <p:nvPr/>
        </p:nvSpPr>
        <p:spPr>
          <a:xfrm>
            <a:off x="5199309" y="3160079"/>
            <a:ext cx="4841942"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1pPr>
            <a:lvl2pPr marR="0" lvl="1"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2pPr>
            <a:lvl3pPr marR="0" lvl="2"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3pPr>
            <a:lvl4pPr marR="0" lvl="3"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4pPr>
            <a:lvl5pPr marR="0" lvl="4"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5pPr>
            <a:lvl6pPr marR="0" lvl="5"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6pPr>
            <a:lvl7pPr marR="0" lvl="6"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7pPr>
            <a:lvl8pPr marR="0" lvl="7"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8pPr>
            <a:lvl9pPr marR="0" lvl="8" algn="ctr" rtl="0">
              <a:lnSpc>
                <a:spcPct val="90000"/>
              </a:lnSpc>
              <a:spcBef>
                <a:spcPts val="0"/>
              </a:spcBef>
              <a:spcAft>
                <a:spcPts val="0"/>
              </a:spcAft>
              <a:buClr>
                <a:schemeClr val="dk1"/>
              </a:buClr>
              <a:buSzPts val="2000"/>
              <a:buFont typeface="Catamaran"/>
              <a:buNone/>
              <a:defRPr sz="2000" b="1" i="0" u="none" strike="noStrike" cap="none">
                <a:solidFill>
                  <a:schemeClr val="dk1"/>
                </a:solidFill>
                <a:latin typeface="Catamaran"/>
                <a:ea typeface="Catamaran"/>
                <a:cs typeface="Catamaran"/>
                <a:sym typeface="Catamaran"/>
              </a:defRPr>
            </a:lvl9pPr>
          </a:lstStyle>
          <a:p>
            <a:pPr algn="l"/>
            <a:r>
              <a:rPr lang="en-US" sz="1600" b="0" dirty="0">
                <a:latin typeface="+mj-lt"/>
              </a:rPr>
              <a:t>*</a:t>
            </a:r>
            <a:r>
              <a:rPr lang="en-US" sz="1600" b="0" dirty="0" err="1">
                <a:latin typeface="+mj-lt"/>
              </a:rPr>
              <a:t>Với</a:t>
            </a:r>
            <a:r>
              <a:rPr lang="en-US" sz="1600" b="0" dirty="0">
                <a:latin typeface="+mj-lt"/>
              </a:rPr>
              <a:t> </a:t>
            </a:r>
            <a:r>
              <a:rPr lang="en-US" sz="1600" b="0" dirty="0" err="1">
                <a:latin typeface="+mj-lt"/>
              </a:rPr>
              <a:t>tol</a:t>
            </a:r>
            <a:r>
              <a:rPr lang="en-US" sz="1600" b="0" dirty="0">
                <a:latin typeface="+mj-lt"/>
              </a:rPr>
              <a:t> = 10e-7</a:t>
            </a:r>
          </a:p>
          <a:p>
            <a:pPr algn="l"/>
            <a:endParaRPr lang="vi-VN" sz="1600" b="0" dirty="0">
              <a:latin typeface="+mj-lt"/>
            </a:endParaRPr>
          </a:p>
        </p:txBody>
      </p:sp>
      <p:pic>
        <p:nvPicPr>
          <p:cNvPr id="8" name="Picture 7">
            <a:extLst>
              <a:ext uri="{FF2B5EF4-FFF2-40B4-BE49-F238E27FC236}">
                <a16:creationId xmlns:a16="http://schemas.microsoft.com/office/drawing/2014/main" id="{B80C5CCB-A4A1-1ED6-C42E-15333CB75C90}"/>
              </a:ext>
            </a:extLst>
          </p:cNvPr>
          <p:cNvPicPr>
            <a:picLocks noChangeAspect="1"/>
          </p:cNvPicPr>
          <p:nvPr/>
        </p:nvPicPr>
        <p:blipFill>
          <a:blip r:embed="rId4"/>
          <a:stretch>
            <a:fillRect/>
          </a:stretch>
        </p:blipFill>
        <p:spPr>
          <a:xfrm>
            <a:off x="5072481" y="1506334"/>
            <a:ext cx="4248150" cy="733425"/>
          </a:xfrm>
          <a:prstGeom prst="rect">
            <a:avLst/>
          </a:prstGeom>
        </p:spPr>
      </p:pic>
      <p:pic>
        <p:nvPicPr>
          <p:cNvPr id="10" name="Picture 9">
            <a:extLst>
              <a:ext uri="{FF2B5EF4-FFF2-40B4-BE49-F238E27FC236}">
                <a16:creationId xmlns:a16="http://schemas.microsoft.com/office/drawing/2014/main" id="{D0958D34-9178-DDBA-86DA-3C836793699D}"/>
              </a:ext>
            </a:extLst>
          </p:cNvPr>
          <p:cNvPicPr>
            <a:picLocks noChangeAspect="1"/>
          </p:cNvPicPr>
          <p:nvPr/>
        </p:nvPicPr>
        <p:blipFill>
          <a:blip r:embed="rId5"/>
          <a:stretch>
            <a:fillRect/>
          </a:stretch>
        </p:blipFill>
        <p:spPr>
          <a:xfrm>
            <a:off x="5072481" y="2239759"/>
            <a:ext cx="4772025" cy="790575"/>
          </a:xfrm>
          <a:prstGeom prst="rect">
            <a:avLst/>
          </a:prstGeom>
        </p:spPr>
      </p:pic>
      <p:graphicFrame>
        <p:nvGraphicFramePr>
          <p:cNvPr id="11" name="Table 11">
            <a:extLst>
              <a:ext uri="{FF2B5EF4-FFF2-40B4-BE49-F238E27FC236}">
                <a16:creationId xmlns:a16="http://schemas.microsoft.com/office/drawing/2014/main" id="{4CC36A9E-809C-0513-1503-E55FD6EB7874}"/>
              </a:ext>
            </a:extLst>
          </p:cNvPr>
          <p:cNvGraphicFramePr>
            <a:graphicFrameLocks noGrp="1"/>
          </p:cNvGraphicFramePr>
          <p:nvPr>
            <p:extLst>
              <p:ext uri="{D42A27DB-BD31-4B8C-83A1-F6EECF244321}">
                <p14:modId xmlns:p14="http://schemas.microsoft.com/office/powerpoint/2010/main" val="366812319"/>
              </p:ext>
            </p:extLst>
          </p:nvPr>
        </p:nvGraphicFramePr>
        <p:xfrm>
          <a:off x="5199309" y="3358229"/>
          <a:ext cx="3655324" cy="1483360"/>
        </p:xfrm>
        <a:graphic>
          <a:graphicData uri="http://schemas.openxmlformats.org/drawingml/2006/table">
            <a:tbl>
              <a:tblPr firstRow="1" bandRow="1">
                <a:tableStyleId>{31778BD7-CB1E-45C7-9444-F9178D188997}</a:tableStyleId>
              </a:tblPr>
              <a:tblGrid>
                <a:gridCol w="1097319">
                  <a:extLst>
                    <a:ext uri="{9D8B030D-6E8A-4147-A177-3AD203B41FA5}">
                      <a16:colId xmlns:a16="http://schemas.microsoft.com/office/drawing/2014/main" val="2881248752"/>
                    </a:ext>
                  </a:extLst>
                </a:gridCol>
                <a:gridCol w="1320423">
                  <a:extLst>
                    <a:ext uri="{9D8B030D-6E8A-4147-A177-3AD203B41FA5}">
                      <a16:colId xmlns:a16="http://schemas.microsoft.com/office/drawing/2014/main" val="3746268119"/>
                    </a:ext>
                  </a:extLst>
                </a:gridCol>
                <a:gridCol w="1237582">
                  <a:extLst>
                    <a:ext uri="{9D8B030D-6E8A-4147-A177-3AD203B41FA5}">
                      <a16:colId xmlns:a16="http://schemas.microsoft.com/office/drawing/2014/main" val="2699480921"/>
                    </a:ext>
                  </a:extLst>
                </a:gridCol>
              </a:tblGrid>
              <a:tr h="370840">
                <a:tc>
                  <a:txBody>
                    <a:bodyPr/>
                    <a:lstStyle/>
                    <a:p>
                      <a:endParaRPr lang="en-US">
                        <a:solidFill>
                          <a:schemeClr val="tx1"/>
                        </a:solidFill>
                      </a:endParaRPr>
                    </a:p>
                  </a:txBody>
                  <a:tcPr/>
                </a:tc>
                <a:tc>
                  <a:txBody>
                    <a:bodyPr/>
                    <a:lstStyle/>
                    <a:p>
                      <a:r>
                        <a:rPr lang="en-US" dirty="0">
                          <a:solidFill>
                            <a:schemeClr val="tx1"/>
                          </a:solidFill>
                        </a:rPr>
                        <a:t>Backtracking</a:t>
                      </a:r>
                    </a:p>
                  </a:txBody>
                  <a:tcPr/>
                </a:tc>
                <a:tc>
                  <a:txBody>
                    <a:bodyPr/>
                    <a:lstStyle/>
                    <a:p>
                      <a:r>
                        <a:rPr lang="en-US" dirty="0" err="1">
                          <a:solidFill>
                            <a:schemeClr val="tx1"/>
                          </a:solidFill>
                        </a:rPr>
                        <a:t>Stepsize</a:t>
                      </a:r>
                      <a:endParaRPr lang="en-US" dirty="0">
                        <a:solidFill>
                          <a:schemeClr val="tx1"/>
                        </a:solidFill>
                      </a:endParaRPr>
                    </a:p>
                  </a:txBody>
                  <a:tcPr/>
                </a:tc>
                <a:extLst>
                  <a:ext uri="{0D108BD9-81ED-4DB2-BD59-A6C34878D82A}">
                    <a16:rowId xmlns:a16="http://schemas.microsoft.com/office/drawing/2014/main" val="1322304002"/>
                  </a:ext>
                </a:extLst>
              </a:tr>
              <a:tr h="370840">
                <a:tc>
                  <a:txBody>
                    <a:bodyPr/>
                    <a:lstStyle/>
                    <a:p>
                      <a:r>
                        <a:rPr lang="en-US" dirty="0">
                          <a:solidFill>
                            <a:schemeClr val="tx1"/>
                          </a:solidFill>
                        </a:rPr>
                        <a:t>GD</a:t>
                      </a:r>
                    </a:p>
                  </a:txBody>
                  <a:tcPr/>
                </a:tc>
                <a:tc>
                  <a:txBody>
                    <a:bodyPr/>
                    <a:lstStyle/>
                    <a:p>
                      <a:pPr algn="ctr"/>
                      <a:r>
                        <a:rPr lang="en-US" dirty="0">
                          <a:solidFill>
                            <a:schemeClr val="tx1"/>
                          </a:solidFill>
                        </a:rPr>
                        <a:t>False</a:t>
                      </a:r>
                    </a:p>
                  </a:txBody>
                  <a:tcPr/>
                </a:tc>
                <a:tc>
                  <a:txBody>
                    <a:bodyPr/>
                    <a:lstStyle/>
                    <a:p>
                      <a:pPr algn="ctr"/>
                      <a:r>
                        <a:rPr lang="en-US" dirty="0">
                          <a:solidFill>
                            <a:schemeClr val="tx1"/>
                          </a:solidFill>
                        </a:rPr>
                        <a:t>0.2</a:t>
                      </a:r>
                    </a:p>
                  </a:txBody>
                  <a:tcPr/>
                </a:tc>
                <a:extLst>
                  <a:ext uri="{0D108BD9-81ED-4DB2-BD59-A6C34878D82A}">
                    <a16:rowId xmlns:a16="http://schemas.microsoft.com/office/drawing/2014/main" val="337537153"/>
                  </a:ext>
                </a:extLst>
              </a:tr>
              <a:tr h="370840">
                <a:tc>
                  <a:txBody>
                    <a:bodyPr/>
                    <a:lstStyle/>
                    <a:p>
                      <a:r>
                        <a:rPr lang="en-US" dirty="0">
                          <a:solidFill>
                            <a:schemeClr val="tx1"/>
                          </a:solidFill>
                        </a:rPr>
                        <a:t>AGD</a:t>
                      </a:r>
                    </a:p>
                  </a:txBody>
                  <a:tcPr/>
                </a:tc>
                <a:tc>
                  <a:txBody>
                    <a:bodyPr/>
                    <a:lstStyle/>
                    <a:p>
                      <a:pPr algn="ctr"/>
                      <a:r>
                        <a:rPr lang="en-US" dirty="0">
                          <a:solidFill>
                            <a:schemeClr val="tx1"/>
                          </a:solidFill>
                        </a:rPr>
                        <a:t>False</a:t>
                      </a:r>
                    </a:p>
                  </a:txBody>
                  <a:tcPr/>
                </a:tc>
                <a:tc>
                  <a:txBody>
                    <a:bodyPr/>
                    <a:lstStyle/>
                    <a:p>
                      <a:pPr algn="ctr"/>
                      <a:r>
                        <a:rPr lang="en-US" dirty="0">
                          <a:solidFill>
                            <a:schemeClr val="tx1"/>
                          </a:solidFill>
                        </a:rPr>
                        <a:t>0.2</a:t>
                      </a:r>
                    </a:p>
                  </a:txBody>
                  <a:tcPr/>
                </a:tc>
                <a:extLst>
                  <a:ext uri="{0D108BD9-81ED-4DB2-BD59-A6C34878D82A}">
                    <a16:rowId xmlns:a16="http://schemas.microsoft.com/office/drawing/2014/main" val="2091681277"/>
                  </a:ext>
                </a:extLst>
              </a:tr>
              <a:tr h="370840">
                <a:tc>
                  <a:txBody>
                    <a:bodyPr/>
                    <a:lstStyle/>
                    <a:p>
                      <a:r>
                        <a:rPr lang="en-US" dirty="0">
                          <a:solidFill>
                            <a:schemeClr val="tx1"/>
                          </a:solidFill>
                        </a:rPr>
                        <a:t>Newton</a:t>
                      </a:r>
                    </a:p>
                  </a:txBody>
                  <a:tcPr/>
                </a:tc>
                <a:tc>
                  <a:txBody>
                    <a:bodyPr/>
                    <a:lstStyle/>
                    <a:p>
                      <a:pPr algn="ctr"/>
                      <a:r>
                        <a:rPr lang="en-US" dirty="0">
                          <a:solidFill>
                            <a:schemeClr val="tx1"/>
                          </a:solidFill>
                        </a:rPr>
                        <a:t>True</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335823500"/>
                  </a:ext>
                </a:extLst>
              </a:tr>
            </a:tbl>
          </a:graphicData>
        </a:graphic>
      </p:graphicFrame>
    </p:spTree>
    <p:extLst>
      <p:ext uri="{BB962C8B-B14F-4D97-AF65-F5344CB8AC3E}">
        <p14:creationId xmlns:p14="http://schemas.microsoft.com/office/powerpoint/2010/main" val="377355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2"/>
          <p:cNvSpPr txBox="1">
            <a:spLocks noGrp="1"/>
          </p:cNvSpPr>
          <p:nvPr>
            <p:ph type="ctrTitle"/>
          </p:nvPr>
        </p:nvSpPr>
        <p:spPr>
          <a:xfrm>
            <a:off x="855300" y="1115325"/>
            <a:ext cx="7433400" cy="1350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Thank you for your time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1. Giới thiệu dataset</a:t>
            </a:r>
            <a:endParaRPr dirty="0">
              <a:latin typeface="+mj-lt"/>
            </a:endParaRPr>
          </a:p>
        </p:txBody>
      </p:sp>
      <p:sp>
        <p:nvSpPr>
          <p:cNvPr id="740" name="Google Shape;740;p17"/>
          <p:cNvSpPr txBox="1">
            <a:spLocks noGrp="1"/>
          </p:cNvSpPr>
          <p:nvPr>
            <p:ph type="body" idx="1"/>
          </p:nvPr>
        </p:nvSpPr>
        <p:spPr>
          <a:xfrm>
            <a:off x="768096" y="1125350"/>
            <a:ext cx="7134079" cy="2972100"/>
          </a:xfrm>
          <a:prstGeom prst="rect">
            <a:avLst/>
          </a:prstGeom>
        </p:spPr>
        <p:txBody>
          <a:bodyPr spcFirstLastPara="1" wrap="square" lIns="0" tIns="0" rIns="0" bIns="0" anchor="t" anchorCtr="0">
            <a:noAutofit/>
          </a:bodyPr>
          <a:lstStyle/>
          <a:p>
            <a:pPr marL="76200" lvl="0" indent="0" algn="l" rtl="0">
              <a:lnSpc>
                <a:spcPct val="150000"/>
              </a:lnSpc>
              <a:spcBef>
                <a:spcPts val="0"/>
              </a:spcBef>
              <a:spcAft>
                <a:spcPts val="0"/>
              </a:spcAft>
              <a:buSzPts val="2400"/>
              <a:buNone/>
            </a:pPr>
            <a:r>
              <a:rPr lang="en" sz="1800" dirty="0">
                <a:latin typeface="+mj-lt"/>
              </a:rPr>
              <a:t>Bộ dữ liệu kc_house về dữ liệu giá trị bất động sản.</a:t>
            </a:r>
          </a:p>
          <a:p>
            <a:pPr lvl="0" algn="l" rtl="0">
              <a:lnSpc>
                <a:spcPct val="150000"/>
              </a:lnSpc>
              <a:spcBef>
                <a:spcPts val="0"/>
              </a:spcBef>
              <a:spcAft>
                <a:spcPts val="0"/>
              </a:spcAft>
              <a:buSzPts val="2400"/>
              <a:buFontTx/>
              <a:buChar char="-"/>
            </a:pPr>
            <a:r>
              <a:rPr lang="en" sz="1800" dirty="0">
                <a:latin typeface="+mj-lt"/>
              </a:rPr>
              <a:t>Bộ dữ liệu gồm </a:t>
            </a:r>
            <a:r>
              <a:rPr lang="en" sz="1800" b="1" dirty="0">
                <a:latin typeface="+mj-lt"/>
              </a:rPr>
              <a:t>21597 bản ghi </a:t>
            </a:r>
            <a:r>
              <a:rPr lang="en" sz="1800" dirty="0">
                <a:latin typeface="+mj-lt"/>
              </a:rPr>
              <a:t>với </a:t>
            </a:r>
            <a:r>
              <a:rPr lang="en" sz="1800" b="1" dirty="0">
                <a:latin typeface="+mj-lt"/>
              </a:rPr>
              <a:t>15 biến đầu vào </a:t>
            </a:r>
            <a:r>
              <a:rPr lang="en" sz="1800" dirty="0">
                <a:latin typeface="+mj-lt"/>
              </a:rPr>
              <a:t>là các thông tin của BĐS và biến mục tiêu là giá BĐS</a:t>
            </a:r>
          </a:p>
          <a:p>
            <a:pPr lvl="0" algn="l" rtl="0">
              <a:lnSpc>
                <a:spcPct val="150000"/>
              </a:lnSpc>
              <a:spcBef>
                <a:spcPts val="0"/>
              </a:spcBef>
              <a:spcAft>
                <a:spcPts val="0"/>
              </a:spcAft>
              <a:buSzPts val="2400"/>
              <a:buFontTx/>
              <a:buChar char="-"/>
            </a:pPr>
            <a:r>
              <a:rPr lang="en" sz="1800" dirty="0">
                <a:latin typeface="+mj-lt"/>
              </a:rPr>
              <a:t>Dữ liệu đã được lược bỏ bớt và chuẩn hóa</a:t>
            </a: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2. Hàm mất mát</a:t>
            </a:r>
            <a:endParaRPr dirty="0">
              <a:latin typeface="+mj-lt"/>
            </a:endParaRPr>
          </a:p>
        </p:txBody>
      </p:sp>
      <p:sp>
        <p:nvSpPr>
          <p:cNvPr id="740" name="Google Shape;740;p17"/>
          <p:cNvSpPr txBox="1">
            <a:spLocks noGrp="1"/>
          </p:cNvSpPr>
          <p:nvPr>
            <p:ph type="body" idx="1"/>
          </p:nvPr>
        </p:nvSpPr>
        <p:spPr>
          <a:xfrm>
            <a:off x="768096" y="1125350"/>
            <a:ext cx="7134079" cy="896812"/>
          </a:xfrm>
          <a:prstGeom prst="rect">
            <a:avLst/>
          </a:prstGeom>
        </p:spPr>
        <p:txBody>
          <a:bodyPr spcFirstLastPara="1" wrap="square" lIns="0" tIns="0" rIns="0" bIns="0" anchor="t" anchorCtr="0">
            <a:noAutofit/>
          </a:bodyPr>
          <a:lstStyle/>
          <a:p>
            <a:pPr marL="76200" lvl="0" indent="0" algn="l" rtl="0">
              <a:lnSpc>
                <a:spcPct val="150000"/>
              </a:lnSpc>
              <a:spcBef>
                <a:spcPts val="0"/>
              </a:spcBef>
              <a:spcAft>
                <a:spcPts val="0"/>
              </a:spcAft>
              <a:buSzPts val="2400"/>
              <a:buNone/>
            </a:pPr>
            <a:r>
              <a:rPr lang="en" sz="1800" dirty="0">
                <a:latin typeface="+mj-lt"/>
              </a:rPr>
              <a:t>Ta sử dụng hàm MSE để tính bình phương chênh lệch giữa giá trị thực tế và giá trị dự đoán, với công thức </a:t>
            </a: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6F7C91-931B-78A8-A4D0-011EC98B8861}"/>
                  </a:ext>
                </a:extLst>
              </p:cNvPr>
              <p:cNvSpPr txBox="1"/>
              <p:nvPr/>
            </p:nvSpPr>
            <p:spPr>
              <a:xfrm>
                <a:off x="2477238" y="2089895"/>
                <a:ext cx="3457895" cy="693203"/>
              </a:xfrm>
              <a:prstGeom prst="rect">
                <a:avLst/>
              </a:prstGeom>
              <a:noFill/>
            </p:spPr>
            <p:txBody>
              <a:bodyPr wrap="square" lIns="0" tIns="0" rIns="0" bIns="0" rtlCol="0">
                <a:spAutoFit/>
              </a:bodyPr>
              <a:lstStyle/>
              <a:p>
                <a:r>
                  <a:rPr lang="en-US" sz="1800" i="1" dirty="0">
                    <a:solidFill>
                      <a:schemeClr val="tx1"/>
                    </a:solidFill>
                    <a:ea typeface="Cambria Math" panose="02040503050406030204" pitchFamily="18" charset="0"/>
                  </a:rPr>
                  <a:t>Cost</a:t>
                </a:r>
                <a:r>
                  <a:rPr lang="en-US" sz="1800" dirty="0">
                    <a:solidFill>
                      <a:schemeClr val="tx1"/>
                    </a:solidFill>
                    <a:ea typeface="Cambria Math" panose="02040503050406030204" pitchFamily="18" charset="0"/>
                  </a:rPr>
                  <a:t> = </a:t>
                </a:r>
                <a14:m>
                  <m:oMath xmlns:m="http://schemas.openxmlformats.org/officeDocument/2006/math">
                    <m:f>
                      <m:fPr>
                        <m:ctrlPr>
                          <a:rPr lang="pt-BR" sz="1800" i="1" smtClean="0">
                            <a:solidFill>
                              <a:schemeClr val="tx1"/>
                            </a:solidFill>
                            <a:latin typeface="Cambria Math" panose="02040503050406030204" pitchFamily="18" charset="0"/>
                            <a:ea typeface="Cambria Math" panose="02040503050406030204" pitchFamily="18" charset="0"/>
                          </a:rPr>
                        </m:ctrlPr>
                      </m:fPr>
                      <m:num>
                        <m:r>
                          <a:rPr lang="en-US" sz="1800" b="0" i="1" smtClean="0">
                            <a:solidFill>
                              <a:schemeClr val="tx1"/>
                            </a:solidFill>
                            <a:latin typeface="Cambria Math" panose="02040503050406030204" pitchFamily="18" charset="0"/>
                            <a:ea typeface="Cambria Math" panose="02040503050406030204" pitchFamily="18" charset="0"/>
                          </a:rPr>
                          <m:t>1</m:t>
                        </m:r>
                      </m:num>
                      <m:den>
                        <m:r>
                          <a:rPr lang="en-US" sz="1800" b="0" i="1" smtClean="0">
                            <a:solidFill>
                              <a:schemeClr val="tx1"/>
                            </a:solidFill>
                            <a:latin typeface="Cambria Math" panose="02040503050406030204" pitchFamily="18" charset="0"/>
                            <a:ea typeface="Cambria Math" panose="02040503050406030204" pitchFamily="18" charset="0"/>
                          </a:rPr>
                          <m:t>𝑁</m:t>
                        </m:r>
                      </m:den>
                    </m:f>
                    <m:nary>
                      <m:naryPr>
                        <m:chr m:val="∑"/>
                        <m:ctrlPr>
                          <a:rPr lang="pt-BR" sz="1800" i="1" smtClean="0">
                            <a:solidFill>
                              <a:schemeClr val="tx1"/>
                            </a:solidFill>
                            <a:latin typeface="Cambria Math" panose="02040503050406030204" pitchFamily="18" charset="0"/>
                            <a:ea typeface="Cambria Math" panose="02040503050406030204" pitchFamily="18" charset="0"/>
                          </a:rPr>
                        </m:ctrlPr>
                      </m:naryPr>
                      <m:sub>
                        <m:r>
                          <m:rPr>
                            <m:brk m:alnAt="23"/>
                          </m:rPr>
                          <a:rPr lang="en-US" sz="1800" b="0" i="1" smtClean="0">
                            <a:solidFill>
                              <a:schemeClr val="tx1"/>
                            </a:solidFill>
                            <a:latin typeface="Cambria Math" panose="02040503050406030204" pitchFamily="18" charset="0"/>
                            <a:ea typeface="Cambria Math" panose="02040503050406030204" pitchFamily="18" charset="0"/>
                          </a:rPr>
                          <m:t>𝑖</m:t>
                        </m:r>
                        <m:r>
                          <a:rPr lang="pt-BR" sz="180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1</m:t>
                        </m:r>
                      </m:sub>
                      <m:sup>
                        <m:r>
                          <a:rPr lang="en-US" sz="1800" b="0" i="1" smtClean="0">
                            <a:solidFill>
                              <a:schemeClr val="tx1"/>
                            </a:solidFill>
                            <a:latin typeface="Cambria Math" panose="02040503050406030204" pitchFamily="18" charset="0"/>
                            <a:ea typeface="Cambria Math" panose="02040503050406030204" pitchFamily="18" charset="0"/>
                          </a:rPr>
                          <m:t>𝑛</m:t>
                        </m:r>
                      </m:sup>
                      <m:e>
                        <m:sSup>
                          <m:sSupPr>
                            <m:ctrlPr>
                              <a:rPr lang="en-US" sz="1800" b="0" i="1" smtClean="0">
                                <a:solidFill>
                                  <a:schemeClr val="tx1"/>
                                </a:solidFill>
                                <a:latin typeface="Cambria Math" panose="02040503050406030204" pitchFamily="18" charset="0"/>
                                <a:ea typeface="Cambria Math" panose="02040503050406030204" pitchFamily="18" charset="0"/>
                              </a:rPr>
                            </m:ctrlPr>
                          </m:sSupPr>
                          <m:e>
                            <m:r>
                              <a:rPr lang="en-US" sz="1800" i="1">
                                <a:solidFill>
                                  <a:schemeClr val="tx1"/>
                                </a:solidFill>
                                <a:latin typeface="Cambria Math" panose="02040503050406030204" pitchFamily="18" charset="0"/>
                                <a:ea typeface="Cambria Math" panose="02040503050406030204" pitchFamily="18" charset="0"/>
                              </a:rPr>
                              <m:t>(</m:t>
                            </m:r>
                            <m:sSub>
                              <m:sSubPr>
                                <m:ctrlPr>
                                  <a:rPr lang="pt-BR"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𝑦</m:t>
                                </m:r>
                              </m:e>
                              <m:sub>
                                <m:r>
                                  <a:rPr lang="en-US" sz="1800" i="1">
                                    <a:solidFill>
                                      <a:schemeClr val="tx1"/>
                                    </a:solidFill>
                                    <a:latin typeface="Cambria Math" panose="02040503050406030204" pitchFamily="18" charset="0"/>
                                    <a:ea typeface="Cambria Math" panose="02040503050406030204" pitchFamily="18" charset="0"/>
                                  </a:rPr>
                                  <m:t>𝑖</m:t>
                                </m:r>
                              </m:sub>
                            </m:sSub>
                            <m:r>
                              <a:rPr lang="en-US" sz="1800" i="1">
                                <a:solidFill>
                                  <a:schemeClr val="tx1"/>
                                </a:solidFill>
                                <a:latin typeface="Cambria Math" panose="02040503050406030204" pitchFamily="18" charset="0"/>
                                <a:ea typeface="Cambria Math" panose="02040503050406030204" pitchFamily="18" charset="0"/>
                              </a:rPr>
                              <m:t>−</m:t>
                            </m:r>
                            <m:d>
                              <m:dPr>
                                <m:ctrlPr>
                                  <a:rPr lang="en-US" sz="1800" i="1">
                                    <a:solidFill>
                                      <a:schemeClr val="tx1"/>
                                    </a:solidFill>
                                    <a:latin typeface="Cambria Math" panose="02040503050406030204" pitchFamily="18" charset="0"/>
                                    <a:ea typeface="Cambria Math" panose="02040503050406030204" pitchFamily="18" charset="0"/>
                                  </a:rPr>
                                </m:ctrlPr>
                              </m:dPr>
                              <m:e>
                                <m:sSub>
                                  <m:sSubPr>
                                    <m:ctrlPr>
                                      <a:rPr lang="pt-BR" sz="1800" i="1">
                                        <a:solidFill>
                                          <a:schemeClr val="tx1"/>
                                        </a:solidFill>
                                        <a:latin typeface="Cambria Math" panose="02040503050406030204" pitchFamily="18" charset="0"/>
                                        <a:ea typeface="Cambria Math" panose="02040503050406030204" pitchFamily="18" charset="0"/>
                                      </a:rPr>
                                    </m:ctrlPr>
                                  </m:sSubPr>
                                  <m:e>
                                    <m:r>
                                      <a:rPr lang="en-US" sz="1800" i="1">
                                        <a:solidFill>
                                          <a:schemeClr val="tx1"/>
                                        </a:solidFill>
                                        <a:latin typeface="Cambria Math" panose="02040503050406030204" pitchFamily="18" charset="0"/>
                                        <a:ea typeface="Cambria Math" panose="02040503050406030204" pitchFamily="18" charset="0"/>
                                      </a:rPr>
                                      <m:t>𝑚𝑥</m:t>
                                    </m:r>
                                  </m:e>
                                  <m:sub>
                                    <m:r>
                                      <a:rPr lang="en-US" sz="1800" i="1">
                                        <a:solidFill>
                                          <a:schemeClr val="tx1"/>
                                        </a:solidFill>
                                        <a:latin typeface="Cambria Math" panose="02040503050406030204" pitchFamily="18" charset="0"/>
                                        <a:ea typeface="Cambria Math" panose="02040503050406030204" pitchFamily="18" charset="0"/>
                                      </a:rPr>
                                      <m:t>𝑖</m:t>
                                    </m:r>
                                  </m:sub>
                                </m:sSub>
                                <m:r>
                                  <a:rPr lang="en-US" sz="1800" i="1">
                                    <a:solidFill>
                                      <a:schemeClr val="tx1"/>
                                    </a:solidFill>
                                    <a:latin typeface="Cambria Math" panose="02040503050406030204" pitchFamily="18" charset="0"/>
                                    <a:ea typeface="Cambria Math" panose="02040503050406030204" pitchFamily="18" charset="0"/>
                                  </a:rPr>
                                  <m:t>+</m:t>
                                </m:r>
                                <m:r>
                                  <a:rPr lang="en-US" sz="1800" i="1">
                                    <a:solidFill>
                                      <a:schemeClr val="tx1"/>
                                    </a:solidFill>
                                    <a:latin typeface="Cambria Math" panose="02040503050406030204" pitchFamily="18" charset="0"/>
                                    <a:ea typeface="Cambria Math" panose="02040503050406030204" pitchFamily="18" charset="0"/>
                                  </a:rPr>
                                  <m:t>𝑏</m:t>
                                </m:r>
                              </m:e>
                            </m:d>
                            <m:r>
                              <a:rPr lang="en-US" sz="1800" b="0" i="1" smtClean="0">
                                <a:solidFill>
                                  <a:schemeClr val="tx1"/>
                                </a:solidFill>
                                <a:latin typeface="Cambria Math" panose="02040503050406030204" pitchFamily="18" charset="0"/>
                                <a:ea typeface="Cambria Math" panose="02040503050406030204" pitchFamily="18" charset="0"/>
                              </a:rPr>
                              <m:t>)</m:t>
                            </m:r>
                          </m:e>
                          <m:sup>
                            <m:r>
                              <a:rPr lang="en-US" sz="1800" b="0" i="1" smtClean="0">
                                <a:solidFill>
                                  <a:schemeClr val="tx1"/>
                                </a:solidFill>
                                <a:latin typeface="Cambria Math" panose="02040503050406030204" pitchFamily="18" charset="0"/>
                                <a:ea typeface="Cambria Math" panose="02040503050406030204" pitchFamily="18" charset="0"/>
                              </a:rPr>
                              <m:t>2</m:t>
                            </m:r>
                          </m:sup>
                        </m:sSup>
                      </m:e>
                    </m:nary>
                  </m:oMath>
                </a14:m>
                <a:endParaRPr lang="en-US" sz="1800" dirty="0">
                  <a:solidFill>
                    <a:schemeClr val="tx1"/>
                  </a:solidFill>
                </a:endParaRPr>
              </a:p>
              <a:p>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16F7C91-931B-78A8-A4D0-011EC98B8861}"/>
                  </a:ext>
                </a:extLst>
              </p:cNvPr>
              <p:cNvSpPr txBox="1">
                <a:spLocks noRot="1" noChangeAspect="1" noMove="1" noResize="1" noEditPoints="1" noAdjustHandles="1" noChangeArrowheads="1" noChangeShapeType="1" noTextEdit="1"/>
              </p:cNvSpPr>
              <p:nvPr/>
            </p:nvSpPr>
            <p:spPr>
              <a:xfrm>
                <a:off x="2477238" y="2089895"/>
                <a:ext cx="3457895" cy="693203"/>
              </a:xfrm>
              <a:prstGeom prst="rect">
                <a:avLst/>
              </a:prstGeom>
              <a:blipFill>
                <a:blip r:embed="rId3"/>
                <a:stretch>
                  <a:fillRect l="-4049" t="-62281" b="-53509"/>
                </a:stretch>
              </a:blipFill>
            </p:spPr>
            <p:txBody>
              <a:bodyPr/>
              <a:lstStyle/>
              <a:p>
                <a:r>
                  <a:rPr lang="en-US">
                    <a:noFill/>
                  </a:rPr>
                  <a:t> </a:t>
                </a:r>
              </a:p>
            </p:txBody>
          </p:sp>
        </mc:Fallback>
      </mc:AlternateContent>
    </p:spTree>
    <p:extLst>
      <p:ext uri="{BB962C8B-B14F-4D97-AF65-F5344CB8AC3E}">
        <p14:creationId xmlns:p14="http://schemas.microsoft.com/office/powerpoint/2010/main" val="157828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3. Gradient Descent</a:t>
            </a:r>
            <a:endParaRPr dirty="0">
              <a:latin typeface="+mj-lt"/>
            </a:endParaRPr>
          </a:p>
        </p:txBody>
      </p:sp>
      <mc:AlternateContent xmlns:mc="http://schemas.openxmlformats.org/markup-compatibility/2006" xmlns:a14="http://schemas.microsoft.com/office/drawing/2010/main">
        <mc:Choice Requires="a14">
          <p:sp>
            <p:nvSpPr>
              <p:cNvPr id="740" name="Google Shape;740;p17"/>
              <p:cNvSpPr txBox="1">
                <a:spLocks noGrp="1"/>
              </p:cNvSpPr>
              <p:nvPr>
                <p:ph type="body" idx="1"/>
              </p:nvPr>
            </p:nvSpPr>
            <p:spPr>
              <a:xfrm>
                <a:off x="768096" y="1125350"/>
                <a:ext cx="7134079" cy="896812"/>
              </a:xfrm>
              <a:prstGeom prst="rect">
                <a:avLst/>
              </a:prstGeom>
            </p:spPr>
            <p:txBody>
              <a:bodyPr spcFirstLastPara="1" wrap="square" lIns="0" tIns="0" rIns="0" bIns="0" anchor="t" anchorCtr="0">
                <a:noAutofit/>
              </a:bodyPr>
              <a:lstStyle/>
              <a:p>
                <a:pPr marL="76200" lvl="0" indent="0" algn="l" rtl="0">
                  <a:lnSpc>
                    <a:spcPct val="150000"/>
                  </a:lnSpc>
                  <a:spcBef>
                    <a:spcPts val="0"/>
                  </a:spcBef>
                  <a:spcAft>
                    <a:spcPts val="0"/>
                  </a:spcAft>
                  <a:buSzPts val="2400"/>
                  <a:buNone/>
                </a:pPr>
                <a:r>
                  <a:rPr lang="en-US" sz="1400" dirty="0">
                    <a:solidFill>
                      <a:schemeClr val="tx1"/>
                    </a:solidFill>
                    <a:latin typeface="+mj-lt"/>
                  </a:rPr>
                  <a:t>Thay </a:t>
                </a:r>
                <a:r>
                  <a:rPr lang="en-US" sz="1400" dirty="0" err="1">
                    <a:solidFill>
                      <a:schemeClr val="tx1"/>
                    </a:solidFill>
                    <a:latin typeface="+mj-lt"/>
                  </a:rPr>
                  <a:t>vì</a:t>
                </a:r>
                <a:r>
                  <a:rPr lang="en-US" sz="1400" dirty="0">
                    <a:solidFill>
                      <a:schemeClr val="tx1"/>
                    </a:solidFill>
                    <a:latin typeface="+mj-lt"/>
                  </a:rPr>
                  <a:t> </a:t>
                </a:r>
                <a:r>
                  <a:rPr lang="en-US" sz="1400" dirty="0" err="1">
                    <a:solidFill>
                      <a:schemeClr val="tx1"/>
                    </a:solidFill>
                    <a:latin typeface="+mj-lt"/>
                  </a:rPr>
                  <a:t>tìm</a:t>
                </a:r>
                <a:r>
                  <a:rPr lang="en-US" sz="1400" dirty="0">
                    <a:solidFill>
                      <a:schemeClr val="tx1"/>
                    </a:solidFill>
                    <a:latin typeface="+mj-lt"/>
                  </a:rPr>
                  <a:t> </a:t>
                </a:r>
                <a:r>
                  <a:rPr lang="en-US" sz="1400" dirty="0" err="1">
                    <a:solidFill>
                      <a:schemeClr val="tx1"/>
                    </a:solidFill>
                    <a:latin typeface="+mj-lt"/>
                  </a:rPr>
                  <a:t>điểm</a:t>
                </a:r>
                <a:r>
                  <a:rPr lang="en-US" sz="1400" dirty="0">
                    <a:solidFill>
                      <a:schemeClr val="tx1"/>
                    </a:solidFill>
                    <a:latin typeface="+mj-lt"/>
                  </a:rPr>
                  <a:t> </a:t>
                </a:r>
                <a:r>
                  <a:rPr lang="en-US" sz="1400" dirty="0" err="1">
                    <a:solidFill>
                      <a:schemeClr val="tx1"/>
                    </a:solidFill>
                    <a:latin typeface="+mj-lt"/>
                  </a:rPr>
                  <a:t>có</a:t>
                </a:r>
                <a:r>
                  <a:rPr lang="en-US" sz="1400" dirty="0">
                    <a:solidFill>
                      <a:schemeClr val="tx1"/>
                    </a:solidFill>
                    <a:latin typeface="+mj-lt"/>
                  </a:rPr>
                  <a:t> </a:t>
                </a:r>
                <a:r>
                  <a:rPr lang="en-US" sz="1400" dirty="0" err="1">
                    <a:solidFill>
                      <a:schemeClr val="tx1"/>
                    </a:solidFill>
                    <a:latin typeface="+mj-lt"/>
                  </a:rPr>
                  <a:t>đạo</a:t>
                </a:r>
                <a:r>
                  <a:rPr lang="en-US" sz="1400" dirty="0">
                    <a:solidFill>
                      <a:schemeClr val="tx1"/>
                    </a:solidFill>
                    <a:latin typeface="+mj-lt"/>
                  </a:rPr>
                  <a:t> </a:t>
                </a:r>
                <a:r>
                  <a:rPr lang="en-US" sz="1400" dirty="0" err="1">
                    <a:solidFill>
                      <a:schemeClr val="tx1"/>
                    </a:solidFill>
                    <a:latin typeface="+mj-lt"/>
                  </a:rPr>
                  <a:t>hàm</a:t>
                </a:r>
                <a:r>
                  <a:rPr lang="en-US" sz="1400" dirty="0">
                    <a:solidFill>
                      <a:schemeClr val="tx1"/>
                    </a:solidFill>
                    <a:latin typeface="+mj-lt"/>
                  </a:rPr>
                  <a:t> </a:t>
                </a:r>
                <a:r>
                  <a:rPr lang="en-US" sz="1400" dirty="0" err="1">
                    <a:solidFill>
                      <a:schemeClr val="tx1"/>
                    </a:solidFill>
                    <a:latin typeface="+mj-lt"/>
                  </a:rPr>
                  <a:t>bằng</a:t>
                </a:r>
                <a:r>
                  <a:rPr lang="en-US" sz="1400" dirty="0">
                    <a:solidFill>
                      <a:schemeClr val="tx1"/>
                    </a:solidFill>
                    <a:latin typeface="+mj-lt"/>
                  </a:rPr>
                  <a:t> 0 (</a:t>
                </a:r>
                <a:r>
                  <a:rPr lang="en-US" sz="1400" dirty="0" err="1">
                    <a:solidFill>
                      <a:schemeClr val="tx1"/>
                    </a:solidFill>
                    <a:latin typeface="+mj-lt"/>
                  </a:rPr>
                  <a:t>thường</a:t>
                </a:r>
                <a:r>
                  <a:rPr lang="en-US" sz="1400" dirty="0">
                    <a:solidFill>
                      <a:schemeClr val="tx1"/>
                    </a:solidFill>
                    <a:latin typeface="+mj-lt"/>
                  </a:rPr>
                  <a:t>  </a:t>
                </a:r>
                <a:r>
                  <a:rPr lang="en-US" sz="1400" dirty="0" err="1">
                    <a:solidFill>
                      <a:schemeClr val="tx1"/>
                    </a:solidFill>
                    <a:latin typeface="+mj-lt"/>
                  </a:rPr>
                  <a:t>rất</a:t>
                </a:r>
                <a:r>
                  <a:rPr lang="en-US" sz="1400" dirty="0">
                    <a:solidFill>
                      <a:schemeClr val="tx1"/>
                    </a:solidFill>
                    <a:latin typeface="+mj-lt"/>
                  </a:rPr>
                  <a:t> </a:t>
                </a:r>
                <a:r>
                  <a:rPr lang="en-US" sz="1400" dirty="0" err="1">
                    <a:solidFill>
                      <a:schemeClr val="tx1"/>
                    </a:solidFill>
                    <a:latin typeface="+mj-lt"/>
                  </a:rPr>
                  <a:t>phức</a:t>
                </a:r>
                <a:r>
                  <a:rPr lang="en-US" sz="1400" dirty="0">
                    <a:solidFill>
                      <a:schemeClr val="tx1"/>
                    </a:solidFill>
                    <a:latin typeface="+mj-lt"/>
                  </a:rPr>
                  <a:t> </a:t>
                </a:r>
                <a:r>
                  <a:rPr lang="en-US" sz="1400" dirty="0" err="1">
                    <a:solidFill>
                      <a:schemeClr val="tx1"/>
                    </a:solidFill>
                    <a:latin typeface="+mj-lt"/>
                  </a:rPr>
                  <a:t>tạp</a:t>
                </a:r>
                <a:r>
                  <a:rPr lang="en-US" sz="1400" dirty="0">
                    <a:solidFill>
                      <a:schemeClr val="tx1"/>
                    </a:solidFill>
                    <a:latin typeface="+mj-lt"/>
                  </a:rPr>
                  <a:t> </a:t>
                </a:r>
                <a:r>
                  <a:rPr lang="en-US" sz="1400" dirty="0" err="1">
                    <a:solidFill>
                      <a:schemeClr val="tx1"/>
                    </a:solidFill>
                    <a:latin typeface="+mj-lt"/>
                  </a:rPr>
                  <a:t>hoặc</a:t>
                </a:r>
                <a:r>
                  <a:rPr lang="en-US" sz="1400" dirty="0">
                    <a:solidFill>
                      <a:schemeClr val="tx1"/>
                    </a:solidFill>
                    <a:latin typeface="+mj-lt"/>
                  </a:rPr>
                  <a:t> </a:t>
                </a:r>
                <a:r>
                  <a:rPr lang="en-US" sz="1400" dirty="0" err="1">
                    <a:solidFill>
                      <a:schemeClr val="tx1"/>
                    </a:solidFill>
                    <a:latin typeface="+mj-lt"/>
                  </a:rPr>
                  <a:t>bất</a:t>
                </a:r>
                <a:r>
                  <a:rPr lang="en-US" sz="1400" dirty="0">
                    <a:solidFill>
                      <a:schemeClr val="tx1"/>
                    </a:solidFill>
                    <a:latin typeface="+mj-lt"/>
                  </a:rPr>
                  <a:t> </a:t>
                </a:r>
                <a:r>
                  <a:rPr lang="en-US" sz="1400" dirty="0" err="1">
                    <a:solidFill>
                      <a:schemeClr val="tx1"/>
                    </a:solidFill>
                    <a:latin typeface="+mj-lt"/>
                  </a:rPr>
                  <a:t>khả</a:t>
                </a:r>
                <a:r>
                  <a:rPr lang="en-US" sz="1400" dirty="0">
                    <a:solidFill>
                      <a:schemeClr val="tx1"/>
                    </a:solidFill>
                    <a:latin typeface="+mj-lt"/>
                  </a:rPr>
                  <a:t> </a:t>
                </a:r>
                <a:r>
                  <a:rPr lang="en-US" sz="1400" dirty="0" err="1">
                    <a:solidFill>
                      <a:schemeClr val="tx1"/>
                    </a:solidFill>
                    <a:latin typeface="+mj-lt"/>
                  </a:rPr>
                  <a:t>thi</a:t>
                </a:r>
                <a:r>
                  <a:rPr lang="en-US" sz="1400" dirty="0">
                    <a:solidFill>
                      <a:schemeClr val="tx1"/>
                    </a:solidFill>
                    <a:latin typeface="+mj-lt"/>
                  </a:rPr>
                  <a:t>), h</a:t>
                </a:r>
                <a:r>
                  <a:rPr lang="vi-VN" sz="1400" b="0" i="0" dirty="0">
                    <a:solidFill>
                      <a:schemeClr val="tx1"/>
                    </a:solidFill>
                    <a:effectLst/>
                    <a:latin typeface="+mj-lt"/>
                  </a:rPr>
                  <a:t>ướng tiếp cận phổ biến nhất</a:t>
                </a:r>
                <a:r>
                  <a:rPr lang="en-US" sz="1400" b="0" i="0" dirty="0">
                    <a:solidFill>
                      <a:schemeClr val="tx1"/>
                    </a:solidFill>
                    <a:effectLst/>
                    <a:latin typeface="+mj-lt"/>
                  </a:rPr>
                  <a:t> </a:t>
                </a:r>
                <a:r>
                  <a:rPr lang="vi-VN" sz="1400" b="0" i="0" dirty="0">
                    <a:solidFill>
                      <a:schemeClr val="tx1"/>
                    </a:solidFill>
                    <a:effectLst/>
                    <a:latin typeface="+mj-lt"/>
                  </a:rPr>
                  <a:t>là</a:t>
                </a:r>
                <a:r>
                  <a:rPr lang="en-US" sz="1400" b="0" i="0" dirty="0">
                    <a:solidFill>
                      <a:schemeClr val="tx1"/>
                    </a:solidFill>
                    <a:effectLst/>
                    <a:latin typeface="+mj-lt"/>
                  </a:rPr>
                  <a:t>:</a:t>
                </a:r>
              </a:p>
              <a:p>
                <a:pPr marL="419100" lvl="0" indent="-342900" algn="l" rtl="0">
                  <a:lnSpc>
                    <a:spcPct val="150000"/>
                  </a:lnSpc>
                  <a:spcBef>
                    <a:spcPts val="0"/>
                  </a:spcBef>
                  <a:spcAft>
                    <a:spcPts val="0"/>
                  </a:spcAft>
                  <a:buSzPts val="2400"/>
                  <a:buFont typeface="+mj-lt"/>
                  <a:buAutoNum type="arabicPeriod"/>
                </a:pPr>
                <a:r>
                  <a:rPr lang="vi-VN" sz="1400" b="0" i="0" dirty="0">
                    <a:solidFill>
                      <a:schemeClr val="tx1"/>
                    </a:solidFill>
                    <a:effectLst/>
                    <a:latin typeface="+mj-lt"/>
                  </a:rPr>
                  <a:t> </a:t>
                </a:r>
                <a:r>
                  <a:rPr lang="en-US" sz="1400" dirty="0">
                    <a:solidFill>
                      <a:schemeClr val="tx1"/>
                    </a:solidFill>
                    <a:latin typeface="+mj-lt"/>
                  </a:rPr>
                  <a:t>X</a:t>
                </a:r>
                <a:r>
                  <a:rPr lang="vi-VN" sz="1400" b="0" i="0" dirty="0">
                    <a:solidFill>
                      <a:schemeClr val="tx1"/>
                    </a:solidFill>
                    <a:effectLst/>
                    <a:latin typeface="+mj-lt"/>
                  </a:rPr>
                  <a:t>uất phát từ một điểm mà ta coi là </a:t>
                </a:r>
                <a:r>
                  <a:rPr lang="vi-VN" sz="1400" b="0" i="1" u="sng" dirty="0">
                    <a:solidFill>
                      <a:schemeClr val="tx1"/>
                    </a:solidFill>
                    <a:effectLst/>
                    <a:latin typeface="+mj-lt"/>
                  </a:rPr>
                  <a:t>gần</a:t>
                </a:r>
                <a:r>
                  <a:rPr lang="vi-VN" sz="1400" b="0" i="0" u="sng" dirty="0">
                    <a:solidFill>
                      <a:schemeClr val="tx1"/>
                    </a:solidFill>
                    <a:effectLst/>
                    <a:latin typeface="+mj-lt"/>
                  </a:rPr>
                  <a:t> với nghiệm</a:t>
                </a:r>
                <a:r>
                  <a:rPr lang="vi-VN" sz="1400" b="0" i="0" dirty="0">
                    <a:solidFill>
                      <a:schemeClr val="tx1"/>
                    </a:solidFill>
                    <a:effectLst/>
                    <a:latin typeface="+mj-lt"/>
                  </a:rPr>
                  <a:t> của bài toán</a:t>
                </a:r>
                <a:r>
                  <a:rPr lang="en-US" sz="1400" b="0" i="0" dirty="0">
                    <a:solidFill>
                      <a:schemeClr val="tx1"/>
                    </a:solidFill>
                    <a:effectLst/>
                    <a:latin typeface="+mj-lt"/>
                  </a:rPr>
                  <a:t> </a:t>
                </a:r>
              </a:p>
              <a:p>
                <a:pPr marL="419100" lvl="0" indent="-342900" algn="l" rtl="0">
                  <a:lnSpc>
                    <a:spcPct val="150000"/>
                  </a:lnSpc>
                  <a:spcBef>
                    <a:spcPts val="0"/>
                  </a:spcBef>
                  <a:spcAft>
                    <a:spcPts val="0"/>
                  </a:spcAft>
                  <a:buSzPts val="2400"/>
                  <a:buFont typeface="+mj-lt"/>
                  <a:buAutoNum type="arabicPeriod"/>
                </a:pPr>
                <a:r>
                  <a:rPr lang="en-US" sz="1400" b="0" i="0" dirty="0">
                    <a:solidFill>
                      <a:schemeClr val="tx1"/>
                    </a:solidFill>
                    <a:effectLst/>
                    <a:latin typeface="+mj-lt"/>
                  </a:rPr>
                  <a:t>D</a:t>
                </a:r>
                <a:r>
                  <a:rPr lang="vi-VN" sz="1400" b="0" i="0" dirty="0">
                    <a:solidFill>
                      <a:schemeClr val="tx1"/>
                    </a:solidFill>
                    <a:effectLst/>
                    <a:latin typeface="+mj-lt"/>
                  </a:rPr>
                  <a:t>ùng một phép toán lặp để </a:t>
                </a:r>
                <a:r>
                  <a:rPr lang="vi-VN" sz="1400" b="0" i="1" u="sng" dirty="0">
                    <a:solidFill>
                      <a:schemeClr val="tx1"/>
                    </a:solidFill>
                    <a:effectLst/>
                    <a:latin typeface="+mj-lt"/>
                  </a:rPr>
                  <a:t>tiến dần</a:t>
                </a:r>
                <a:r>
                  <a:rPr lang="vi-VN" sz="1400" b="0" i="0" dirty="0">
                    <a:solidFill>
                      <a:schemeClr val="tx1"/>
                    </a:solidFill>
                    <a:effectLst/>
                    <a:latin typeface="+mj-lt"/>
                  </a:rPr>
                  <a:t> đến điểm đạo hàm gần với 0.</a:t>
                </a:r>
                <a:endParaRPr lang="en-US" sz="1400" b="0" i="0" dirty="0">
                  <a:solidFill>
                    <a:schemeClr val="tx1"/>
                  </a:solidFill>
                  <a:effectLst/>
                  <a:latin typeface="+mj-lt"/>
                </a:endParaRPr>
              </a:p>
              <a:p>
                <a:pPr marL="76200" lvl="0" indent="0" algn="l" rtl="0">
                  <a:lnSpc>
                    <a:spcPct val="150000"/>
                  </a:lnSpc>
                  <a:spcBef>
                    <a:spcPts val="0"/>
                  </a:spcBef>
                  <a:spcAft>
                    <a:spcPts val="0"/>
                  </a:spcAft>
                  <a:buSzPts val="2400"/>
                  <a:buNone/>
                </a:pPr>
                <a:endParaRPr lang="en-US" sz="1400" b="0" i="0" dirty="0">
                  <a:solidFill>
                    <a:schemeClr val="tx1"/>
                  </a:solidFill>
                  <a:effectLst/>
                  <a:latin typeface="+mj-lt"/>
                </a:endParaRPr>
              </a:p>
              <a:p>
                <a:pPr marL="76200" lvl="0" indent="0">
                  <a:lnSpc>
                    <a:spcPct val="150000"/>
                  </a:lnSpc>
                  <a:buNone/>
                </a:pPr>
                <a:r>
                  <a:rPr lang="en" sz="1400" dirty="0">
                    <a:solidFill>
                      <a:schemeClr val="tx1"/>
                    </a:solidFill>
                    <a:latin typeface="+mj-lt"/>
                  </a:rPr>
                  <a:t>Với hàm </a:t>
                </a:r>
                <a14:m>
                  <m:oMath xmlns:m="http://schemas.openxmlformats.org/officeDocument/2006/math">
                    <m:r>
                      <a:rPr lang="en-US" sz="1400" b="0" i="1" smtClean="0">
                        <a:solidFill>
                          <a:schemeClr val="tx1"/>
                        </a:solidFill>
                        <a:latin typeface="Cambria Math" panose="02040503050406030204" pitchFamily="18" charset="0"/>
                      </a:rPr>
                      <m:t>𝑓</m:t>
                    </m:r>
                    <m:d>
                      <m:dPr>
                        <m:ctrlPr>
                          <a:rPr lang="en-US" sz="1400" b="0" i="1" smtClean="0">
                            <a:solidFill>
                              <a:schemeClr val="tx1"/>
                            </a:solidFill>
                            <a:latin typeface="Cambria Math" panose="02040503050406030204" pitchFamily="18" charset="0"/>
                          </a:rPr>
                        </m:ctrlPr>
                      </m:dPr>
                      <m:e>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ea typeface="Cambria Math" panose="02040503050406030204" pitchFamily="18" charset="0"/>
                              </a:rPr>
                              <m:t>𝑘</m:t>
                            </m:r>
                          </m:sub>
                        </m:sSub>
                      </m:e>
                    </m:d>
                  </m:oMath>
                </a14:m>
                <a:r>
                  <a:rPr lang="en-US" sz="1400" dirty="0">
                    <a:solidFill>
                      <a:schemeClr val="tx1"/>
                    </a:solidFill>
                    <a:latin typeface="+mj-lt"/>
                  </a:rPr>
                  <a:t> cần </a:t>
                </a:r>
                <a:r>
                  <a:rPr lang="en-US" sz="1400" dirty="0" err="1">
                    <a:solidFill>
                      <a:schemeClr val="tx1"/>
                    </a:solidFill>
                    <a:latin typeface="+mj-lt"/>
                  </a:rPr>
                  <a:t>tìm</a:t>
                </a:r>
                <a:r>
                  <a:rPr lang="en-US" sz="1400" dirty="0">
                    <a:solidFill>
                      <a:schemeClr val="tx1"/>
                    </a:solidFill>
                    <a:latin typeface="+mj-lt"/>
                  </a:rPr>
                  <a:t> </a:t>
                </a:r>
                <a:r>
                  <a:rPr lang="en-US" sz="1400" dirty="0" err="1">
                    <a:solidFill>
                      <a:schemeClr val="tx1"/>
                    </a:solidFill>
                    <a:latin typeface="+mj-lt"/>
                  </a:rPr>
                  <a:t>cực</a:t>
                </a:r>
                <a:r>
                  <a:rPr lang="en-US" sz="1400" dirty="0">
                    <a:solidFill>
                      <a:schemeClr val="tx1"/>
                    </a:solidFill>
                    <a:latin typeface="+mj-lt"/>
                  </a:rPr>
                  <a:t> </a:t>
                </a:r>
                <a:r>
                  <a:rPr lang="en-US" sz="1400" dirty="0" err="1">
                    <a:solidFill>
                      <a:schemeClr val="tx1"/>
                    </a:solidFill>
                    <a:latin typeface="+mj-lt"/>
                  </a:rPr>
                  <a:t>tiểu</a:t>
                </a:r>
                <a:r>
                  <a:rPr lang="en-US" sz="1400" dirty="0">
                    <a:solidFill>
                      <a:schemeClr val="tx1"/>
                    </a:solidFill>
                    <a:latin typeface="+mj-lt"/>
                  </a:rPr>
                  <a:t>, </a:t>
                </a:r>
                <a:r>
                  <a:rPr lang="en-US" sz="1400" dirty="0" err="1">
                    <a:solidFill>
                      <a:schemeClr val="tx1"/>
                    </a:solidFill>
                    <a:latin typeface="+mj-lt"/>
                  </a:rPr>
                  <a:t>với</a:t>
                </a:r>
                <a:r>
                  <a:rPr lang="en-US" sz="1400" dirty="0">
                    <a:solidFill>
                      <a:schemeClr val="tx1"/>
                    </a:solidFill>
                    <a:latin typeface="+mj-lt"/>
                  </a:rPr>
                  <a:t> </a:t>
                </a:r>
                <a:r>
                  <a:rPr lang="en-US" sz="1400" dirty="0" err="1">
                    <a:solidFill>
                      <a:schemeClr val="tx1"/>
                    </a:solidFill>
                    <a:latin typeface="+mj-lt"/>
                  </a:rPr>
                  <a:t>đạo</a:t>
                </a:r>
                <a:r>
                  <a:rPr lang="en-US" sz="1400" dirty="0">
                    <a:solidFill>
                      <a:schemeClr val="tx1"/>
                    </a:solidFill>
                    <a:latin typeface="+mj-lt"/>
                  </a:rPr>
                  <a:t> </a:t>
                </a:r>
                <a:r>
                  <a:rPr lang="en-US" sz="1400" dirty="0" err="1">
                    <a:solidFill>
                      <a:schemeClr val="tx1"/>
                    </a:solidFill>
                    <a:latin typeface="+mj-lt"/>
                  </a:rPr>
                  <a:t>hàm</a:t>
                </a:r>
                <a:r>
                  <a:rPr lang="en-US" sz="1400" dirty="0">
                    <a:solidFill>
                      <a:schemeClr val="tx1"/>
                    </a:solidFill>
                    <a:latin typeface="+mj-lt"/>
                  </a:rPr>
                  <a:t> </a:t>
                </a:r>
                <a:r>
                  <a:rPr lang="en-US" sz="1400" dirty="0" err="1">
                    <a:solidFill>
                      <a:schemeClr val="tx1"/>
                    </a:solidFill>
                    <a:latin typeface="+mj-lt"/>
                  </a:rPr>
                  <a:t>tại</a:t>
                </a:r>
                <a:r>
                  <a:rPr lang="en-US" sz="1400" dirty="0">
                    <a:solidFill>
                      <a:schemeClr val="tx1"/>
                    </a:solidFill>
                    <a:latin typeface="+mj-lt"/>
                  </a:rPr>
                  <a:t> một </a:t>
                </a:r>
                <a:r>
                  <a:rPr lang="en-US" sz="1400" dirty="0" err="1">
                    <a:solidFill>
                      <a:schemeClr val="tx1"/>
                    </a:solidFill>
                    <a:latin typeface="+mj-lt"/>
                  </a:rPr>
                  <a:t>điểm</a:t>
                </a:r>
                <a:r>
                  <a:rPr lang="en-US" sz="1400" dirty="0">
                    <a:solidFill>
                      <a:schemeClr val="tx1"/>
                    </a:solidFill>
                    <a:latin typeface="+mj-lt"/>
                  </a:rPr>
                  <a:t> </a:t>
                </a:r>
                <a14:m>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𝑥</m:t>
                    </m:r>
                  </m:oMath>
                </a14:m>
                <a:r>
                  <a:rPr lang="en-US" sz="1400" dirty="0">
                    <a:solidFill>
                      <a:schemeClr val="tx1"/>
                    </a:solidFill>
                    <a:latin typeface="+mj-lt"/>
                  </a:rPr>
                  <a:t> </a:t>
                </a:r>
                <a:r>
                  <a:rPr lang="en-US" sz="1400" dirty="0" err="1">
                    <a:solidFill>
                      <a:schemeClr val="tx1"/>
                    </a:solidFill>
                    <a:latin typeface="+mj-lt"/>
                  </a:rPr>
                  <a:t>bất</a:t>
                </a:r>
                <a:r>
                  <a:rPr lang="en-US" sz="1400" dirty="0">
                    <a:solidFill>
                      <a:schemeClr val="tx1"/>
                    </a:solidFill>
                    <a:latin typeface="+mj-lt"/>
                  </a:rPr>
                  <a:t> </a:t>
                </a:r>
                <a:r>
                  <a:rPr lang="en-US" sz="1400" dirty="0" err="1">
                    <a:solidFill>
                      <a:schemeClr val="tx1"/>
                    </a:solidFill>
                    <a:latin typeface="+mj-lt"/>
                  </a:rPr>
                  <a:t>kỳ</a:t>
                </a:r>
                <a:r>
                  <a:rPr lang="en-US" sz="1400" dirty="0">
                    <a:solidFill>
                      <a:schemeClr val="tx1"/>
                    </a:solidFill>
                    <a:latin typeface="+mj-lt"/>
                  </a:rPr>
                  <a:t> </a:t>
                </a:r>
                <a:r>
                  <a:rPr lang="en-US" sz="1400" dirty="0" err="1">
                    <a:solidFill>
                      <a:schemeClr val="tx1"/>
                    </a:solidFill>
                    <a:latin typeface="+mj-lt"/>
                  </a:rPr>
                  <a:t>là</a:t>
                </a:r>
                <a:r>
                  <a:rPr lang="en-US" sz="1400" dirty="0">
                    <a:solidFill>
                      <a:schemeClr val="tx1"/>
                    </a:solidFill>
                    <a:latin typeface="+mj-lt"/>
                  </a:rPr>
                  <a:t> </a:t>
                </a:r>
                <a14:m>
                  <m:oMath xmlns:m="http://schemas.openxmlformats.org/officeDocument/2006/math">
                    <m:r>
                      <m:rPr>
                        <m:sty m:val="p"/>
                      </m:rPr>
                      <a:rPr lang="en-US" sz="1400" i="1">
                        <a:solidFill>
                          <a:schemeClr val="tx1"/>
                        </a:solidFill>
                        <a:latin typeface="Cambria Math" panose="02040503050406030204" pitchFamily="18" charset="0"/>
                        <a:ea typeface="Cambria Math" panose="02040503050406030204" pitchFamily="18" charset="0"/>
                      </a:rPr>
                      <m:t>∇</m:t>
                    </m:r>
                    <m:r>
                      <a:rPr lang="en-US" sz="1400" i="1">
                        <a:solidFill>
                          <a:schemeClr val="tx1"/>
                        </a:solidFill>
                        <a:latin typeface="Cambria Math" panose="02040503050406030204" pitchFamily="18" charset="0"/>
                      </a:rPr>
                      <m:t>𝑓</m:t>
                    </m:r>
                    <m:r>
                      <a:rPr lang="en-US" sz="1400" i="1">
                        <a:solidFill>
                          <a:schemeClr val="tx1"/>
                        </a:solidFill>
                        <a:latin typeface="Cambria Math" panose="02040503050406030204" pitchFamily="18" charset="0"/>
                      </a:rPr>
                      <m:t>(</m:t>
                    </m:r>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𝑥</m:t>
                        </m:r>
                      </m:e>
                      <m:sub>
                        <m:r>
                          <a:rPr lang="en-US" sz="1400" i="1">
                            <a:solidFill>
                              <a:schemeClr val="tx1"/>
                            </a:solidFill>
                            <a:latin typeface="Cambria Math" panose="02040503050406030204" pitchFamily="18" charset="0"/>
                            <a:ea typeface="Cambria Math" panose="02040503050406030204" pitchFamily="18" charset="0"/>
                          </a:rPr>
                          <m:t>𝑘</m:t>
                        </m:r>
                      </m:sub>
                    </m:sSub>
                    <m:r>
                      <a:rPr lang="en-US" sz="1400" i="1">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latin typeface="+mj-lt"/>
                  </a:rPr>
                  <a:t>, </a:t>
                </a:r>
                <a:r>
                  <a:rPr lang="en-US" sz="1400" dirty="0" err="1">
                    <a:solidFill>
                      <a:schemeClr val="tx1"/>
                    </a:solidFill>
                    <a:latin typeface="+mj-lt"/>
                  </a:rPr>
                  <a:t>với</a:t>
                </a:r>
                <a:r>
                  <a:rPr lang="en-US" sz="1400" dirty="0">
                    <a:solidFill>
                      <a:schemeClr val="tx1"/>
                    </a:solidFill>
                    <a:latin typeface="+mj-lt"/>
                  </a:rPr>
                  <a:t> </a:t>
                </a:r>
                <a:r>
                  <a:rPr lang="en-US" sz="1400" i="1" dirty="0">
                    <a:solidFill>
                      <a:schemeClr val="tx1"/>
                    </a:solidFill>
                  </a:rPr>
                  <a:t>t  </a:t>
                </a:r>
                <a:r>
                  <a:rPr lang="en-US" sz="1400" dirty="0" err="1">
                    <a:solidFill>
                      <a:schemeClr val="tx1"/>
                    </a:solidFill>
                    <a:latin typeface="+mj-lt"/>
                  </a:rPr>
                  <a:t>là</a:t>
                </a:r>
                <a:r>
                  <a:rPr lang="en-US" sz="1400" dirty="0">
                    <a:solidFill>
                      <a:schemeClr val="tx1"/>
                    </a:solidFill>
                    <a:latin typeface="+mj-lt"/>
                  </a:rPr>
                  <a:t>  step size</a:t>
                </a:r>
                <a:r>
                  <a:rPr lang="en-US" sz="1400" i="1" dirty="0">
                    <a:solidFill>
                      <a:schemeClr val="tx1"/>
                    </a:solidFill>
                  </a:rPr>
                  <a:t>, </a:t>
                </a:r>
                <a:r>
                  <a:rPr lang="en-US" sz="1400" dirty="0">
                    <a:solidFill>
                      <a:schemeClr val="tx1"/>
                    </a:solidFill>
                    <a:latin typeface="+mj-lt"/>
                  </a:rPr>
                  <a:t> </a:t>
                </a:r>
                <a:r>
                  <a:rPr lang="en-US" sz="1400" dirty="0" err="1">
                    <a:solidFill>
                      <a:schemeClr val="tx1"/>
                    </a:solidFill>
                    <a:latin typeface="+mj-lt"/>
                  </a:rPr>
                  <a:t>đến</a:t>
                </a:r>
                <a:r>
                  <a:rPr lang="en-US" sz="1400" dirty="0">
                    <a:solidFill>
                      <a:schemeClr val="tx1"/>
                    </a:solidFill>
                    <a:latin typeface="+mj-lt"/>
                  </a:rPr>
                  <a:t> </a:t>
                </a:r>
                <a:r>
                  <a:rPr lang="en-US" sz="1400" dirty="0" err="1">
                    <a:solidFill>
                      <a:schemeClr val="tx1"/>
                    </a:solidFill>
                    <a:latin typeface="+mj-lt"/>
                  </a:rPr>
                  <a:t>vòng</a:t>
                </a:r>
                <a:r>
                  <a:rPr lang="en-US" sz="1400" dirty="0">
                    <a:solidFill>
                      <a:schemeClr val="tx1"/>
                    </a:solidFill>
                    <a:latin typeface="+mj-lt"/>
                  </a:rPr>
                  <a:t> </a:t>
                </a:r>
                <a:r>
                  <a:rPr lang="en-US" sz="1400" dirty="0" err="1">
                    <a:solidFill>
                      <a:schemeClr val="tx1"/>
                    </a:solidFill>
                    <a:latin typeface="+mj-lt"/>
                  </a:rPr>
                  <a:t>lặp</a:t>
                </a:r>
                <a:r>
                  <a:rPr lang="en-US" sz="1400" dirty="0">
                    <a:solidFill>
                      <a:schemeClr val="tx1"/>
                    </a:solidFill>
                    <a:latin typeface="+mj-lt"/>
                  </a:rPr>
                  <a:t> k, ta </a:t>
                </a:r>
                <a:r>
                  <a:rPr lang="en-US" sz="1400" dirty="0" err="1">
                    <a:solidFill>
                      <a:schemeClr val="tx1"/>
                    </a:solidFill>
                    <a:latin typeface="+mj-lt"/>
                  </a:rPr>
                  <a:t>cập</a:t>
                </a:r>
                <a:r>
                  <a:rPr lang="en-US" sz="1400" dirty="0">
                    <a:solidFill>
                      <a:schemeClr val="tx1"/>
                    </a:solidFill>
                    <a:latin typeface="+mj-lt"/>
                  </a:rPr>
                  <a:t> </a:t>
                </a:r>
                <a:r>
                  <a:rPr lang="en-US" sz="1400" dirty="0" err="1">
                    <a:solidFill>
                      <a:schemeClr val="tx1"/>
                    </a:solidFill>
                    <a:latin typeface="+mj-lt"/>
                  </a:rPr>
                  <a:t>nhật</a:t>
                </a:r>
                <a:r>
                  <a:rPr lang="en-US" sz="1400" dirty="0">
                    <a:solidFill>
                      <a:schemeClr val="tx1"/>
                    </a:solidFill>
                    <a:latin typeface="+mj-lt"/>
                  </a:rPr>
                  <a:t>: </a:t>
                </a:r>
              </a:p>
              <a:p>
                <a:pPr marL="76200" lvl="0" indent="0" algn="ctr">
                  <a:lnSpc>
                    <a:spcPct val="150000"/>
                  </a:lnSpc>
                  <a:buNone/>
                </a:pPr>
                <a14:m>
                  <m:oMath xmlns:m="http://schemas.openxmlformats.org/officeDocument/2006/math">
                    <m:sSub>
                      <m:sSubPr>
                        <m:ctrlPr>
                          <a:rPr lang="en-US" sz="1800" i="1" dirty="0" smtClean="0">
                            <a:solidFill>
                              <a:schemeClr val="tx1"/>
                            </a:solidFill>
                            <a:latin typeface="Cambria Math" panose="02040503050406030204" pitchFamily="18" charset="0"/>
                          </a:rPr>
                        </m:ctrlPr>
                      </m:sSubPr>
                      <m:e>
                        <m:r>
                          <a:rPr lang="en-US" sz="1800" b="0" i="1" dirty="0"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ea typeface="Cambria Math" panose="02040503050406030204" pitchFamily="18" charset="0"/>
                          </a:rPr>
                          <m:t>𝑘</m:t>
                        </m:r>
                      </m:sub>
                    </m:sSub>
                    <m:r>
                      <a:rPr lang="en-US" sz="1800" b="0" i="0" dirty="0" smtClean="0">
                        <a:solidFill>
                          <a:schemeClr val="tx1"/>
                        </a:solidFill>
                        <a:latin typeface="Cambria Math" panose="02040503050406030204" pitchFamily="18" charset="0"/>
                      </a:rPr>
                      <m:t>=</m:t>
                    </m:r>
                    <m:sSub>
                      <m:sSubPr>
                        <m:ctrlPr>
                          <a:rPr lang="en-US" sz="1800" i="1" dirty="0">
                            <a:solidFill>
                              <a:schemeClr val="tx1"/>
                            </a:solidFill>
                            <a:latin typeface="Cambria Math" panose="02040503050406030204" pitchFamily="18" charset="0"/>
                          </a:rPr>
                        </m:ctrlPr>
                      </m:sSubPr>
                      <m:e>
                        <m:r>
                          <a:rPr lang="en-US" sz="1800" b="0" i="1" dirty="0"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ea typeface="Cambria Math" panose="02040503050406030204" pitchFamily="18" charset="0"/>
                          </a:rPr>
                          <m:t>𝑘</m:t>
                        </m:r>
                        <m:r>
                          <a:rPr lang="en-US" sz="1800" b="0" i="1" smtClean="0">
                            <a:solidFill>
                              <a:schemeClr val="tx1"/>
                            </a:solidFill>
                            <a:latin typeface="Cambria Math" panose="02040503050406030204" pitchFamily="18" charset="0"/>
                            <a:ea typeface="Cambria Math" panose="02040503050406030204" pitchFamily="18" charset="0"/>
                          </a:rPr>
                          <m:t>−1</m:t>
                        </m:r>
                      </m:sub>
                    </m:sSub>
                  </m:oMath>
                </a14:m>
                <a:r>
                  <a:rPr lang="en-US" sz="1800" dirty="0">
                    <a:solidFill>
                      <a:schemeClr val="tx1"/>
                    </a:solidFill>
                    <a:latin typeface="+mj-lt"/>
                  </a:rPr>
                  <a:t>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𝑡</m:t>
                        </m:r>
                      </m:e>
                      <m:sub>
                        <m:r>
                          <a:rPr lang="en-US" sz="1800" b="0" i="1" smtClean="0">
                            <a:solidFill>
                              <a:schemeClr val="tx1"/>
                            </a:solidFill>
                            <a:latin typeface="Cambria Math" panose="02040503050406030204" pitchFamily="18" charset="0"/>
                            <a:ea typeface="Cambria Math" panose="02040503050406030204" pitchFamily="18" charset="0"/>
                          </a:rPr>
                          <m:t>𝑘</m:t>
                        </m:r>
                      </m:sub>
                    </m:sSub>
                    <m:r>
                      <m:rPr>
                        <m:sty m:val="p"/>
                      </m:rPr>
                      <a:rPr lang="en-US" sz="1800" i="1">
                        <a:solidFill>
                          <a:schemeClr val="tx1"/>
                        </a:solidFill>
                        <a:latin typeface="Cambria Math" panose="02040503050406030204" pitchFamily="18" charset="0"/>
                        <a:ea typeface="Cambria Math" panose="02040503050406030204" pitchFamily="18" charset="0"/>
                      </a:rPr>
                      <m:t>∇</m:t>
                    </m:r>
                    <m:r>
                      <a:rPr lang="en-US" sz="1800" i="1">
                        <a:solidFill>
                          <a:schemeClr val="tx1"/>
                        </a:solidFill>
                        <a:latin typeface="Cambria Math" panose="02040503050406030204" pitchFamily="18" charset="0"/>
                      </a:rPr>
                      <m:t>𝑓</m:t>
                    </m:r>
                    <m:r>
                      <a:rPr lang="en-US" sz="1800" i="1">
                        <a:solidFill>
                          <a:schemeClr val="tx1"/>
                        </a:solidFill>
                        <a:latin typeface="Cambria Math" panose="02040503050406030204" pitchFamily="18" charset="0"/>
                      </a:rPr>
                      <m:t>(</m:t>
                    </m:r>
                    <m:sSub>
                      <m:sSubPr>
                        <m:ctrlPr>
                          <a:rPr lang="en-US" sz="1800" i="1" dirty="0" smtClean="0">
                            <a:solidFill>
                              <a:schemeClr val="tx1"/>
                            </a:solidFill>
                            <a:latin typeface="Cambria Math" panose="02040503050406030204" pitchFamily="18" charset="0"/>
                          </a:rPr>
                        </m:ctrlPr>
                      </m:sSubPr>
                      <m:e>
                        <m:r>
                          <a:rPr lang="en-US" sz="1800" b="0" i="1" dirty="0"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ea typeface="Cambria Math" panose="02040503050406030204" pitchFamily="18" charset="0"/>
                          </a:rPr>
                          <m:t>𝑘</m:t>
                        </m:r>
                      </m:sub>
                    </m:sSub>
                    <m:r>
                      <a:rPr lang="en-US" sz="1800" b="0" i="1" smtClean="0">
                        <a:solidFill>
                          <a:schemeClr val="tx1"/>
                        </a:solidFill>
                        <a:latin typeface="Cambria Math" panose="02040503050406030204" pitchFamily="18" charset="0"/>
                        <a:ea typeface="Cambria Math" panose="02040503050406030204" pitchFamily="18" charset="0"/>
                      </a:rPr>
                      <m:t>)</m:t>
                    </m:r>
                  </m:oMath>
                </a14:m>
                <a:r>
                  <a:rPr lang="en-US" sz="1800" dirty="0">
                    <a:solidFill>
                      <a:schemeClr val="tx1"/>
                    </a:solidFill>
                    <a:latin typeface="+mj-lt"/>
                  </a:rPr>
                  <a:t>, </a:t>
                </a:r>
                <a:endParaRPr lang="en-US" sz="1400" dirty="0">
                  <a:solidFill>
                    <a:schemeClr val="tx1"/>
                  </a:solidFill>
                  <a:latin typeface="+mj-lt"/>
                </a:endParaRPr>
              </a:p>
            </p:txBody>
          </p:sp>
        </mc:Choice>
        <mc:Fallback xmlns="">
          <p:sp>
            <p:nvSpPr>
              <p:cNvPr id="740" name="Google Shape;740;p17"/>
              <p:cNvSpPr txBox="1">
                <a:spLocks noGrp="1" noRot="1" noChangeAspect="1" noMove="1" noResize="1" noEditPoints="1" noAdjustHandles="1" noChangeArrowheads="1" noChangeShapeType="1" noTextEdit="1"/>
              </p:cNvSpPr>
              <p:nvPr>
                <p:ph type="body" idx="1"/>
              </p:nvPr>
            </p:nvSpPr>
            <p:spPr>
              <a:xfrm>
                <a:off x="768096" y="1125350"/>
                <a:ext cx="7134079" cy="896812"/>
              </a:xfrm>
              <a:prstGeom prst="rect">
                <a:avLst/>
              </a:prstGeom>
              <a:blipFill>
                <a:blip r:embed="rId3"/>
                <a:stretch>
                  <a:fillRect l="-1282" b="-206122"/>
                </a:stretch>
              </a:blipFill>
            </p:spPr>
            <p:txBody>
              <a:bodyPr/>
              <a:lstStyle/>
              <a:p>
                <a:r>
                  <a:rPr lang="en-US">
                    <a:noFill/>
                  </a:rPr>
                  <a:t> </a:t>
                </a:r>
              </a:p>
            </p:txBody>
          </p:sp>
        </mc:Fallback>
      </mc:AlternateContent>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52599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4. Accelerated Proximal method</a:t>
            </a:r>
            <a:endParaRPr dirty="0">
              <a:latin typeface="+mj-lt"/>
            </a:endParaRPr>
          </a:p>
        </p:txBody>
      </p:sp>
      <mc:AlternateContent xmlns:mc="http://schemas.openxmlformats.org/markup-compatibility/2006" xmlns:a14="http://schemas.microsoft.com/office/drawing/2010/main">
        <mc:Choice Requires="a14">
          <p:sp>
            <p:nvSpPr>
              <p:cNvPr id="740" name="Google Shape;740;p17"/>
              <p:cNvSpPr txBox="1">
                <a:spLocks noGrp="1"/>
              </p:cNvSpPr>
              <p:nvPr>
                <p:ph type="body" idx="1"/>
              </p:nvPr>
            </p:nvSpPr>
            <p:spPr>
              <a:xfrm>
                <a:off x="768096" y="1125350"/>
                <a:ext cx="7134079" cy="896812"/>
              </a:xfrm>
              <a:prstGeom prst="rect">
                <a:avLst/>
              </a:prstGeom>
            </p:spPr>
            <p:txBody>
              <a:bodyPr spcFirstLastPara="1" wrap="square" lIns="0" tIns="0" rIns="0" bIns="0" anchor="t" anchorCtr="0">
                <a:noAutofit/>
              </a:bodyPr>
              <a:lstStyle/>
              <a:p>
                <a:pPr marL="76200" lvl="0" indent="0" algn="l" rtl="0">
                  <a:lnSpc>
                    <a:spcPct val="150000"/>
                  </a:lnSpc>
                  <a:spcBef>
                    <a:spcPts val="0"/>
                  </a:spcBef>
                  <a:spcAft>
                    <a:spcPts val="0"/>
                  </a:spcAft>
                  <a:buSzPts val="2400"/>
                  <a:buNone/>
                </a:pPr>
                <a:r>
                  <a:rPr lang="en-US" sz="1400" dirty="0">
                    <a:solidFill>
                      <a:schemeClr val="tx1"/>
                    </a:solidFill>
                    <a:latin typeface="+mj-lt"/>
                  </a:rPr>
                  <a:t>Với Proximal gradient descent </a:t>
                </a:r>
                <a:r>
                  <a:rPr lang="en-US" sz="1400" dirty="0" err="1">
                    <a:solidFill>
                      <a:schemeClr val="tx1"/>
                    </a:solidFill>
                    <a:latin typeface="+mj-lt"/>
                  </a:rPr>
                  <a:t>có</a:t>
                </a:r>
                <a:r>
                  <a:rPr lang="en-US" sz="1400" dirty="0">
                    <a:solidFill>
                      <a:schemeClr val="tx1"/>
                    </a:solidFill>
                    <a:latin typeface="+mj-lt"/>
                  </a:rPr>
                  <a:t> </a:t>
                </a:r>
                <a:r>
                  <a:rPr lang="en-US" sz="1400" dirty="0" err="1">
                    <a:solidFill>
                      <a:schemeClr val="tx1"/>
                    </a:solidFill>
                    <a:latin typeface="+mj-lt"/>
                  </a:rPr>
                  <a:t>dạng</a:t>
                </a:r>
                <a:r>
                  <a:rPr lang="en-US" sz="1400" dirty="0">
                    <a:solidFill>
                      <a:schemeClr val="tx1"/>
                    </a:solidFill>
                    <a:latin typeface="+mj-lt"/>
                  </a:rPr>
                  <a:t>: </a:t>
                </a:r>
              </a:p>
              <a:p>
                <a:pPr marL="76200" indent="0" algn="ctr">
                  <a:lnSpc>
                    <a:spcPct val="150000"/>
                  </a:lnSpc>
                  <a:buNone/>
                </a:pPr>
                <a14:m>
                  <m:oMath xmlns:m="http://schemas.openxmlformats.org/officeDocument/2006/math">
                    <m:sSub>
                      <m:sSubPr>
                        <m:ctrlPr>
                          <a:rPr lang="en-US"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ea typeface="Cambria Math" panose="02040503050406030204" pitchFamily="18" charset="0"/>
                          </a:rPr>
                          <m:t>𝑘</m:t>
                        </m:r>
                      </m:sub>
                    </m:sSub>
                    <m:r>
                      <a:rPr lang="en-US" sz="1400" b="0" i="0" dirty="0" smtClean="0">
                        <a:solidFill>
                          <a:schemeClr val="tx1"/>
                        </a:solidFill>
                        <a:latin typeface="Cambria Math" panose="02040503050406030204" pitchFamily="18" charset="0"/>
                      </a:rPr>
                      <m:t>=</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𝑝𝑟𝑜𝑥</m:t>
                        </m:r>
                      </m:e>
                      <m: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𝑡</m:t>
                            </m:r>
                          </m:e>
                          <m:sub>
                            <m:r>
                              <a:rPr lang="en-US" sz="1400" i="1">
                                <a:solidFill>
                                  <a:schemeClr val="tx1"/>
                                </a:solidFill>
                                <a:latin typeface="Cambria Math" panose="02040503050406030204" pitchFamily="18" charset="0"/>
                              </a:rPr>
                              <m:t>𝑘</m:t>
                            </m:r>
                          </m:sub>
                        </m:sSub>
                        <m:r>
                          <a:rPr lang="en-US" sz="1400" i="1">
                            <a:solidFill>
                              <a:schemeClr val="tx1"/>
                            </a:solidFill>
                            <a:latin typeface="Cambria Math" panose="02040503050406030204" pitchFamily="18" charset="0"/>
                            <a:ea typeface="Cambria Math" panose="02040503050406030204" pitchFamily="18" charset="0"/>
                          </a:rPr>
                          <m:t>h</m:t>
                        </m:r>
                      </m:sub>
                    </m:sSub>
                    <m:r>
                      <a:rPr lang="en-US" sz="1400" b="0" i="1" smtClean="0">
                        <a:solidFill>
                          <a:schemeClr val="tx1"/>
                        </a:solidFill>
                        <a:latin typeface="Cambria Math" panose="02040503050406030204" pitchFamily="18" charset="0"/>
                        <a:ea typeface="Cambria Math" panose="02040503050406030204" pitchFamily="18" charset="0"/>
                      </a:rPr>
                      <m:t>(</m:t>
                    </m:r>
                    <m:sSub>
                      <m:sSubPr>
                        <m:ctrlPr>
                          <a:rPr lang="en-US"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ea typeface="Cambria Math" panose="02040503050406030204" pitchFamily="18" charset="0"/>
                          </a:rPr>
                          <m:t>𝑘</m:t>
                        </m:r>
                        <m:r>
                          <a:rPr lang="en-US" sz="1400" b="0" i="1" smtClean="0">
                            <a:solidFill>
                              <a:schemeClr val="tx1"/>
                            </a:solidFill>
                            <a:latin typeface="Cambria Math" panose="02040503050406030204" pitchFamily="18" charset="0"/>
                            <a:ea typeface="Cambria Math" panose="02040503050406030204" pitchFamily="18" charset="0"/>
                          </a:rPr>
                          <m:t>−1</m:t>
                        </m:r>
                      </m:sub>
                    </m:sSub>
                  </m:oMath>
                </a14:m>
                <a:r>
                  <a:rPr lang="en-US" sz="1400" dirty="0">
                    <a:solidFill>
                      <a:schemeClr val="tx1"/>
                    </a:solidFill>
                    <a:latin typeface="+mj-lt"/>
                  </a:rPr>
                  <a:t> -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𝑡</m:t>
                        </m:r>
                      </m:e>
                      <m:sub>
                        <m:r>
                          <a:rPr lang="en-US" sz="1400" b="0" i="1" smtClean="0">
                            <a:solidFill>
                              <a:schemeClr val="tx1"/>
                            </a:solidFill>
                            <a:latin typeface="Cambria Math" panose="02040503050406030204" pitchFamily="18" charset="0"/>
                            <a:ea typeface="Cambria Math" panose="02040503050406030204" pitchFamily="18" charset="0"/>
                          </a:rPr>
                          <m:t>𝑘</m:t>
                        </m:r>
                      </m:sub>
                    </m:sSub>
                    <m:r>
                      <a:rPr lang="en-US" sz="1400" b="0" i="1" smtClean="0">
                        <a:solidFill>
                          <a:schemeClr val="tx1"/>
                        </a:solidFill>
                        <a:latin typeface="Cambria Math" panose="02040503050406030204" pitchFamily="18" charset="0"/>
                        <a:ea typeface="Cambria Math" panose="02040503050406030204" pitchFamily="18" charset="0"/>
                      </a:rPr>
                      <m:t>.</m:t>
                    </m:r>
                    <m:r>
                      <m:rPr>
                        <m:sty m:val="p"/>
                      </m:rPr>
                      <a:rPr lang="en-US" sz="1400" i="1">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𝑔</m:t>
                    </m:r>
                    <m:r>
                      <a:rPr lang="en-US" sz="1400" i="1">
                        <a:solidFill>
                          <a:schemeClr val="tx1"/>
                        </a:solidFill>
                        <a:latin typeface="Cambria Math" panose="02040503050406030204" pitchFamily="18" charset="0"/>
                      </a:rPr>
                      <m:t>(</m:t>
                    </m:r>
                    <m:sSub>
                      <m:sSubPr>
                        <m:ctrlPr>
                          <a:rPr lang="en-US"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𝑥</m:t>
                        </m:r>
                      </m:e>
                      <m:sub>
                        <m:r>
                          <a:rPr lang="en-US" sz="1400" b="0" i="1" smtClean="0">
                            <a:solidFill>
                              <a:schemeClr val="tx1"/>
                            </a:solidFill>
                            <a:latin typeface="Cambria Math" panose="02040503050406030204" pitchFamily="18" charset="0"/>
                            <a:ea typeface="Cambria Math" panose="02040503050406030204" pitchFamily="18" charset="0"/>
                          </a:rPr>
                          <m:t>𝑘</m:t>
                        </m:r>
                        <m:r>
                          <a:rPr lang="en-US" sz="1400" b="0" i="1" smtClean="0">
                            <a:solidFill>
                              <a:schemeClr val="tx1"/>
                            </a:solidFill>
                            <a:latin typeface="Cambria Math" panose="02040503050406030204" pitchFamily="18" charset="0"/>
                            <a:ea typeface="Cambria Math" panose="02040503050406030204" pitchFamily="18" charset="0"/>
                          </a:rPr>
                          <m:t>−1</m:t>
                        </m:r>
                      </m:sub>
                    </m:sSub>
                    <m:r>
                      <a:rPr lang="en-US" sz="1400" b="0" i="1" smtClean="0">
                        <a:solidFill>
                          <a:schemeClr val="tx1"/>
                        </a:solidFill>
                        <a:latin typeface="Cambria Math" panose="02040503050406030204" pitchFamily="18" charset="0"/>
                        <a:ea typeface="Cambria Math" panose="02040503050406030204" pitchFamily="18" charset="0"/>
                      </a:rPr>
                      <m:t>))</m:t>
                    </m:r>
                  </m:oMath>
                </a14:m>
                <a:r>
                  <a:rPr lang="en-US" sz="1400" dirty="0">
                    <a:solidFill>
                      <a:schemeClr val="tx1"/>
                    </a:solidFill>
                    <a:latin typeface="+mj-lt"/>
                  </a:rPr>
                  <a:t>, k = 1,2,3,… </a:t>
                </a:r>
              </a:p>
              <a:p>
                <a:pPr marL="76200" indent="0" algn="ctr">
                  <a:lnSpc>
                    <a:spcPct val="150000"/>
                  </a:lnSpc>
                  <a:buNone/>
                </a:pPr>
                <a:r>
                  <a:rPr lang="en-US" sz="1400" dirty="0">
                    <a:solidFill>
                      <a:schemeClr val="tx1"/>
                    </a:solidFill>
                    <a:latin typeface="+mj-lt"/>
                  </a:rPr>
                  <a:t> </a:t>
                </a:r>
                <a:endParaRPr lang="en-US" sz="1100" dirty="0">
                  <a:solidFill>
                    <a:schemeClr val="tx1"/>
                  </a:solidFill>
                  <a:latin typeface="+mj-lt"/>
                </a:endParaRPr>
              </a:p>
              <a:p>
                <a:pPr marL="76200" lvl="0" indent="0" algn="l" rtl="0">
                  <a:lnSpc>
                    <a:spcPct val="150000"/>
                  </a:lnSpc>
                  <a:spcBef>
                    <a:spcPts val="0"/>
                  </a:spcBef>
                  <a:spcAft>
                    <a:spcPts val="0"/>
                  </a:spcAft>
                  <a:buSzPts val="2400"/>
                  <a:buNone/>
                </a:pPr>
                <a:r>
                  <a:rPr lang="en-US" sz="1400" b="0" i="0" dirty="0" err="1">
                    <a:solidFill>
                      <a:schemeClr val="tx1"/>
                    </a:solidFill>
                    <a:effectLst/>
                    <a:latin typeface="+mj-lt"/>
                  </a:rPr>
                  <a:t>D</a:t>
                </a:r>
                <a:r>
                  <a:rPr lang="en-US" sz="1400" dirty="0" err="1">
                    <a:solidFill>
                      <a:schemeClr val="tx1"/>
                    </a:solidFill>
                    <a:latin typeface="+mj-lt"/>
                  </a:rPr>
                  <a:t>ựa</a:t>
                </a:r>
                <a:r>
                  <a:rPr lang="en-US" sz="1400" dirty="0">
                    <a:solidFill>
                      <a:schemeClr val="tx1"/>
                    </a:solidFill>
                    <a:latin typeface="+mj-lt"/>
                  </a:rPr>
                  <a:t> </a:t>
                </a:r>
                <a:r>
                  <a:rPr lang="en-US" sz="1400" dirty="0" err="1">
                    <a:solidFill>
                      <a:schemeClr val="tx1"/>
                    </a:solidFill>
                    <a:latin typeface="+mj-lt"/>
                  </a:rPr>
                  <a:t>trên</a:t>
                </a:r>
                <a:r>
                  <a:rPr lang="en-US" sz="1400" dirty="0">
                    <a:solidFill>
                      <a:schemeClr val="tx1"/>
                    </a:solidFill>
                    <a:latin typeface="+mj-lt"/>
                  </a:rPr>
                  <a:t> proximal mapping của </a:t>
                </a:r>
                <a:r>
                  <a:rPr lang="en-US" sz="1400" dirty="0" err="1">
                    <a:solidFill>
                      <a:schemeClr val="tx1"/>
                    </a:solidFill>
                    <a:latin typeface="+mj-lt"/>
                  </a:rPr>
                  <a:t>hàm</a:t>
                </a:r>
                <a:r>
                  <a:rPr lang="en-US" sz="1400" dirty="0">
                    <a:solidFill>
                      <a:schemeClr val="tx1"/>
                    </a:solidFill>
                    <a:latin typeface="+mj-lt"/>
                  </a:rPr>
                  <a:t> </a:t>
                </a:r>
                <a:r>
                  <a:rPr lang="en-US" sz="1400" dirty="0" err="1">
                    <a:solidFill>
                      <a:schemeClr val="tx1"/>
                    </a:solidFill>
                    <a:latin typeface="+mj-lt"/>
                  </a:rPr>
                  <a:t>lồi</a:t>
                </a:r>
                <a:r>
                  <a:rPr lang="en-US" sz="1400" dirty="0">
                    <a:solidFill>
                      <a:schemeClr val="tx1"/>
                    </a:solidFill>
                    <a:latin typeface="+mj-lt"/>
                  </a:rPr>
                  <a:t> h: </a:t>
                </a:r>
              </a:p>
              <a:p>
                <a:pPr marL="76200" indent="0">
                  <a:lnSpc>
                    <a:spcPct val="150000"/>
                  </a:lnSpc>
                  <a:buNone/>
                </a:pPr>
                <a:r>
                  <a:rPr lang="en-US" sz="1400" b="0" i="0" dirty="0">
                    <a:solidFill>
                      <a:schemeClr val="tx1"/>
                    </a:solidFill>
                    <a:effectLst/>
                    <a:latin typeface="+mj-lt"/>
                  </a:rPr>
                  <a:t>		</a:t>
                </a:r>
                <a14:m>
                  <m:oMath xmlns:m="http://schemas.openxmlformats.org/officeDocument/2006/math">
                    <m:sSub>
                      <m:sSubPr>
                        <m:ctrlPr>
                          <a:rPr lang="en-US"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𝑝𝑟𝑜𝑥</m:t>
                        </m:r>
                      </m:e>
                      <m:sub>
                        <m:r>
                          <a:rPr lang="en-US" sz="1400" b="0" i="1" dirty="0" smtClean="0">
                            <a:solidFill>
                              <a:schemeClr val="tx1"/>
                            </a:solidFill>
                            <a:latin typeface="Cambria Math" panose="02040503050406030204" pitchFamily="18" charset="0"/>
                          </a:rPr>
                          <m:t>h</m:t>
                        </m:r>
                      </m:sub>
                    </m:sSub>
                    <m:d>
                      <m:dPr>
                        <m:ctrlPr>
                          <a:rPr lang="en-US" sz="1400" b="0" i="1" smtClean="0">
                            <a:solidFill>
                              <a:schemeClr val="tx1"/>
                            </a:solidFill>
                            <a:latin typeface="Cambria Math" panose="02040503050406030204" pitchFamily="18" charset="0"/>
                            <a:ea typeface="Cambria Math" panose="02040503050406030204" pitchFamily="18" charset="0"/>
                          </a:rPr>
                        </m:ctrlPr>
                      </m:dPr>
                      <m:e>
                        <m:r>
                          <a:rPr lang="en-US" sz="1400" b="0" i="1" smtClean="0">
                            <a:solidFill>
                              <a:schemeClr val="tx1"/>
                            </a:solidFill>
                            <a:latin typeface="Cambria Math" panose="02040503050406030204" pitchFamily="18" charset="0"/>
                            <a:ea typeface="Cambria Math" panose="02040503050406030204" pitchFamily="18" charset="0"/>
                          </a:rPr>
                          <m:t>𝑥</m:t>
                        </m:r>
                      </m:e>
                    </m:d>
                    <m:r>
                      <a:rPr lang="en-US" sz="1400" b="0" i="0" dirty="0" smtClean="0">
                        <a:solidFill>
                          <a:schemeClr val="tx1"/>
                        </a:solidFill>
                        <a:latin typeface="Cambria Math" panose="02040503050406030204" pitchFamily="18" charset="0"/>
                      </a:rPr>
                      <m:t>=</m:t>
                    </m:r>
                    <m:sSub>
                      <m:sSubPr>
                        <m:ctrlPr>
                          <a:rPr lang="en-US"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𝑎𝑟𝑔𝑚𝑖𝑛</m:t>
                        </m:r>
                      </m:e>
                      <m:sub>
                        <m:r>
                          <a:rPr lang="en-US" sz="1400" b="0" i="1" dirty="0" smtClean="0">
                            <a:solidFill>
                              <a:schemeClr val="tx1"/>
                            </a:solidFill>
                            <a:latin typeface="Cambria Math" panose="02040503050406030204" pitchFamily="18" charset="0"/>
                          </a:rPr>
                          <m:t>𝑧</m:t>
                        </m:r>
                      </m:sub>
                    </m:sSub>
                    <m:f>
                      <m:fPr>
                        <m:ctrlPr>
                          <a:rPr lang="en-US" sz="1400" i="1" dirty="0" smtClean="0">
                            <a:solidFill>
                              <a:schemeClr val="tx1"/>
                            </a:solidFill>
                            <a:latin typeface="Cambria Math" panose="02040503050406030204" pitchFamily="18" charset="0"/>
                          </a:rPr>
                        </m:ctrlPr>
                      </m:fPr>
                      <m:num>
                        <m:r>
                          <a:rPr lang="en-US" sz="1400" b="0" i="1" dirty="0" smtClean="0">
                            <a:solidFill>
                              <a:schemeClr val="tx1"/>
                            </a:solidFill>
                            <a:latin typeface="Cambria Math" panose="02040503050406030204" pitchFamily="18" charset="0"/>
                          </a:rPr>
                          <m:t>1</m:t>
                        </m:r>
                      </m:num>
                      <m:den>
                        <m:r>
                          <a:rPr lang="en-US" sz="1400" b="0" i="1" dirty="0" smtClean="0">
                            <a:solidFill>
                              <a:schemeClr val="tx1"/>
                            </a:solidFill>
                            <a:latin typeface="Cambria Math" panose="02040503050406030204" pitchFamily="18" charset="0"/>
                          </a:rPr>
                          <m:t>2</m:t>
                        </m:r>
                      </m:den>
                    </m:f>
                    <m:sSubSup>
                      <m:sSubSupPr>
                        <m:ctrlPr>
                          <a:rPr lang="en-US" sz="1400" i="1" dirty="0" smtClean="0">
                            <a:solidFill>
                              <a:schemeClr val="tx1"/>
                            </a:solidFill>
                            <a:latin typeface="Cambria Math" panose="02040503050406030204" pitchFamily="18" charset="0"/>
                          </a:rPr>
                        </m:ctrlPr>
                      </m:sSubSupPr>
                      <m:e>
                        <m:d>
                          <m:dPr>
                            <m:begChr m:val="‖"/>
                            <m:endChr m:val="‖"/>
                            <m:ctrlPr>
                              <a:rPr lang="en-US" sz="1400" i="1" dirty="0" smtClean="0">
                                <a:solidFill>
                                  <a:schemeClr val="tx1"/>
                                </a:solidFill>
                                <a:latin typeface="Cambria Math" panose="02040503050406030204" pitchFamily="18" charset="0"/>
                              </a:rPr>
                            </m:ctrlPr>
                          </m:dPr>
                          <m:e>
                            <m:r>
                              <a:rPr lang="en-US" sz="1400" b="0" i="1" dirty="0" smtClean="0">
                                <a:solidFill>
                                  <a:schemeClr val="tx1"/>
                                </a:solidFill>
                                <a:latin typeface="Cambria Math" panose="02040503050406030204" pitchFamily="18" charset="0"/>
                              </a:rPr>
                              <m:t>𝑥</m:t>
                            </m:r>
                            <m:r>
                              <a:rPr lang="en-US" sz="1400" b="0" i="1" dirty="0" smtClean="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𝑧</m:t>
                            </m:r>
                          </m:e>
                        </m:d>
                      </m:e>
                      <m:sub>
                        <m:r>
                          <a:rPr lang="en-US" sz="1400" b="0" i="1" dirty="0" smtClean="0">
                            <a:solidFill>
                              <a:schemeClr val="tx1"/>
                            </a:solidFill>
                            <a:latin typeface="Cambria Math" panose="02040503050406030204" pitchFamily="18" charset="0"/>
                          </a:rPr>
                          <m:t>2</m:t>
                        </m:r>
                      </m:sub>
                      <m:sup>
                        <m:r>
                          <a:rPr lang="en-US" sz="1400" b="0" i="1" dirty="0" smtClean="0">
                            <a:solidFill>
                              <a:schemeClr val="tx1"/>
                            </a:solidFill>
                            <a:latin typeface="Cambria Math" panose="02040503050406030204" pitchFamily="18" charset="0"/>
                          </a:rPr>
                          <m:t>2</m:t>
                        </m:r>
                      </m:sup>
                    </m:sSubSup>
                    <m:r>
                      <a:rPr lang="en-US" sz="1400" b="0" i="1" dirty="0" smtClean="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h</m:t>
                    </m:r>
                    <m:r>
                      <a:rPr lang="en-US" sz="1400" b="0" i="1" dirty="0" smtClean="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𝑧</m:t>
                    </m:r>
                    <m:r>
                      <a:rPr lang="en-US" sz="1400" b="0" i="1" dirty="0" smtClean="0">
                        <a:solidFill>
                          <a:schemeClr val="tx1"/>
                        </a:solidFill>
                        <a:latin typeface="Cambria Math" panose="02040503050406030204" pitchFamily="18" charset="0"/>
                      </a:rPr>
                      <m:t>)</m:t>
                    </m:r>
                  </m:oMath>
                </a14:m>
                <a:endParaRPr lang="en-US" sz="1400" dirty="0">
                  <a:solidFill>
                    <a:schemeClr val="tx1"/>
                  </a:solidFill>
                  <a:latin typeface="+mj-lt"/>
                </a:endParaRPr>
              </a:p>
              <a:p>
                <a:pPr marL="76200" indent="0">
                  <a:lnSpc>
                    <a:spcPct val="150000"/>
                  </a:lnSpc>
                  <a:buNone/>
                </a:pPr>
                <a:endParaRPr lang="en-US" sz="1400" dirty="0">
                  <a:solidFill>
                    <a:schemeClr val="tx1"/>
                  </a:solidFill>
                  <a:latin typeface="+mj-lt"/>
                </a:endParaRPr>
              </a:p>
              <a:p>
                <a:pPr marL="76200" lvl="0" indent="0" algn="l" rtl="0">
                  <a:lnSpc>
                    <a:spcPct val="150000"/>
                  </a:lnSpc>
                  <a:spcBef>
                    <a:spcPts val="0"/>
                  </a:spcBef>
                  <a:spcAft>
                    <a:spcPts val="0"/>
                  </a:spcAft>
                  <a:buSzPts val="2400"/>
                  <a:buNone/>
                </a:pPr>
                <a:endParaRPr lang="en-US" sz="1400" b="0" i="0" dirty="0">
                  <a:solidFill>
                    <a:schemeClr val="tx1"/>
                  </a:solidFill>
                  <a:effectLst/>
                  <a:latin typeface="+mj-lt"/>
                </a:endParaRPr>
              </a:p>
            </p:txBody>
          </p:sp>
        </mc:Choice>
        <mc:Fallback xmlns="">
          <p:sp>
            <p:nvSpPr>
              <p:cNvPr id="740" name="Google Shape;740;p17"/>
              <p:cNvSpPr txBox="1">
                <a:spLocks noGrp="1" noRot="1" noChangeAspect="1" noMove="1" noResize="1" noEditPoints="1" noAdjustHandles="1" noChangeArrowheads="1" noChangeShapeType="1" noTextEdit="1"/>
              </p:cNvSpPr>
              <p:nvPr>
                <p:ph type="body" idx="1"/>
              </p:nvPr>
            </p:nvSpPr>
            <p:spPr>
              <a:xfrm>
                <a:off x="768096" y="1125350"/>
                <a:ext cx="7134079" cy="896812"/>
              </a:xfrm>
              <a:prstGeom prst="rect">
                <a:avLst/>
              </a:prstGeom>
              <a:blipFill>
                <a:blip r:embed="rId3"/>
                <a:stretch>
                  <a:fillRect l="-427" b="-97279"/>
                </a:stretch>
              </a:blipFill>
            </p:spPr>
            <p:txBody>
              <a:bodyPr/>
              <a:lstStyle/>
              <a:p>
                <a:r>
                  <a:rPr lang="en-US">
                    <a:noFill/>
                  </a:rPr>
                  <a:t> </a:t>
                </a:r>
              </a:p>
            </p:txBody>
          </p:sp>
        </mc:Fallback>
      </mc:AlternateContent>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43252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4. Accelerated Proximal method</a:t>
            </a:r>
            <a:endParaRPr dirty="0">
              <a:latin typeface="+mj-lt"/>
            </a:endParaRPr>
          </a:p>
        </p:txBody>
      </p:sp>
      <mc:AlternateContent xmlns:mc="http://schemas.openxmlformats.org/markup-compatibility/2006" xmlns:a14="http://schemas.microsoft.com/office/drawing/2010/main">
        <mc:Choice Requires="a14">
          <p:sp>
            <p:nvSpPr>
              <p:cNvPr id="740" name="Google Shape;740;p17"/>
              <p:cNvSpPr txBox="1">
                <a:spLocks noGrp="1"/>
              </p:cNvSpPr>
              <p:nvPr>
                <p:ph type="body" idx="1"/>
              </p:nvPr>
            </p:nvSpPr>
            <p:spPr>
              <a:xfrm>
                <a:off x="768096" y="1125350"/>
                <a:ext cx="7134079" cy="896812"/>
              </a:xfrm>
              <a:prstGeom prst="rect">
                <a:avLst/>
              </a:prstGeom>
            </p:spPr>
            <p:txBody>
              <a:bodyPr spcFirstLastPara="1" wrap="square" lIns="0" tIns="0" rIns="0" bIns="0" anchor="t" anchorCtr="0">
                <a:noAutofit/>
              </a:bodyPr>
              <a:lstStyle/>
              <a:p>
                <a:pPr marL="76200" indent="0">
                  <a:lnSpc>
                    <a:spcPct val="150000"/>
                  </a:lnSpc>
                  <a:buNone/>
                </a:pPr>
                <a:r>
                  <a:rPr lang="en-US" sz="1400" dirty="0">
                    <a:solidFill>
                      <a:schemeClr val="tx1"/>
                    </a:solidFill>
                    <a:latin typeface="+mj-lt"/>
                  </a:rPr>
                  <a:t>Với min g(x) + h(x) </a:t>
                </a:r>
                <a:r>
                  <a:rPr lang="en-US" sz="1400" dirty="0" err="1">
                    <a:solidFill>
                      <a:schemeClr val="tx1"/>
                    </a:solidFill>
                    <a:latin typeface="+mj-lt"/>
                  </a:rPr>
                  <a:t>trong</a:t>
                </a:r>
                <a:r>
                  <a:rPr lang="en-US" sz="1400" dirty="0">
                    <a:solidFill>
                      <a:schemeClr val="tx1"/>
                    </a:solidFill>
                    <a:latin typeface="+mj-lt"/>
                  </a:rPr>
                  <a:t> đó g </a:t>
                </a:r>
                <a:r>
                  <a:rPr lang="en-US" sz="1400" dirty="0" err="1">
                    <a:solidFill>
                      <a:schemeClr val="tx1"/>
                    </a:solidFill>
                    <a:latin typeface="+mj-lt"/>
                  </a:rPr>
                  <a:t>là</a:t>
                </a:r>
                <a:r>
                  <a:rPr lang="en-US" sz="1400" dirty="0">
                    <a:solidFill>
                      <a:schemeClr val="tx1"/>
                    </a:solidFill>
                    <a:latin typeface="+mj-lt"/>
                  </a:rPr>
                  <a:t> </a:t>
                </a:r>
                <a:r>
                  <a:rPr lang="en-US" sz="1400" dirty="0" err="1">
                    <a:solidFill>
                      <a:schemeClr val="tx1"/>
                    </a:solidFill>
                    <a:latin typeface="+mj-lt"/>
                  </a:rPr>
                  <a:t>hàm</a:t>
                </a:r>
                <a:r>
                  <a:rPr lang="en-US" sz="1400" dirty="0">
                    <a:solidFill>
                      <a:schemeClr val="tx1"/>
                    </a:solidFill>
                    <a:latin typeface="+mj-lt"/>
                  </a:rPr>
                  <a:t> </a:t>
                </a:r>
                <a:r>
                  <a:rPr lang="en-US" sz="1400" dirty="0" err="1">
                    <a:solidFill>
                      <a:schemeClr val="tx1"/>
                    </a:solidFill>
                    <a:latin typeface="+mj-lt"/>
                  </a:rPr>
                  <a:t>lồi</a:t>
                </a:r>
                <a:r>
                  <a:rPr lang="en-US" sz="1400" dirty="0">
                    <a:solidFill>
                      <a:schemeClr val="tx1"/>
                    </a:solidFill>
                    <a:latin typeface="+mj-lt"/>
                  </a:rPr>
                  <a:t> </a:t>
                </a:r>
                <a:r>
                  <a:rPr lang="en-US" sz="1400" dirty="0" err="1">
                    <a:solidFill>
                      <a:schemeClr val="tx1"/>
                    </a:solidFill>
                    <a:latin typeface="+mj-lt"/>
                  </a:rPr>
                  <a:t>khả</a:t>
                </a:r>
                <a:r>
                  <a:rPr lang="en-US" sz="1400" dirty="0">
                    <a:solidFill>
                      <a:schemeClr val="tx1"/>
                    </a:solidFill>
                    <a:latin typeface="+mj-lt"/>
                  </a:rPr>
                  <a:t> vi </a:t>
                </a:r>
                <a:r>
                  <a:rPr lang="en-US" sz="1400" dirty="0" err="1">
                    <a:solidFill>
                      <a:schemeClr val="tx1"/>
                    </a:solidFill>
                    <a:latin typeface="+mj-lt"/>
                  </a:rPr>
                  <a:t>và</a:t>
                </a:r>
                <a:r>
                  <a:rPr lang="en-US" sz="1400" dirty="0">
                    <a:solidFill>
                      <a:schemeClr val="tx1"/>
                    </a:solidFill>
                    <a:latin typeface="+mj-lt"/>
                  </a:rPr>
                  <a:t> h </a:t>
                </a:r>
                <a:r>
                  <a:rPr lang="en-US" sz="1400" dirty="0" err="1">
                    <a:solidFill>
                      <a:schemeClr val="tx1"/>
                    </a:solidFill>
                    <a:latin typeface="+mj-lt"/>
                  </a:rPr>
                  <a:t>lồi</a:t>
                </a:r>
                <a:endParaRPr lang="en-US" sz="1400" dirty="0">
                  <a:solidFill>
                    <a:schemeClr val="tx1"/>
                  </a:solidFill>
                  <a:latin typeface="+mj-lt"/>
                </a:endParaRPr>
              </a:p>
              <a:p>
                <a:pPr marL="76200" indent="0">
                  <a:lnSpc>
                    <a:spcPct val="150000"/>
                  </a:lnSpc>
                  <a:buNone/>
                </a:pPr>
                <a:r>
                  <a:rPr lang="en-US" sz="1400" dirty="0" err="1">
                    <a:solidFill>
                      <a:schemeClr val="tx1"/>
                    </a:solidFill>
                    <a:latin typeface="+mj-lt"/>
                  </a:rPr>
                  <a:t>Phương</a:t>
                </a:r>
                <a:r>
                  <a:rPr lang="en-US" sz="1400" dirty="0">
                    <a:solidFill>
                      <a:schemeClr val="tx1"/>
                    </a:solidFill>
                    <a:latin typeface="+mj-lt"/>
                  </a:rPr>
                  <a:t> </a:t>
                </a:r>
                <a:r>
                  <a:rPr lang="en-US" sz="1400" dirty="0" err="1">
                    <a:solidFill>
                      <a:schemeClr val="tx1"/>
                    </a:solidFill>
                    <a:latin typeface="+mj-lt"/>
                  </a:rPr>
                  <a:t>pháp</a:t>
                </a:r>
                <a:r>
                  <a:rPr lang="en-US" sz="1400" dirty="0">
                    <a:solidFill>
                      <a:schemeClr val="tx1"/>
                    </a:solidFill>
                    <a:latin typeface="+mj-lt"/>
                  </a:rPr>
                  <a:t> Accelerated proximal gradient:  </a:t>
                </a:r>
                <a:endParaRPr lang="en-US" sz="1400" i="1" dirty="0">
                  <a:solidFill>
                    <a:schemeClr val="tx1"/>
                  </a:solidFill>
                  <a:latin typeface="Cambria Math" panose="02040503050406030204" pitchFamily="18" charset="0"/>
                </a:endParaRPr>
              </a:p>
              <a:p>
                <a:pPr marL="76200" indent="0" algn="ctr">
                  <a:lnSpc>
                    <a:spcPct val="150000"/>
                  </a:lnSpc>
                  <a:buNone/>
                </a:pP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ea typeface="Cambria Math" panose="02040503050406030204" pitchFamily="18" charset="0"/>
                          </a:rPr>
                          <m:t>𝑘</m:t>
                        </m:r>
                      </m:sub>
                    </m:sSub>
                    <m:r>
                      <a:rPr lang="en-US" sz="1600" dirty="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𝑝𝑟𝑜𝑥</m:t>
                        </m:r>
                      </m:e>
                      <m:sub>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𝑡</m:t>
                            </m:r>
                          </m:e>
                          <m:sub>
                            <m:r>
                              <a:rPr lang="en-US" sz="1600" b="0" i="1" smtClean="0">
                                <a:solidFill>
                                  <a:schemeClr val="tx1"/>
                                </a:solidFill>
                                <a:latin typeface="Cambria Math" panose="02040503050406030204" pitchFamily="18" charset="0"/>
                              </a:rPr>
                              <m:t>𝑘</m:t>
                            </m:r>
                          </m:sub>
                        </m:sSub>
                        <m:r>
                          <a:rPr lang="en-US" sz="1600" b="0" i="1" smtClean="0">
                            <a:solidFill>
                              <a:schemeClr val="tx1"/>
                            </a:solidFill>
                            <a:latin typeface="Cambria Math" panose="02040503050406030204" pitchFamily="18" charset="0"/>
                            <a:ea typeface="Cambria Math" panose="02040503050406030204" pitchFamily="18" charset="0"/>
                          </a:rPr>
                          <m:t>h</m:t>
                        </m:r>
                      </m:sub>
                    </m:sSub>
                    <m:r>
                      <a:rPr lang="en-US" sz="1600" b="0" i="0" dirty="0" smtClean="0">
                        <a:solidFill>
                          <a:schemeClr val="tx1"/>
                        </a:solidFill>
                        <a:latin typeface="Cambria Math" panose="02040503050406030204" pitchFamily="18" charset="0"/>
                      </a:rPr>
                      <m:t>(</m:t>
                    </m:r>
                    <m:r>
                      <m:rPr>
                        <m:sty m:val="p"/>
                      </m:rPr>
                      <a:rPr lang="en-US" sz="1600" b="0" i="0" dirty="0" smtClean="0">
                        <a:solidFill>
                          <a:schemeClr val="tx1"/>
                        </a:solidFill>
                        <a:latin typeface="Cambria Math" panose="02040503050406030204" pitchFamily="18" charset="0"/>
                      </a:rPr>
                      <m:t>v</m:t>
                    </m:r>
                    <m:r>
                      <m:rPr>
                        <m:nor/>
                      </m:rPr>
                      <a:rPr lang="en-US" sz="1600" b="0" i="0" dirty="0" smtClean="0">
                        <a:solidFill>
                          <a:schemeClr val="tx1"/>
                        </a:solidFill>
                        <a:latin typeface="Cambria Math" panose="02040503050406030204" pitchFamily="18" charset="0"/>
                      </a:rPr>
                      <m:t> </m:t>
                    </m:r>
                    <m:r>
                      <m:rPr>
                        <m:nor/>
                      </m:rPr>
                      <a:rPr lang="en-US" sz="1600" dirty="0">
                        <a:solidFill>
                          <a:schemeClr val="tx1"/>
                        </a:solidFill>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𝑡</m:t>
                        </m:r>
                      </m:e>
                      <m:sub>
                        <m:r>
                          <a:rPr lang="en-US" sz="1600" i="1">
                            <a:solidFill>
                              <a:schemeClr val="tx1"/>
                            </a:solidFill>
                            <a:latin typeface="Cambria Math" panose="02040503050406030204" pitchFamily="18" charset="0"/>
                            <a:ea typeface="Cambria Math" panose="02040503050406030204" pitchFamily="18" charset="0"/>
                          </a:rPr>
                          <m:t>𝑘</m:t>
                        </m:r>
                      </m:sub>
                    </m:sSub>
                    <m:r>
                      <m:rPr>
                        <m:sty m:val="p"/>
                      </m:rP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ea typeface="Cambria Math" panose="02040503050406030204" pitchFamily="18" charset="0"/>
                      </a:rPr>
                      <m:t>𝑔</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𝑣</m:t>
                    </m:r>
                    <m:r>
                      <a:rPr lang="en-US" sz="1600" i="1">
                        <a:solidFill>
                          <a:schemeClr val="tx1"/>
                        </a:solidFill>
                        <a:latin typeface="Cambria Math" panose="02040503050406030204" pitchFamily="18" charset="0"/>
                        <a:ea typeface="Cambria Math" panose="02040503050406030204" pitchFamily="18" charset="0"/>
                      </a:rPr>
                      <m:t>)</m:t>
                    </m:r>
                  </m:oMath>
                </a14:m>
                <a:r>
                  <a:rPr lang="en-US" sz="1600" dirty="0">
                    <a:solidFill>
                      <a:schemeClr val="tx1"/>
                    </a:solidFill>
                  </a:rPr>
                  <a:t>),</a:t>
                </a:r>
                <a:r>
                  <a:rPr lang="en-US" sz="1400" dirty="0">
                    <a:solidFill>
                      <a:schemeClr val="tx1"/>
                    </a:solidFill>
                  </a:rPr>
                  <a:t> </a:t>
                </a:r>
                <a:endParaRPr lang="en-US" sz="1400" b="0" i="0" u="sng" dirty="0">
                  <a:solidFill>
                    <a:schemeClr val="tx1"/>
                  </a:solidFill>
                  <a:effectLst/>
                  <a:latin typeface="+mj-lt"/>
                </a:endParaRPr>
              </a:p>
              <a:p>
                <a:pPr marL="76200" lvl="0" indent="0" algn="l" rtl="0">
                  <a:lnSpc>
                    <a:spcPct val="150000"/>
                  </a:lnSpc>
                  <a:spcBef>
                    <a:spcPts val="0"/>
                  </a:spcBef>
                  <a:spcAft>
                    <a:spcPts val="0"/>
                  </a:spcAft>
                  <a:buSzPts val="2400"/>
                  <a:buNone/>
                </a:pPr>
                <a:r>
                  <a:rPr lang="en-US" sz="1400" b="0" dirty="0" err="1">
                    <a:solidFill>
                      <a:schemeClr val="tx1"/>
                    </a:solidFill>
                    <a:effectLst/>
                    <a:latin typeface="+mj-lt"/>
                  </a:rPr>
                  <a:t>Phương</a:t>
                </a:r>
                <a:r>
                  <a:rPr lang="en-US" sz="1400" b="0" dirty="0">
                    <a:solidFill>
                      <a:schemeClr val="tx1"/>
                    </a:solidFill>
                    <a:effectLst/>
                    <a:latin typeface="+mj-lt"/>
                  </a:rPr>
                  <a:t> </a:t>
                </a:r>
                <a:r>
                  <a:rPr lang="en-US" sz="1400" b="0" dirty="0" err="1">
                    <a:solidFill>
                      <a:schemeClr val="tx1"/>
                    </a:solidFill>
                    <a:effectLst/>
                    <a:latin typeface="+mj-lt"/>
                  </a:rPr>
                  <a:t>pháp</a:t>
                </a:r>
                <a:r>
                  <a:rPr lang="en-US" sz="1400" b="0" dirty="0">
                    <a:solidFill>
                      <a:schemeClr val="tx1"/>
                    </a:solidFill>
                    <a:effectLst/>
                    <a:latin typeface="+mj-lt"/>
                  </a:rPr>
                  <a:t> Accelerated proximal gradient </a:t>
                </a:r>
                <a:r>
                  <a:rPr lang="en-US" sz="1400" b="0" dirty="0" err="1">
                    <a:solidFill>
                      <a:schemeClr val="tx1"/>
                    </a:solidFill>
                    <a:effectLst/>
                    <a:latin typeface="+mj-lt"/>
                  </a:rPr>
                  <a:t>có</a:t>
                </a:r>
                <a:r>
                  <a:rPr lang="en-US" sz="1400" b="0" dirty="0">
                    <a:solidFill>
                      <a:schemeClr val="tx1"/>
                    </a:solidFill>
                    <a:effectLst/>
                    <a:latin typeface="+mj-lt"/>
                  </a:rPr>
                  <a:t> </a:t>
                </a:r>
                <a:r>
                  <a:rPr lang="en-US" sz="1400" b="0" dirty="0" err="1">
                    <a:solidFill>
                      <a:schemeClr val="tx1"/>
                    </a:solidFill>
                    <a:effectLst/>
                    <a:latin typeface="+mj-lt"/>
                  </a:rPr>
                  <a:t>bước</a:t>
                </a:r>
                <a:r>
                  <a:rPr lang="en-US" sz="1400" b="0" dirty="0">
                    <a:solidFill>
                      <a:schemeClr val="tx1"/>
                    </a:solidFill>
                    <a:effectLst/>
                    <a:latin typeface="+mj-lt"/>
                  </a:rPr>
                  <a:t> k = 1 </a:t>
                </a:r>
                <a:r>
                  <a:rPr lang="en-US" sz="1400" b="0" dirty="0" err="1">
                    <a:solidFill>
                      <a:schemeClr val="tx1"/>
                    </a:solidFill>
                    <a:effectLst/>
                    <a:latin typeface="+mj-lt"/>
                  </a:rPr>
                  <a:t>tương</a:t>
                </a:r>
                <a:r>
                  <a:rPr lang="en-US" sz="1400" b="0" dirty="0">
                    <a:solidFill>
                      <a:schemeClr val="tx1"/>
                    </a:solidFill>
                    <a:effectLst/>
                    <a:latin typeface="+mj-lt"/>
                  </a:rPr>
                  <a:t> tự </a:t>
                </a:r>
                <a:r>
                  <a:rPr lang="en-US" sz="1400" b="0" dirty="0" err="1">
                    <a:solidFill>
                      <a:schemeClr val="tx1"/>
                    </a:solidFill>
                    <a:effectLst/>
                    <a:latin typeface="+mj-lt"/>
                  </a:rPr>
                  <a:t>như</a:t>
                </a:r>
                <a:r>
                  <a:rPr lang="en-US" sz="1400" b="0" dirty="0">
                    <a:solidFill>
                      <a:schemeClr val="tx1"/>
                    </a:solidFill>
                    <a:effectLst/>
                    <a:latin typeface="+mj-lt"/>
                  </a:rPr>
                  <a:t> </a:t>
                </a:r>
                <a:r>
                  <a:rPr lang="en-US" sz="1400" b="0" dirty="0" err="1">
                    <a:solidFill>
                      <a:schemeClr val="tx1"/>
                    </a:solidFill>
                    <a:effectLst/>
                    <a:latin typeface="+mj-lt"/>
                  </a:rPr>
                  <a:t>trong</a:t>
                </a:r>
                <a:r>
                  <a:rPr lang="en-US" sz="1400" b="0" dirty="0">
                    <a:solidFill>
                      <a:schemeClr val="tx1"/>
                    </a:solidFill>
                    <a:effectLst/>
                    <a:latin typeface="+mj-lt"/>
                  </a:rPr>
                  <a:t> proximal gradient. Ở các </a:t>
                </a:r>
                <a:r>
                  <a:rPr lang="en-US" sz="1400" b="0" dirty="0" err="1">
                    <a:solidFill>
                      <a:schemeClr val="tx1"/>
                    </a:solidFill>
                    <a:effectLst/>
                    <a:latin typeface="+mj-lt"/>
                  </a:rPr>
                  <a:t>bước</a:t>
                </a:r>
                <a:r>
                  <a:rPr lang="en-US" sz="1400" b="0" dirty="0">
                    <a:solidFill>
                      <a:schemeClr val="tx1"/>
                    </a:solidFill>
                    <a:effectLst/>
                    <a:latin typeface="+mj-lt"/>
                  </a:rPr>
                  <a:t> </a:t>
                </a:r>
                <a:r>
                  <a:rPr lang="en-US" sz="1400" b="0" dirty="0" err="1">
                    <a:solidFill>
                      <a:schemeClr val="tx1"/>
                    </a:solidFill>
                    <a:effectLst/>
                    <a:latin typeface="+mj-lt"/>
                  </a:rPr>
                  <a:t>tiếp</a:t>
                </a:r>
                <a:r>
                  <a:rPr lang="en-US" sz="1400" b="0" dirty="0">
                    <a:solidFill>
                      <a:schemeClr val="tx1"/>
                    </a:solidFill>
                    <a:effectLst/>
                    <a:latin typeface="+mj-lt"/>
                  </a:rPr>
                  <a:t> </a:t>
                </a:r>
                <a:r>
                  <a:rPr lang="en-US" sz="1400" b="0" dirty="0" err="1">
                    <a:solidFill>
                      <a:schemeClr val="tx1"/>
                    </a:solidFill>
                    <a:effectLst/>
                    <a:latin typeface="+mj-lt"/>
                  </a:rPr>
                  <a:t>theo</a:t>
                </a:r>
                <a:r>
                  <a:rPr lang="en-US" sz="1400" b="0" dirty="0">
                    <a:solidFill>
                      <a:schemeClr val="tx1"/>
                    </a:solidFill>
                    <a:effectLst/>
                    <a:latin typeface="+mj-lt"/>
                  </a:rPr>
                  <a:t>, </a:t>
                </a:r>
                <a:r>
                  <a:rPr lang="en-US" sz="1400" b="0" dirty="0" err="1">
                    <a:solidFill>
                      <a:schemeClr val="tx1"/>
                    </a:solidFill>
                    <a:effectLst/>
                    <a:latin typeface="+mj-lt"/>
                  </a:rPr>
                  <a:t>mỗi</a:t>
                </a:r>
                <a:r>
                  <a:rPr lang="en-US" sz="1400" b="0" dirty="0">
                    <a:solidFill>
                      <a:schemeClr val="tx1"/>
                    </a:solidFill>
                    <a:effectLst/>
                    <a:latin typeface="+mj-lt"/>
                  </a:rPr>
                  <a:t> </a:t>
                </a:r>
                <a:r>
                  <a:rPr lang="en-US" sz="1400" b="0" dirty="0" err="1">
                    <a:solidFill>
                      <a:schemeClr val="tx1"/>
                    </a:solidFill>
                    <a:effectLst/>
                    <a:latin typeface="+mj-lt"/>
                  </a:rPr>
                  <a:t>bước</a:t>
                </a:r>
                <a:r>
                  <a:rPr lang="en-US" sz="1400" b="0" dirty="0">
                    <a:solidFill>
                      <a:schemeClr val="tx1"/>
                    </a:solidFill>
                    <a:effectLst/>
                    <a:latin typeface="+mj-lt"/>
                  </a:rPr>
                  <a:t> </a:t>
                </a:r>
                <a:r>
                  <a:rPr lang="en-US" sz="1400" b="0" dirty="0" err="1">
                    <a:solidFill>
                      <a:schemeClr val="tx1"/>
                    </a:solidFill>
                    <a:effectLst/>
                    <a:latin typeface="+mj-lt"/>
                  </a:rPr>
                  <a:t>có</a:t>
                </a:r>
                <a:r>
                  <a:rPr lang="en-US" sz="1400" b="0" dirty="0">
                    <a:solidFill>
                      <a:schemeClr val="tx1"/>
                    </a:solidFill>
                    <a:effectLst/>
                    <a:latin typeface="+mj-lt"/>
                  </a:rPr>
                  <a:t> v </a:t>
                </a:r>
                <a:r>
                  <a:rPr lang="en-US" sz="1400" b="0" dirty="0" err="1">
                    <a:solidFill>
                      <a:schemeClr val="tx1"/>
                    </a:solidFill>
                    <a:effectLst/>
                    <a:latin typeface="+mj-lt"/>
                  </a:rPr>
                  <a:t>thể</a:t>
                </a:r>
                <a:r>
                  <a:rPr lang="en-US" sz="1400" b="0" dirty="0">
                    <a:solidFill>
                      <a:schemeClr val="tx1"/>
                    </a:solidFill>
                    <a:effectLst/>
                    <a:latin typeface="+mj-lt"/>
                  </a:rPr>
                  <a:t> </a:t>
                </a:r>
                <a:r>
                  <a:rPr lang="en-US" sz="1400" b="0" dirty="0" err="1">
                    <a:solidFill>
                      <a:schemeClr val="tx1"/>
                    </a:solidFill>
                    <a:effectLst/>
                    <a:latin typeface="+mj-lt"/>
                  </a:rPr>
                  <a:t>hiện</a:t>
                </a:r>
                <a:r>
                  <a:rPr lang="en-US" sz="1400" b="0" dirty="0">
                    <a:solidFill>
                      <a:schemeClr val="tx1"/>
                    </a:solidFill>
                    <a:effectLst/>
                    <a:latin typeface="+mj-lt"/>
                  </a:rPr>
                  <a:t> ‘</a:t>
                </a:r>
                <a:r>
                  <a:rPr lang="en-US" sz="1400" b="0" dirty="0" err="1">
                    <a:solidFill>
                      <a:schemeClr val="tx1"/>
                    </a:solidFill>
                    <a:effectLst/>
                    <a:latin typeface="+mj-lt"/>
                  </a:rPr>
                  <a:t>quán</a:t>
                </a:r>
                <a:r>
                  <a:rPr lang="en-US" sz="1400" b="0" dirty="0">
                    <a:solidFill>
                      <a:schemeClr val="tx1"/>
                    </a:solidFill>
                    <a:effectLst/>
                    <a:latin typeface="+mj-lt"/>
                  </a:rPr>
                  <a:t> </a:t>
                </a:r>
                <a:r>
                  <a:rPr lang="en-US" sz="1400" b="0" dirty="0" err="1">
                    <a:solidFill>
                      <a:schemeClr val="tx1"/>
                    </a:solidFill>
                    <a:effectLst/>
                    <a:latin typeface="+mj-lt"/>
                  </a:rPr>
                  <a:t>tính</a:t>
                </a:r>
                <a:r>
                  <a:rPr lang="en-US" sz="1400" b="0" dirty="0">
                    <a:solidFill>
                      <a:schemeClr val="tx1"/>
                    </a:solidFill>
                    <a:effectLst/>
                    <a:latin typeface="+mj-lt"/>
                  </a:rPr>
                  <a:t>’ </a:t>
                </a:r>
                <a:r>
                  <a:rPr lang="en-US" sz="1400" b="0" dirty="0" err="1">
                    <a:solidFill>
                      <a:schemeClr val="tx1"/>
                    </a:solidFill>
                    <a:effectLst/>
                    <a:latin typeface="+mj-lt"/>
                  </a:rPr>
                  <a:t>chịu</a:t>
                </a:r>
                <a:r>
                  <a:rPr lang="en-US" sz="1400" b="0" dirty="0">
                    <a:solidFill>
                      <a:schemeClr val="tx1"/>
                    </a:solidFill>
                    <a:effectLst/>
                    <a:latin typeface="+mj-lt"/>
                  </a:rPr>
                  <a:t> </a:t>
                </a:r>
                <a:r>
                  <a:rPr lang="en-US" sz="1400" b="0" dirty="0" err="1">
                    <a:solidFill>
                      <a:schemeClr val="tx1"/>
                    </a:solidFill>
                    <a:effectLst/>
                    <a:latin typeface="+mj-lt"/>
                  </a:rPr>
                  <a:t>ảnh</a:t>
                </a:r>
                <a:r>
                  <a:rPr lang="en-US" sz="1400" b="0" dirty="0">
                    <a:solidFill>
                      <a:schemeClr val="tx1"/>
                    </a:solidFill>
                    <a:effectLst/>
                    <a:latin typeface="+mj-lt"/>
                  </a:rPr>
                  <a:t> </a:t>
                </a:r>
                <a:r>
                  <a:rPr lang="en-US" sz="1400" b="0" dirty="0" err="1">
                    <a:solidFill>
                      <a:schemeClr val="tx1"/>
                    </a:solidFill>
                    <a:effectLst/>
                    <a:latin typeface="+mj-lt"/>
                  </a:rPr>
                  <a:t>hưởng</a:t>
                </a:r>
                <a:r>
                  <a:rPr lang="en-US" sz="1400" b="0" dirty="0">
                    <a:solidFill>
                      <a:schemeClr val="tx1"/>
                    </a:solidFill>
                    <a:effectLst/>
                    <a:latin typeface="+mj-lt"/>
                  </a:rPr>
                  <a:t> </a:t>
                </a:r>
                <a:r>
                  <a:rPr lang="en-US" sz="1400" b="0" dirty="0" err="1">
                    <a:solidFill>
                      <a:schemeClr val="tx1"/>
                    </a:solidFill>
                    <a:effectLst/>
                    <a:latin typeface="+mj-lt"/>
                  </a:rPr>
                  <a:t>bởi</a:t>
                </a:r>
                <a:r>
                  <a:rPr lang="en-US" sz="1400" b="0" dirty="0">
                    <a:solidFill>
                      <a:schemeClr val="tx1"/>
                    </a:solidFill>
                    <a:effectLst/>
                    <a:latin typeface="+mj-lt"/>
                  </a:rPr>
                  <a:t> các </a:t>
                </a:r>
                <a:r>
                  <a:rPr lang="en-US" sz="1400" b="0" dirty="0" err="1">
                    <a:solidFill>
                      <a:schemeClr val="tx1"/>
                    </a:solidFill>
                    <a:effectLst/>
                    <a:latin typeface="+mj-lt"/>
                  </a:rPr>
                  <a:t>bước</a:t>
                </a:r>
                <a:r>
                  <a:rPr lang="en-US" sz="1400" b="0" dirty="0">
                    <a:solidFill>
                      <a:schemeClr val="tx1"/>
                    </a:solidFill>
                    <a:effectLst/>
                    <a:latin typeface="+mj-lt"/>
                  </a:rPr>
                  <a:t> </a:t>
                </a:r>
                <a:r>
                  <a:rPr lang="en-US" sz="1400" b="0" dirty="0" err="1">
                    <a:solidFill>
                      <a:schemeClr val="tx1"/>
                    </a:solidFill>
                    <a:effectLst/>
                    <a:latin typeface="+mj-lt"/>
                  </a:rPr>
                  <a:t>trước</a:t>
                </a:r>
                <a:r>
                  <a:rPr lang="en-US" sz="1400" b="0" dirty="0">
                    <a:solidFill>
                      <a:schemeClr val="tx1"/>
                    </a:solidFill>
                    <a:effectLst/>
                    <a:latin typeface="+mj-lt"/>
                  </a:rPr>
                  <a:t> đó:</a:t>
                </a:r>
              </a:p>
              <a:p>
                <a:pPr marL="76200" indent="0" algn="ctr">
                  <a:lnSpc>
                    <a:spcPct val="150000"/>
                  </a:lnSpc>
                  <a:buNone/>
                </a:pPr>
                <a:r>
                  <a:rPr lang="en-US" sz="1800" i="1" dirty="0">
                    <a:solidFill>
                      <a:schemeClr val="tx1"/>
                    </a:solidFill>
                    <a:latin typeface="Cambria Math" panose="02040503050406030204" pitchFamily="18" charset="0"/>
                  </a:rPr>
                  <a:t> </a:t>
                </a:r>
                <a14:m>
                  <m:oMath xmlns:m="http://schemas.openxmlformats.org/officeDocument/2006/math">
                    <m:r>
                      <a:rPr lang="en-US" sz="1800" b="0" i="1" smtClean="0">
                        <a:solidFill>
                          <a:schemeClr val="tx1"/>
                        </a:solidFill>
                        <a:latin typeface="Cambria Math" panose="02040503050406030204" pitchFamily="18" charset="0"/>
                      </a:rPr>
                      <m:t>𝑣</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ea typeface="Cambria Math" panose="02040503050406030204" pitchFamily="18" charset="0"/>
                          </a:rPr>
                          <m:t>𝑘</m:t>
                        </m:r>
                        <m:r>
                          <a:rPr lang="en-US" sz="1800" b="0" i="1" smtClean="0">
                            <a:solidFill>
                              <a:schemeClr val="tx1"/>
                            </a:solidFill>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m:t>
                    </m:r>
                    <m:f>
                      <m:fPr>
                        <m:ctrlPr>
                          <a:rPr lang="en-US" sz="1800" b="0" i="1" smtClean="0">
                            <a:solidFill>
                              <a:schemeClr val="tx1"/>
                            </a:solidFill>
                            <a:latin typeface="Cambria Math" panose="02040503050406030204" pitchFamily="18" charset="0"/>
                            <a:ea typeface="Cambria Math" panose="02040503050406030204" pitchFamily="18" charset="0"/>
                          </a:rPr>
                        </m:ctrlPr>
                      </m:fPr>
                      <m:num>
                        <m:r>
                          <a:rPr lang="en-US" sz="1800" b="0" i="1" smtClean="0">
                            <a:solidFill>
                              <a:schemeClr val="tx1"/>
                            </a:solidFill>
                            <a:latin typeface="Cambria Math" panose="02040503050406030204" pitchFamily="18" charset="0"/>
                            <a:ea typeface="Cambria Math" panose="02040503050406030204" pitchFamily="18" charset="0"/>
                          </a:rPr>
                          <m:t>𝑘</m:t>
                        </m:r>
                        <m:r>
                          <a:rPr lang="en-US" sz="1800" b="0" i="1" smtClean="0">
                            <a:solidFill>
                              <a:schemeClr val="tx1"/>
                            </a:solidFill>
                            <a:latin typeface="Cambria Math" panose="02040503050406030204" pitchFamily="18" charset="0"/>
                            <a:ea typeface="Cambria Math" panose="02040503050406030204" pitchFamily="18" charset="0"/>
                          </a:rPr>
                          <m:t>−2</m:t>
                        </m:r>
                      </m:num>
                      <m:den>
                        <m:r>
                          <a:rPr lang="en-US" sz="1800" b="0" i="1" smtClean="0">
                            <a:solidFill>
                              <a:schemeClr val="tx1"/>
                            </a:solidFill>
                            <a:latin typeface="Cambria Math" panose="02040503050406030204" pitchFamily="18" charset="0"/>
                            <a:ea typeface="Cambria Math" panose="02040503050406030204" pitchFamily="18" charset="0"/>
                          </a:rPr>
                          <m:t>𝑘</m:t>
                        </m:r>
                        <m:r>
                          <a:rPr lang="en-US" sz="1800" b="0" i="1" smtClean="0">
                            <a:solidFill>
                              <a:schemeClr val="tx1"/>
                            </a:solidFill>
                            <a:latin typeface="Cambria Math" panose="02040503050406030204" pitchFamily="18" charset="0"/>
                            <a:ea typeface="Cambria Math" panose="02040503050406030204" pitchFamily="18" charset="0"/>
                          </a:rPr>
                          <m:t>+1</m:t>
                        </m:r>
                      </m:den>
                    </m:f>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𝑥</m:t>
                        </m:r>
                      </m:e>
                      <m:sub>
                        <m:r>
                          <a:rPr lang="en-US" sz="1800" b="0" i="1" smtClean="0">
                            <a:solidFill>
                              <a:schemeClr val="tx1"/>
                            </a:solidFill>
                            <a:latin typeface="Cambria Math" panose="02040503050406030204" pitchFamily="18" charset="0"/>
                          </a:rPr>
                          <m:t>𝑘</m:t>
                        </m:r>
                        <m:r>
                          <a:rPr lang="en-US" sz="1800" b="0" i="1" smtClean="0">
                            <a:solidFill>
                              <a:schemeClr val="tx1"/>
                            </a:solidFill>
                            <a:latin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ea typeface="Cambria Math" panose="02040503050406030204" pitchFamily="18" charset="0"/>
                          </a:rPr>
                          <m:t>𝑘</m:t>
                        </m:r>
                        <m:r>
                          <a:rPr lang="en-US" sz="1800" b="0" i="1" smtClean="0">
                            <a:solidFill>
                              <a:schemeClr val="tx1"/>
                            </a:solidFill>
                            <a:latin typeface="Cambria Math" panose="02040503050406030204" pitchFamily="18" charset="0"/>
                            <a:ea typeface="Cambria Math" panose="02040503050406030204" pitchFamily="18" charset="0"/>
                          </a:rPr>
                          <m:t>−2</m:t>
                        </m:r>
                      </m:sub>
                    </m:sSub>
                    <m:r>
                      <a:rPr lang="en-US" sz="1800" b="0" i="1" smtClean="0">
                        <a:solidFill>
                          <a:schemeClr val="tx1"/>
                        </a:solidFill>
                        <a:latin typeface="Cambria Math" panose="02040503050406030204" pitchFamily="18" charset="0"/>
                        <a:ea typeface="Cambria Math" panose="02040503050406030204" pitchFamily="18" charset="0"/>
                      </a:rPr>
                      <m:t>)</m:t>
                    </m:r>
                  </m:oMath>
                </a14:m>
                <a:endParaRPr lang="en-US" sz="1800" i="1" dirty="0">
                  <a:solidFill>
                    <a:schemeClr val="tx1"/>
                  </a:solidFill>
                  <a:latin typeface="Cambria Math" panose="02040503050406030204" pitchFamily="18" charset="0"/>
                </a:endParaRPr>
              </a:p>
            </p:txBody>
          </p:sp>
        </mc:Choice>
        <mc:Fallback xmlns="">
          <p:sp>
            <p:nvSpPr>
              <p:cNvPr id="740" name="Google Shape;740;p17"/>
              <p:cNvSpPr txBox="1">
                <a:spLocks noGrp="1" noRot="1" noChangeAspect="1" noMove="1" noResize="1" noEditPoints="1" noAdjustHandles="1" noChangeArrowheads="1" noChangeShapeType="1" noTextEdit="1"/>
              </p:cNvSpPr>
              <p:nvPr>
                <p:ph type="body" idx="1"/>
              </p:nvPr>
            </p:nvSpPr>
            <p:spPr>
              <a:xfrm>
                <a:off x="768096" y="1125350"/>
                <a:ext cx="7134079" cy="896812"/>
              </a:xfrm>
              <a:prstGeom prst="rect">
                <a:avLst/>
              </a:prstGeom>
              <a:blipFill>
                <a:blip r:embed="rId3"/>
                <a:stretch>
                  <a:fillRect l="-427" r="-342" b="-190476"/>
                </a:stretch>
              </a:blipFill>
            </p:spPr>
            <p:txBody>
              <a:bodyPr/>
              <a:lstStyle/>
              <a:p>
                <a:r>
                  <a:rPr lang="en-US">
                    <a:noFill/>
                  </a:rPr>
                  <a:t> </a:t>
                </a:r>
              </a:p>
            </p:txBody>
          </p:sp>
        </mc:Fallback>
      </mc:AlternateContent>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40190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5. Newton Method</a:t>
            </a:r>
            <a:endParaRPr dirty="0">
              <a:latin typeface="+mj-lt"/>
            </a:endParaRPr>
          </a:p>
        </p:txBody>
      </p:sp>
      <mc:AlternateContent xmlns:mc="http://schemas.openxmlformats.org/markup-compatibility/2006" xmlns:a14="http://schemas.microsoft.com/office/drawing/2010/main">
        <mc:Choice Requires="a14">
          <p:sp>
            <p:nvSpPr>
              <p:cNvPr id="740" name="Google Shape;740;p17"/>
              <p:cNvSpPr txBox="1">
                <a:spLocks noGrp="1"/>
              </p:cNvSpPr>
              <p:nvPr>
                <p:ph type="body" idx="1"/>
              </p:nvPr>
            </p:nvSpPr>
            <p:spPr>
              <a:xfrm>
                <a:off x="768096" y="1125350"/>
                <a:ext cx="7620530" cy="896812"/>
              </a:xfrm>
              <a:prstGeom prst="rect">
                <a:avLst/>
              </a:prstGeom>
            </p:spPr>
            <p:txBody>
              <a:bodyPr spcFirstLastPara="1" wrap="square" lIns="0" tIns="0" rIns="0" bIns="0" anchor="t" anchorCtr="0">
                <a:noAutofit/>
              </a:bodyPr>
              <a:lstStyle/>
              <a:p>
                <a:pPr marL="76200" lvl="0" indent="0" algn="l" rtl="0">
                  <a:lnSpc>
                    <a:spcPct val="150000"/>
                  </a:lnSpc>
                  <a:spcBef>
                    <a:spcPts val="0"/>
                  </a:spcBef>
                  <a:spcAft>
                    <a:spcPts val="0"/>
                  </a:spcAft>
                  <a:buSzPts val="2400"/>
                  <a:buNone/>
                </a:pPr>
                <a:r>
                  <a:rPr lang="en-US" sz="1600" dirty="0">
                    <a:solidFill>
                      <a:schemeClr val="tx1"/>
                    </a:solidFill>
                    <a:latin typeface="+mj-lt"/>
                  </a:rPr>
                  <a:t>Với </a:t>
                </a:r>
                <a:r>
                  <a:rPr lang="en-US" sz="1600" dirty="0" err="1">
                    <a:solidFill>
                      <a:schemeClr val="tx1"/>
                    </a:solidFill>
                    <a:latin typeface="+mj-lt"/>
                  </a:rPr>
                  <a:t>hàm</a:t>
                </a:r>
                <a:r>
                  <a:rPr lang="en-US" sz="1600" dirty="0">
                    <a:solidFill>
                      <a:schemeClr val="tx1"/>
                    </a:solidFill>
                    <a:latin typeface="+mj-lt"/>
                  </a:rPr>
                  <a:t> </a:t>
                </a:r>
                <a:r>
                  <a:rPr lang="en-US" sz="1600" dirty="0" err="1">
                    <a:solidFill>
                      <a:schemeClr val="tx1"/>
                    </a:solidFill>
                    <a:latin typeface="+mj-lt"/>
                  </a:rPr>
                  <a:t>tối</a:t>
                </a:r>
                <a:r>
                  <a:rPr lang="en-US" sz="1600" dirty="0">
                    <a:solidFill>
                      <a:schemeClr val="tx1"/>
                    </a:solidFill>
                    <a:latin typeface="+mj-lt"/>
                  </a:rPr>
                  <a:t> </a:t>
                </a:r>
                <a:r>
                  <a:rPr lang="en-US" sz="1600" dirty="0" err="1">
                    <a:solidFill>
                      <a:schemeClr val="tx1"/>
                    </a:solidFill>
                    <a:latin typeface="+mj-lt"/>
                  </a:rPr>
                  <a:t>ưu</a:t>
                </a:r>
                <a:r>
                  <a:rPr lang="en-US" sz="1600" dirty="0">
                    <a:solidFill>
                      <a:schemeClr val="tx1"/>
                    </a:solidFill>
                    <a:latin typeface="+mj-lt"/>
                  </a:rPr>
                  <a:t> </a:t>
                </a:r>
                <a:r>
                  <a:rPr lang="en-US" sz="1600" dirty="0" err="1">
                    <a:solidFill>
                      <a:schemeClr val="tx1"/>
                    </a:solidFill>
                    <a:latin typeface="+mj-lt"/>
                  </a:rPr>
                  <a:t>không</a:t>
                </a:r>
                <a:r>
                  <a:rPr lang="en-US" sz="1600" dirty="0">
                    <a:solidFill>
                      <a:schemeClr val="tx1"/>
                    </a:solidFill>
                    <a:latin typeface="+mj-lt"/>
                  </a:rPr>
                  <a:t> </a:t>
                </a:r>
                <a:r>
                  <a:rPr lang="en-US" sz="1600" dirty="0" err="1">
                    <a:solidFill>
                      <a:schemeClr val="tx1"/>
                    </a:solidFill>
                    <a:latin typeface="+mj-lt"/>
                  </a:rPr>
                  <a:t>ràng</a:t>
                </a:r>
                <a:r>
                  <a:rPr lang="en-US" sz="1600" dirty="0">
                    <a:solidFill>
                      <a:schemeClr val="tx1"/>
                    </a:solidFill>
                    <a:latin typeface="+mj-lt"/>
                  </a:rPr>
                  <a:t> </a:t>
                </a:r>
                <a:r>
                  <a:rPr lang="en-US" sz="1600" dirty="0" err="1">
                    <a:solidFill>
                      <a:schemeClr val="tx1"/>
                    </a:solidFill>
                    <a:latin typeface="+mj-lt"/>
                  </a:rPr>
                  <a:t>buộc</a:t>
                </a:r>
                <a:r>
                  <a:rPr lang="en-US" sz="1600" dirty="0">
                    <a:solidFill>
                      <a:schemeClr val="tx1"/>
                    </a:solidFill>
                    <a:latin typeface="+mj-lt"/>
                  </a:rPr>
                  <a:t>, </a:t>
                </a:r>
                <a:r>
                  <a:rPr lang="en-US" sz="1600" dirty="0" err="1">
                    <a:solidFill>
                      <a:schemeClr val="tx1"/>
                    </a:solidFill>
                    <a:latin typeface="+mj-lt"/>
                  </a:rPr>
                  <a:t>lồi</a:t>
                </a:r>
                <a:r>
                  <a:rPr lang="en-US" sz="1600" dirty="0">
                    <a:solidFill>
                      <a:schemeClr val="tx1"/>
                    </a:solidFill>
                    <a:latin typeface="+mj-lt"/>
                  </a:rPr>
                  <a:t> </a:t>
                </a:r>
                <a:r>
                  <a:rPr lang="en-US" sz="1600" dirty="0" err="1">
                    <a:solidFill>
                      <a:schemeClr val="tx1"/>
                    </a:solidFill>
                    <a:latin typeface="+mj-lt"/>
                  </a:rPr>
                  <a:t>trơn</a:t>
                </a:r>
                <a:r>
                  <a:rPr lang="en-US" sz="1600" dirty="0">
                    <a:solidFill>
                      <a:schemeClr val="tx1"/>
                    </a:solidFill>
                    <a:latin typeface="+mj-lt"/>
                  </a:rPr>
                  <a:t> min f(x), </a:t>
                </a:r>
                <a:r>
                  <a:rPr lang="en-US" sz="1600" dirty="0" err="1">
                    <a:solidFill>
                      <a:schemeClr val="tx1"/>
                    </a:solidFill>
                    <a:latin typeface="+mj-lt"/>
                  </a:rPr>
                  <a:t>với</a:t>
                </a:r>
                <a:r>
                  <a:rPr lang="en-US" sz="1600" dirty="0">
                    <a:solidFill>
                      <a:schemeClr val="tx1"/>
                    </a:solidFill>
                    <a:latin typeface="+mj-lt"/>
                  </a:rPr>
                  <a:t> f </a:t>
                </a:r>
                <a:r>
                  <a:rPr lang="en-US" sz="1600" dirty="0" err="1">
                    <a:solidFill>
                      <a:schemeClr val="tx1"/>
                    </a:solidFill>
                    <a:latin typeface="+mj-lt"/>
                  </a:rPr>
                  <a:t>lồi</a:t>
                </a:r>
                <a:r>
                  <a:rPr lang="en-US" sz="1600" dirty="0">
                    <a:solidFill>
                      <a:schemeClr val="tx1"/>
                    </a:solidFill>
                    <a:latin typeface="+mj-lt"/>
                  </a:rPr>
                  <a:t>, </a:t>
                </a:r>
                <a:r>
                  <a:rPr lang="en-US" sz="1600" dirty="0" err="1">
                    <a:solidFill>
                      <a:schemeClr val="tx1"/>
                    </a:solidFill>
                    <a:latin typeface="+mj-lt"/>
                  </a:rPr>
                  <a:t>khả</a:t>
                </a:r>
                <a:r>
                  <a:rPr lang="en-US" sz="1600" dirty="0">
                    <a:solidFill>
                      <a:schemeClr val="tx1"/>
                    </a:solidFill>
                    <a:latin typeface="+mj-lt"/>
                  </a:rPr>
                  <a:t> vi </a:t>
                </a:r>
                <a:r>
                  <a:rPr lang="en-US" sz="1600" dirty="0" err="1">
                    <a:solidFill>
                      <a:schemeClr val="tx1"/>
                    </a:solidFill>
                    <a:latin typeface="+mj-lt"/>
                  </a:rPr>
                  <a:t>bậc</a:t>
                </a:r>
                <a:r>
                  <a:rPr lang="en-US" sz="1600" dirty="0">
                    <a:solidFill>
                      <a:schemeClr val="tx1"/>
                    </a:solidFill>
                    <a:latin typeface="+mj-lt"/>
                  </a:rPr>
                  <a:t> </a:t>
                </a:r>
                <a:r>
                  <a:rPr lang="en-US" sz="1600" dirty="0" err="1">
                    <a:solidFill>
                      <a:schemeClr val="tx1"/>
                    </a:solidFill>
                    <a:latin typeface="+mj-lt"/>
                  </a:rPr>
                  <a:t>hai</a:t>
                </a:r>
                <a:r>
                  <a:rPr lang="en-US" sz="1600" dirty="0">
                    <a:solidFill>
                      <a:schemeClr val="tx1"/>
                    </a:solidFill>
                    <a:latin typeface="+mj-lt"/>
                  </a:rPr>
                  <a:t>, </a:t>
                </a:r>
                <a:r>
                  <a:rPr lang="en-US" sz="1600" dirty="0" err="1">
                    <a:solidFill>
                      <a:schemeClr val="tx1"/>
                    </a:solidFill>
                    <a:latin typeface="+mj-lt"/>
                  </a:rPr>
                  <a:t>dom</a:t>
                </a:r>
                <a:r>
                  <a:rPr lang="en-US" sz="1600" dirty="0">
                    <a:solidFill>
                      <a:schemeClr val="tx1"/>
                    </a:solidFill>
                    <a:latin typeface="+mj-lt"/>
                  </a:rPr>
                  <a:t>(f) = </a:t>
                </a:r>
                <a14:m>
                  <m:oMath xmlns:m="http://schemas.openxmlformats.org/officeDocument/2006/math">
                    <m:sSup>
                      <m:sSupPr>
                        <m:ctrlPr>
                          <a:rPr lang="en-US" sz="160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𝑅</m:t>
                        </m:r>
                      </m:e>
                      <m:sup>
                        <m:r>
                          <a:rPr lang="en-US" sz="1600" b="0" i="1" smtClean="0">
                            <a:solidFill>
                              <a:schemeClr val="tx1"/>
                            </a:solidFill>
                            <a:latin typeface="Cambria Math" panose="02040503050406030204" pitchFamily="18" charset="0"/>
                          </a:rPr>
                          <m:t>2</m:t>
                        </m:r>
                      </m:sup>
                    </m:sSup>
                  </m:oMath>
                </a14:m>
                <a:r>
                  <a:rPr lang="en-US" sz="1600" dirty="0">
                    <a:solidFill>
                      <a:schemeClr val="tx1"/>
                    </a:solidFill>
                    <a:latin typeface="+mj-lt"/>
                  </a:rPr>
                  <a:t>, </a:t>
                </a:r>
                <a:r>
                  <a:rPr lang="en-US" sz="1600" dirty="0" err="1">
                    <a:solidFill>
                      <a:schemeClr val="tx1"/>
                    </a:solidFill>
                    <a:latin typeface="+mj-lt"/>
                  </a:rPr>
                  <a:t>phương</a:t>
                </a:r>
                <a:r>
                  <a:rPr lang="en-US" sz="1600" dirty="0">
                    <a:solidFill>
                      <a:schemeClr val="tx1"/>
                    </a:solidFill>
                    <a:latin typeface="+mj-lt"/>
                  </a:rPr>
                  <a:t> </a:t>
                </a:r>
                <a:r>
                  <a:rPr lang="en-US" sz="1600" dirty="0" err="1">
                    <a:solidFill>
                      <a:schemeClr val="tx1"/>
                    </a:solidFill>
                    <a:latin typeface="+mj-lt"/>
                  </a:rPr>
                  <a:t>pháp</a:t>
                </a:r>
                <a:r>
                  <a:rPr lang="en-US" sz="1600" dirty="0">
                    <a:solidFill>
                      <a:schemeClr val="tx1"/>
                    </a:solidFill>
                    <a:latin typeface="+mj-lt"/>
                  </a:rPr>
                  <a:t> Newton </a:t>
                </a:r>
                <a:r>
                  <a:rPr lang="en-US" sz="1600" dirty="0" err="1">
                    <a:solidFill>
                      <a:schemeClr val="tx1"/>
                    </a:solidFill>
                    <a:latin typeface="+mj-lt"/>
                  </a:rPr>
                  <a:t>có</a:t>
                </a:r>
                <a:r>
                  <a:rPr lang="en-US" sz="1600" dirty="0">
                    <a:solidFill>
                      <a:schemeClr val="tx1"/>
                    </a:solidFill>
                    <a:latin typeface="+mj-lt"/>
                  </a:rPr>
                  <a:t> </a:t>
                </a:r>
                <a:r>
                  <a:rPr lang="en-US" sz="1600" dirty="0" err="1">
                    <a:solidFill>
                      <a:schemeClr val="tx1"/>
                    </a:solidFill>
                    <a:latin typeface="+mj-lt"/>
                  </a:rPr>
                  <a:t>công</a:t>
                </a:r>
                <a:r>
                  <a:rPr lang="en-US" sz="1600" dirty="0">
                    <a:solidFill>
                      <a:schemeClr val="tx1"/>
                    </a:solidFill>
                    <a:latin typeface="+mj-lt"/>
                  </a:rPr>
                  <a:t> </a:t>
                </a:r>
                <a:r>
                  <a:rPr lang="en-US" sz="1600" dirty="0" err="1">
                    <a:solidFill>
                      <a:schemeClr val="tx1"/>
                    </a:solidFill>
                    <a:latin typeface="+mj-lt"/>
                  </a:rPr>
                  <a:t>thức</a:t>
                </a:r>
                <a:r>
                  <a:rPr lang="en-US" sz="1600" dirty="0">
                    <a:solidFill>
                      <a:schemeClr val="tx1"/>
                    </a:solidFill>
                    <a:latin typeface="+mj-lt"/>
                  </a:rPr>
                  <a:t> </a:t>
                </a:r>
                <a:r>
                  <a:rPr lang="en-US" sz="1600" dirty="0" err="1">
                    <a:solidFill>
                      <a:schemeClr val="tx1"/>
                    </a:solidFill>
                    <a:latin typeface="+mj-lt"/>
                  </a:rPr>
                  <a:t>lặp</a:t>
                </a:r>
                <a:r>
                  <a:rPr lang="en-US" sz="1600" dirty="0">
                    <a:solidFill>
                      <a:schemeClr val="tx1"/>
                    </a:solidFill>
                    <a:latin typeface="+mj-lt"/>
                  </a:rPr>
                  <a:t>: </a:t>
                </a:r>
              </a:p>
              <a:p>
                <a:pPr marL="76200" indent="0">
                  <a:lnSpc>
                    <a:spcPct val="150000"/>
                  </a:lnSpc>
                  <a:buNone/>
                </a:pPr>
                <a:r>
                  <a:rPr lang="en-US" sz="1600" dirty="0">
                    <a:solidFill>
                      <a:schemeClr val="tx1"/>
                    </a:solidFill>
                  </a:rPr>
                  <a:t>		</a:t>
                </a:r>
              </a:p>
              <a:p>
                <a:pPr marL="76200" indent="0">
                  <a:lnSpc>
                    <a:spcPct val="150000"/>
                  </a:lnSpc>
                  <a:buNone/>
                </a:pPr>
                <a:r>
                  <a:rPr lang="en-US" sz="1600" dirty="0">
                    <a:solidFill>
                      <a:schemeClr val="tx1"/>
                    </a:solidFill>
                  </a:rPr>
                  <a:t>		</a:t>
                </a:r>
                <a14:m>
                  <m:oMath xmlns:m="http://schemas.openxmlformats.org/officeDocument/2006/math">
                    <m:sSub>
                      <m:sSubPr>
                        <m:ctrlPr>
                          <a:rPr lang="en-US" sz="160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𝑥</m:t>
                        </m:r>
                      </m:e>
                      <m:sub>
                        <m:r>
                          <a:rPr lang="en-US" sz="1600" b="0" i="1" smtClean="0">
                            <a:solidFill>
                              <a:schemeClr val="tx1"/>
                            </a:solidFill>
                            <a:latin typeface="Cambria Math" panose="02040503050406030204" pitchFamily="18" charset="0"/>
                            <a:ea typeface="Cambria Math" panose="02040503050406030204" pitchFamily="18" charset="0"/>
                          </a:rPr>
                          <m:t>𝑘</m:t>
                        </m:r>
                      </m:sub>
                    </m:sSub>
                    <m:r>
                      <a:rPr lang="en-US" sz="1600" b="0" i="0" dirty="0" smtClean="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𝑥</m:t>
                        </m:r>
                      </m:e>
                      <m:sub>
                        <m:r>
                          <a:rPr lang="en-US" sz="1600" b="0" i="1" smtClean="0">
                            <a:solidFill>
                              <a:schemeClr val="tx1"/>
                            </a:solidFill>
                            <a:latin typeface="Cambria Math" panose="02040503050406030204" pitchFamily="18" charset="0"/>
                            <a:ea typeface="Cambria Math" panose="02040503050406030204" pitchFamily="18" charset="0"/>
                          </a:rPr>
                          <m:t>𝑘</m:t>
                        </m:r>
                        <m:r>
                          <a:rPr lang="en-US" sz="1600" b="0" i="1" smtClean="0">
                            <a:solidFill>
                              <a:schemeClr val="tx1"/>
                            </a:solidFill>
                            <a:latin typeface="Cambria Math" panose="02040503050406030204" pitchFamily="18" charset="0"/>
                            <a:ea typeface="Cambria Math" panose="02040503050406030204" pitchFamily="18" charset="0"/>
                          </a:rPr>
                          <m:t>−1</m:t>
                        </m:r>
                      </m:sub>
                    </m:sSub>
                  </m:oMath>
                </a14:m>
                <a:r>
                  <a:rPr lang="en-US" sz="1600" dirty="0">
                    <a:solidFill>
                      <a:schemeClr val="tx1"/>
                    </a:solidFill>
                    <a:latin typeface="+mj-lt"/>
                  </a:rPr>
                  <a:t> - </a:t>
                </a:r>
                <a14:m>
                  <m:oMath xmlns:m="http://schemas.openxmlformats.org/officeDocument/2006/math">
                    <m:sSup>
                      <m:sSupPr>
                        <m:ctrlPr>
                          <a:rPr lang="en-US" sz="1600" b="0" i="1" smtClean="0">
                            <a:solidFill>
                              <a:schemeClr val="tx1"/>
                            </a:solidFill>
                            <a:latin typeface="Cambria Math" panose="02040503050406030204" pitchFamily="18" charset="0"/>
                            <a:ea typeface="Cambria Math" panose="02040503050406030204" pitchFamily="18" charset="0"/>
                          </a:rPr>
                        </m:ctrlPr>
                      </m:sSupPr>
                      <m:e>
                        <m:r>
                          <a:rPr lang="en-US" sz="1600">
                            <a:solidFill>
                              <a:schemeClr val="tx1"/>
                            </a:solidFill>
                            <a:latin typeface="Cambria Math" panose="02040503050406030204" pitchFamily="18" charset="0"/>
                            <a:ea typeface="Cambria Math" panose="02040503050406030204" pitchFamily="18" charset="0"/>
                          </a:rPr>
                          <m:t>(</m:t>
                        </m:r>
                        <m:sSup>
                          <m:sSupPr>
                            <m:ctrlPr>
                              <a:rPr lang="en-US" sz="1600" i="1" smtClean="0">
                                <a:solidFill>
                                  <a:schemeClr val="tx1"/>
                                </a:solidFill>
                                <a:latin typeface="Cambria Math" panose="02040503050406030204" pitchFamily="18" charset="0"/>
                                <a:ea typeface="Cambria Math" panose="02040503050406030204" pitchFamily="18" charset="0"/>
                              </a:rPr>
                            </m:ctrlPr>
                          </m:sSupPr>
                          <m:e>
                            <m:r>
                              <m:rPr>
                                <m:sty m:val="p"/>
                              </m:rPr>
                              <a:rPr lang="en-US" sz="1600" i="1">
                                <a:solidFill>
                                  <a:schemeClr val="tx1"/>
                                </a:solidFill>
                                <a:latin typeface="Cambria Math" panose="02040503050406030204" pitchFamily="18" charset="0"/>
                                <a:ea typeface="Cambria Math" panose="02040503050406030204" pitchFamily="18" charset="0"/>
                              </a:rPr>
                              <m:t>∇</m:t>
                            </m:r>
                          </m:e>
                          <m:sup>
                            <m:r>
                              <a:rPr lang="en-US" sz="1600" b="0" i="1" smtClean="0">
                                <a:solidFill>
                                  <a:schemeClr val="tx1"/>
                                </a:solidFill>
                                <a:latin typeface="Cambria Math" panose="02040503050406030204" pitchFamily="18" charset="0"/>
                                <a:ea typeface="Cambria Math" panose="02040503050406030204" pitchFamily="18" charset="0"/>
                              </a:rPr>
                              <m:t>2</m:t>
                            </m:r>
                          </m:sup>
                        </m:sSup>
                        <m:r>
                          <a:rPr lang="en-US" sz="1600" i="1">
                            <a:solidFill>
                              <a:schemeClr val="tx1"/>
                            </a:solidFill>
                            <a:latin typeface="Cambria Math" panose="02040503050406030204" pitchFamily="18" charset="0"/>
                          </a:rPr>
                          <m:t>𝑓</m:t>
                        </m:r>
                        <m:d>
                          <m:dPr>
                            <m:ctrlPr>
                              <a:rPr lang="en-US" sz="1600" i="1">
                                <a:solidFill>
                                  <a:schemeClr val="tx1"/>
                                </a:solidFill>
                                <a:latin typeface="Cambria Math" panose="02040503050406030204" pitchFamily="18" charset="0"/>
                              </a:rPr>
                            </m:ctrlPr>
                          </m:dPr>
                          <m:e>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ea typeface="Cambria Math" panose="02040503050406030204" pitchFamily="18" charset="0"/>
                                  </a:rPr>
                                  <m:t>𝑘</m:t>
                                </m:r>
                                <m:r>
                                  <a:rPr lang="en-US" sz="1600" i="1">
                                    <a:solidFill>
                                      <a:schemeClr val="tx1"/>
                                    </a:solidFill>
                                    <a:latin typeface="Cambria Math" panose="02040503050406030204" pitchFamily="18" charset="0"/>
                                    <a:ea typeface="Cambria Math" panose="02040503050406030204" pitchFamily="18" charset="0"/>
                                  </a:rPr>
                                  <m:t>−1</m:t>
                                </m:r>
                              </m:sub>
                            </m:sSub>
                          </m:e>
                        </m:d>
                        <m:r>
                          <a:rPr lang="en-US" sz="1600" i="1">
                            <a:solidFill>
                              <a:schemeClr val="tx1"/>
                            </a:solidFill>
                            <a:latin typeface="Cambria Math" panose="02040503050406030204" pitchFamily="18" charset="0"/>
                            <a:ea typeface="Cambria Math" panose="02040503050406030204" pitchFamily="18" charset="0"/>
                          </a:rPr>
                          <m:t>)</m:t>
                        </m:r>
                      </m:e>
                      <m:sup>
                        <m:r>
                          <a:rPr lang="en-US" sz="1600" b="0" i="1" smtClean="0">
                            <a:solidFill>
                              <a:schemeClr val="tx1"/>
                            </a:solidFill>
                            <a:latin typeface="Cambria Math" panose="02040503050406030204" pitchFamily="18" charset="0"/>
                            <a:ea typeface="Cambria Math" panose="02040503050406030204" pitchFamily="18" charset="0"/>
                          </a:rPr>
                          <m:t>−1</m:t>
                        </m:r>
                      </m:sup>
                    </m:sSup>
                    <m:r>
                      <m:rPr>
                        <m:sty m:val="p"/>
                      </m:rPr>
                      <a:rPr lang="en-US" sz="1600" i="1">
                        <a:solidFill>
                          <a:schemeClr val="tx1"/>
                        </a:solidFill>
                        <a:latin typeface="Cambria Math" panose="02040503050406030204" pitchFamily="18" charset="0"/>
                        <a:ea typeface="Cambria Math" panose="02040503050406030204" pitchFamily="18" charset="0"/>
                      </a:rPr>
                      <m:t>∇</m:t>
                    </m:r>
                    <m:r>
                      <a:rPr lang="en-US" sz="1600" i="1">
                        <a:solidFill>
                          <a:schemeClr val="tx1"/>
                        </a:solidFill>
                        <a:latin typeface="Cambria Math" panose="02040503050406030204" pitchFamily="18" charset="0"/>
                      </a:rPr>
                      <m:t>𝑓</m:t>
                    </m:r>
                    <m:d>
                      <m:dPr>
                        <m:ctrlPr>
                          <a:rPr lang="en-US" sz="1600" i="1">
                            <a:solidFill>
                              <a:schemeClr val="tx1"/>
                            </a:solidFill>
                            <a:latin typeface="Cambria Math" panose="02040503050406030204" pitchFamily="18" charset="0"/>
                          </a:rPr>
                        </m:ctrlPr>
                      </m:dPr>
                      <m:e>
                        <m:sSub>
                          <m:sSubPr>
                            <m:ctrlPr>
                              <a:rPr lang="en-US" sz="1600" i="1" dirty="0" smtClean="0">
                                <a:solidFill>
                                  <a:schemeClr val="tx1"/>
                                </a:solidFill>
                                <a:latin typeface="Cambria Math" panose="02040503050406030204" pitchFamily="18" charset="0"/>
                              </a:rPr>
                            </m:ctrlPr>
                          </m:sSubPr>
                          <m:e>
                            <m:r>
                              <a:rPr lang="en-US" sz="1600" b="0" i="1" dirty="0" smtClean="0">
                                <a:solidFill>
                                  <a:schemeClr val="tx1"/>
                                </a:solidFill>
                                <a:latin typeface="Cambria Math" panose="02040503050406030204" pitchFamily="18" charset="0"/>
                              </a:rPr>
                              <m:t>𝑥</m:t>
                            </m:r>
                          </m:e>
                          <m:sub>
                            <m:r>
                              <a:rPr lang="en-US" sz="1600" b="0" i="1" smtClean="0">
                                <a:solidFill>
                                  <a:schemeClr val="tx1"/>
                                </a:solidFill>
                                <a:latin typeface="Cambria Math" panose="02040503050406030204" pitchFamily="18" charset="0"/>
                                <a:ea typeface="Cambria Math" panose="02040503050406030204" pitchFamily="18" charset="0"/>
                              </a:rPr>
                              <m:t>𝑘</m:t>
                            </m:r>
                            <m:r>
                              <a:rPr lang="en-US" sz="1600" b="0" i="1" smtClean="0">
                                <a:solidFill>
                                  <a:schemeClr val="tx1"/>
                                </a:solidFill>
                                <a:latin typeface="Cambria Math" panose="02040503050406030204" pitchFamily="18" charset="0"/>
                                <a:ea typeface="Cambria Math" panose="02040503050406030204" pitchFamily="18" charset="0"/>
                              </a:rPr>
                              <m:t>−1</m:t>
                            </m:r>
                          </m:sub>
                        </m:sSub>
                      </m:e>
                    </m:d>
                  </m:oMath>
                </a14:m>
                <a:r>
                  <a:rPr lang="en-US" sz="1600" dirty="0">
                    <a:solidFill>
                      <a:schemeClr val="tx1"/>
                    </a:solidFill>
                    <a:latin typeface="+mj-lt"/>
                  </a:rPr>
                  <a:t> </a:t>
                </a:r>
              </a:p>
              <a:p>
                <a:pPr marL="76200" lvl="0" indent="0">
                  <a:lnSpc>
                    <a:spcPct val="150000"/>
                  </a:lnSpc>
                  <a:buNone/>
                </a:pPr>
                <a:endParaRPr lang="en-US" sz="1600" dirty="0">
                  <a:solidFill>
                    <a:schemeClr val="tx1"/>
                  </a:solidFill>
                  <a:latin typeface="+mj-lt"/>
                </a:endParaRPr>
              </a:p>
              <a:p>
                <a:pPr marL="76200" lvl="0" indent="0">
                  <a:lnSpc>
                    <a:spcPct val="150000"/>
                  </a:lnSpc>
                  <a:buNone/>
                </a:pPr>
                <a:r>
                  <a:rPr lang="en-US" sz="1600" dirty="0" err="1">
                    <a:solidFill>
                      <a:schemeClr val="tx1"/>
                    </a:solidFill>
                    <a:latin typeface="+mj-lt"/>
                  </a:rPr>
                  <a:t>Với</a:t>
                </a:r>
                <a:r>
                  <a:rPr lang="en-US" sz="1600" dirty="0">
                    <a:solidFill>
                      <a:schemeClr val="tx1"/>
                    </a:solidFill>
                    <a:latin typeface="+mj-lt"/>
                  </a:rPr>
                  <a:t> </a:t>
                </a:r>
                <a14:m>
                  <m:oMath xmlns:m="http://schemas.openxmlformats.org/officeDocument/2006/math">
                    <m:sSup>
                      <m:sSupPr>
                        <m:ctrlPr>
                          <a:rPr lang="en-US" sz="1600" i="1" smtClean="0">
                            <a:solidFill>
                              <a:schemeClr val="tx1"/>
                            </a:solidFill>
                            <a:latin typeface="Cambria Math" panose="02040503050406030204" pitchFamily="18" charset="0"/>
                            <a:ea typeface="Cambria Math" panose="02040503050406030204" pitchFamily="18" charset="0"/>
                          </a:rPr>
                        </m:ctrlPr>
                      </m:sSupPr>
                      <m:e>
                        <m:r>
                          <m:rPr>
                            <m:sty m:val="p"/>
                          </m:rPr>
                          <a:rPr lang="en-US" sz="1600" i="1">
                            <a:solidFill>
                              <a:schemeClr val="tx1"/>
                            </a:solidFill>
                            <a:latin typeface="Cambria Math" panose="02040503050406030204" pitchFamily="18" charset="0"/>
                            <a:ea typeface="Cambria Math" panose="02040503050406030204" pitchFamily="18" charset="0"/>
                          </a:rPr>
                          <m:t>∇</m:t>
                        </m:r>
                      </m:e>
                      <m:sup>
                        <m:r>
                          <a:rPr lang="en-US" sz="1600" b="0" i="1" smtClean="0">
                            <a:solidFill>
                              <a:schemeClr val="tx1"/>
                            </a:solidFill>
                            <a:latin typeface="Cambria Math" panose="02040503050406030204" pitchFamily="18" charset="0"/>
                            <a:ea typeface="Cambria Math" panose="02040503050406030204" pitchFamily="18" charset="0"/>
                          </a:rPr>
                          <m:t>2</m:t>
                        </m:r>
                      </m:sup>
                    </m:sSup>
                    <m:r>
                      <a:rPr lang="en-US" sz="1600" i="1">
                        <a:solidFill>
                          <a:schemeClr val="tx1"/>
                        </a:solidFill>
                        <a:latin typeface="Cambria Math" panose="02040503050406030204" pitchFamily="18" charset="0"/>
                      </a:rPr>
                      <m:t>𝑓</m:t>
                    </m:r>
                    <m:d>
                      <m:dPr>
                        <m:ctrlPr>
                          <a:rPr lang="en-US" sz="1600" i="1">
                            <a:solidFill>
                              <a:schemeClr val="tx1"/>
                            </a:solidFill>
                            <a:latin typeface="Cambria Math" panose="02040503050406030204" pitchFamily="18" charset="0"/>
                          </a:rPr>
                        </m:ctrlPr>
                      </m:dPr>
                      <m:e>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ea typeface="Cambria Math" panose="02040503050406030204" pitchFamily="18" charset="0"/>
                              </a:rPr>
                              <m:t>𝑘</m:t>
                            </m:r>
                            <m:r>
                              <a:rPr lang="en-US" sz="1600" i="1">
                                <a:solidFill>
                                  <a:schemeClr val="tx1"/>
                                </a:solidFill>
                                <a:latin typeface="Cambria Math" panose="02040503050406030204" pitchFamily="18" charset="0"/>
                                <a:ea typeface="Cambria Math" panose="02040503050406030204" pitchFamily="18" charset="0"/>
                              </a:rPr>
                              <m:t>−1</m:t>
                            </m:r>
                          </m:sub>
                        </m:sSub>
                      </m:e>
                    </m:d>
                  </m:oMath>
                </a14:m>
                <a:r>
                  <a:rPr lang="en-US" sz="1600" dirty="0">
                    <a:solidFill>
                      <a:schemeClr val="tx1"/>
                    </a:solidFill>
                    <a:latin typeface="+mj-lt"/>
                  </a:rPr>
                  <a:t> </a:t>
                </a:r>
                <a:r>
                  <a:rPr lang="en-US" sz="1600" dirty="0" err="1">
                    <a:solidFill>
                      <a:schemeClr val="tx1"/>
                    </a:solidFill>
                    <a:latin typeface="+mj-lt"/>
                  </a:rPr>
                  <a:t>là</a:t>
                </a:r>
                <a:r>
                  <a:rPr lang="en-US" sz="1600" dirty="0">
                    <a:solidFill>
                      <a:schemeClr val="tx1"/>
                    </a:solidFill>
                    <a:latin typeface="+mj-lt"/>
                  </a:rPr>
                  <a:t> ma </a:t>
                </a:r>
                <a:r>
                  <a:rPr lang="en-US" sz="1600" dirty="0" err="1">
                    <a:solidFill>
                      <a:schemeClr val="tx1"/>
                    </a:solidFill>
                    <a:latin typeface="+mj-lt"/>
                  </a:rPr>
                  <a:t>trận</a:t>
                </a:r>
                <a:r>
                  <a:rPr lang="en-US" sz="1600" dirty="0">
                    <a:solidFill>
                      <a:schemeClr val="tx1"/>
                    </a:solidFill>
                    <a:latin typeface="+mj-lt"/>
                  </a:rPr>
                  <a:t> Hessian của f </a:t>
                </a:r>
                <a:r>
                  <a:rPr lang="en-US" sz="1600" dirty="0" err="1">
                    <a:solidFill>
                      <a:schemeClr val="tx1"/>
                    </a:solidFill>
                    <a:latin typeface="+mj-lt"/>
                  </a:rPr>
                  <a:t>tại</a:t>
                </a:r>
                <a:r>
                  <a:rPr lang="en-US" sz="1600" dirty="0">
                    <a:solidFill>
                      <a:schemeClr val="tx1"/>
                    </a:solidFill>
                    <a:latin typeface="+mj-lt"/>
                  </a:rPr>
                  <a:t> </a:t>
                </a:r>
                <a14:m>
                  <m:oMath xmlns:m="http://schemas.openxmlformats.org/officeDocument/2006/math">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ea typeface="Cambria Math" panose="02040503050406030204" pitchFamily="18" charset="0"/>
                          </a:rPr>
                          <m:t>𝑘</m:t>
                        </m:r>
                        <m:r>
                          <a:rPr lang="en-US" sz="1600" i="1">
                            <a:solidFill>
                              <a:schemeClr val="tx1"/>
                            </a:solidFill>
                            <a:latin typeface="Cambria Math" panose="02040503050406030204" pitchFamily="18" charset="0"/>
                            <a:ea typeface="Cambria Math" panose="02040503050406030204" pitchFamily="18" charset="0"/>
                          </a:rPr>
                          <m:t>−1</m:t>
                        </m:r>
                      </m:sub>
                    </m:sSub>
                  </m:oMath>
                </a14:m>
                <a:endParaRPr lang="en-US" sz="1600" dirty="0">
                  <a:solidFill>
                    <a:schemeClr val="tx1"/>
                  </a:solidFill>
                  <a:latin typeface="+mj-lt"/>
                </a:endParaRPr>
              </a:p>
            </p:txBody>
          </p:sp>
        </mc:Choice>
        <mc:Fallback xmlns="">
          <p:sp>
            <p:nvSpPr>
              <p:cNvPr id="740" name="Google Shape;740;p17"/>
              <p:cNvSpPr txBox="1">
                <a:spLocks noGrp="1" noRot="1" noChangeAspect="1" noMove="1" noResize="1" noEditPoints="1" noAdjustHandles="1" noChangeArrowheads="1" noChangeShapeType="1" noTextEdit="1"/>
              </p:cNvSpPr>
              <p:nvPr>
                <p:ph type="body" idx="1"/>
              </p:nvPr>
            </p:nvSpPr>
            <p:spPr>
              <a:xfrm>
                <a:off x="768096" y="1125350"/>
                <a:ext cx="7620530" cy="896812"/>
              </a:xfrm>
              <a:prstGeom prst="rect">
                <a:avLst/>
              </a:prstGeom>
              <a:blipFill>
                <a:blip r:embed="rId3"/>
                <a:stretch>
                  <a:fillRect l="-560" r="-480" b="-153741"/>
                </a:stretch>
              </a:blipFill>
            </p:spPr>
            <p:txBody>
              <a:bodyPr/>
              <a:lstStyle/>
              <a:p>
                <a:r>
                  <a:rPr lang="en-US">
                    <a:noFill/>
                  </a:rPr>
                  <a:t> </a:t>
                </a:r>
              </a:p>
            </p:txBody>
          </p:sp>
        </mc:Fallback>
      </mc:AlternateContent>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4745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6. Điều kiện dừng </a:t>
            </a:r>
            <a:endParaRPr dirty="0">
              <a:latin typeface="+mj-lt"/>
            </a:endParaRPr>
          </a:p>
        </p:txBody>
      </p:sp>
      <p:sp>
        <p:nvSpPr>
          <p:cNvPr id="740" name="Google Shape;740;p17"/>
          <p:cNvSpPr txBox="1">
            <a:spLocks noGrp="1"/>
          </p:cNvSpPr>
          <p:nvPr>
            <p:ph type="body" idx="1"/>
          </p:nvPr>
        </p:nvSpPr>
        <p:spPr>
          <a:xfrm>
            <a:off x="768096" y="1125350"/>
            <a:ext cx="7620530" cy="896812"/>
          </a:xfrm>
          <a:prstGeom prst="rect">
            <a:avLst/>
          </a:prstGeom>
        </p:spPr>
        <p:txBody>
          <a:bodyPr spcFirstLastPara="1" wrap="square" lIns="0" tIns="0" rIns="0" bIns="0" anchor="t" anchorCtr="0">
            <a:noAutofit/>
          </a:bodyPr>
          <a:lstStyle/>
          <a:p>
            <a:pPr marL="76200" lvl="0" indent="0" algn="l" rtl="0">
              <a:lnSpc>
                <a:spcPct val="150000"/>
              </a:lnSpc>
              <a:spcBef>
                <a:spcPts val="0"/>
              </a:spcBef>
              <a:spcAft>
                <a:spcPts val="0"/>
              </a:spcAft>
              <a:buSzPts val="2400"/>
              <a:buNone/>
            </a:pPr>
            <a:r>
              <a:rPr lang="en-US" sz="1400" dirty="0">
                <a:solidFill>
                  <a:schemeClr val="tx1"/>
                </a:solidFill>
                <a:latin typeface="+mj-lt"/>
              </a:rPr>
              <a:t>Một </a:t>
            </a:r>
            <a:r>
              <a:rPr lang="en-US" sz="1400" dirty="0" err="1">
                <a:solidFill>
                  <a:schemeClr val="tx1"/>
                </a:solidFill>
                <a:latin typeface="+mj-lt"/>
              </a:rPr>
              <a:t>vài</a:t>
            </a:r>
            <a:r>
              <a:rPr lang="en-US" sz="1400" dirty="0">
                <a:solidFill>
                  <a:schemeClr val="tx1"/>
                </a:solidFill>
                <a:latin typeface="+mj-lt"/>
              </a:rPr>
              <a:t> </a:t>
            </a:r>
            <a:r>
              <a:rPr lang="en-US" sz="1400" dirty="0" err="1">
                <a:solidFill>
                  <a:schemeClr val="tx1"/>
                </a:solidFill>
                <a:latin typeface="+mj-lt"/>
              </a:rPr>
              <a:t>phương</a:t>
            </a:r>
            <a:r>
              <a:rPr lang="en-US" sz="1400" dirty="0">
                <a:solidFill>
                  <a:schemeClr val="tx1"/>
                </a:solidFill>
                <a:latin typeface="+mj-lt"/>
              </a:rPr>
              <a:t> </a:t>
            </a:r>
            <a:r>
              <a:rPr lang="en-US" sz="1400" dirty="0" err="1">
                <a:solidFill>
                  <a:schemeClr val="tx1"/>
                </a:solidFill>
                <a:latin typeface="+mj-lt"/>
              </a:rPr>
              <a:t>pháp</a:t>
            </a:r>
            <a:r>
              <a:rPr lang="en-US" sz="1400" dirty="0">
                <a:solidFill>
                  <a:schemeClr val="tx1"/>
                </a:solidFill>
                <a:latin typeface="+mj-lt"/>
              </a:rPr>
              <a:t> </a:t>
            </a:r>
            <a:r>
              <a:rPr lang="en-US" sz="1400" dirty="0" err="1">
                <a:solidFill>
                  <a:schemeClr val="tx1"/>
                </a:solidFill>
                <a:latin typeface="+mj-lt"/>
              </a:rPr>
              <a:t>xác</a:t>
            </a:r>
            <a:r>
              <a:rPr lang="en-US" sz="1400" dirty="0">
                <a:solidFill>
                  <a:schemeClr val="tx1"/>
                </a:solidFill>
                <a:latin typeface="+mj-lt"/>
              </a:rPr>
              <a:t> </a:t>
            </a:r>
            <a:r>
              <a:rPr lang="en-US" sz="1400" dirty="0" err="1">
                <a:solidFill>
                  <a:schemeClr val="tx1"/>
                </a:solidFill>
                <a:latin typeface="+mj-lt"/>
              </a:rPr>
              <a:t>định</a:t>
            </a:r>
            <a:r>
              <a:rPr lang="en-US" sz="1400" dirty="0">
                <a:solidFill>
                  <a:schemeClr val="tx1"/>
                </a:solidFill>
                <a:latin typeface="+mj-lt"/>
              </a:rPr>
              <a:t> </a:t>
            </a:r>
            <a:r>
              <a:rPr lang="en-US" sz="1400" dirty="0" err="1">
                <a:solidFill>
                  <a:schemeClr val="tx1"/>
                </a:solidFill>
                <a:latin typeface="+mj-lt"/>
              </a:rPr>
              <a:t>điểm</a:t>
            </a:r>
            <a:r>
              <a:rPr lang="en-US" sz="1400" dirty="0">
                <a:solidFill>
                  <a:schemeClr val="tx1"/>
                </a:solidFill>
                <a:latin typeface="+mj-lt"/>
              </a:rPr>
              <a:t> </a:t>
            </a:r>
            <a:r>
              <a:rPr lang="en-US" sz="1400" dirty="0" err="1">
                <a:solidFill>
                  <a:schemeClr val="tx1"/>
                </a:solidFill>
                <a:latin typeface="+mj-lt"/>
              </a:rPr>
              <a:t>dừng</a:t>
            </a:r>
            <a:r>
              <a:rPr lang="en-US" sz="1400" dirty="0">
                <a:solidFill>
                  <a:schemeClr val="tx1"/>
                </a:solidFill>
                <a:latin typeface="+mj-lt"/>
              </a:rPr>
              <a:t> </a:t>
            </a:r>
            <a:r>
              <a:rPr lang="en-US" sz="1400" dirty="0" err="1">
                <a:solidFill>
                  <a:schemeClr val="tx1"/>
                </a:solidFill>
                <a:latin typeface="+mj-lt"/>
              </a:rPr>
              <a:t>cho</a:t>
            </a:r>
            <a:r>
              <a:rPr lang="en-US" sz="1400" dirty="0">
                <a:solidFill>
                  <a:schemeClr val="tx1"/>
                </a:solidFill>
                <a:latin typeface="+mj-lt"/>
              </a:rPr>
              <a:t> </a:t>
            </a:r>
            <a:r>
              <a:rPr lang="en-US" sz="1400" dirty="0" err="1">
                <a:solidFill>
                  <a:schemeClr val="tx1"/>
                </a:solidFill>
                <a:latin typeface="+mj-lt"/>
              </a:rPr>
              <a:t>thuật</a:t>
            </a:r>
            <a:r>
              <a:rPr lang="en-US" sz="1400" dirty="0">
                <a:solidFill>
                  <a:schemeClr val="tx1"/>
                </a:solidFill>
                <a:latin typeface="+mj-lt"/>
              </a:rPr>
              <a:t> </a:t>
            </a:r>
            <a:r>
              <a:rPr lang="en-US" sz="1400" dirty="0" err="1">
                <a:solidFill>
                  <a:schemeClr val="tx1"/>
                </a:solidFill>
                <a:latin typeface="+mj-lt"/>
              </a:rPr>
              <a:t>toán</a:t>
            </a:r>
            <a:r>
              <a:rPr lang="en-US" sz="1400" dirty="0">
                <a:solidFill>
                  <a:schemeClr val="tx1"/>
                </a:solidFill>
                <a:latin typeface="+mj-lt"/>
              </a:rPr>
              <a:t>:</a:t>
            </a:r>
          </a:p>
          <a:p>
            <a:pPr>
              <a:lnSpc>
                <a:spcPct val="150000"/>
              </a:lnSpc>
            </a:pPr>
            <a:r>
              <a:rPr lang="en-US" sz="1400" b="1" dirty="0" err="1">
                <a:solidFill>
                  <a:schemeClr val="tx1"/>
                </a:solidFill>
                <a:latin typeface="+mj-lt"/>
              </a:rPr>
              <a:t>Giới</a:t>
            </a:r>
            <a:r>
              <a:rPr lang="en-US" sz="1400" b="1" dirty="0">
                <a:solidFill>
                  <a:schemeClr val="tx1"/>
                </a:solidFill>
                <a:latin typeface="+mj-lt"/>
              </a:rPr>
              <a:t> </a:t>
            </a:r>
            <a:r>
              <a:rPr lang="en-US" sz="1400" b="1" dirty="0" err="1">
                <a:solidFill>
                  <a:schemeClr val="tx1"/>
                </a:solidFill>
                <a:latin typeface="+mj-lt"/>
              </a:rPr>
              <a:t>hạn</a:t>
            </a:r>
            <a:r>
              <a:rPr lang="en-US" sz="1400" b="1" dirty="0">
                <a:solidFill>
                  <a:schemeClr val="tx1"/>
                </a:solidFill>
                <a:latin typeface="+mj-lt"/>
              </a:rPr>
              <a:t> </a:t>
            </a:r>
            <a:r>
              <a:rPr lang="en-US" sz="1400" b="1" dirty="0" err="1">
                <a:solidFill>
                  <a:schemeClr val="tx1"/>
                </a:solidFill>
                <a:latin typeface="+mj-lt"/>
              </a:rPr>
              <a:t>số</a:t>
            </a:r>
            <a:r>
              <a:rPr lang="en-US" sz="1400" b="1" dirty="0">
                <a:solidFill>
                  <a:schemeClr val="tx1"/>
                </a:solidFill>
                <a:latin typeface="+mj-lt"/>
              </a:rPr>
              <a:t> </a:t>
            </a:r>
            <a:r>
              <a:rPr lang="en-US" sz="1400" b="1" dirty="0" err="1">
                <a:solidFill>
                  <a:schemeClr val="tx1"/>
                </a:solidFill>
                <a:latin typeface="+mj-lt"/>
              </a:rPr>
              <a:t>vòng</a:t>
            </a:r>
            <a:r>
              <a:rPr lang="en-US" sz="1400" b="1" dirty="0">
                <a:solidFill>
                  <a:schemeClr val="tx1"/>
                </a:solidFill>
                <a:latin typeface="+mj-lt"/>
              </a:rPr>
              <a:t> </a:t>
            </a:r>
            <a:r>
              <a:rPr lang="en-US" sz="1400" b="1" dirty="0" err="1">
                <a:solidFill>
                  <a:schemeClr val="tx1"/>
                </a:solidFill>
                <a:latin typeface="+mj-lt"/>
              </a:rPr>
              <a:t>lặp</a:t>
            </a:r>
            <a:endParaRPr lang="en-US" sz="1400" dirty="0">
              <a:solidFill>
                <a:schemeClr val="tx1"/>
              </a:solidFill>
              <a:latin typeface="+mj-lt"/>
            </a:endParaRPr>
          </a:p>
          <a:p>
            <a:pPr lvl="1">
              <a:lnSpc>
                <a:spcPct val="150000"/>
              </a:lnSpc>
            </a:pPr>
            <a:r>
              <a:rPr lang="en-US" sz="1400" dirty="0" err="1">
                <a:solidFill>
                  <a:schemeClr val="tx1"/>
                </a:solidFill>
                <a:latin typeface="+mj-lt"/>
              </a:rPr>
              <a:t>Ưu</a:t>
            </a:r>
            <a:r>
              <a:rPr lang="en-US" sz="1400" dirty="0">
                <a:solidFill>
                  <a:schemeClr val="tx1"/>
                </a:solidFill>
                <a:latin typeface="+mj-lt"/>
              </a:rPr>
              <a:t> </a:t>
            </a:r>
            <a:r>
              <a:rPr lang="en-US" sz="1400" dirty="0" err="1">
                <a:solidFill>
                  <a:schemeClr val="tx1"/>
                </a:solidFill>
                <a:latin typeface="+mj-lt"/>
              </a:rPr>
              <a:t>điểm</a:t>
            </a:r>
            <a:r>
              <a:rPr lang="en-US" sz="1400" dirty="0">
                <a:solidFill>
                  <a:schemeClr val="tx1"/>
                </a:solidFill>
                <a:latin typeface="+mj-lt"/>
              </a:rPr>
              <a:t>: </a:t>
            </a:r>
            <a:r>
              <a:rPr lang="en-US" sz="1400" dirty="0" err="1">
                <a:solidFill>
                  <a:schemeClr val="tx1"/>
                </a:solidFill>
                <a:latin typeface="+mj-lt"/>
              </a:rPr>
              <a:t>đơn</a:t>
            </a:r>
            <a:r>
              <a:rPr lang="en-US" sz="1400" dirty="0">
                <a:solidFill>
                  <a:schemeClr val="tx1"/>
                </a:solidFill>
                <a:latin typeface="+mj-lt"/>
              </a:rPr>
              <a:t> </a:t>
            </a:r>
            <a:r>
              <a:rPr lang="en-US" sz="1400" dirty="0" err="1">
                <a:solidFill>
                  <a:schemeClr val="tx1"/>
                </a:solidFill>
                <a:latin typeface="+mj-lt"/>
              </a:rPr>
              <a:t>giản</a:t>
            </a:r>
            <a:r>
              <a:rPr lang="en-US" sz="1400" dirty="0">
                <a:solidFill>
                  <a:schemeClr val="tx1"/>
                </a:solidFill>
                <a:latin typeface="+mj-lt"/>
              </a:rPr>
              <a:t>, </a:t>
            </a:r>
            <a:r>
              <a:rPr lang="en-US" sz="1400" dirty="0" err="1">
                <a:solidFill>
                  <a:schemeClr val="tx1"/>
                </a:solidFill>
                <a:latin typeface="+mj-lt"/>
              </a:rPr>
              <a:t>phổ</a:t>
            </a:r>
            <a:r>
              <a:rPr lang="en-US" sz="1400" dirty="0">
                <a:solidFill>
                  <a:schemeClr val="tx1"/>
                </a:solidFill>
                <a:latin typeface="+mj-lt"/>
              </a:rPr>
              <a:t> </a:t>
            </a:r>
            <a:r>
              <a:rPr lang="en-US" sz="1400" dirty="0" err="1">
                <a:solidFill>
                  <a:schemeClr val="tx1"/>
                </a:solidFill>
                <a:latin typeface="+mj-lt"/>
              </a:rPr>
              <a:t>biến</a:t>
            </a:r>
            <a:r>
              <a:rPr lang="en-US" sz="1400" dirty="0">
                <a:solidFill>
                  <a:schemeClr val="tx1"/>
                </a:solidFill>
                <a:latin typeface="+mj-lt"/>
              </a:rPr>
              <a:t> + </a:t>
            </a:r>
            <a:r>
              <a:rPr lang="en-US" sz="1400" dirty="0" err="1">
                <a:solidFill>
                  <a:schemeClr val="tx1"/>
                </a:solidFill>
                <a:latin typeface="+mj-lt"/>
              </a:rPr>
              <a:t>đảm</a:t>
            </a:r>
            <a:r>
              <a:rPr lang="en-US" sz="1400" dirty="0">
                <a:solidFill>
                  <a:schemeClr val="tx1"/>
                </a:solidFill>
                <a:latin typeface="+mj-lt"/>
              </a:rPr>
              <a:t> </a:t>
            </a:r>
            <a:r>
              <a:rPr lang="en-US" sz="1400" dirty="0" err="1">
                <a:solidFill>
                  <a:schemeClr val="tx1"/>
                </a:solidFill>
                <a:latin typeface="+mj-lt"/>
              </a:rPr>
              <a:t>bảo</a:t>
            </a:r>
            <a:r>
              <a:rPr lang="en-US" sz="1400" dirty="0">
                <a:solidFill>
                  <a:schemeClr val="tx1"/>
                </a:solidFill>
                <a:latin typeface="+mj-lt"/>
              </a:rPr>
              <a:t> </a:t>
            </a:r>
            <a:r>
              <a:rPr lang="en-US" sz="1400" dirty="0" err="1">
                <a:solidFill>
                  <a:schemeClr val="tx1"/>
                </a:solidFill>
                <a:latin typeface="+mj-lt"/>
              </a:rPr>
              <a:t>thuật</a:t>
            </a:r>
            <a:r>
              <a:rPr lang="en-US" sz="1400" dirty="0">
                <a:solidFill>
                  <a:schemeClr val="tx1"/>
                </a:solidFill>
                <a:latin typeface="+mj-lt"/>
              </a:rPr>
              <a:t> </a:t>
            </a:r>
            <a:r>
              <a:rPr lang="en-US" sz="1400" dirty="0" err="1">
                <a:solidFill>
                  <a:schemeClr val="tx1"/>
                </a:solidFill>
                <a:latin typeface="+mj-lt"/>
              </a:rPr>
              <a:t>toán</a:t>
            </a:r>
            <a:r>
              <a:rPr lang="en-US" sz="1400" dirty="0">
                <a:solidFill>
                  <a:schemeClr val="tx1"/>
                </a:solidFill>
                <a:latin typeface="+mj-lt"/>
              </a:rPr>
              <a:t> </a:t>
            </a:r>
            <a:r>
              <a:rPr lang="en-US" sz="1400" dirty="0" err="1">
                <a:solidFill>
                  <a:schemeClr val="tx1"/>
                </a:solidFill>
                <a:latin typeface="+mj-lt"/>
              </a:rPr>
              <a:t>chạy</a:t>
            </a:r>
            <a:r>
              <a:rPr lang="en-US" sz="1400" dirty="0">
                <a:solidFill>
                  <a:schemeClr val="tx1"/>
                </a:solidFill>
                <a:latin typeface="+mj-lt"/>
              </a:rPr>
              <a:t> </a:t>
            </a:r>
            <a:r>
              <a:rPr lang="en-US" sz="1400" dirty="0" err="1">
                <a:solidFill>
                  <a:schemeClr val="tx1"/>
                </a:solidFill>
                <a:latin typeface="+mj-lt"/>
              </a:rPr>
              <a:t>không</a:t>
            </a:r>
            <a:r>
              <a:rPr lang="en-US" sz="1400" dirty="0">
                <a:solidFill>
                  <a:schemeClr val="tx1"/>
                </a:solidFill>
                <a:latin typeface="+mj-lt"/>
              </a:rPr>
              <a:t> </a:t>
            </a:r>
            <a:r>
              <a:rPr lang="en-US" sz="1400" dirty="0" err="1">
                <a:solidFill>
                  <a:schemeClr val="tx1"/>
                </a:solidFill>
                <a:latin typeface="+mj-lt"/>
              </a:rPr>
              <a:t>quá</a:t>
            </a:r>
            <a:r>
              <a:rPr lang="en-US" sz="1400" dirty="0">
                <a:solidFill>
                  <a:schemeClr val="tx1"/>
                </a:solidFill>
                <a:latin typeface="+mj-lt"/>
              </a:rPr>
              <a:t> </a:t>
            </a:r>
            <a:r>
              <a:rPr lang="en-US" sz="1400" dirty="0" err="1">
                <a:solidFill>
                  <a:schemeClr val="tx1"/>
                </a:solidFill>
                <a:latin typeface="+mj-lt"/>
              </a:rPr>
              <a:t>lâu</a:t>
            </a:r>
            <a:endParaRPr lang="en-US" sz="1400" dirty="0">
              <a:solidFill>
                <a:schemeClr val="tx1"/>
              </a:solidFill>
              <a:latin typeface="+mj-lt"/>
            </a:endParaRPr>
          </a:p>
          <a:p>
            <a:pPr lvl="1">
              <a:lnSpc>
                <a:spcPct val="150000"/>
              </a:lnSpc>
            </a:pPr>
            <a:r>
              <a:rPr lang="en-US" sz="1400" dirty="0" err="1">
                <a:solidFill>
                  <a:schemeClr val="tx1"/>
                </a:solidFill>
                <a:latin typeface="+mj-lt"/>
              </a:rPr>
              <a:t>Nhược</a:t>
            </a:r>
            <a:r>
              <a:rPr lang="en-US" sz="1400" dirty="0">
                <a:solidFill>
                  <a:schemeClr val="tx1"/>
                </a:solidFill>
                <a:latin typeface="+mj-lt"/>
              </a:rPr>
              <a:t> </a:t>
            </a:r>
            <a:r>
              <a:rPr lang="en-US" sz="1400" dirty="0" err="1">
                <a:solidFill>
                  <a:schemeClr val="tx1"/>
                </a:solidFill>
                <a:latin typeface="+mj-lt"/>
              </a:rPr>
              <a:t>điểm</a:t>
            </a:r>
            <a:r>
              <a:rPr lang="en-US" sz="1400" dirty="0">
                <a:solidFill>
                  <a:schemeClr val="tx1"/>
                </a:solidFill>
                <a:latin typeface="+mj-lt"/>
              </a:rPr>
              <a:t>: </a:t>
            </a:r>
            <a:r>
              <a:rPr lang="en-US" sz="1400" dirty="0" err="1">
                <a:solidFill>
                  <a:schemeClr val="tx1"/>
                </a:solidFill>
                <a:latin typeface="+mj-lt"/>
              </a:rPr>
              <a:t>Thuật</a:t>
            </a:r>
            <a:r>
              <a:rPr lang="en-US" sz="1400" dirty="0">
                <a:solidFill>
                  <a:schemeClr val="tx1"/>
                </a:solidFill>
                <a:latin typeface="+mj-lt"/>
              </a:rPr>
              <a:t> </a:t>
            </a:r>
            <a:r>
              <a:rPr lang="en-US" sz="1400" dirty="0" err="1">
                <a:solidFill>
                  <a:schemeClr val="tx1"/>
                </a:solidFill>
                <a:latin typeface="+mj-lt"/>
              </a:rPr>
              <a:t>toán</a:t>
            </a:r>
            <a:r>
              <a:rPr lang="en-US" sz="1400" dirty="0">
                <a:solidFill>
                  <a:schemeClr val="tx1"/>
                </a:solidFill>
                <a:latin typeface="+mj-lt"/>
              </a:rPr>
              <a:t> </a:t>
            </a:r>
            <a:r>
              <a:rPr lang="en-US" sz="1400" dirty="0" err="1">
                <a:solidFill>
                  <a:schemeClr val="tx1"/>
                </a:solidFill>
                <a:latin typeface="+mj-lt"/>
              </a:rPr>
              <a:t>có</a:t>
            </a:r>
            <a:r>
              <a:rPr lang="en-US" sz="1400" dirty="0">
                <a:solidFill>
                  <a:schemeClr val="tx1"/>
                </a:solidFill>
                <a:latin typeface="+mj-lt"/>
              </a:rPr>
              <a:t> </a:t>
            </a:r>
            <a:r>
              <a:rPr lang="en-US" sz="1400" dirty="0" err="1">
                <a:solidFill>
                  <a:schemeClr val="tx1"/>
                </a:solidFill>
                <a:latin typeface="+mj-lt"/>
              </a:rPr>
              <a:t>thể</a:t>
            </a:r>
            <a:r>
              <a:rPr lang="en-US" sz="1400" dirty="0">
                <a:solidFill>
                  <a:schemeClr val="tx1"/>
                </a:solidFill>
                <a:latin typeface="+mj-lt"/>
              </a:rPr>
              <a:t> </a:t>
            </a:r>
            <a:r>
              <a:rPr lang="en-US" sz="1400" dirty="0" err="1">
                <a:solidFill>
                  <a:schemeClr val="tx1"/>
                </a:solidFill>
                <a:latin typeface="+mj-lt"/>
              </a:rPr>
              <a:t>dừng</a:t>
            </a:r>
            <a:r>
              <a:rPr lang="en-US" sz="1400" dirty="0">
                <a:solidFill>
                  <a:schemeClr val="tx1"/>
                </a:solidFill>
                <a:latin typeface="+mj-lt"/>
              </a:rPr>
              <a:t> </a:t>
            </a:r>
            <a:r>
              <a:rPr lang="en-US" sz="1400" dirty="0" err="1">
                <a:solidFill>
                  <a:schemeClr val="tx1"/>
                </a:solidFill>
                <a:latin typeface="+mj-lt"/>
              </a:rPr>
              <a:t>trước</a:t>
            </a:r>
            <a:r>
              <a:rPr lang="en-US" sz="1400" dirty="0">
                <a:solidFill>
                  <a:schemeClr val="tx1"/>
                </a:solidFill>
                <a:latin typeface="+mj-lt"/>
              </a:rPr>
              <a:t> </a:t>
            </a:r>
            <a:r>
              <a:rPr lang="en-US" sz="1400" dirty="0" err="1">
                <a:solidFill>
                  <a:schemeClr val="tx1"/>
                </a:solidFill>
                <a:latin typeface="+mj-lt"/>
              </a:rPr>
              <a:t>khi</a:t>
            </a:r>
            <a:r>
              <a:rPr lang="en-US" sz="1400" dirty="0">
                <a:solidFill>
                  <a:schemeClr val="tx1"/>
                </a:solidFill>
                <a:latin typeface="+mj-lt"/>
              </a:rPr>
              <a:t> </a:t>
            </a:r>
            <a:r>
              <a:rPr lang="en-US" sz="1400" dirty="0" err="1">
                <a:solidFill>
                  <a:schemeClr val="tx1"/>
                </a:solidFill>
                <a:latin typeface="+mj-lt"/>
              </a:rPr>
              <a:t>đủ</a:t>
            </a:r>
            <a:r>
              <a:rPr lang="en-US" sz="1400" dirty="0">
                <a:solidFill>
                  <a:schemeClr val="tx1"/>
                </a:solidFill>
                <a:latin typeface="+mj-lt"/>
              </a:rPr>
              <a:t> </a:t>
            </a:r>
            <a:r>
              <a:rPr lang="en-US" sz="1400" dirty="0" err="1">
                <a:solidFill>
                  <a:schemeClr val="tx1"/>
                </a:solidFill>
                <a:latin typeface="+mj-lt"/>
              </a:rPr>
              <a:t>gần</a:t>
            </a:r>
            <a:r>
              <a:rPr lang="en-US" sz="1400" dirty="0">
                <a:solidFill>
                  <a:schemeClr val="tx1"/>
                </a:solidFill>
                <a:latin typeface="+mj-lt"/>
              </a:rPr>
              <a:t> </a:t>
            </a:r>
            <a:r>
              <a:rPr lang="en-US" sz="1400" dirty="0" err="1">
                <a:solidFill>
                  <a:schemeClr val="tx1"/>
                </a:solidFill>
                <a:latin typeface="+mj-lt"/>
              </a:rPr>
              <a:t>với</a:t>
            </a:r>
            <a:r>
              <a:rPr lang="en-US" sz="1400" dirty="0">
                <a:solidFill>
                  <a:schemeClr val="tx1"/>
                </a:solidFill>
                <a:latin typeface="+mj-lt"/>
              </a:rPr>
              <a:t> </a:t>
            </a:r>
            <a:r>
              <a:rPr lang="en-US" sz="1400" dirty="0" err="1">
                <a:solidFill>
                  <a:schemeClr val="tx1"/>
                </a:solidFill>
                <a:latin typeface="+mj-lt"/>
              </a:rPr>
              <a:t>nghiệm</a:t>
            </a:r>
            <a:endParaRPr lang="en-US" sz="1400" dirty="0">
              <a:solidFill>
                <a:schemeClr val="tx1"/>
              </a:solidFill>
              <a:latin typeface="+mj-lt"/>
            </a:endParaRPr>
          </a:p>
          <a:p>
            <a:pPr>
              <a:lnSpc>
                <a:spcPct val="150000"/>
              </a:lnSpc>
            </a:pPr>
            <a:r>
              <a:rPr lang="en-US" sz="1400" b="1" dirty="0">
                <a:solidFill>
                  <a:schemeClr val="tx1"/>
                </a:solidFill>
                <a:latin typeface="+mj-lt"/>
              </a:rPr>
              <a:t>So </a:t>
            </a:r>
            <a:r>
              <a:rPr lang="en-US" sz="1400" b="1" dirty="0" err="1">
                <a:solidFill>
                  <a:schemeClr val="tx1"/>
                </a:solidFill>
                <a:latin typeface="+mj-lt"/>
              </a:rPr>
              <a:t>sánh</a:t>
            </a:r>
            <a:r>
              <a:rPr lang="en-US" sz="1400" b="1" dirty="0">
                <a:solidFill>
                  <a:schemeClr val="tx1"/>
                </a:solidFill>
                <a:latin typeface="+mj-lt"/>
              </a:rPr>
              <a:t> gradient</a:t>
            </a:r>
            <a:r>
              <a:rPr lang="en-US" sz="1400" dirty="0">
                <a:solidFill>
                  <a:schemeClr val="tx1"/>
                </a:solidFill>
                <a:latin typeface="+mj-lt"/>
              </a:rPr>
              <a:t> của </a:t>
            </a:r>
            <a:r>
              <a:rPr lang="en-US" sz="1400" dirty="0" err="1">
                <a:solidFill>
                  <a:schemeClr val="tx1"/>
                </a:solidFill>
                <a:latin typeface="+mj-lt"/>
              </a:rPr>
              <a:t>nghiệm</a:t>
            </a:r>
            <a:r>
              <a:rPr lang="en-US" sz="1400" dirty="0">
                <a:solidFill>
                  <a:schemeClr val="tx1"/>
                </a:solidFill>
                <a:latin typeface="+mj-lt"/>
              </a:rPr>
              <a:t> </a:t>
            </a:r>
            <a:r>
              <a:rPr lang="en-US" sz="1400" dirty="0" err="1">
                <a:solidFill>
                  <a:schemeClr val="tx1"/>
                </a:solidFill>
                <a:latin typeface="+mj-lt"/>
              </a:rPr>
              <a:t>tại</a:t>
            </a:r>
            <a:r>
              <a:rPr lang="en-US" sz="1400" dirty="0">
                <a:solidFill>
                  <a:schemeClr val="tx1"/>
                </a:solidFill>
                <a:latin typeface="+mj-lt"/>
              </a:rPr>
              <a:t> 2 </a:t>
            </a:r>
            <a:r>
              <a:rPr lang="en-US" sz="1400" dirty="0" err="1">
                <a:solidFill>
                  <a:schemeClr val="tx1"/>
                </a:solidFill>
                <a:latin typeface="+mj-lt"/>
              </a:rPr>
              <a:t>lần</a:t>
            </a:r>
            <a:r>
              <a:rPr lang="en-US" sz="1400" dirty="0">
                <a:solidFill>
                  <a:schemeClr val="tx1"/>
                </a:solidFill>
                <a:latin typeface="+mj-lt"/>
              </a:rPr>
              <a:t> </a:t>
            </a:r>
            <a:r>
              <a:rPr lang="en-US" sz="1400" dirty="0" err="1">
                <a:solidFill>
                  <a:schemeClr val="tx1"/>
                </a:solidFill>
                <a:latin typeface="+mj-lt"/>
              </a:rPr>
              <a:t>cập</a:t>
            </a:r>
            <a:r>
              <a:rPr lang="en-US" sz="1400" dirty="0">
                <a:solidFill>
                  <a:schemeClr val="tx1"/>
                </a:solidFill>
                <a:latin typeface="+mj-lt"/>
              </a:rPr>
              <a:t> </a:t>
            </a:r>
            <a:r>
              <a:rPr lang="en-US" sz="1400" dirty="0" err="1">
                <a:solidFill>
                  <a:schemeClr val="tx1"/>
                </a:solidFill>
                <a:latin typeface="+mj-lt"/>
              </a:rPr>
              <a:t>nhật</a:t>
            </a:r>
            <a:r>
              <a:rPr lang="en-US" sz="1400" dirty="0">
                <a:solidFill>
                  <a:schemeClr val="tx1"/>
                </a:solidFill>
                <a:latin typeface="+mj-lt"/>
              </a:rPr>
              <a:t> </a:t>
            </a:r>
            <a:r>
              <a:rPr lang="en-US" sz="1400" dirty="0" err="1">
                <a:solidFill>
                  <a:schemeClr val="tx1"/>
                </a:solidFill>
                <a:latin typeface="+mj-lt"/>
              </a:rPr>
              <a:t>liên</a:t>
            </a:r>
            <a:r>
              <a:rPr lang="en-US" sz="1400" dirty="0">
                <a:solidFill>
                  <a:schemeClr val="tx1"/>
                </a:solidFill>
                <a:latin typeface="+mj-lt"/>
              </a:rPr>
              <a:t> </a:t>
            </a:r>
            <a:r>
              <a:rPr lang="en-US" sz="1400" dirty="0" err="1">
                <a:solidFill>
                  <a:schemeClr val="tx1"/>
                </a:solidFill>
                <a:latin typeface="+mj-lt"/>
              </a:rPr>
              <a:t>tiếp</a:t>
            </a:r>
            <a:endParaRPr lang="en-US" sz="1400" dirty="0">
              <a:solidFill>
                <a:schemeClr val="tx1"/>
              </a:solidFill>
              <a:latin typeface="+mj-lt"/>
            </a:endParaRPr>
          </a:p>
          <a:p>
            <a:pPr lvl="1">
              <a:lnSpc>
                <a:spcPct val="150000"/>
              </a:lnSpc>
            </a:pPr>
            <a:r>
              <a:rPr lang="en-US" sz="1400" dirty="0" err="1">
                <a:solidFill>
                  <a:schemeClr val="tx1"/>
                </a:solidFill>
                <a:latin typeface="+mj-lt"/>
              </a:rPr>
              <a:t>Nhược</a:t>
            </a:r>
            <a:r>
              <a:rPr lang="en-US" sz="1400" dirty="0">
                <a:solidFill>
                  <a:schemeClr val="tx1"/>
                </a:solidFill>
                <a:latin typeface="+mj-lt"/>
              </a:rPr>
              <a:t> </a:t>
            </a:r>
            <a:r>
              <a:rPr lang="en-US" sz="1400" dirty="0" err="1">
                <a:solidFill>
                  <a:schemeClr val="tx1"/>
                </a:solidFill>
                <a:latin typeface="+mj-lt"/>
              </a:rPr>
              <a:t>điểm</a:t>
            </a:r>
            <a:r>
              <a:rPr lang="en-US" sz="1400" dirty="0">
                <a:solidFill>
                  <a:schemeClr val="tx1"/>
                </a:solidFill>
                <a:latin typeface="+mj-lt"/>
              </a:rPr>
              <a:t>: </a:t>
            </a:r>
            <a:r>
              <a:rPr lang="en-US" sz="1400" dirty="0" err="1">
                <a:solidFill>
                  <a:schemeClr val="tx1"/>
                </a:solidFill>
                <a:latin typeface="+mj-lt"/>
              </a:rPr>
              <a:t>việc</a:t>
            </a:r>
            <a:r>
              <a:rPr lang="en-US" sz="1400" dirty="0">
                <a:solidFill>
                  <a:schemeClr val="tx1"/>
                </a:solidFill>
                <a:latin typeface="+mj-lt"/>
              </a:rPr>
              <a:t> </a:t>
            </a:r>
            <a:r>
              <a:rPr lang="en-US" sz="1400" dirty="0" err="1">
                <a:solidFill>
                  <a:schemeClr val="tx1"/>
                </a:solidFill>
                <a:latin typeface="+mj-lt"/>
              </a:rPr>
              <a:t>tính</a:t>
            </a:r>
            <a:r>
              <a:rPr lang="en-US" sz="1400" dirty="0">
                <a:solidFill>
                  <a:schemeClr val="tx1"/>
                </a:solidFill>
                <a:latin typeface="+mj-lt"/>
              </a:rPr>
              <a:t> </a:t>
            </a:r>
            <a:r>
              <a:rPr lang="en-US" sz="1400" dirty="0" err="1">
                <a:solidFill>
                  <a:schemeClr val="tx1"/>
                </a:solidFill>
                <a:latin typeface="+mj-lt"/>
              </a:rPr>
              <a:t>đạo</a:t>
            </a:r>
            <a:r>
              <a:rPr lang="en-US" sz="1400" dirty="0">
                <a:solidFill>
                  <a:schemeClr val="tx1"/>
                </a:solidFill>
                <a:latin typeface="+mj-lt"/>
              </a:rPr>
              <a:t> </a:t>
            </a:r>
            <a:r>
              <a:rPr lang="en-US" sz="1400" dirty="0" err="1">
                <a:solidFill>
                  <a:schemeClr val="tx1"/>
                </a:solidFill>
                <a:latin typeface="+mj-lt"/>
              </a:rPr>
              <a:t>hàm</a:t>
            </a:r>
            <a:r>
              <a:rPr lang="en-US" sz="1400" dirty="0">
                <a:solidFill>
                  <a:schemeClr val="tx1"/>
                </a:solidFill>
                <a:latin typeface="+mj-lt"/>
              </a:rPr>
              <a:t> </a:t>
            </a:r>
            <a:r>
              <a:rPr lang="en-US" sz="1400" dirty="0" err="1">
                <a:solidFill>
                  <a:schemeClr val="tx1"/>
                </a:solidFill>
                <a:latin typeface="+mj-lt"/>
              </a:rPr>
              <a:t>có</a:t>
            </a:r>
            <a:r>
              <a:rPr lang="en-US" sz="1400" dirty="0">
                <a:solidFill>
                  <a:schemeClr val="tx1"/>
                </a:solidFill>
                <a:latin typeface="+mj-lt"/>
              </a:rPr>
              <a:t> </a:t>
            </a:r>
            <a:r>
              <a:rPr lang="en-US" sz="1400" dirty="0" err="1">
                <a:solidFill>
                  <a:schemeClr val="tx1"/>
                </a:solidFill>
                <a:latin typeface="+mj-lt"/>
              </a:rPr>
              <a:t>thể</a:t>
            </a:r>
            <a:r>
              <a:rPr lang="en-US" sz="1400" dirty="0">
                <a:solidFill>
                  <a:schemeClr val="tx1"/>
                </a:solidFill>
                <a:latin typeface="+mj-lt"/>
              </a:rPr>
              <a:t> </a:t>
            </a:r>
            <a:r>
              <a:rPr lang="en-US" sz="1400" dirty="0" err="1">
                <a:solidFill>
                  <a:schemeClr val="tx1"/>
                </a:solidFill>
                <a:latin typeface="+mj-lt"/>
              </a:rPr>
              <a:t>trở</a:t>
            </a:r>
            <a:r>
              <a:rPr lang="en-US" sz="1400" dirty="0">
                <a:solidFill>
                  <a:schemeClr val="tx1"/>
                </a:solidFill>
                <a:latin typeface="+mj-lt"/>
              </a:rPr>
              <a:t> </a:t>
            </a:r>
            <a:r>
              <a:rPr lang="en-US" sz="1400" dirty="0" err="1">
                <a:solidFill>
                  <a:schemeClr val="tx1"/>
                </a:solidFill>
                <a:latin typeface="+mj-lt"/>
              </a:rPr>
              <a:t>nên</a:t>
            </a:r>
            <a:r>
              <a:rPr lang="en-US" sz="1400" dirty="0">
                <a:solidFill>
                  <a:schemeClr val="tx1"/>
                </a:solidFill>
                <a:latin typeface="+mj-lt"/>
              </a:rPr>
              <a:t> </a:t>
            </a:r>
            <a:r>
              <a:rPr lang="en-US" sz="1400" dirty="0" err="1">
                <a:solidFill>
                  <a:schemeClr val="tx1"/>
                </a:solidFill>
                <a:latin typeface="+mj-lt"/>
              </a:rPr>
              <a:t>phức</a:t>
            </a:r>
            <a:r>
              <a:rPr lang="en-US" sz="1400" dirty="0">
                <a:solidFill>
                  <a:schemeClr val="tx1"/>
                </a:solidFill>
                <a:latin typeface="+mj-lt"/>
              </a:rPr>
              <a:t> </a:t>
            </a:r>
            <a:r>
              <a:rPr lang="en-US" sz="1400" dirty="0" err="1">
                <a:solidFill>
                  <a:schemeClr val="tx1"/>
                </a:solidFill>
                <a:latin typeface="+mj-lt"/>
              </a:rPr>
              <a:t>tạp</a:t>
            </a:r>
            <a:endParaRPr lang="en-US" sz="1400" dirty="0">
              <a:solidFill>
                <a:schemeClr val="tx1"/>
              </a:solidFill>
              <a:latin typeface="+mj-lt"/>
            </a:endParaRPr>
          </a:p>
          <a:p>
            <a:pPr marL="76200" indent="0">
              <a:lnSpc>
                <a:spcPct val="150000"/>
              </a:lnSpc>
              <a:buNone/>
            </a:pPr>
            <a:endParaRPr lang="en-US" sz="1400" dirty="0">
              <a:solidFill>
                <a:schemeClr val="tx1"/>
              </a:solidFill>
              <a:latin typeface="+mj-lt"/>
            </a:endParaRPr>
          </a:p>
          <a:p>
            <a:pPr marL="76200" indent="0">
              <a:lnSpc>
                <a:spcPct val="150000"/>
              </a:lnSpc>
              <a:buNone/>
            </a:pPr>
            <a:endParaRPr lang="en-US" sz="1400" dirty="0">
              <a:solidFill>
                <a:schemeClr val="tx1"/>
              </a:solidFill>
              <a:latin typeface="+mj-lt"/>
            </a:endParaRPr>
          </a:p>
          <a:p>
            <a:pPr>
              <a:lnSpc>
                <a:spcPct val="150000"/>
              </a:lnSpc>
              <a:buFontTx/>
              <a:buChar char="-"/>
            </a:pPr>
            <a:endParaRPr lang="en-US" sz="1400" dirty="0">
              <a:solidFill>
                <a:schemeClr val="tx1"/>
              </a:solidFill>
              <a:latin typeface="+mj-lt"/>
            </a:endParaRPr>
          </a:p>
          <a:p>
            <a:pPr marL="76200" indent="0">
              <a:lnSpc>
                <a:spcPct val="150000"/>
              </a:lnSpc>
              <a:buNone/>
            </a:pPr>
            <a:r>
              <a:rPr lang="en-US" sz="1400" dirty="0">
                <a:solidFill>
                  <a:schemeClr val="tx1"/>
                </a:solidFill>
                <a:latin typeface="+mj-lt"/>
              </a:rPr>
              <a:t> </a:t>
            </a: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49846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7"/>
          <p:cNvSpPr txBox="1">
            <a:spLocks noGrp="1"/>
          </p:cNvSpPr>
          <p:nvPr>
            <p:ph type="title"/>
          </p:nvPr>
        </p:nvSpPr>
        <p:spPr>
          <a:xfrm>
            <a:off x="1241875" y="455000"/>
            <a:ext cx="666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7. So sánh các step size - GD</a:t>
            </a:r>
            <a:endParaRPr dirty="0">
              <a:latin typeface="+mj-lt"/>
            </a:endParaRPr>
          </a:p>
        </p:txBody>
      </p:sp>
      <p:sp>
        <p:nvSpPr>
          <p:cNvPr id="741" name="Google Shape;741;p17"/>
          <p:cNvSpPr txBox="1">
            <a:spLocks noGrp="1"/>
          </p:cNvSpPr>
          <p:nvPr>
            <p:ph type="sldNum" idx="12"/>
          </p:nvPr>
        </p:nvSpPr>
        <p:spPr>
          <a:xfrm>
            <a:off x="4297650" y="4413799"/>
            <a:ext cx="548700" cy="72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Picture 8">
            <a:extLst>
              <a:ext uri="{FF2B5EF4-FFF2-40B4-BE49-F238E27FC236}">
                <a16:creationId xmlns:a16="http://schemas.microsoft.com/office/drawing/2014/main" id="{132C8419-0DD4-6140-3198-CEDC9138ADF0}"/>
              </a:ext>
            </a:extLst>
          </p:cNvPr>
          <p:cNvPicPr>
            <a:picLocks noChangeAspect="1"/>
          </p:cNvPicPr>
          <p:nvPr/>
        </p:nvPicPr>
        <p:blipFill>
          <a:blip r:embed="rId3"/>
          <a:stretch>
            <a:fillRect/>
          </a:stretch>
        </p:blipFill>
        <p:spPr>
          <a:xfrm>
            <a:off x="237944" y="1094262"/>
            <a:ext cx="4524375" cy="3076575"/>
          </a:xfrm>
          <a:prstGeom prst="rect">
            <a:avLst/>
          </a:prstGeom>
        </p:spPr>
      </p:pic>
      <p:pic>
        <p:nvPicPr>
          <p:cNvPr id="15" name="Picture 14">
            <a:extLst>
              <a:ext uri="{FF2B5EF4-FFF2-40B4-BE49-F238E27FC236}">
                <a16:creationId xmlns:a16="http://schemas.microsoft.com/office/drawing/2014/main" id="{A3CAA6E8-B1F6-F67C-C8EE-43A9596D61A0}"/>
              </a:ext>
            </a:extLst>
          </p:cNvPr>
          <p:cNvPicPr>
            <a:picLocks noChangeAspect="1"/>
          </p:cNvPicPr>
          <p:nvPr/>
        </p:nvPicPr>
        <p:blipFill>
          <a:blip r:embed="rId4"/>
          <a:stretch>
            <a:fillRect/>
          </a:stretch>
        </p:blipFill>
        <p:spPr>
          <a:xfrm>
            <a:off x="5218736" y="2105025"/>
            <a:ext cx="3429000" cy="933450"/>
          </a:xfrm>
          <a:prstGeom prst="rect">
            <a:avLst/>
          </a:prstGeom>
        </p:spPr>
      </p:pic>
    </p:spTree>
    <p:extLst>
      <p:ext uri="{BB962C8B-B14F-4D97-AF65-F5344CB8AC3E}">
        <p14:creationId xmlns:p14="http://schemas.microsoft.com/office/powerpoint/2010/main" val="2355936728"/>
      </p:ext>
    </p:extLst>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TotalTime>
  <Words>1855</Words>
  <Application>Microsoft Office PowerPoint</Application>
  <PresentationFormat>On-screen Show (16:9)</PresentationFormat>
  <Paragraphs>142</Paragraphs>
  <Slides>19</Slides>
  <Notes>19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Cambria Math</vt:lpstr>
      <vt:lpstr>Calibri</vt:lpstr>
      <vt:lpstr>Times New Roman</vt:lpstr>
      <vt:lpstr>Catamaran</vt:lpstr>
      <vt:lpstr>Arial</vt:lpstr>
      <vt:lpstr>Catamaran Thin</vt:lpstr>
      <vt:lpstr>Hubert template</vt:lpstr>
      <vt:lpstr> Áp dụng thuật toán Gradient Descent và các biến thể cho dự đoán giá BĐS</vt:lpstr>
      <vt:lpstr>1. Giới thiệu dataset</vt:lpstr>
      <vt:lpstr>2. Hàm mất mát</vt:lpstr>
      <vt:lpstr>3. Gradient Descent</vt:lpstr>
      <vt:lpstr>4. Accelerated Proximal method</vt:lpstr>
      <vt:lpstr>4. Accelerated Proximal method</vt:lpstr>
      <vt:lpstr>5. Newton Method</vt:lpstr>
      <vt:lpstr>6. Điều kiện dừng </vt:lpstr>
      <vt:lpstr>7. So sánh các step size - GD</vt:lpstr>
      <vt:lpstr>7. So sánh các step size - Accelerated Proximal</vt:lpstr>
      <vt:lpstr>7. So sánh các step size - Newton</vt:lpstr>
      <vt:lpstr>8. So sánh ứng dụng backtracking với các thuật toán</vt:lpstr>
      <vt:lpstr>8. So sánh ứng dụng backtracking - Accelerated Proximal</vt:lpstr>
      <vt:lpstr>8. So sánh ứng dụng backtracking - Newton</vt:lpstr>
      <vt:lpstr>9. So sánh thời gian khi độ dài của grad tiến thời 1 ngưỡng cố định</vt:lpstr>
      <vt:lpstr>9. So sánh số bước </vt:lpstr>
      <vt:lpstr>9. So sánh thời gian khi độ dài của grad tiến thời 1 ngưỡng cố định</vt:lpstr>
      <vt:lpstr>9. So sánh thời gian khi độ dài của grad tiến thời 1 ngưỡng cố định</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Trung Đức Nguyễn</cp:lastModifiedBy>
  <cp:revision>33</cp:revision>
  <dcterms:modified xsi:type="dcterms:W3CDTF">2022-08-21T07:38:54Z</dcterms:modified>
</cp:coreProperties>
</file>