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58" r:id="rId3"/>
    <p:sldId id="366" r:id="rId4"/>
    <p:sldId id="362" r:id="rId5"/>
    <p:sldId id="364" r:id="rId6"/>
    <p:sldId id="367" r:id="rId7"/>
    <p:sldId id="363" r:id="rId8"/>
    <p:sldId id="369" r:id="rId9"/>
    <p:sldId id="365" r:id="rId10"/>
    <p:sldId id="368" r:id="rId11"/>
    <p:sldId id="370" r:id="rId12"/>
    <p:sldId id="361" r:id="rId13"/>
    <p:sldId id="360" r:id="rId14"/>
    <p:sldId id="346" r:id="rId15"/>
    <p:sldId id="316" r:id="rId16"/>
    <p:sldId id="318" r:id="rId17"/>
    <p:sldId id="341" r:id="rId18"/>
    <p:sldId id="356" r:id="rId19"/>
    <p:sldId id="357" r:id="rId20"/>
    <p:sldId id="315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h4o6m3DY/8eg5mp6W05jGURZD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77F4E-160D-4339-81B1-DB66433A5917}">
  <a:tblStyle styleId="{22477F4E-160D-4339-81B1-DB66433A59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0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385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7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6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6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6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9" name="Google Shape;49;p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6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6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>
                <a:latin typeface="Arial"/>
                <a:ea typeface="Arial"/>
                <a:cs typeface="Arial"/>
                <a:sym typeface="Arial"/>
              </a:rPr>
              <a:t>Chinese Remainder Theorem and Its Applications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1694071" y="3452979"/>
            <a:ext cx="5633917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vi-VN" sz="1800">
                <a:solidFill>
                  <a:schemeClr val="lt1"/>
                </a:solidFill>
              </a:rPr>
              <a:t>Vũ Minh Hưng - Lê Kim Dũng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August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8146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III. Several ways to solve: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2393212"/>
            <a:ext cx="7688700" cy="258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100" b="1"/>
              <a:t>Search by sieving:</a:t>
            </a:r>
          </a:p>
          <a:p>
            <a:pPr marL="603250" lvl="1" indent="0">
              <a:buNone/>
            </a:pPr>
            <a:r>
              <a:rPr lang="en-US" sz="2000"/>
              <a:t>n1, n2, n3 = 3, 4, 5</a:t>
            </a:r>
          </a:p>
          <a:p>
            <a:pPr marL="603250" lvl="1" indent="0">
              <a:buNone/>
            </a:pPr>
            <a:r>
              <a:rPr lang="en-US" sz="2000"/>
              <a:t>r1, r2, r3 = 0, 3, 4</a:t>
            </a:r>
          </a:p>
          <a:p>
            <a:pPr marL="603250" lvl="1" indent="0">
              <a:buNone/>
            </a:pPr>
            <a:r>
              <a:rPr lang="en-US" sz="2000"/>
              <a:t>x = r3</a:t>
            </a:r>
          </a:p>
          <a:p>
            <a:pPr marL="603250" lvl="1" indent="0">
              <a:buNone/>
            </a:pPr>
            <a:r>
              <a:rPr lang="en-US" sz="2000"/>
              <a:t>while x % n2 – r2 != 0:</a:t>
            </a:r>
          </a:p>
          <a:p>
            <a:pPr marL="603250" lvl="1" indent="0">
              <a:buNone/>
            </a:pPr>
            <a:r>
              <a:rPr lang="en-US" sz="2000"/>
              <a:t>    x += r3</a:t>
            </a:r>
          </a:p>
          <a:p>
            <a:pPr marL="603250" lvl="1" indent="0">
              <a:buNone/>
            </a:pPr>
            <a:r>
              <a:rPr lang="en-US" sz="2000"/>
              <a:t>while x % n1 – r1 != 0:</a:t>
            </a:r>
          </a:p>
          <a:p>
            <a:pPr marL="603250" lvl="1" indent="0">
              <a:buNone/>
            </a:pPr>
            <a:r>
              <a:rPr lang="en-US" sz="2000"/>
              <a:t>    x += r3*r2</a:t>
            </a:r>
          </a:p>
          <a:p>
            <a:pPr marL="603250" lvl="1" indent="0">
              <a:buNone/>
            </a:pPr>
            <a:r>
              <a:rPr lang="en-US" sz="2000"/>
              <a:t>return x</a:t>
            </a:r>
          </a:p>
          <a:p>
            <a:pPr marL="1060450" lvl="2" indent="0">
              <a:buNone/>
            </a:pPr>
            <a:endParaRPr lang="en-US" sz="2000"/>
          </a:p>
          <a:p>
            <a:pPr marL="603250" lvl="1" indent="0">
              <a:buNone/>
            </a:pPr>
            <a:r>
              <a:rPr lang="en-US" sz="2000" i="1"/>
              <a:t>=&gt; O(n1*n2*n3)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4A7B98-87F4-4074-9730-3D87E43D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1287" y="1455385"/>
            <a:ext cx="1657128" cy="8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708" y="574371"/>
            <a:ext cx="3433796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Let begin with a game: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A50ED-D1CD-4BC5-A643-7D2E5A22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88" y="1271032"/>
            <a:ext cx="2430426" cy="364563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3A6479-35B7-4AD0-BAD7-DFA4BB4CA65B}"/>
              </a:ext>
            </a:extLst>
          </p:cNvPr>
          <p:cNvSpPr txBox="1">
            <a:spLocks/>
          </p:cNvSpPr>
          <p:nvPr/>
        </p:nvSpPr>
        <p:spPr>
          <a:xfrm>
            <a:off x="4713767" y="1716139"/>
            <a:ext cx="3877340" cy="1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i="1"/>
              <a:t>x</a:t>
            </a:r>
            <a:r>
              <a:rPr lang="en-US" sz="1600"/>
              <a:t> ≡ 2 (mod 3) </a:t>
            </a:r>
          </a:p>
          <a:p>
            <a:pPr marL="146050" indent="0">
              <a:buNone/>
            </a:pPr>
            <a:r>
              <a:rPr lang="en-US" sz="1600"/>
              <a:t>x ≡ 3 (mod 5) </a:t>
            </a:r>
          </a:p>
          <a:p>
            <a:pPr marL="146050" indent="0">
              <a:buNone/>
            </a:pPr>
            <a:r>
              <a:rPr lang="en-US" sz="1600"/>
              <a:t>x ≡ 2 (mod 7) </a:t>
            </a:r>
          </a:p>
          <a:p>
            <a:pPr marL="146050" indent="0">
              <a:buNone/>
            </a:pPr>
            <a:r>
              <a:rPr lang="en-US" sz="1600"/>
              <a:t> </a:t>
            </a:r>
          </a:p>
          <a:p>
            <a:pPr marL="146050" indent="0">
              <a:buNone/>
            </a:pPr>
            <a:r>
              <a:rPr lang="en-US" sz="1600" i="1"/>
              <a:t>=&gt; x</a:t>
            </a:r>
            <a:r>
              <a:rPr lang="en-US" sz="1600"/>
              <a:t> = 23 + (3*5*7)</a:t>
            </a:r>
            <a:r>
              <a:rPr lang="en-US" sz="1600" i="1"/>
              <a:t>k</a:t>
            </a:r>
            <a:r>
              <a:rPr lang="en-US" sz="1600"/>
              <a:t>, with </a:t>
            </a:r>
            <a:r>
              <a:rPr lang="en-US" sz="1600" i="1"/>
              <a:t>k</a:t>
            </a:r>
            <a:r>
              <a:rPr lang="en-US" sz="1600"/>
              <a:t> an integer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232698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956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IV. Exercises: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1513608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 Problem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1513608"/>
                <a:ext cx="7688700" cy="650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45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50" y="1588588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588588"/>
                <a:ext cx="7688700" cy="650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9294CFA-F169-4586-86A0-87EF869D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2044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IV. Exercises: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2238736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2238736"/>
                <a:ext cx="7688700" cy="650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2792022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𝟓𝟐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2792022"/>
                <a:ext cx="7688700" cy="650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8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69129"/>
                <a:ext cx="7688700" cy="650148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Problem 2: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69129"/>
                <a:ext cx="7688700" cy="6501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49" y="1955902"/>
                <a:ext cx="7911853" cy="1775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:r>
                  <a:rPr lang="en-US" sz="1600" b="1" dirty="0"/>
                  <a:t>We will need an additional tool: Euler’s theorem.</a:t>
                </a:r>
              </a:p>
              <a:p>
                <a:pPr marL="146050" indent="0">
                  <a:buNone/>
                </a:pPr>
                <a:endParaRPr lang="en-US" sz="1600" b="1" dirty="0"/>
              </a:p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Euler's theorem:  </a:t>
                </a:r>
                <a:endParaRPr lang="en-US" sz="1600" b="1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𝒑𝒐𝒔𝒊𝒕𝒊𝒗𝒆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𝒊𝒏𝒕𝒆𝒈𝒆𝒓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𝒑𝒓𝒊𝒎𝒆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  <a:p>
                <a:pPr marL="146050" indent="0">
                  <a:buNone/>
                </a:pPr>
                <a:endParaRPr lang="en-US" sz="1600" b="1" dirty="0">
                  <a:solidFill>
                    <a:schemeClr val="bg2"/>
                  </a:solidFill>
                </a:endParaRPr>
              </a:p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9" y="1955902"/>
                <a:ext cx="7911853" cy="1775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A48FC30-4551-4E4E-B6F0-CFDF162FD83C}"/>
              </a:ext>
            </a:extLst>
          </p:cNvPr>
          <p:cNvSpPr txBox="1">
            <a:spLocks/>
          </p:cNvSpPr>
          <p:nvPr/>
        </p:nvSpPr>
        <p:spPr>
          <a:xfrm>
            <a:off x="727650" y="6766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>
                <a:solidFill>
                  <a:schemeClr val="dk1"/>
                </a:solidFill>
              </a:rPr>
              <a:t>IV. Exercises: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995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27511"/>
                <a:ext cx="7688700" cy="535200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27511"/>
                <a:ext cx="7688700" cy="53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1862711"/>
                <a:ext cx="7688700" cy="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1862711"/>
                <a:ext cx="7688700" cy="535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305" y="2397911"/>
                <a:ext cx="7688700" cy="1272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:r>
                  <a:rPr lang="en-US" sz="1600" b="1" dirty="0"/>
                  <a:t>=&gt;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05" y="2397911"/>
                <a:ext cx="7688700" cy="1272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D488158-05B1-4738-B762-1D057D70E9C8}"/>
              </a:ext>
            </a:extLst>
          </p:cNvPr>
          <p:cNvSpPr txBox="1">
            <a:spLocks/>
          </p:cNvSpPr>
          <p:nvPr/>
        </p:nvSpPr>
        <p:spPr>
          <a:xfrm>
            <a:off x="727650" y="649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>
                <a:solidFill>
                  <a:schemeClr val="dk1"/>
                </a:solidFill>
              </a:rPr>
              <a:t>IV. Exercises: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7347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>
                <a:solidFill>
                  <a:schemeClr val="dk1"/>
                </a:solidFill>
              </a:rPr>
              <a:t>RSA</a:t>
            </a:r>
            <a:endParaRPr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80050" y="2578729"/>
                <a:ext cx="7688700" cy="870641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When I receive the number x = 52 from you, I will use my secret numbers: d=27, p=5, q=11 (n = </a:t>
                </a:r>
                <a:r>
                  <a:rPr lang="en-US" sz="1600" b="1" dirty="0" err="1">
                    <a:solidFill>
                      <a:schemeClr val="bg2"/>
                    </a:solidFill>
                  </a:rPr>
                  <a:t>p.q</a:t>
                </a:r>
                <a:r>
                  <a:rPr lang="en-US" sz="1600" b="1" dirty="0">
                    <a:solidFill>
                      <a:schemeClr val="bg2"/>
                    </a:solidFill>
                  </a:rPr>
                  <a:t>) and calculate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𝟓𝟐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  <a:p>
                <a:pPr marL="146050" indent="0">
                  <a:buNone/>
                </a:pP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050" y="2578729"/>
                <a:ext cx="7688700" cy="87064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0050" y="1472820"/>
                <a:ext cx="7538100" cy="1105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If you want to send me an arbitrary integer number m (for example m = 13). To avoid a third </a:t>
                </a:r>
                <a:r>
                  <a:rPr lang="en-US" sz="1600" b="1">
                    <a:solidFill>
                      <a:schemeClr val="bg2"/>
                    </a:solidFill>
                  </a:rPr>
                  <a:t>person knowing </a:t>
                </a:r>
                <a:r>
                  <a:rPr lang="en-US" sz="1600" b="1" dirty="0">
                    <a:solidFill>
                      <a:schemeClr val="bg2"/>
                    </a:solidFill>
                  </a:rPr>
                  <a:t>m, I give you two numbers: e=3, n=55 to calculate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𝟓𝟐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. Then you will send me x = </a:t>
                </a: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𝟓𝟐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𝐢𝐧𝐬𝐭𝐞𝐚𝐝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  <a:p>
                <a:pPr marL="146050" indent="0">
                  <a:buFont typeface="Lato"/>
                  <a:buNone/>
                </a:pPr>
                <a:endParaRPr lang="en-US" sz="1600" b="1" dirty="0"/>
              </a:p>
              <a:p>
                <a:pPr marL="146050" indent="0">
                  <a:buNone/>
                </a:pP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50" y="1472820"/>
                <a:ext cx="7538100" cy="1105909"/>
              </a:xfrm>
              <a:prstGeom prst="rect">
                <a:avLst/>
              </a:prstGeom>
              <a:blipFill>
                <a:blip r:embed="rId4"/>
                <a:stretch>
                  <a:fillRect r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804750" y="3431264"/>
            <a:ext cx="7688700" cy="77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lnSpc>
                <a:spcPct val="135000"/>
              </a:lnSpc>
              <a:buNone/>
            </a:pPr>
            <a:r>
              <a:rPr lang="en-US" sz="1600" b="1" dirty="0">
                <a:solidFill>
                  <a:schemeClr val="bg2"/>
                </a:solidFill>
              </a:rPr>
              <a:t>Above is the operation of </a:t>
            </a:r>
            <a:r>
              <a:rPr lang="en-US" sz="1600" b="1" dirty="0" err="1">
                <a:solidFill>
                  <a:schemeClr val="bg2"/>
                </a:solidFill>
              </a:rPr>
              <a:t>RSA</a:t>
            </a:r>
            <a:r>
              <a:rPr lang="en-US" sz="1600" b="1" dirty="0">
                <a:solidFill>
                  <a:schemeClr val="bg2"/>
                </a:solidFill>
              </a:rPr>
              <a:t>, a public-key cryptosystem, where (e, n) is the public key, (d, n) is the private key and an arbitrary message m:</a:t>
            </a:r>
          </a:p>
          <a:p>
            <a:pPr marL="146050" indent="0">
              <a:buFont typeface="Lato"/>
              <a:buNone/>
            </a:pP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366" y="4232117"/>
            <a:ext cx="2794479" cy="5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>
                <a:solidFill>
                  <a:schemeClr val="dk1"/>
                </a:solidFill>
              </a:rPr>
              <a:t>RSA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850" y="1334305"/>
            <a:ext cx="7688700" cy="512517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2000" b="1" dirty="0"/>
              <a:t>Key generation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1162508" y="1826568"/>
            <a:ext cx="7688700" cy="170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400" b="1" dirty="0"/>
              <a:t>From two prime numbers: p, q (for example p=5, q = 11)</a:t>
            </a:r>
          </a:p>
          <a:p>
            <a:pPr marL="146050" indent="0">
              <a:buFont typeface="Lato"/>
              <a:buNone/>
            </a:pPr>
            <a:r>
              <a:rPr lang="en-US" sz="1400" b="1" dirty="0"/>
              <a:t>n = </a:t>
            </a:r>
            <a:r>
              <a:rPr lang="en-US" sz="1400" b="1" dirty="0" err="1"/>
              <a:t>p.q</a:t>
            </a:r>
            <a:r>
              <a:rPr lang="en-US" sz="1400" b="1" dirty="0"/>
              <a:t> = 55</a:t>
            </a:r>
          </a:p>
          <a:p>
            <a:pPr marL="146050" indent="0">
              <a:buFont typeface="Lato"/>
              <a:buNone/>
            </a:pPr>
            <a:r>
              <a:rPr lang="en-US" sz="1400" b="1" dirty="0"/>
              <a:t>a = (p-1)(q-1) = 40</a:t>
            </a:r>
          </a:p>
          <a:p>
            <a:pPr marL="146050" indent="0">
              <a:buFont typeface="Lato"/>
              <a:buNone/>
            </a:pPr>
            <a:r>
              <a:rPr lang="en-US" sz="1400" b="1" dirty="0"/>
              <a:t>Choose an integer e such that 1 &lt; e &lt; a and </a:t>
            </a:r>
            <a:r>
              <a:rPr lang="en-US" sz="1400" b="1" dirty="0" err="1"/>
              <a:t>gcd</a:t>
            </a:r>
            <a:r>
              <a:rPr lang="en-US" sz="1400" b="1" dirty="0"/>
              <a:t>(e, a) = 1 (</a:t>
            </a:r>
            <a:r>
              <a:rPr lang="en-US" sz="1400" b="1" dirty="0" err="1"/>
              <a:t>gcd</a:t>
            </a:r>
            <a:r>
              <a:rPr lang="en-US" sz="1400" b="1" dirty="0"/>
              <a:t> stand for </a:t>
            </a:r>
            <a:r>
              <a:rPr lang="en-US" sz="1400" b="1" dirty="0">
                <a:solidFill>
                  <a:srgbClr val="FF0000"/>
                </a:solidFill>
              </a:rPr>
              <a:t>g</a:t>
            </a:r>
            <a:r>
              <a:rPr lang="en-US" sz="1400" b="1" dirty="0"/>
              <a:t>reatest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/>
              <a:t>ommon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en-US" sz="1400" b="1" dirty="0"/>
              <a:t>ivisor) </a:t>
            </a:r>
          </a:p>
          <a:p>
            <a:pPr marL="146050" indent="0">
              <a:buFont typeface="Lato"/>
              <a:buNone/>
            </a:pPr>
            <a:r>
              <a:rPr lang="en-US" sz="1400" b="1" dirty="0"/>
              <a:t>Calculate d: </a:t>
            </a:r>
            <a:r>
              <a:rPr lang="en-US" sz="1400" b="1" dirty="0" err="1"/>
              <a:t>e.d</a:t>
            </a:r>
            <a:r>
              <a:rPr lang="en-US" sz="1400" b="1" dirty="0"/>
              <a:t> </a:t>
            </a:r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≡ 1 mod a, d = 27</a:t>
            </a:r>
            <a:endParaRPr lang="en-US" sz="14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3530005"/>
            <a:ext cx="7688700" cy="86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i="1" dirty="0"/>
              <a:t>In case p, q is very large, knowing e and n, it can be extremely difficult to find d</a:t>
            </a:r>
          </a:p>
        </p:txBody>
      </p:sp>
    </p:spTree>
    <p:extLst>
      <p:ext uri="{BB962C8B-B14F-4D97-AF65-F5344CB8AC3E}">
        <p14:creationId xmlns:p14="http://schemas.microsoft.com/office/powerpoint/2010/main" val="2329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>
                <a:solidFill>
                  <a:schemeClr val="dk1"/>
                </a:solidFill>
              </a:rPr>
              <a:t>V. Applications: Cryptography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2" y="1708653"/>
            <a:ext cx="6200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5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>
                <a:solidFill>
                  <a:schemeClr val="dk1"/>
                </a:solidFill>
              </a:rPr>
              <a:t>V. Applications: Fast computation </a:t>
            </a:r>
            <a:br>
              <a:rPr lang="en-US" dirty="0"/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3" y="1385275"/>
            <a:ext cx="6457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708" y="574371"/>
            <a:ext cx="3433796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Let begin with a game: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844062" y="1744780"/>
            <a:ext cx="7455875" cy="141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800" i="1"/>
              <a:t>“There are certain things whose number is unknown. If we count them by threes, we have two left over; by fives, we have three left over; and by sevens, two are left over. How many things are there?”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73208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59" descr="A picture containing text, businessc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5715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708" y="574371"/>
            <a:ext cx="3433796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Let begin with a game: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A50ED-D1CD-4BC5-A643-7D2E5A22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67" y="1242678"/>
            <a:ext cx="2430426" cy="36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0" y="51766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Vocabularies: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396409"/>
            <a:ext cx="3126624" cy="22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 dirty="0"/>
              <a:t>Divisor: </a:t>
            </a:r>
            <a:r>
              <a:rPr lang="vi-VN" sz="1500" dirty="0"/>
              <a:t>ư</a:t>
            </a:r>
            <a:r>
              <a:rPr lang="en-US" sz="1500" dirty="0" err="1"/>
              <a:t>ớc</a:t>
            </a:r>
            <a:endParaRPr lang="en-US" sz="1500" dirty="0"/>
          </a:p>
          <a:p>
            <a:r>
              <a:rPr lang="en-US" sz="1500" dirty="0"/>
              <a:t>Multiple: </a:t>
            </a:r>
            <a:r>
              <a:rPr lang="en-US" sz="1500" dirty="0" err="1"/>
              <a:t>bội</a:t>
            </a:r>
            <a:r>
              <a:rPr lang="en-US" sz="1500" dirty="0"/>
              <a:t> </a:t>
            </a:r>
          </a:p>
          <a:p>
            <a:r>
              <a:rPr lang="en-US" sz="1500" dirty="0"/>
              <a:t>Pairwise coprime: </a:t>
            </a:r>
            <a:r>
              <a:rPr lang="en-US" sz="1500" dirty="0" err="1"/>
              <a:t>nguyên</a:t>
            </a:r>
            <a:r>
              <a:rPr lang="en-US" sz="1500" dirty="0"/>
              <a:t> </a:t>
            </a:r>
            <a:r>
              <a:rPr lang="en-US" sz="1500" dirty="0" err="1"/>
              <a:t>tố</a:t>
            </a:r>
            <a:r>
              <a:rPr lang="en-US" sz="1500" dirty="0"/>
              <a:t> </a:t>
            </a:r>
            <a:r>
              <a:rPr lang="en-US" sz="1500" dirty="0" err="1"/>
              <a:t>cùng</a:t>
            </a:r>
            <a:r>
              <a:rPr lang="en-US" sz="1500" dirty="0"/>
              <a:t> </a:t>
            </a:r>
            <a:r>
              <a:rPr lang="en-US" sz="1500" dirty="0" err="1"/>
              <a:t>nhau</a:t>
            </a:r>
            <a:r>
              <a:rPr lang="en-US" sz="1500" dirty="0"/>
              <a:t> </a:t>
            </a:r>
          </a:p>
          <a:p>
            <a:r>
              <a:rPr lang="en-US" sz="1500" dirty="0"/>
              <a:t>Congruence: </a:t>
            </a:r>
            <a:r>
              <a:rPr lang="en-US" sz="1500" dirty="0" err="1"/>
              <a:t>đồng</a:t>
            </a:r>
            <a:r>
              <a:rPr lang="en-US" sz="1500" dirty="0"/>
              <a:t> d</a:t>
            </a:r>
            <a:r>
              <a:rPr lang="vi-VN" sz="1500"/>
              <a:t>ư</a:t>
            </a:r>
            <a:r>
              <a:rPr lang="en-US" sz="1500"/>
              <a:t> </a:t>
            </a:r>
          </a:p>
          <a:p>
            <a:pPr marL="146050" indent="0">
              <a:buNone/>
            </a:pPr>
            <a:endParaRPr lang="en-US" sz="1500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83027B1-E677-473A-899C-1CAF6551B889}"/>
              </a:ext>
            </a:extLst>
          </p:cNvPr>
          <p:cNvSpPr txBox="1">
            <a:spLocks/>
          </p:cNvSpPr>
          <p:nvPr/>
        </p:nvSpPr>
        <p:spPr>
          <a:xfrm>
            <a:off x="4277180" y="1396409"/>
            <a:ext cx="3126624" cy="218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/>
              <a:t>Divisor: </a:t>
            </a:r>
            <a:r>
              <a:rPr lang="vi-VN" sz="1500"/>
              <a:t>ư</a:t>
            </a:r>
            <a:r>
              <a:rPr lang="en-US" sz="1500" err="1"/>
              <a:t>ớc</a:t>
            </a:r>
            <a:endParaRPr lang="en-US" sz="1500"/>
          </a:p>
          <a:p>
            <a:r>
              <a:rPr lang="en-US" sz="1500"/>
              <a:t>Multiple: </a:t>
            </a:r>
            <a:r>
              <a:rPr lang="en-US" sz="1500" err="1"/>
              <a:t>bội</a:t>
            </a:r>
            <a:r>
              <a:rPr lang="en-US" sz="1500"/>
              <a:t> 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244639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0" y="36786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I. A historial overview of the Chinese Remainder Theorem: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587565"/>
            <a:ext cx="7500150" cy="218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/>
              <a:t>The earliest known statement of the theorem, as a problem with specific numbers, appears in the 3rd-century book by the Chinese mathematician Sun-tzu.</a:t>
            </a:r>
          </a:p>
          <a:p>
            <a:pPr marL="146050" indent="0">
              <a:buNone/>
            </a:pPr>
            <a:endParaRPr lang="en-US" sz="1500"/>
          </a:p>
          <a:p>
            <a:r>
              <a:rPr lang="en-US" sz="1500"/>
              <a:t>The Chinese used its algorithm to calculate the calendar, compute the number of soldiers when marching in lines, or compute the construction of building a Wall.</a:t>
            </a:r>
          </a:p>
          <a:p>
            <a:pPr>
              <a:buFontTx/>
              <a:buChar char="-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914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43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II. Statement: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853848"/>
            <a:ext cx="7688700" cy="212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sz="1600" b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2C422A-B886-4A2B-BFDD-1EB61D2B1173}"/>
              </a:ext>
            </a:extLst>
          </p:cNvPr>
          <p:cNvSpPr txBox="1">
            <a:spLocks/>
          </p:cNvSpPr>
          <p:nvPr/>
        </p:nvSpPr>
        <p:spPr>
          <a:xfrm>
            <a:off x="725850" y="1460205"/>
            <a:ext cx="7813838" cy="265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 dirty="0"/>
              <a:t>Let </a:t>
            </a:r>
            <a:r>
              <a:rPr lang="en-US" sz="1500" i="1" dirty="0" err="1"/>
              <a:t>n</a:t>
            </a:r>
            <a:r>
              <a:rPr lang="en-US" sz="1500" baseline="-25000" dirty="0" err="1"/>
              <a:t>1</a:t>
            </a:r>
            <a:r>
              <a:rPr lang="en-US" sz="1500" dirty="0"/>
              <a:t>, ...,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k</a:t>
            </a:r>
            <a:r>
              <a:rPr lang="en-US" sz="1500" dirty="0"/>
              <a:t> be integers greater than 1. Let us denote by </a:t>
            </a:r>
            <a:r>
              <a:rPr lang="en-US" sz="1500" i="1" dirty="0"/>
              <a:t>N</a:t>
            </a:r>
            <a:r>
              <a:rPr lang="en-US" sz="1500" dirty="0"/>
              <a:t> the product of the</a:t>
            </a:r>
            <a:r>
              <a:rPr lang="en-US" sz="1500"/>
              <a:t> </a:t>
            </a:r>
            <a:r>
              <a:rPr lang="en-US" sz="1500" i="1"/>
              <a:t>n</a:t>
            </a:r>
            <a:r>
              <a:rPr lang="en-US" sz="1500" i="1" baseline="-25000"/>
              <a:t>i</a:t>
            </a:r>
            <a:r>
              <a:rPr lang="en-US" sz="1500" i="1" baseline="-25000" dirty="0"/>
              <a:t>,</a:t>
            </a:r>
            <a:r>
              <a:rPr lang="en-US" sz="1500"/>
              <a:t> 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If the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i</a:t>
            </a:r>
            <a:r>
              <a:rPr lang="en-US" sz="1500" dirty="0"/>
              <a:t> are pairwise coprime, and if </a:t>
            </a:r>
            <a:r>
              <a:rPr lang="en-US" sz="1500" i="1" dirty="0" err="1"/>
              <a:t>a</a:t>
            </a:r>
            <a:r>
              <a:rPr lang="en-US" sz="1500" baseline="-25000" dirty="0" err="1"/>
              <a:t>1</a:t>
            </a:r>
            <a:r>
              <a:rPr lang="en-US" sz="1500" dirty="0"/>
              <a:t>, ..., </a:t>
            </a:r>
            <a:r>
              <a:rPr lang="en-US" sz="1500" i="1" dirty="0" err="1"/>
              <a:t>a</a:t>
            </a:r>
            <a:r>
              <a:rPr lang="en-US" sz="1500" i="1" baseline="-25000" dirty="0" err="1"/>
              <a:t>k</a:t>
            </a:r>
            <a:r>
              <a:rPr lang="en-US" sz="1500" dirty="0"/>
              <a:t> are integers such that 0 ≤ </a:t>
            </a:r>
            <a:r>
              <a:rPr lang="en-US" sz="1500" i="1" dirty="0" err="1"/>
              <a:t>a</a:t>
            </a:r>
            <a:r>
              <a:rPr lang="en-US" sz="1500" i="1" baseline="-25000" dirty="0" err="1"/>
              <a:t>i</a:t>
            </a:r>
            <a:r>
              <a:rPr lang="en-US" sz="1500" dirty="0"/>
              <a:t> &lt;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i</a:t>
            </a:r>
            <a:r>
              <a:rPr lang="en-US" sz="1500" dirty="0"/>
              <a:t> for every</a:t>
            </a:r>
            <a:r>
              <a:rPr lang="en-US" sz="1500"/>
              <a:t> </a:t>
            </a:r>
            <a:r>
              <a:rPr lang="en-US" sz="1500" i="1"/>
              <a:t>I,</a:t>
            </a:r>
            <a:endParaRPr lang="en-US" sz="1500"/>
          </a:p>
          <a:p>
            <a:r>
              <a:rPr lang="en-US" sz="1500"/>
              <a:t>Then </a:t>
            </a:r>
            <a:r>
              <a:rPr lang="en-US" sz="1500" dirty="0"/>
              <a:t>there is one and only one integer </a:t>
            </a:r>
            <a:r>
              <a:rPr lang="en-US" sz="1500" i="1" dirty="0"/>
              <a:t>x ,</a:t>
            </a:r>
            <a:r>
              <a:rPr lang="en-US" sz="1500" dirty="0"/>
              <a:t> such that 0 ≤ </a:t>
            </a:r>
            <a:r>
              <a:rPr lang="en-US" sz="1500" i="1" dirty="0"/>
              <a:t>x</a:t>
            </a:r>
            <a:r>
              <a:rPr lang="en-US" sz="1500" dirty="0"/>
              <a:t> &lt; </a:t>
            </a:r>
            <a:r>
              <a:rPr lang="en-US" sz="1500" i="1" dirty="0"/>
              <a:t>N</a:t>
            </a:r>
            <a:r>
              <a:rPr lang="en-US" sz="1500" dirty="0"/>
              <a:t> and the remainder of the Euclidean division of </a:t>
            </a:r>
            <a:r>
              <a:rPr lang="en-US" sz="1500" i="1" dirty="0"/>
              <a:t>x</a:t>
            </a:r>
            <a:r>
              <a:rPr lang="en-US" sz="1500" dirty="0"/>
              <a:t> by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i</a:t>
            </a:r>
            <a:r>
              <a:rPr lang="en-US" sz="1500" dirty="0"/>
              <a:t> is </a:t>
            </a:r>
            <a:r>
              <a:rPr lang="en-US" sz="1500" i="1" dirty="0" err="1"/>
              <a:t>a</a:t>
            </a:r>
            <a:r>
              <a:rPr lang="en-US" sz="1500" i="1" baseline="-25000" dirty="0" err="1"/>
              <a:t>i</a:t>
            </a:r>
            <a:r>
              <a:rPr lang="en-US" sz="1500" dirty="0"/>
              <a:t> for every </a:t>
            </a:r>
            <a:r>
              <a:rPr lang="en-US" sz="1500" i="1" dirty="0" err="1"/>
              <a:t>i</a:t>
            </a:r>
            <a:r>
              <a:rPr lang="en-US" sz="1500" dirty="0"/>
              <a:t>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C63D94-CB71-4AEA-8854-E330AB70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831" y="2057993"/>
            <a:ext cx="1686654" cy="2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43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II. Statement: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853848"/>
            <a:ext cx="7688700" cy="212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472C422A-B886-4A2B-BFDD-1EB61D2B1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850" y="1376717"/>
                <a:ext cx="7813838" cy="2968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r>
                  <a:rPr lang="en-US" sz="1500" dirty="0"/>
                  <a:t>This may be restated as follows in terms of </a:t>
                </a:r>
                <a:r>
                  <a:rPr lang="en-US" sz="1500" dirty="0" err="1"/>
                  <a:t>congruences</a:t>
                </a:r>
                <a:r>
                  <a:rPr lang="en-US" sz="1500" dirty="0"/>
                  <a:t>: If the </a:t>
                </a:r>
                <a:r>
                  <a:rPr lang="en-US" sz="1500" i="1" dirty="0" err="1"/>
                  <a:t>n</a:t>
                </a:r>
                <a:r>
                  <a:rPr lang="en-US" sz="1500" i="1" baseline="-25000" dirty="0" err="1"/>
                  <a:t>i</a:t>
                </a:r>
                <a:r>
                  <a:rPr lang="en-US" sz="1500" dirty="0"/>
                  <a:t> are pairwise coprime, and if </a:t>
                </a:r>
                <a:r>
                  <a:rPr lang="en-US" sz="1500" i="1" dirty="0" err="1"/>
                  <a:t>a</a:t>
                </a:r>
                <a:r>
                  <a:rPr lang="en-US" sz="1500" baseline="-25000" dirty="0" err="1"/>
                  <a:t>1</a:t>
                </a:r>
                <a:r>
                  <a:rPr lang="en-US" sz="1500" dirty="0"/>
                  <a:t>, ..., </a:t>
                </a:r>
                <a:r>
                  <a:rPr lang="en-US" sz="1500" i="1" dirty="0" err="1"/>
                  <a:t>a</a:t>
                </a:r>
                <a:r>
                  <a:rPr lang="en-US" sz="1500" i="1" baseline="-25000" dirty="0" err="1"/>
                  <a:t>k</a:t>
                </a:r>
                <a:r>
                  <a:rPr lang="en-US" sz="1500" dirty="0"/>
                  <a:t> are any integers, then the system</a:t>
                </a:r>
              </a:p>
              <a:p>
                <a:endParaRPr lang="en-US" sz="1500" dirty="0"/>
              </a:p>
              <a:p>
                <a:pPr marL="146050" indent="0">
                  <a:buNone/>
                </a:pPr>
                <a:endParaRPr lang="en-US" sz="1500" dirty="0"/>
              </a:p>
              <a:p>
                <a:pPr marL="146050" indent="0">
                  <a:buNone/>
                </a:pPr>
                <a:endParaRPr lang="en-US" sz="1500" dirty="0"/>
              </a:p>
              <a:p>
                <a:pPr marL="146050" indent="0">
                  <a:buNone/>
                </a:pPr>
                <a:endParaRPr lang="en-US" sz="1500" dirty="0"/>
              </a:p>
              <a:p>
                <a:pPr marL="146050" indent="0">
                  <a:buNone/>
                </a:pPr>
                <a:endParaRPr lang="en-US" sz="1500" dirty="0"/>
              </a:p>
              <a:p>
                <a:pPr marL="146050" indent="0">
                  <a:buNone/>
                </a:pPr>
                <a:r>
                  <a:rPr lang="en-US" sz="1500" dirty="0"/>
                  <a:t>     has a solution, and any two solutions, say </a:t>
                </a:r>
                <a:r>
                  <a:rPr lang="en-US" sz="1500" i="1" dirty="0" err="1"/>
                  <a:t>x</a:t>
                </a:r>
                <a:r>
                  <a:rPr lang="en-US" sz="1500" baseline="-25000" dirty="0" err="1"/>
                  <a:t>1</a:t>
                </a:r>
                <a:r>
                  <a:rPr lang="en-US" sz="1500" dirty="0"/>
                  <a:t> and </a:t>
                </a:r>
                <a:r>
                  <a:rPr lang="en-US" sz="1500" i="1" dirty="0" err="1"/>
                  <a:t>x</a:t>
                </a:r>
                <a:r>
                  <a:rPr lang="en-US" sz="1500" baseline="-25000" dirty="0" err="1"/>
                  <a:t>2</a:t>
                </a:r>
                <a:r>
                  <a:rPr lang="en-US" sz="1500" dirty="0"/>
                  <a:t>, are congruent modulo </a:t>
                </a:r>
                <a:r>
                  <a:rPr lang="en-US" sz="1500" i="1" dirty="0"/>
                  <a:t>N</a:t>
                </a:r>
                <a:r>
                  <a:rPr lang="en-US" sz="1500" dirty="0"/>
                  <a:t>, that is:</a:t>
                </a:r>
              </a:p>
              <a:p>
                <a:pPr marL="146050" indent="0">
                  <a:buNone/>
                </a:pPr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472C422A-B886-4A2B-BFDD-1EB61D2B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0" y="1376717"/>
                <a:ext cx="7813838" cy="2968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F93FC2F5-5AE9-45CB-8B53-606C582A1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7196" y="2180423"/>
            <a:ext cx="1877193" cy="9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43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II. Statement: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4512115-621D-468E-AB3C-762A621B12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0900" y="1436861"/>
                <a:ext cx="6110885" cy="1377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r>
                  <a:rPr lang="en-US" sz="1500"/>
                  <a:t>Alternative ways to represent:</a:t>
                </a:r>
              </a:p>
              <a:p>
                <a:endParaRPr lang="en-US" sz="1500" i="1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en-US" sz="160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/>
              </a:p>
              <a:p>
                <a:pPr marL="146050" indent="0">
                  <a:buNone/>
                </a:pPr>
                <a:r>
                  <a:rPr lang="en-US" sz="1500"/>
                  <a:t>	</a:t>
                </a:r>
                <a:endParaRPr lang="en-US" sz="150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4512115-621D-468E-AB3C-762A621B1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00" y="1436861"/>
                <a:ext cx="6110885" cy="1377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08B9AB7-6ADE-45DE-992F-DB8FE9B651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0899" y="2503661"/>
                <a:ext cx="6110885" cy="1377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r>
                  <a:rPr lang="en-US" sz="1500"/>
                  <a:t>Example:</a:t>
                </a:r>
              </a:p>
              <a:p>
                <a:pPr marL="146050" indent="0">
                  <a:buNone/>
                </a:pPr>
                <a:endParaRPr lang="en-US" sz="1500"/>
              </a:p>
              <a:p>
                <a:pPr marL="1060450" lvl="2" indent="0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6≡2 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⇔6≡2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⇔6 % 4=2</m:t>
                    </m:r>
                  </m:oMath>
                </a14:m>
                <a:r>
                  <a:rPr lang="en-US" sz="1500"/>
                  <a:t>	</a:t>
                </a:r>
                <a:endParaRPr lang="en-US" sz="150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08B9AB7-6ADE-45DE-992F-DB8FE9B65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99" y="2503661"/>
                <a:ext cx="6110885" cy="137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4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8146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III. Several ways to solve: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2371946"/>
            <a:ext cx="7688700" cy="251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 b="1" dirty="0"/>
              <a:t>Systematic search: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 err="1"/>
              <a:t>n1</a:t>
            </a:r>
            <a:r>
              <a:rPr lang="en-US" sz="1400" dirty="0"/>
              <a:t>, </a:t>
            </a:r>
            <a:r>
              <a:rPr lang="en-US" sz="1400" dirty="0" err="1"/>
              <a:t>n2</a:t>
            </a:r>
            <a:r>
              <a:rPr lang="en-US" sz="1400" dirty="0"/>
              <a:t>, </a:t>
            </a:r>
            <a:r>
              <a:rPr lang="en-US" sz="1400" dirty="0" err="1"/>
              <a:t>n3</a:t>
            </a:r>
            <a:r>
              <a:rPr lang="en-US" sz="1400" dirty="0"/>
              <a:t> = 3, 4</a:t>
            </a:r>
            <a:r>
              <a:rPr lang="en-US" sz="1400"/>
              <a:t>, 5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/>
              <a:t>r1, r2, r3 = 0, 3, 4</a:t>
            </a:r>
            <a:endParaRPr lang="en-US" sz="1400" dirty="0"/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N = </a:t>
            </a:r>
            <a:r>
              <a:rPr lang="en-US" sz="1400" dirty="0" err="1"/>
              <a:t>n1</a:t>
            </a:r>
            <a:r>
              <a:rPr lang="en-US" sz="1400" dirty="0"/>
              <a:t> * </a:t>
            </a:r>
            <a:r>
              <a:rPr lang="en-US" sz="1400" dirty="0" err="1"/>
              <a:t>n2</a:t>
            </a:r>
            <a:r>
              <a:rPr lang="en-US" sz="1400" dirty="0"/>
              <a:t> * </a:t>
            </a:r>
            <a:r>
              <a:rPr lang="en-US" sz="1400" dirty="0" err="1"/>
              <a:t>n3</a:t>
            </a:r>
            <a:r>
              <a:rPr lang="en-US" sz="1400" dirty="0"/>
              <a:t> 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x = 0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while x &lt; N: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	if x </a:t>
            </a:r>
            <a:r>
              <a:rPr lang="en-US" sz="1400"/>
              <a:t>% n1 – r1 </a:t>
            </a:r>
            <a:r>
              <a:rPr lang="en-US" sz="1400" dirty="0"/>
              <a:t>== x </a:t>
            </a:r>
            <a:r>
              <a:rPr lang="en-US" sz="1400"/>
              <a:t>% n2 – r2 </a:t>
            </a:r>
            <a:r>
              <a:rPr lang="en-US" sz="1400" dirty="0"/>
              <a:t>== x </a:t>
            </a:r>
            <a:r>
              <a:rPr lang="en-US" sz="1400"/>
              <a:t>% n3 – r3 == </a:t>
            </a:r>
            <a:r>
              <a:rPr lang="en-US" sz="1400" dirty="0"/>
              <a:t>0: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	     </a:t>
            </a:r>
            <a:r>
              <a:rPr lang="en-US" sz="1400"/>
              <a:t>return x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/>
              <a:t>      x+=1</a:t>
            </a:r>
            <a:endParaRPr lang="en-US" sz="1400" dirty="0"/>
          </a:p>
          <a:p>
            <a:pPr marL="603250" lvl="1" indent="0">
              <a:lnSpc>
                <a:spcPct val="95000"/>
              </a:lnSpc>
              <a:buNone/>
            </a:pPr>
            <a:endParaRPr lang="en-US" sz="1500" dirty="0"/>
          </a:p>
          <a:p>
            <a:pPr marL="146050" indent="0">
              <a:buNone/>
            </a:pPr>
            <a:r>
              <a:rPr lang="en-US" sz="1500" i="1" dirty="0"/>
              <a:t>          =&gt; </a:t>
            </a:r>
            <a:r>
              <a:rPr lang="en-US" sz="1500" i="1"/>
              <a:t>O(n1*n2*n3)</a:t>
            </a:r>
            <a:endParaRPr lang="en-US" sz="1500" i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4A7B98-87F4-4074-9730-3D87E43D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1287" y="1455385"/>
            <a:ext cx="1657128" cy="8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246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659</Words>
  <Application>Microsoft Office PowerPoint</Application>
  <PresentationFormat>On-screen Show (16:9)</PresentationFormat>
  <Paragraphs>107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Raleway</vt:lpstr>
      <vt:lpstr>Lato</vt:lpstr>
      <vt:lpstr>Arial</vt:lpstr>
      <vt:lpstr>Cambria Math</vt:lpstr>
      <vt:lpstr>Streamline</vt:lpstr>
      <vt:lpstr>Chinese Remainder Theorem and Its Applications</vt:lpstr>
      <vt:lpstr>Let begin with a game:</vt:lpstr>
      <vt:lpstr>Let begin with a game:</vt:lpstr>
      <vt:lpstr>Vocabularies:</vt:lpstr>
      <vt:lpstr>I. A historial overview of the Chinese Remainder Theorem:</vt:lpstr>
      <vt:lpstr>II. Statement:</vt:lpstr>
      <vt:lpstr>II. Statement:</vt:lpstr>
      <vt:lpstr>II. Statement:</vt:lpstr>
      <vt:lpstr>III. Several ways to solve:</vt:lpstr>
      <vt:lpstr>III. Several ways to solve:</vt:lpstr>
      <vt:lpstr>Let begin with a game:</vt:lpstr>
      <vt:lpstr>IV. Exercises:</vt:lpstr>
      <vt:lpstr>IV. Exercises:</vt:lpstr>
      <vt:lpstr>PowerPoint Presentation</vt:lpstr>
      <vt:lpstr>PowerPoint Presentation</vt:lpstr>
      <vt:lpstr>RSA</vt:lpstr>
      <vt:lpstr>RSA</vt:lpstr>
      <vt:lpstr>V. Applications: Cryptography</vt:lpstr>
      <vt:lpstr>V. Applications: Fast computation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Models: Inference</dc:title>
  <cp:lastModifiedBy>Vũ Hưng</cp:lastModifiedBy>
  <cp:revision>114</cp:revision>
  <dcterms:modified xsi:type="dcterms:W3CDTF">2022-08-09T15:22:44Z</dcterms:modified>
</cp:coreProperties>
</file>