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366" r:id="rId4"/>
    <p:sldId id="362" r:id="rId5"/>
    <p:sldId id="364" r:id="rId6"/>
    <p:sldId id="367" r:id="rId7"/>
    <p:sldId id="363" r:id="rId8"/>
    <p:sldId id="365" r:id="rId9"/>
    <p:sldId id="368" r:id="rId10"/>
    <p:sldId id="361" r:id="rId11"/>
    <p:sldId id="360" r:id="rId12"/>
    <p:sldId id="346" r:id="rId13"/>
    <p:sldId id="316" r:id="rId14"/>
    <p:sldId id="318" r:id="rId15"/>
    <p:sldId id="341" r:id="rId16"/>
    <p:sldId id="356" r:id="rId17"/>
    <p:sldId id="357" r:id="rId18"/>
    <p:sldId id="315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h4o6m3DY/8eg5mp6W05jGURZD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477F4E-160D-4339-81B1-DB66433A5917}">
  <a:tblStyle styleId="{22477F4E-160D-4339-81B1-DB66433A59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385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8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6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6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6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6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9" name="Google Shape;49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6" name="Google Shape;56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6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9" name="Google Shape;59;p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6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6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69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69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>
                <a:latin typeface="Arial"/>
                <a:ea typeface="Arial"/>
                <a:cs typeface="Arial"/>
                <a:sym typeface="Arial"/>
              </a:rPr>
              <a:t>Chinese Remainder Theorem and Its Applications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1694071" y="3452979"/>
            <a:ext cx="5633917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/>
            <a:r>
              <a:rPr lang="vi-VN" sz="1800">
                <a:solidFill>
                  <a:schemeClr val="lt1"/>
                </a:solidFill>
              </a:rPr>
              <a:t>Vũ Minh Hưng - Lê Kim Dũng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August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956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:r>
                  <a:rPr lang="en-US" sz="1600" b="1"/>
                  <a:t> Problem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51360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45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b="1"/>
                  <a:t> = 52</a:t>
                </a: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" y="1588588"/>
                <a:ext cx="7688700" cy="650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9294CFA-F169-4586-86A0-87EF869D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044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IV. Exercises: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/>
                  <a:t>Problem 2: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600" b="1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69129"/>
                <a:ext cx="7688700" cy="6501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955903"/>
                <a:ext cx="7688700" cy="118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77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/>
                  <a:t>We will use CRT and Euler’s theorem to solve the above problem.</a:t>
                </a:r>
              </a:p>
              <a:p>
                <a:pPr marL="146050" indent="0">
                  <a:buNone/>
                </a:pPr>
                <a:endParaRPr lang="en-US" sz="1600" b="1"/>
              </a:p>
              <a:p>
                <a:pPr marL="146050" indent="0">
                  <a:buNone/>
                </a:pPr>
                <a:r>
                  <a:rPr lang="en-US" sz="1600" b="1"/>
                  <a:t>Euler's theorem: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𝒑𝒐𝒔𝒊𝒕𝒊𝒗𝒆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𝒊𝒏𝒕𝒆𝒈𝒆𝒓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𝒊𝒔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𝒑𝒓𝒊𝒎𝒆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𝒏𝒖𝒎𝒃𝒆𝒓</m:t>
                    </m:r>
                  </m:oMath>
                </a14:m>
                <a:endParaRPr lang="en-US" sz="1600" b="1"/>
              </a:p>
              <a:p>
                <a:pPr marL="146050" indent="0">
                  <a:buNone/>
                </a:pPr>
                <a:endParaRPr lang="en-US" sz="1600" b="1"/>
              </a:p>
              <a:p>
                <a:pPr marL="146050" indent="0">
                  <a:buNone/>
                </a:pPr>
                <a:r>
                  <a:rPr lang="en-US" sz="1600" b="1"/>
                  <a:t>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>
                    <a:solidFill>
                      <a:srgbClr val="FF0000"/>
                    </a:solidFill>
                  </a:rPr>
                  <a:t>;</a:t>
                </a:r>
                <a:r>
                  <a:rPr lang="en-US" sz="1600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/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955903"/>
                <a:ext cx="7688700" cy="1185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A48FC30-4551-4E4E-B6F0-CFDF162FD83C}"/>
              </a:ext>
            </a:extLst>
          </p:cNvPr>
          <p:cNvSpPr txBox="1">
            <a:spLocks/>
          </p:cNvSpPr>
          <p:nvPr/>
        </p:nvSpPr>
        <p:spPr>
          <a:xfrm>
            <a:off x="727650" y="67660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6995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/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27511"/>
                <a:ext cx="7688700" cy="5352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1862711"/>
                <a:ext cx="7688700" cy="535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50" y="2665511"/>
                <a:ext cx="7688700" cy="1272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Font typeface="Lato"/>
                  <a:buNone/>
                </a:pPr>
                <a:r>
                  <a:rPr lang="en-US" sz="1600" b="1"/>
                  <a:t>We have: </a:t>
                </a:r>
                <a:r>
                  <a:rPr lang="en-US" sz="1600" b="1" err="1"/>
                  <a:t>a1</a:t>
                </a:r>
                <a:r>
                  <a:rPr lang="en-US" sz="1600" b="1"/>
                  <a:t>=3, </a:t>
                </a:r>
                <a:r>
                  <a:rPr lang="en-US" sz="1600" b="1" err="1"/>
                  <a:t>M1</a:t>
                </a:r>
                <a:r>
                  <a:rPr lang="en-US" sz="1600" b="1"/>
                  <a:t>=11, </a:t>
                </a:r>
                <a:r>
                  <a:rPr lang="en-US" sz="1600" b="1" err="1"/>
                  <a:t>e1</a:t>
                </a:r>
                <a:r>
                  <a:rPr lang="en-US" sz="1600" b="1"/>
                  <a:t>=1; </a:t>
                </a:r>
                <a:r>
                  <a:rPr lang="en-US" sz="1600" b="1" err="1"/>
                  <a:t>a2</a:t>
                </a:r>
                <a:r>
                  <a:rPr lang="en-US" sz="1600" b="1"/>
                  <a:t>=2, </a:t>
                </a:r>
                <a:r>
                  <a:rPr lang="en-US" sz="1600" b="1" err="1"/>
                  <a:t>M2</a:t>
                </a:r>
                <a:r>
                  <a:rPr lang="en-US" sz="1600" b="1"/>
                  <a:t>=5, </a:t>
                </a:r>
                <a:r>
                  <a:rPr lang="en-US" sz="1600" b="1" err="1"/>
                  <a:t>e2</a:t>
                </a:r>
                <a:r>
                  <a:rPr lang="en-US" sz="1600" b="1"/>
                  <a:t>=9</a:t>
                </a:r>
              </a:p>
              <a:p>
                <a:pPr marL="146050" indent="0">
                  <a:buNone/>
                </a:pPr>
                <a:r>
                  <a:rPr lang="en-US" sz="1600" b="1"/>
                  <a:t>=&gt;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1">
                    <a:solidFill>
                      <a:schemeClr val="bg2"/>
                    </a:solidFill>
                  </a:rPr>
                  <a:t> </a:t>
                </a:r>
                <a:r>
                  <a:rPr lang="en-US" sz="1600" b="1"/>
                  <a:t>(3x11x1 + </a:t>
                </a:r>
                <a:r>
                  <a:rPr lang="en-US" sz="1600" b="1" err="1"/>
                  <a:t>2x5x9</a:t>
                </a:r>
                <a:r>
                  <a:rPr lang="en-US" sz="1600" b="1"/>
                  <a:t>) [55] = 123[55] = 13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0" y="2665511"/>
                <a:ext cx="7688700" cy="1272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D488158-05B1-4738-B762-1D057D70E9C8}"/>
              </a:ext>
            </a:extLst>
          </p:cNvPr>
          <p:cNvSpPr txBox="1">
            <a:spLocks/>
          </p:cNvSpPr>
          <p:nvPr/>
        </p:nvSpPr>
        <p:spPr>
          <a:xfrm>
            <a:off x="727650" y="64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>
                <a:solidFill>
                  <a:schemeClr val="dk1"/>
                </a:solidFill>
              </a:rPr>
              <a:t>IV. Exercises: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7347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CRT’s Applications</a:t>
            </a:r>
            <a:endParaRPr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</p:spPr>
            <p:txBody>
              <a:bodyPr>
                <a:normAutofit/>
              </a:bodyPr>
              <a:lstStyle/>
              <a:p>
                <a:pPr marL="146050" indent="0">
                  <a:buNone/>
                </a:pPr>
                <a:r>
                  <a:rPr lang="en-US" sz="1600" b="1">
                    <a:solidFill>
                      <a:srgbClr val="FF0000"/>
                    </a:solidFill>
                  </a:rPr>
                  <a:t>When I receive the number x = 52 from you, I will use my secret numbers: d=27, p=5, q=11 (n = </a:t>
                </a:r>
                <a:r>
                  <a:rPr lang="en-US" sz="1600" b="1" err="1">
                    <a:solidFill>
                      <a:srgbClr val="FF0000"/>
                    </a:solidFill>
                  </a:rPr>
                  <a:t>p.q</a:t>
                </a:r>
                <a:r>
                  <a:rPr lang="en-US" sz="1600" b="1">
                    <a:solidFill>
                      <a:srgbClr val="FF0000"/>
                    </a:solidFill>
                  </a:rPr>
                  <a:t>) and calculate m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𝟓𝟐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/>
              </a:p>
              <a:p>
                <a:pPr marL="146050" indent="0">
                  <a:buNone/>
                </a:pPr>
                <a:endParaRPr lang="en-US" sz="1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050" y="2578729"/>
                <a:ext cx="7688700" cy="8706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  <a:lvl2pPr marL="914400" marR="0" lvl="1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2pPr>
                <a:lvl3pPr marL="1371600" marR="0" lvl="2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3pPr>
                <a:lvl4pPr marL="1828800" marR="0" lvl="3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4pPr>
                <a:lvl5pPr marL="2286000" marR="0" lvl="4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○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5pPr>
                <a:lvl6pPr marL="2743200" marR="0" lvl="5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Lato"/>
                  <a:buChar char="■"/>
                  <a:defRPr sz="13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Lato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defRPr>
                </a:lvl9pPr>
              </a:lstStyle>
              <a:p>
                <a:pPr marL="146050" indent="0">
                  <a:buNone/>
                </a:pPr>
                <a:r>
                  <a:rPr lang="en-US" sz="1600" b="1">
                    <a:solidFill>
                      <a:srgbClr val="FF0000"/>
                    </a:solidFill>
                  </a:rPr>
                  <a:t>If you want to send me an arbitrary integer number m (for example m = 13). To avoid a third person to know m, I give you two numbers: e=3, n=55 to calculate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𝟓𝟓</m:t>
                        </m:r>
                      </m:e>
                    </m:d>
                    <m:r>
                      <a:rPr lang="en-US" sz="1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</m:t>
                    </m:r>
                  </m:oMath>
                </a14:m>
                <a:r>
                  <a:rPr lang="en-US" sz="1600" b="1">
                    <a:solidFill>
                      <a:srgbClr val="FF0000"/>
                    </a:solidFill>
                  </a:rPr>
                  <a:t>. Then you will send me x =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𝐢𝐧𝐬𝐭𝐞𝐚𝐝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1600" b="1">
                  <a:solidFill>
                    <a:srgbClr val="FF0000"/>
                  </a:solidFill>
                </a:endParaRPr>
              </a:p>
              <a:p>
                <a:pPr marL="146050" indent="0">
                  <a:buFont typeface="Lato"/>
                  <a:buNone/>
                </a:pPr>
                <a:endParaRPr lang="en-US" sz="1600" b="1"/>
              </a:p>
              <a:p>
                <a:pPr marL="146050" indent="0">
                  <a:buFont typeface="Lato"/>
                  <a:buNone/>
                </a:pPr>
                <a:endParaRPr lang="en-US" sz="16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D986DDEE-8111-4559-88A1-B79F86B7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50" y="1472820"/>
                <a:ext cx="7538100" cy="1105909"/>
              </a:xfrm>
              <a:prstGeom prst="rect">
                <a:avLst/>
              </a:prstGeom>
              <a:blipFill>
                <a:blip r:embed="rId4"/>
                <a:stretch>
                  <a:fillRect r="-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04750" y="3449370"/>
            <a:ext cx="7688700" cy="55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600" b="1">
                <a:solidFill>
                  <a:srgbClr val="FF0000"/>
                </a:solidFill>
              </a:rPr>
              <a:t>Above is the operation of </a:t>
            </a:r>
            <a:r>
              <a:rPr lang="en-US" sz="1600" b="1" err="1">
                <a:solidFill>
                  <a:srgbClr val="FF0000"/>
                </a:solidFill>
              </a:rPr>
              <a:t>RSA</a:t>
            </a:r>
            <a:r>
              <a:rPr lang="en-US" sz="1600" b="1">
                <a:solidFill>
                  <a:srgbClr val="FF0000"/>
                </a:solidFill>
              </a:rPr>
              <a:t>, a public-key </a:t>
            </a:r>
            <a:r>
              <a:rPr lang="en-US" sz="1600" b="1" err="1">
                <a:solidFill>
                  <a:srgbClr val="FF0000"/>
                </a:solidFill>
              </a:rPr>
              <a:t>crystosystem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endParaRPr lang="en-US" sz="1600" b="1"/>
          </a:p>
          <a:p>
            <a:pPr marL="146050" indent="0">
              <a:buFont typeface="Lato"/>
              <a:buNone/>
            </a:pPr>
            <a:endParaRPr 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1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CRT’s Applications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850" y="1334305"/>
            <a:ext cx="7688700" cy="51251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>
                <a:latin typeface="Cambria Math" panose="02040503050406030204" pitchFamily="18" charset="0"/>
                <a:ea typeface="Cambria Math" panose="02040503050406030204" pitchFamily="18" charset="0"/>
              </a:rPr>
              <a:t>Principle of </a:t>
            </a:r>
            <a:r>
              <a:rPr lang="en-US" sz="1600" b="1" err="1">
                <a:latin typeface="Cambria Math" panose="02040503050406030204" pitchFamily="18" charset="0"/>
                <a:ea typeface="Cambria Math" panose="02040503050406030204" pitchFamily="18" charset="0"/>
              </a:rPr>
              <a:t>RSA</a:t>
            </a:r>
            <a:endParaRPr lang="en-US" sz="16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95" y="3371788"/>
            <a:ext cx="1868833" cy="42006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81850" y="1727140"/>
            <a:ext cx="7688700" cy="17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600" b="1"/>
              <a:t>From two prime numbers: p, q (for example p=5, q = 11)</a:t>
            </a:r>
          </a:p>
          <a:p>
            <a:pPr marL="146050" indent="0">
              <a:buFont typeface="Lato"/>
              <a:buNone/>
            </a:pPr>
            <a:r>
              <a:rPr lang="en-US" sz="1600" b="1"/>
              <a:t>n = </a:t>
            </a:r>
            <a:r>
              <a:rPr lang="en-US" sz="1600" b="1" err="1"/>
              <a:t>p.q</a:t>
            </a:r>
            <a:r>
              <a:rPr lang="en-US" sz="1600" b="1"/>
              <a:t> = 55</a:t>
            </a:r>
          </a:p>
          <a:p>
            <a:pPr marL="146050" indent="0">
              <a:buFont typeface="Lato"/>
              <a:buNone/>
            </a:pPr>
            <a:r>
              <a:rPr lang="en-US" sz="1600" b="1"/>
              <a:t>a = (p-1)(q-1) = 40</a:t>
            </a:r>
          </a:p>
          <a:p>
            <a:pPr marL="146050" indent="0">
              <a:buFont typeface="Lato"/>
              <a:buNone/>
            </a:pPr>
            <a:r>
              <a:rPr lang="en-US" sz="1600" b="1"/>
              <a:t>Choose an integer e such that 1 &lt; e &lt; a and </a:t>
            </a:r>
            <a:r>
              <a:rPr lang="en-US" sz="1600" b="1" err="1"/>
              <a:t>gcd</a:t>
            </a:r>
            <a:r>
              <a:rPr lang="en-US" sz="1600" b="1"/>
              <a:t>(e, a) = 1</a:t>
            </a:r>
          </a:p>
          <a:p>
            <a:pPr marL="146050" indent="0">
              <a:buFont typeface="Lato"/>
              <a:buNone/>
            </a:pPr>
            <a:r>
              <a:rPr lang="en-US" sz="1600" b="1"/>
              <a:t>Calculate d: </a:t>
            </a:r>
            <a:r>
              <a:rPr lang="en-US" sz="1600" b="1" err="1"/>
              <a:t>e.d</a:t>
            </a:r>
            <a:r>
              <a:rPr lang="en-US" sz="1600" b="1"/>
              <a:t> </a:t>
            </a:r>
            <a:r>
              <a:rPr lang="en-US" sz="1600" b="1">
                <a:latin typeface="Cambria Math" panose="02040503050406030204" pitchFamily="18" charset="0"/>
                <a:ea typeface="Cambria Math" panose="02040503050406030204" pitchFamily="18" charset="0"/>
              </a:rPr>
              <a:t>≡ 1 mod a, d = 27</a:t>
            </a:r>
            <a:endParaRPr lang="en-US" sz="1600" b="1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961822" y="3791851"/>
            <a:ext cx="7688700" cy="51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/>
              <a:t>Knowing </a:t>
            </a:r>
            <a:r>
              <a:rPr lang="en-US" i="1"/>
              <a:t>e</a:t>
            </a:r>
            <a:r>
              <a:rPr lang="en-US"/>
              <a:t> and </a:t>
            </a:r>
            <a:r>
              <a:rPr lang="en-US" i="1"/>
              <a:t>n</a:t>
            </a:r>
            <a:r>
              <a:rPr lang="en-US"/>
              <a:t>, or even </a:t>
            </a:r>
            <a:r>
              <a:rPr lang="en-US" i="1"/>
              <a:t>m</a:t>
            </a:r>
            <a:r>
              <a:rPr lang="en-US"/>
              <a:t>, it can be extremely difficult to find </a:t>
            </a:r>
            <a:r>
              <a:rPr lang="en-US" i="1"/>
              <a:t>d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329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Cryptography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2" y="1708653"/>
            <a:ext cx="6200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5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729450" y="61812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>
                <a:solidFill>
                  <a:schemeClr val="dk1"/>
                </a:solidFill>
              </a:rPr>
              <a:t>II. </a:t>
            </a:r>
            <a:r>
              <a:rPr lang="en-US" b="0"/>
              <a:t>Fast computation</a:t>
            </a:r>
            <a:r>
              <a:rPr lang="en-US"/>
              <a:t> </a:t>
            </a:r>
            <a:br>
              <a:rPr lang="en-US"/>
            </a:br>
            <a:endParaRPr>
              <a:solidFill>
                <a:schemeClr val="dk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85275"/>
            <a:ext cx="64579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3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9" descr="A picture containing text, businessc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571500"/>
            <a:ext cx="457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844062" y="1744780"/>
            <a:ext cx="7455875" cy="141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800" i="1"/>
              <a:t>“There are certain things whose number is unknown. If we count them by threes, we have two left over; by fives, we have three left over; and by sevens, two are left over. How many things are there?”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73208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708" y="574371"/>
            <a:ext cx="3433796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Let begin with a game: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A50ED-D1CD-4BC5-A643-7D2E5A22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88" y="1271032"/>
            <a:ext cx="2430426" cy="364563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3A6479-35B7-4AD0-BAD7-DFA4BB4CA65B}"/>
              </a:ext>
            </a:extLst>
          </p:cNvPr>
          <p:cNvSpPr txBox="1">
            <a:spLocks/>
          </p:cNvSpPr>
          <p:nvPr/>
        </p:nvSpPr>
        <p:spPr>
          <a:xfrm>
            <a:off x="4713767" y="1716139"/>
            <a:ext cx="3877340" cy="1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600" i="1"/>
              <a:t>x</a:t>
            </a:r>
            <a:r>
              <a:rPr lang="en-US" sz="1600"/>
              <a:t> ≡ 2 (mod 3) ≡ 3 (mod 5) ≡ 2 (mod 7) </a:t>
            </a:r>
          </a:p>
          <a:p>
            <a:pPr marL="146050" indent="0">
              <a:buNone/>
            </a:pPr>
            <a:r>
              <a:rPr lang="en-US" sz="1600"/>
              <a:t>with the solution </a:t>
            </a:r>
            <a:r>
              <a:rPr lang="en-US" sz="1600" i="1"/>
              <a:t>x</a:t>
            </a:r>
            <a:r>
              <a:rPr lang="en-US" sz="1600"/>
              <a:t> = 23 + 105</a:t>
            </a:r>
            <a:r>
              <a:rPr lang="en-US" sz="1600" i="1"/>
              <a:t>k</a:t>
            </a:r>
            <a:r>
              <a:rPr lang="en-US" sz="1600"/>
              <a:t>, with </a:t>
            </a:r>
            <a:r>
              <a:rPr lang="en-US" sz="1600" i="1"/>
              <a:t>k</a:t>
            </a:r>
            <a:r>
              <a:rPr lang="en-US" sz="1600"/>
              <a:t> an integer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42400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50" y="51766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Vocabularies: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396409"/>
            <a:ext cx="3126624" cy="22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Divisor: </a:t>
            </a:r>
            <a:r>
              <a:rPr lang="vi-VN" sz="1500"/>
              <a:t>ư</a:t>
            </a:r>
            <a:r>
              <a:rPr lang="en-US" sz="1500" err="1"/>
              <a:t>ớc</a:t>
            </a:r>
            <a:endParaRPr lang="en-US" sz="1500"/>
          </a:p>
          <a:p>
            <a:r>
              <a:rPr lang="en-US" sz="1500"/>
              <a:t>Multiple: </a:t>
            </a:r>
            <a:r>
              <a:rPr lang="en-US" sz="1500" err="1"/>
              <a:t>bội</a:t>
            </a:r>
            <a:r>
              <a:rPr lang="en-US" sz="1500"/>
              <a:t> </a:t>
            </a:r>
          </a:p>
          <a:p>
            <a:r>
              <a:rPr lang="en-US" sz="1500"/>
              <a:t>Pairwise coprime: </a:t>
            </a:r>
            <a:r>
              <a:rPr lang="en-US" sz="1500" err="1"/>
              <a:t>nguyên</a:t>
            </a:r>
            <a:r>
              <a:rPr lang="en-US" sz="1500"/>
              <a:t> </a:t>
            </a:r>
            <a:r>
              <a:rPr lang="en-US" sz="1500" err="1"/>
              <a:t>tố</a:t>
            </a:r>
            <a:r>
              <a:rPr lang="en-US" sz="1500"/>
              <a:t> </a:t>
            </a:r>
            <a:r>
              <a:rPr lang="en-US" sz="1500" err="1"/>
              <a:t>cùng</a:t>
            </a:r>
            <a:r>
              <a:rPr lang="en-US" sz="1500"/>
              <a:t> </a:t>
            </a:r>
            <a:r>
              <a:rPr lang="en-US" sz="1500" err="1"/>
              <a:t>nhau</a:t>
            </a:r>
            <a:r>
              <a:rPr lang="en-US" sz="1500"/>
              <a:t> </a:t>
            </a:r>
          </a:p>
          <a:p>
            <a:r>
              <a:rPr lang="en-US" sz="1500"/>
              <a:t>Congruence: </a:t>
            </a:r>
            <a:r>
              <a:rPr lang="en-US" sz="1500" err="1"/>
              <a:t>đồng</a:t>
            </a:r>
            <a:r>
              <a:rPr lang="en-US" sz="1500"/>
              <a:t> d</a:t>
            </a:r>
            <a:r>
              <a:rPr lang="vi-VN" sz="1500"/>
              <a:t>ư</a:t>
            </a:r>
            <a:r>
              <a:rPr lang="en-US" sz="1500"/>
              <a:t> </a:t>
            </a:r>
          </a:p>
          <a:p>
            <a:pPr marL="146050" indent="0">
              <a:buNone/>
            </a:pPr>
            <a:endParaRPr lang="en-US" sz="1500" b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3027B1-E677-473A-899C-1CAF6551B889}"/>
              </a:ext>
            </a:extLst>
          </p:cNvPr>
          <p:cNvSpPr txBox="1">
            <a:spLocks/>
          </p:cNvSpPr>
          <p:nvPr/>
        </p:nvSpPr>
        <p:spPr>
          <a:xfrm>
            <a:off x="4277180" y="1396409"/>
            <a:ext cx="3126624" cy="21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sz="1500"/>
              <a:t>Divisor: </a:t>
            </a:r>
            <a:r>
              <a:rPr lang="vi-VN" sz="1500"/>
              <a:t>ư</a:t>
            </a:r>
            <a:r>
              <a:rPr lang="en-US" sz="1500" err="1"/>
              <a:t>ớc</a:t>
            </a:r>
            <a:endParaRPr lang="en-US" sz="1500"/>
          </a:p>
          <a:p>
            <a:pPr marL="146050" indent="0">
              <a:buNone/>
            </a:pPr>
            <a:r>
              <a:rPr lang="en-US" sz="1500"/>
              <a:t>Multiple: </a:t>
            </a:r>
            <a:r>
              <a:rPr lang="en-US" sz="1500" err="1"/>
              <a:t>bội</a:t>
            </a:r>
            <a:r>
              <a:rPr lang="en-US" sz="1500"/>
              <a:t> 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343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I. The origins of the Chinese Remainder Theorem: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587565"/>
            <a:ext cx="7500150" cy="218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The earliest known statement of the theorem, as a problem with specific numbers, appears in the 3rd-century book by the Chinese mathematician Sun-tzu.</a:t>
            </a:r>
          </a:p>
          <a:p>
            <a:pPr marL="146050" indent="0">
              <a:buNone/>
            </a:pPr>
            <a:endParaRPr lang="en-US" sz="1500"/>
          </a:p>
          <a:p>
            <a:r>
              <a:rPr lang="en-US" sz="1500"/>
              <a:t>The Chinese used its algorithm to calculate the calendar, compute the number of soldiers when marching in lines, or compute the construction of building a Wall.</a:t>
            </a:r>
          </a:p>
          <a:p>
            <a:pPr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914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2C422A-B886-4A2B-BFDD-1EB61D2B1173}"/>
              </a:ext>
            </a:extLst>
          </p:cNvPr>
          <p:cNvSpPr txBox="1">
            <a:spLocks/>
          </p:cNvSpPr>
          <p:nvPr/>
        </p:nvSpPr>
        <p:spPr>
          <a:xfrm>
            <a:off x="725850" y="1460205"/>
            <a:ext cx="7813838" cy="265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Let </a:t>
            </a:r>
            <a:r>
              <a:rPr lang="en-US" sz="1500" i="1"/>
              <a:t>n</a:t>
            </a:r>
            <a:r>
              <a:rPr lang="en-US" sz="1500" baseline="-25000"/>
              <a:t>1</a:t>
            </a:r>
            <a:r>
              <a:rPr lang="en-US" sz="1500"/>
              <a:t>, ..., </a:t>
            </a:r>
            <a:r>
              <a:rPr lang="en-US" sz="1500" i="1" err="1"/>
              <a:t>n</a:t>
            </a:r>
            <a:r>
              <a:rPr lang="en-US" sz="1500" i="1" baseline="-25000" err="1"/>
              <a:t>k</a:t>
            </a:r>
            <a:r>
              <a:rPr lang="en-US" sz="1500"/>
              <a:t> be integers greater than 1. Let us denote by </a:t>
            </a:r>
            <a:r>
              <a:rPr lang="en-US" sz="1500" i="1"/>
              <a:t>N</a:t>
            </a:r>
            <a:r>
              <a:rPr lang="en-US" sz="1500"/>
              <a:t> the product of the </a:t>
            </a:r>
            <a:r>
              <a:rPr lang="en-US" sz="1500" i="1" err="1"/>
              <a:t>n</a:t>
            </a:r>
            <a:r>
              <a:rPr lang="en-US" sz="1500" i="1" baseline="-25000" err="1"/>
              <a:t>i</a:t>
            </a:r>
            <a:r>
              <a:rPr lang="en-US" sz="1500"/>
              <a:t>. 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r>
              <a:rPr lang="en-US" sz="1500"/>
              <a:t>If the </a:t>
            </a:r>
            <a:r>
              <a:rPr lang="en-US" sz="1500" i="1" err="1"/>
              <a:t>n</a:t>
            </a:r>
            <a:r>
              <a:rPr lang="en-US" sz="1500" i="1" baseline="-25000" err="1"/>
              <a:t>i</a:t>
            </a:r>
            <a:r>
              <a:rPr lang="en-US" sz="1500"/>
              <a:t> are pairwise coprime, and if </a:t>
            </a:r>
            <a:r>
              <a:rPr lang="en-US" sz="1500" i="1"/>
              <a:t>a</a:t>
            </a:r>
            <a:r>
              <a:rPr lang="en-US" sz="1500" baseline="-25000"/>
              <a:t>1</a:t>
            </a:r>
            <a:r>
              <a:rPr lang="en-US" sz="1500"/>
              <a:t>, ..., </a:t>
            </a:r>
            <a:r>
              <a:rPr lang="en-US" sz="1500" i="1" err="1"/>
              <a:t>a</a:t>
            </a:r>
            <a:r>
              <a:rPr lang="en-US" sz="1500" i="1" baseline="-25000" err="1"/>
              <a:t>k</a:t>
            </a:r>
            <a:r>
              <a:rPr lang="en-US" sz="1500"/>
              <a:t> are integers such that 0 ≤ </a:t>
            </a:r>
            <a:r>
              <a:rPr lang="en-US" sz="1500" i="1"/>
              <a:t>a</a:t>
            </a:r>
            <a:r>
              <a:rPr lang="en-US" sz="1500" i="1" baseline="-25000"/>
              <a:t>i</a:t>
            </a:r>
            <a:r>
              <a:rPr lang="en-US" sz="1500"/>
              <a:t> &lt; </a:t>
            </a:r>
            <a:r>
              <a:rPr lang="en-US" sz="1500" i="1" err="1"/>
              <a:t>n</a:t>
            </a:r>
            <a:r>
              <a:rPr lang="en-US" sz="1500" i="1" baseline="-25000" err="1"/>
              <a:t>i</a:t>
            </a:r>
            <a:r>
              <a:rPr lang="en-US" sz="1500"/>
              <a:t> for every </a:t>
            </a:r>
            <a:r>
              <a:rPr lang="en-US" sz="1500" i="1" err="1"/>
              <a:t>i</a:t>
            </a:r>
            <a:r>
              <a:rPr lang="en-US" sz="1500"/>
              <a:t>, then there is one and only one integer </a:t>
            </a:r>
            <a:r>
              <a:rPr lang="en-US" sz="1500" i="1"/>
              <a:t>x ,</a:t>
            </a:r>
            <a:r>
              <a:rPr lang="en-US" sz="1500"/>
              <a:t> such that 0 ≤ </a:t>
            </a:r>
            <a:r>
              <a:rPr lang="en-US" sz="1500" i="1"/>
              <a:t>x</a:t>
            </a:r>
            <a:r>
              <a:rPr lang="en-US" sz="1500"/>
              <a:t> &lt; </a:t>
            </a:r>
            <a:r>
              <a:rPr lang="en-US" sz="1500" i="1"/>
              <a:t>N</a:t>
            </a:r>
            <a:r>
              <a:rPr lang="en-US" sz="1500"/>
              <a:t> and the remainder of the Euclidean division of </a:t>
            </a:r>
            <a:r>
              <a:rPr lang="en-US" sz="1500" i="1"/>
              <a:t>x</a:t>
            </a:r>
            <a:r>
              <a:rPr lang="en-US" sz="1500"/>
              <a:t> by </a:t>
            </a:r>
            <a:r>
              <a:rPr lang="en-US" sz="1500" i="1" err="1"/>
              <a:t>n</a:t>
            </a:r>
            <a:r>
              <a:rPr lang="en-US" sz="1500" i="1" baseline="-25000" err="1"/>
              <a:t>i</a:t>
            </a:r>
            <a:r>
              <a:rPr lang="en-US" sz="1500"/>
              <a:t> is </a:t>
            </a:r>
            <a:r>
              <a:rPr lang="en-US" sz="1500" i="1"/>
              <a:t>a</a:t>
            </a:r>
            <a:r>
              <a:rPr lang="en-US" sz="1500" i="1" baseline="-25000"/>
              <a:t>i</a:t>
            </a:r>
            <a:r>
              <a:rPr lang="en-US" sz="1500"/>
              <a:t> for every </a:t>
            </a:r>
            <a:r>
              <a:rPr lang="en-US" sz="1500" i="1" err="1"/>
              <a:t>i</a:t>
            </a:r>
            <a:r>
              <a:rPr lang="en-US" sz="1500"/>
              <a:t>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C63D94-CB71-4AEA-8854-E330AB70C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831" y="2057993"/>
            <a:ext cx="1686654" cy="25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7437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II. Statement: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1853848"/>
            <a:ext cx="7688700" cy="212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sz="1600" b="1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2C422A-B886-4A2B-BFDD-1EB61D2B1173}"/>
              </a:ext>
            </a:extLst>
          </p:cNvPr>
          <p:cNvSpPr txBox="1">
            <a:spLocks/>
          </p:cNvSpPr>
          <p:nvPr/>
        </p:nvSpPr>
        <p:spPr>
          <a:xfrm>
            <a:off x="725850" y="1376716"/>
            <a:ext cx="7813838" cy="332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/>
              <a:t>This may be restated as follows in terms of congruences: If the </a:t>
            </a:r>
            <a:r>
              <a:rPr lang="en-US" sz="1500" i="1" err="1"/>
              <a:t>n</a:t>
            </a:r>
            <a:r>
              <a:rPr lang="en-US" sz="1500" i="1" baseline="-25000" err="1"/>
              <a:t>i</a:t>
            </a:r>
            <a:r>
              <a:rPr lang="en-US" sz="1500"/>
              <a:t> are pairwise coprime, and if </a:t>
            </a:r>
            <a:r>
              <a:rPr lang="en-US" sz="1500" i="1"/>
              <a:t>a</a:t>
            </a:r>
            <a:r>
              <a:rPr lang="en-US" sz="1500" baseline="-25000"/>
              <a:t>1</a:t>
            </a:r>
            <a:r>
              <a:rPr lang="en-US" sz="1500"/>
              <a:t>, ..., </a:t>
            </a:r>
            <a:r>
              <a:rPr lang="en-US" sz="1500" i="1" err="1"/>
              <a:t>a</a:t>
            </a:r>
            <a:r>
              <a:rPr lang="en-US" sz="1500" i="1" baseline="-25000" err="1"/>
              <a:t>k</a:t>
            </a:r>
            <a:r>
              <a:rPr lang="en-US" sz="1500"/>
              <a:t> are any integers, then the system</a:t>
            </a:r>
          </a:p>
          <a:p>
            <a:endParaRPr lang="en-US" sz="1500"/>
          </a:p>
          <a:p>
            <a:endParaRPr lang="en-US" sz="1500"/>
          </a:p>
          <a:p>
            <a:pPr marL="146050" indent="0">
              <a:buNone/>
            </a:pPr>
            <a:endParaRPr lang="en-US" sz="1500"/>
          </a:p>
          <a:p>
            <a:pPr marL="146050" indent="0">
              <a:buNone/>
            </a:pPr>
            <a:endParaRPr lang="en-US" sz="1500"/>
          </a:p>
          <a:p>
            <a:pPr marL="146050" indent="0">
              <a:buNone/>
            </a:pPr>
            <a:endParaRPr lang="en-US" sz="1500"/>
          </a:p>
          <a:p>
            <a:pPr marL="146050" indent="0">
              <a:buNone/>
            </a:pPr>
            <a:r>
              <a:rPr lang="en-US" sz="1500"/>
              <a:t>     has a solution, and any two solutions, say </a:t>
            </a:r>
            <a:r>
              <a:rPr lang="en-US" sz="1500" i="1"/>
              <a:t>x</a:t>
            </a:r>
            <a:r>
              <a:rPr lang="en-US" sz="1500" baseline="-25000"/>
              <a:t>1</a:t>
            </a:r>
            <a:r>
              <a:rPr lang="en-US" sz="1500"/>
              <a:t> and </a:t>
            </a:r>
            <a:r>
              <a:rPr lang="en-US" sz="1500" i="1"/>
              <a:t>x</a:t>
            </a:r>
            <a:r>
              <a:rPr lang="en-US" sz="1500" baseline="-25000"/>
              <a:t>2</a:t>
            </a:r>
            <a:r>
              <a:rPr lang="en-US" sz="1500"/>
              <a:t>, are congruent modulo </a:t>
            </a:r>
            <a:r>
              <a:rPr lang="en-US" sz="1500" i="1"/>
              <a:t>N</a:t>
            </a:r>
            <a:r>
              <a:rPr lang="en-US" sz="1500"/>
              <a:t>, that is, </a:t>
            </a:r>
            <a:r>
              <a:rPr lang="en-US" sz="1500" i="1"/>
              <a:t>x</a:t>
            </a:r>
            <a:r>
              <a:rPr lang="en-US" sz="1500" baseline="-25000"/>
              <a:t>1</a:t>
            </a:r>
            <a:r>
              <a:rPr lang="en-US" sz="1500"/>
              <a:t> ≡ </a:t>
            </a:r>
            <a:r>
              <a:rPr lang="en-US" sz="1500" i="1"/>
              <a:t>x</a:t>
            </a:r>
            <a:r>
              <a:rPr lang="en-US" sz="1500" baseline="-25000"/>
              <a:t>2</a:t>
            </a:r>
            <a:r>
              <a:rPr lang="en-US" sz="1500"/>
              <a:t> (mod </a:t>
            </a:r>
            <a:r>
              <a:rPr lang="en-US" sz="1500" i="1"/>
              <a:t>N</a:t>
            </a:r>
            <a:r>
              <a:rPr lang="en-US" sz="1500"/>
              <a:t> ).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3FC2F5-5AE9-45CB-8B53-606C582A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196" y="2180423"/>
            <a:ext cx="1877193" cy="9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9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71946"/>
            <a:ext cx="7688700" cy="251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500" b="1"/>
              <a:t>Systematic search: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n1, n2, n3 = 3, 4, 5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N = n1 * n2 * n3 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x = 0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while x &lt; N: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	if x % 3 == x % 4 == x % 5 == 0:</a:t>
            </a:r>
          </a:p>
          <a:p>
            <a:pPr marL="603250" lvl="1" indent="0">
              <a:lnSpc>
                <a:spcPct val="95000"/>
              </a:lnSpc>
              <a:buNone/>
            </a:pPr>
            <a:r>
              <a:rPr lang="en-US" sz="1400"/>
              <a:t>	     return x</a:t>
            </a:r>
          </a:p>
          <a:p>
            <a:pPr marL="603250" lvl="1" indent="0">
              <a:lnSpc>
                <a:spcPct val="95000"/>
              </a:lnSpc>
              <a:buNone/>
            </a:pPr>
            <a:endParaRPr lang="en-US" sz="1500"/>
          </a:p>
          <a:p>
            <a:pPr marL="146050" indent="0">
              <a:buNone/>
            </a:pPr>
            <a:r>
              <a:rPr lang="en-US" sz="1500" i="1"/>
              <a:t>          =&gt; O(N)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50" y="58146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dk1"/>
                </a:solidFill>
              </a:rPr>
              <a:t>III. Several ways to solve: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86DDEE-8111-4559-88A1-B79F86B74CA4}"/>
              </a:ext>
            </a:extLst>
          </p:cNvPr>
          <p:cNvSpPr txBox="1">
            <a:spLocks/>
          </p:cNvSpPr>
          <p:nvPr/>
        </p:nvSpPr>
        <p:spPr>
          <a:xfrm>
            <a:off x="729450" y="2364858"/>
            <a:ext cx="7688700" cy="271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■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400" b="1"/>
              <a:t>Search by sieving:</a:t>
            </a:r>
          </a:p>
          <a:p>
            <a:pPr marL="603250" lvl="1" indent="0">
              <a:buNone/>
            </a:pPr>
            <a:r>
              <a:rPr lang="en-US" sz="2200"/>
              <a:t>n</a:t>
            </a:r>
            <a:r>
              <a:rPr lang="en-US" sz="2200" baseline="-25000"/>
              <a:t>1</a:t>
            </a:r>
            <a:r>
              <a:rPr lang="en-US" sz="2200"/>
              <a:t>, n</a:t>
            </a:r>
            <a:r>
              <a:rPr lang="en-US" sz="2200" baseline="-25000"/>
              <a:t>2</a:t>
            </a:r>
            <a:r>
              <a:rPr lang="en-US" sz="2200"/>
              <a:t>, n</a:t>
            </a:r>
            <a:r>
              <a:rPr lang="en-US" sz="2200" baseline="-25000"/>
              <a:t>3</a:t>
            </a:r>
            <a:r>
              <a:rPr lang="en-US" sz="2200"/>
              <a:t> = 3, 4, 5</a:t>
            </a:r>
          </a:p>
          <a:p>
            <a:pPr marL="603250" lvl="1" indent="0">
              <a:buNone/>
            </a:pPr>
            <a:r>
              <a:rPr lang="en-US" sz="2200"/>
              <a:t>while True:</a:t>
            </a:r>
          </a:p>
          <a:p>
            <a:pPr marL="1060450" lvl="2" indent="0">
              <a:buNone/>
            </a:pPr>
            <a:r>
              <a:rPr lang="en-US" sz="2200"/>
              <a:t>4 mod 4 = 0. Continue</a:t>
            </a:r>
          </a:p>
          <a:p>
            <a:pPr marL="1060450" lvl="2" indent="0">
              <a:buNone/>
            </a:pPr>
            <a:r>
              <a:rPr lang="en-US" sz="2200"/>
              <a:t>4 + 5 = 9 mod 4 →1. Continue</a:t>
            </a:r>
          </a:p>
          <a:p>
            <a:pPr marL="1060450" lvl="2" indent="0">
              <a:buNone/>
            </a:pPr>
            <a:r>
              <a:rPr lang="en-US" sz="2200"/>
              <a:t>9 + 5 = 14 mod 4 → 2. Continue</a:t>
            </a:r>
          </a:p>
          <a:p>
            <a:pPr marL="1060450" lvl="2" indent="0">
              <a:buNone/>
            </a:pPr>
            <a:r>
              <a:rPr lang="en-US" sz="2200"/>
              <a:t>14 + 5 = 19 mod 4 → 3. OK, continue by considering remainders modulo 3 and adding 5 × 4 = 20 each time</a:t>
            </a:r>
          </a:p>
          <a:p>
            <a:pPr marL="1060450" lvl="2" indent="0">
              <a:buNone/>
            </a:pPr>
            <a:r>
              <a:rPr lang="en-US" sz="2200"/>
              <a:t>19 mod 3 → 1. Continue</a:t>
            </a:r>
          </a:p>
          <a:p>
            <a:pPr marL="1060450" lvl="2" indent="0">
              <a:buNone/>
            </a:pPr>
            <a:r>
              <a:rPr lang="en-US" sz="2200"/>
              <a:t>19 + 20 = 39 mod 3 → 0</a:t>
            </a:r>
          </a:p>
          <a:p>
            <a:pPr marL="1060450" lvl="2" indent="0">
              <a:buNone/>
            </a:pPr>
            <a:endParaRPr lang="en-US" sz="2200"/>
          </a:p>
          <a:p>
            <a:pPr marL="603250" lvl="1" indent="0">
              <a:buNone/>
            </a:pPr>
            <a:r>
              <a:rPr lang="en-US" sz="2400" i="1"/>
              <a:t>=&gt; O(N)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4A7B98-87F4-4074-9730-3D87E43D3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1287" y="1455385"/>
            <a:ext cx="1657128" cy="8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475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596</Words>
  <Application>Microsoft Office PowerPoint</Application>
  <PresentationFormat>On-screen Show (16:9)</PresentationFormat>
  <Paragraphs>88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Arial</vt:lpstr>
      <vt:lpstr>Raleway</vt:lpstr>
      <vt:lpstr>Cambria Math</vt:lpstr>
      <vt:lpstr>Streamline</vt:lpstr>
      <vt:lpstr>Chinese Remainder Theorem and Its Applications</vt:lpstr>
      <vt:lpstr>Let begin with a game:</vt:lpstr>
      <vt:lpstr>Let begin with a game:</vt:lpstr>
      <vt:lpstr>Vocabularies:</vt:lpstr>
      <vt:lpstr>I. The origins of the Chinese Remainder Theorem:</vt:lpstr>
      <vt:lpstr>II. Statement:</vt:lpstr>
      <vt:lpstr>II. Statement:</vt:lpstr>
      <vt:lpstr>III. Several ways to solve:</vt:lpstr>
      <vt:lpstr>III. Several ways to solve:</vt:lpstr>
      <vt:lpstr>IV. Exercises:</vt:lpstr>
      <vt:lpstr>IV. Exercises:</vt:lpstr>
      <vt:lpstr>PowerPoint Presentation</vt:lpstr>
      <vt:lpstr>PowerPoint Presentation</vt:lpstr>
      <vt:lpstr>II. CRT’s Applications</vt:lpstr>
      <vt:lpstr>II. CRT’s Applications</vt:lpstr>
      <vt:lpstr>II. Cryptography</vt:lpstr>
      <vt:lpstr>II. Fast computation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Linear Models: Inference</dc:title>
  <cp:lastModifiedBy>Vũ Hưng</cp:lastModifiedBy>
  <cp:revision>90</cp:revision>
  <dcterms:modified xsi:type="dcterms:W3CDTF">2022-08-04T14:52:48Z</dcterms:modified>
</cp:coreProperties>
</file>