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316" r:id="rId4"/>
    <p:sldId id="324" r:id="rId5"/>
    <p:sldId id="317" r:id="rId6"/>
    <p:sldId id="318" r:id="rId7"/>
    <p:sldId id="341" r:id="rId8"/>
    <p:sldId id="342" r:id="rId9"/>
    <p:sldId id="343" r:id="rId10"/>
    <p:sldId id="319" r:id="rId11"/>
    <p:sldId id="344" r:id="rId12"/>
    <p:sldId id="320" r:id="rId13"/>
    <p:sldId id="321" r:id="rId14"/>
    <p:sldId id="323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45" r:id="rId26"/>
    <p:sldId id="315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0" roundtripDataSignature="AMtx7mh4o6m3DY/8eg5mp6W05jGURZDF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477F4E-160D-4339-81B1-DB66433A5917}">
  <a:tblStyle styleId="{22477F4E-160D-4339-81B1-DB66433A59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77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80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3857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14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14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469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44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235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736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246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67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4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7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811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148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203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203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07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54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25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9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14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6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6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6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" name="Google Shape;21;p6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6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6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6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6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6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6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6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5" name="Google Shape;45;p65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49" name="Google Shape;49;p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6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6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6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9" name="Google Shape;59;p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6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6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6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6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69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69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ngvm2/retail_store_analytic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bewley/sort" TargetMode="External"/><Relationship Id="rId4" Type="http://schemas.openxmlformats.org/officeDocument/2006/relationships/hyperlink" Target="https://github.com/eriklindernoren/PyTorch-YOLOv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smtClean="0">
                <a:latin typeface="Arial"/>
                <a:ea typeface="Arial"/>
                <a:cs typeface="Arial"/>
                <a:sym typeface="Arial"/>
              </a:rPr>
              <a:t>RETAIL STORE ANALYTICS: THE SHELVES WHERE CUSTOMERS PAY ATTENTION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2020186" y="3200400"/>
            <a:ext cx="5103628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HUS-DS-K4</a:t>
            </a:r>
            <a:endParaRPr lang="en-US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lt1"/>
                </a:solidFill>
              </a:rPr>
              <a:t>May </a:t>
            </a:r>
            <a:r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58635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smtClean="0"/>
              <a:t>2.2.1. Hungarian Algorithm:</a:t>
            </a:r>
          </a:p>
          <a:p>
            <a:pPr marL="146050" indent="0">
              <a:buNone/>
            </a:pPr>
            <a:endParaRPr lang="en-US" sz="1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35" y="1440610"/>
            <a:ext cx="3633754" cy="304289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E8413AE8-ACE4-4BE4-AF3C-1B6CED39E372}"/>
              </a:ext>
            </a:extLst>
          </p:cNvPr>
          <p:cNvSpPr txBox="1">
            <a:spLocks/>
          </p:cNvSpPr>
          <p:nvPr/>
        </p:nvSpPr>
        <p:spPr>
          <a:xfrm>
            <a:off x="851124" y="1673183"/>
            <a:ext cx="4104333" cy="203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Tx/>
              <a:buChar char="-"/>
            </a:pPr>
            <a:r>
              <a:rPr lang="vi-VN" sz="1600" smtClean="0">
                <a:latin typeface="+mn-lt"/>
                <a:cs typeface="Times New Roman" panose="02020603050405020304" pitchFamily="18" charset="0"/>
              </a:rPr>
              <a:t>Là </a:t>
            </a:r>
            <a:r>
              <a:rPr lang="vi-VN" sz="1600">
                <a:latin typeface="+mn-lt"/>
                <a:cs typeface="Times New Roman" panose="02020603050405020304" pitchFamily="18" charset="0"/>
              </a:rPr>
              <a:t>thuật toán ghép cặp giữa hai nhóm đối tượng </a:t>
            </a:r>
          </a:p>
          <a:p>
            <a:pPr>
              <a:buFontTx/>
              <a:buChar char="-"/>
            </a:pPr>
            <a:r>
              <a:rPr lang="vi-VN" sz="1600" smtClean="0">
                <a:latin typeface="+mn-lt"/>
                <a:cs typeface="Times New Roman" panose="02020603050405020304" pitchFamily="18" charset="0"/>
              </a:rPr>
              <a:t>Giúp </a:t>
            </a:r>
            <a:r>
              <a:rPr lang="vi-VN" sz="1600">
                <a:latin typeface="+mn-lt"/>
                <a:cs typeface="Times New Roman" panose="02020603050405020304" pitchFamily="18" charset="0"/>
              </a:rPr>
              <a:t>lựa chọn ra các cặp với giá trị tốt nhất trong thời gian tối ưu nhất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58635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smtClean="0"/>
              <a:t>2.2.1. Kalman Filter Algorithm:</a:t>
            </a:r>
            <a:endParaRPr lang="en-US" sz="1600"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E8413AE8-ACE4-4BE4-AF3C-1B6CED39E372}"/>
              </a:ext>
            </a:extLst>
          </p:cNvPr>
          <p:cNvSpPr txBox="1">
            <a:spLocks/>
          </p:cNvSpPr>
          <p:nvPr/>
        </p:nvSpPr>
        <p:spPr>
          <a:xfrm>
            <a:off x="851123" y="1673183"/>
            <a:ext cx="7113005" cy="203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Tx/>
              <a:buChar char="-"/>
            </a:pPr>
            <a:r>
              <a:rPr lang="vi-VN" sz="1600" smtClean="0">
                <a:latin typeface="+mn-lt"/>
                <a:cs typeface="Times New Roman" panose="02020603050405020304" pitchFamily="18" charset="0"/>
              </a:rPr>
              <a:t>Là </a:t>
            </a:r>
            <a:r>
              <a:rPr lang="vi-VN" sz="1600">
                <a:latin typeface="+mn-lt"/>
                <a:cs typeface="Times New Roman" panose="02020603050405020304" pitchFamily="18" charset="0"/>
              </a:rPr>
              <a:t>thuật toán ước lượng tối ưu về trạng thái tiếp theo của sự vật dựa trên các thông tin về trạng thái trước đó </a:t>
            </a:r>
          </a:p>
          <a:p>
            <a:pPr>
              <a:buFontTx/>
              <a:buChar char="-"/>
            </a:pPr>
            <a:r>
              <a:rPr lang="vi-VN" sz="1600" smtClean="0">
                <a:latin typeface="+mn-lt"/>
                <a:cs typeface="Times New Roman" panose="02020603050405020304" pitchFamily="18" charset="0"/>
              </a:rPr>
              <a:t>Kết </a:t>
            </a:r>
            <a:r>
              <a:rPr lang="vi-VN" sz="1600">
                <a:latin typeface="+mn-lt"/>
                <a:cs typeface="Times New Roman" panose="02020603050405020304" pitchFamily="18" charset="0"/>
              </a:rPr>
              <a:t>hợp của nhiều giá trị trạng thái nhằm giúp cải thiện độ chính xác của ước lượng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58635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2.2. Submodule Aggregate Data: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F134127-3439-42D3-9466-2C1E6C15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81" y="1898465"/>
            <a:ext cx="5343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6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58635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2.2. Submodule Aggregate Data: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52E5D85-AD24-4000-BE2C-C26C220E0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4" y="2126513"/>
            <a:ext cx="9073116" cy="161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48871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smtClean="0"/>
              <a:t>3. </a:t>
            </a:r>
            <a:r>
              <a:rPr lang="en-US" sz="1600" b="1" dirty="0" err="1"/>
              <a:t>Thiết</a:t>
            </a:r>
            <a:r>
              <a:rPr lang="en-US" sz="1600" b="1" dirty="0"/>
              <a:t> </a:t>
            </a:r>
            <a:r>
              <a:rPr lang="en-US" sz="1600" b="1" dirty="0" err="1"/>
              <a:t>kế</a:t>
            </a:r>
            <a:r>
              <a:rPr lang="en-US" sz="1600" b="1" dirty="0"/>
              <a:t> chi </a:t>
            </a:r>
            <a:r>
              <a:rPr lang="en-US" sz="1600" b="1" dirty="0" err="1"/>
              <a:t>tiết</a:t>
            </a:r>
            <a:r>
              <a:rPr lang="en-US" sz="1600" b="1" dirty="0"/>
              <a:t> </a:t>
            </a:r>
            <a:r>
              <a:rPr lang="en-US" sz="1600" b="1" dirty="0" err="1"/>
              <a:t>thành</a:t>
            </a:r>
            <a:r>
              <a:rPr lang="en-US" sz="1600" b="1" dirty="0"/>
              <a:t> </a:t>
            </a:r>
            <a:r>
              <a:rPr lang="en-US" sz="1600" b="1" err="1"/>
              <a:t>phần</a:t>
            </a:r>
            <a:r>
              <a:rPr lang="en-US" sz="1600" b="1"/>
              <a:t> </a:t>
            </a:r>
            <a:r>
              <a:rPr lang="en-US" sz="1600" b="1" smtClean="0"/>
              <a:t>Database:</a:t>
            </a:r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862FEE2-CB66-479D-8099-1B8573C71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024" y="1668387"/>
            <a:ext cx="6416842" cy="195941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880050" y="3755619"/>
            <a:ext cx="7688700" cy="48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i="1">
                <a:solidFill>
                  <a:schemeClr val="bg2"/>
                </a:solidFill>
                <a:latin typeface="+mn-lt"/>
              </a:rPr>
              <a:t>DBMS sử dụng</a:t>
            </a:r>
            <a:r>
              <a:rPr lang="en-US">
                <a:solidFill>
                  <a:schemeClr val="bg2"/>
                </a:solidFill>
                <a:latin typeface="+mn-lt"/>
              </a:rPr>
              <a:t>: MySQL 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1057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5356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>
                <a:solidFill>
                  <a:schemeClr val="dk1"/>
                </a:solidFill>
              </a:rPr>
              <a:t>II. Thiết kế phần 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740309"/>
            <a:ext cx="7688700" cy="2809590"/>
          </a:xfrm>
        </p:spPr>
        <p:txBody>
          <a:bodyPr>
            <a:normAutofit/>
          </a:bodyPr>
          <a:lstStyle/>
          <a:p>
            <a:r>
              <a:rPr lang="en-US" sz="1800"/>
              <a:t>Thư viện </a:t>
            </a:r>
            <a:r>
              <a:rPr lang="en-US" sz="1800">
                <a:solidFill>
                  <a:srgbClr val="FF0000"/>
                </a:solidFill>
              </a:rPr>
              <a:t>mysql-connector-python</a:t>
            </a:r>
          </a:p>
          <a:p>
            <a:pPr marL="603250" lvl="1" indent="0">
              <a:buNone/>
            </a:pPr>
            <a:r>
              <a:rPr lang="en-US" sz="180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 </a:t>
            </a:r>
            <a:r>
              <a:rPr lang="en-US" sz="180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 install mysql-connector-python</a:t>
            </a:r>
          </a:p>
          <a:p>
            <a:pPr marL="603250" lvl="1" indent="0"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mysql.connector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sz="1800"/>
              <a:t>Các thao tác cần thực hiện</a:t>
            </a:r>
          </a:p>
          <a:p>
            <a:pPr lvl="1"/>
            <a:r>
              <a:rPr lang="en-US" sz="1800"/>
              <a:t>Kết nối đến DB có sẵn</a:t>
            </a:r>
          </a:p>
          <a:p>
            <a:pPr lvl="1"/>
            <a:r>
              <a:rPr lang="en-US" sz="1800"/>
              <a:t>Thực hiện câu lệnh truy vấn dữ liệu để lấy dữ liệu về dùng</a:t>
            </a:r>
          </a:p>
          <a:p>
            <a:pPr lvl="1"/>
            <a:r>
              <a:rPr lang="en-US" sz="1800"/>
              <a:t>Đóng kết nối với MySQL Server</a:t>
            </a:r>
          </a:p>
          <a:p>
            <a:pPr marL="146050" indent="0">
              <a:buNone/>
            </a:pPr>
            <a:endParaRPr lang="en-US" altLang="en-US" sz="1600"/>
          </a:p>
          <a:p>
            <a:pPr marL="603250" lvl="1" indent="0">
              <a:buNone/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7650" y="1320420"/>
            <a:ext cx="7688700" cy="48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600" b="1" smtClean="0">
                <a:latin typeface="+mj-lt"/>
              </a:rPr>
              <a:t>4. Đọc </a:t>
            </a:r>
            <a:r>
              <a:rPr lang="en-US" sz="1600" b="1">
                <a:latin typeface="+mj-lt"/>
              </a:rPr>
              <a:t>dữ liệu từ Database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359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5356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>
                <a:solidFill>
                  <a:schemeClr val="dk1"/>
                </a:solidFill>
              </a:rPr>
              <a:t>II. Thiết kế phần 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691148"/>
            <a:ext cx="7688700" cy="3075061"/>
          </a:xfrm>
        </p:spPr>
        <p:txBody>
          <a:bodyPr>
            <a:normAutofit fontScale="92500" lnSpcReduction="20000"/>
          </a:bodyPr>
          <a:lstStyle/>
          <a:p>
            <a:r>
              <a:rPr lang="en-US" sz="1800"/>
              <a:t>Hàm: </a:t>
            </a:r>
            <a:r>
              <a:rPr lang="en-US" sz="1800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mysql.connector.connect()</a:t>
            </a:r>
          </a:p>
          <a:p>
            <a:r>
              <a:rPr lang="en-US" sz="1800"/>
              <a:t>Tham số: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Password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Database </a:t>
            </a:r>
          </a:p>
          <a:p>
            <a:pPr marL="457200" lvl="1">
              <a:buFont typeface="Lato"/>
              <a:buChar char="●"/>
            </a:pPr>
            <a:r>
              <a:rPr lang="en-US" sz="1800"/>
              <a:t>Kết quả trả về: là đối tượng dạng 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MySQLConnection</a:t>
            </a:r>
          </a:p>
          <a:p>
            <a:pPr marL="457200" lvl="1">
              <a:buFont typeface="Lato"/>
              <a:buChar char="●"/>
            </a:pPr>
            <a:r>
              <a:rPr lang="en-US" sz="1800"/>
              <a:t>Lưu ý:</a:t>
            </a:r>
          </a:p>
          <a:p>
            <a:pPr lvl="1">
              <a:lnSpc>
                <a:spcPct val="125000"/>
              </a:lnSpc>
            </a:pPr>
            <a:r>
              <a:rPr lang="en-US" sz="1800"/>
              <a:t>Bắt và xử lý ngoại lệ khi mở kết nối</a:t>
            </a:r>
          </a:p>
          <a:p>
            <a:pPr lvl="1">
              <a:lnSpc>
                <a:spcPct val="125000"/>
              </a:lnSpc>
            </a:pPr>
            <a:r>
              <a:rPr lang="en-US" sz="1800"/>
              <a:t>Đóng kết nối sau khi dùng</a:t>
            </a:r>
          </a:p>
          <a:p>
            <a:pPr lvl="1">
              <a:lnSpc>
                <a:spcPct val="125000"/>
              </a:lnSpc>
            </a:pPr>
            <a:r>
              <a:rPr lang="en-US" sz="1800"/>
              <a:t>Bảo vệ thông tin kết nối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7650" y="1320420"/>
            <a:ext cx="7688700" cy="48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600" b="1">
                <a:latin typeface="+mj-lt"/>
              </a:rPr>
              <a:t>4.1. </a:t>
            </a:r>
            <a:r>
              <a:rPr lang="en-US" sz="1600" b="1" smtClean="0">
                <a:latin typeface="+mj-lt"/>
              </a:rPr>
              <a:t>Kết </a:t>
            </a:r>
            <a:r>
              <a:rPr lang="en-US" sz="1600" b="1">
                <a:latin typeface="+mj-lt"/>
              </a:rPr>
              <a:t>nối Database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033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5356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>
                <a:solidFill>
                  <a:schemeClr val="dk1"/>
                </a:solidFill>
              </a:rPr>
              <a:t>II. Thiết kế phần 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769806"/>
            <a:ext cx="7688700" cy="2996403"/>
          </a:xfrm>
        </p:spPr>
        <p:txBody>
          <a:bodyPr>
            <a:normAutofit fontScale="92500" lnSpcReduction="10000"/>
          </a:bodyPr>
          <a:lstStyle/>
          <a:p>
            <a:r>
              <a:rPr lang="en-US" sz="19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ử dụng 1 đối tượng con trỏ thuộc lớp MySQLCursor</a:t>
            </a:r>
          </a:p>
          <a:p>
            <a:r>
              <a:rPr lang="en-US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Khởi tạo cursor</a:t>
            </a:r>
          </a:p>
          <a:p>
            <a:pPr lvl="1"/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cursor = connection.cursor()</a:t>
            </a:r>
            <a:r>
              <a:rPr lang="en-US" altLang="en-US" sz="1900"/>
              <a:t> </a:t>
            </a:r>
          </a:p>
          <a:p>
            <a:pPr>
              <a:lnSpc>
                <a:spcPct val="125000"/>
              </a:lnSpc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Truyền câu lệnh SQL dạng chuỗi vào để thực thi</a:t>
            </a:r>
          </a:p>
          <a:p>
            <a:pPr lvl="1"/>
            <a:r>
              <a:rPr 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cursor.execute(query_string)</a:t>
            </a:r>
          </a:p>
          <a:p>
            <a:pPr marL="457200" lvl="1">
              <a:lnSpc>
                <a:spcPct val="135000"/>
              </a:lnSpc>
              <a:buFont typeface="Lato"/>
              <a:buChar char="●"/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Lấy toàn bộ bản ghi trả về từ truy vấn</a:t>
            </a:r>
          </a:p>
          <a:p>
            <a:pPr lvl="1"/>
            <a:r>
              <a:rPr lang="en-US" sz="1900">
                <a:solidFill>
                  <a:srgbClr val="FF0000"/>
                </a:solidFill>
                <a:latin typeface="Courier New" panose="02070309020205020404" pitchFamily="49" charset="0"/>
              </a:rPr>
              <a:t>data</a:t>
            </a:r>
            <a:r>
              <a:rPr 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=cursor.fetchall()</a:t>
            </a:r>
          </a:p>
          <a:p>
            <a:pPr marL="457200" lvl="1">
              <a:lnSpc>
                <a:spcPct val="135000"/>
              </a:lnSpc>
              <a:buFont typeface="Lato"/>
              <a:buChar char="●"/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Đóng con trỏ để giải phóng tài nguyên</a:t>
            </a:r>
          </a:p>
          <a:p>
            <a:pPr lvl="1"/>
            <a:r>
              <a:rPr 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cursor.close()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7650" y="1320420"/>
            <a:ext cx="7688700" cy="48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600" b="1" smtClean="0">
                <a:latin typeface="+mj-lt"/>
              </a:rPr>
              <a:t>4.2. </a:t>
            </a:r>
            <a:r>
              <a:rPr lang="en-US" sz="1600" b="1">
                <a:latin typeface="+mj-lt"/>
              </a:rPr>
              <a:t>Truy vấn dữ liệu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491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5356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>
                <a:solidFill>
                  <a:schemeClr val="dk1"/>
                </a:solidFill>
              </a:rPr>
              <a:t>II. Thiết kế phần 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651819"/>
            <a:ext cx="7688700" cy="3114390"/>
          </a:xfrm>
        </p:spPr>
        <p:txBody>
          <a:bodyPr>
            <a:normAutofit/>
          </a:bodyPr>
          <a:lstStyle/>
          <a:p>
            <a:r>
              <a:rPr lang="en-US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 liệu lấy từ DB có dạng list of tuple</a:t>
            </a:r>
          </a:p>
          <a:p>
            <a:pPr lvl="1"/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Các bản ghi tạo thành 1 list</a:t>
            </a:r>
          </a:p>
          <a:p>
            <a:pPr lvl="1"/>
            <a:r>
              <a:rPr lang="en-US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 bản ghi là 1 tuple</a:t>
            </a:r>
          </a:p>
          <a:p>
            <a:pPr lvl="1"/>
            <a:r>
              <a:rPr lang="en-US" sz="19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 liệu về khách hàng là trường cuối cùng có dạng dictionary:</a:t>
            </a:r>
          </a:p>
          <a:p>
            <a:pPr lvl="2"/>
            <a:r>
              <a:rPr lang="en-US" sz="19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là tọa độ</a:t>
            </a:r>
          </a:p>
          <a:p>
            <a:pPr lvl="2"/>
            <a:r>
              <a:rPr lang="en-US" sz="19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là số lần khách hàng xuất hiện trong khung thời gian.</a:t>
            </a:r>
            <a:endParaRPr lang="en-US" sz="19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buFont typeface="Lato"/>
              <a:buChar char="●"/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Ví dụ: [(1, datetime.datetime(2022, 3, 22, 8, 34), 1, '{"2-5": 1}’), </a:t>
            </a:r>
          </a:p>
          <a:p>
            <a:pPr marL="146050" lvl="2" indent="0">
              <a:buNone/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	    (2, datetime.datetime(2022, 3, 22, 8, 36), 1, '{"0-14": 1}')]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7650" y="1320420"/>
            <a:ext cx="7688700" cy="48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600" b="1" smtClean="0">
                <a:latin typeface="+mj-lt"/>
              </a:rPr>
              <a:t>4.3. </a:t>
            </a:r>
            <a:r>
              <a:rPr lang="en-US" sz="1600" b="1">
                <a:latin typeface="+mj-lt"/>
              </a:rPr>
              <a:t>Trực quan hóa dữ liệu với Matplotlib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263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5356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>
                <a:solidFill>
                  <a:schemeClr val="dk1"/>
                </a:solidFill>
              </a:rPr>
              <a:t>II. Thiết kế phần 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710813"/>
            <a:ext cx="7688700" cy="3055396"/>
          </a:xfrm>
        </p:spPr>
        <p:txBody>
          <a:bodyPr>
            <a:normAutofit fontScale="92500" lnSpcReduction="20000"/>
          </a:bodyPr>
          <a:lstStyle/>
          <a:p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Cộng dồn lưu lượng theo không gian =&gt; ma trận lưu lượng tổng</a:t>
            </a:r>
          </a:p>
          <a:p>
            <a:pPr marL="146050" indent="0">
              <a:buNone/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Ví dụ: </a:t>
            </a:r>
          </a:p>
          <a:p>
            <a:pPr marL="146050" indent="0">
              <a:buNone/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[(1, datetime.datetime(2022, 3, 22, 8, 34), 1, '{"2-5": 1}’), </a:t>
            </a:r>
          </a:p>
          <a:p>
            <a:pPr marL="146050" indent="0">
              <a:buNone/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  (2, datetime.datetime(2022, 3, 22, 8, 36), 1, '{"0-14": 1}’),</a:t>
            </a:r>
          </a:p>
          <a:p>
            <a:pPr marL="146050" indent="0">
              <a:buNone/>
            </a:pPr>
            <a:r>
              <a:rPr lang="nn-NO" sz="1900">
                <a:latin typeface="Calibri" panose="020F0502020204030204" pitchFamily="34" charset="0"/>
                <a:cs typeface="Times New Roman" panose="02020603050405020304" pitchFamily="18" charset="0"/>
              </a:rPr>
              <a:t>  (3, datetime.datetime(2022, 3, 22, 8, 55), 1, '{"7-4": 3, "8-2": 7}’)]</a:t>
            </a:r>
            <a:endParaRPr lang="en-US" sz="19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Tổng lưu lượng là ma trận với 1 số ô khác 0:</a:t>
            </a:r>
          </a:p>
          <a:p>
            <a:pPr marL="146050" indent="0">
              <a:buNone/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  "0-14": 1, "2-5": 1, </a:t>
            </a:r>
            <a:r>
              <a:rPr lang="nn-NO" sz="1900">
                <a:latin typeface="Calibri" panose="020F0502020204030204" pitchFamily="34" charset="0"/>
                <a:cs typeface="Times New Roman" panose="02020603050405020304" pitchFamily="18" charset="0"/>
              </a:rPr>
              <a:t>"7-4": 3, "8-2": 7</a:t>
            </a:r>
            <a:endParaRPr lang="en-US" sz="19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Đặt ảnh view tĩnh của camera làm background cho axes</a:t>
            </a:r>
          </a:p>
          <a:p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Vẽ heatmap theo ma trận lưu lượng, set tham số alpha &lt; 1 để giữ độ trong suốt của heatmap, đảm bảo nhìn được background</a:t>
            </a:r>
          </a:p>
          <a:p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Vẽ colorbar hỗ trợ đọc lưu lượng hiển thị trên heatmap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7650" y="1320420"/>
            <a:ext cx="7688700" cy="48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600" b="1" smtClean="0">
                <a:latin typeface="Arial (Headings)"/>
              </a:rPr>
              <a:t>4.4. </a:t>
            </a:r>
            <a:r>
              <a:rPr lang="vi-VN" sz="1600" b="1">
                <a:latin typeface="Arial (Headings)"/>
              </a:rPr>
              <a:t>Heatmap biểu diễn lưu lượng theo không gian</a:t>
            </a:r>
            <a:r>
              <a:rPr lang="en-US" sz="1600" b="1" smtClean="0">
                <a:latin typeface="Arial (Headings)"/>
              </a:rPr>
              <a:t> </a:t>
            </a:r>
            <a:endParaRPr lang="en-US" sz="1600" b="1" dirty="0">
              <a:latin typeface="Arial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76218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7650" y="60394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48772"/>
            <a:ext cx="7688700" cy="650148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1. </a:t>
            </a:r>
            <a:r>
              <a:rPr lang="en-US" sz="1600" b="1" dirty="0" err="1"/>
              <a:t>Thiết</a:t>
            </a:r>
            <a:r>
              <a:rPr lang="en-US" sz="1600" b="1" dirty="0"/>
              <a:t> </a:t>
            </a:r>
            <a:r>
              <a:rPr lang="en-US" sz="1600" b="1" dirty="0" err="1"/>
              <a:t>kế</a:t>
            </a:r>
            <a:r>
              <a:rPr lang="en-US" sz="1600" b="1" dirty="0"/>
              <a:t> </a:t>
            </a:r>
            <a:r>
              <a:rPr lang="en-US" sz="1600" b="1" dirty="0" err="1"/>
              <a:t>tổng</a:t>
            </a:r>
            <a:r>
              <a:rPr lang="en-US" sz="1600" b="1" dirty="0"/>
              <a:t> </a:t>
            </a:r>
            <a:r>
              <a:rPr lang="en-US" sz="1600" b="1" dirty="0" err="1"/>
              <a:t>quan</a:t>
            </a:r>
            <a:r>
              <a:rPr lang="en-US" sz="1600" b="1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EBAD9A4-DAAE-4DA3-81D8-5445998B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2191302"/>
            <a:ext cx="7688701" cy="16445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ED36CD-9CD6-218C-298D-738872F2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1" y="0"/>
            <a:ext cx="88132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59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5356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>
                <a:solidFill>
                  <a:schemeClr val="dk1"/>
                </a:solidFill>
              </a:rPr>
              <a:t>II. Thiết kế phần 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641987"/>
            <a:ext cx="7688700" cy="3124222"/>
          </a:xfrm>
        </p:spPr>
        <p:txBody>
          <a:bodyPr>
            <a:normAutofit fontScale="92500" lnSpcReduction="10000"/>
          </a:bodyPr>
          <a:lstStyle/>
          <a:p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Cộng dồn lưu lượng theo chiều thời gian =&gt; từ điển lưu lượng tổng</a:t>
            </a:r>
          </a:p>
          <a:p>
            <a:pPr marL="146050" indent="0">
              <a:buNone/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Ví dụ: </a:t>
            </a:r>
          </a:p>
          <a:p>
            <a:pPr marL="146050" indent="0">
              <a:buNone/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[(1, datetime.datetime(2022, 3, 22, 8, 34), 1, '{"2-5": 1}’), </a:t>
            </a:r>
          </a:p>
          <a:p>
            <a:pPr marL="146050" indent="0">
              <a:buNone/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  (2, datetime.datetime(2022, 3, 22, 8, 36), 1, '{"0-14": 1}’),</a:t>
            </a:r>
          </a:p>
          <a:p>
            <a:pPr marL="146050" indent="0">
              <a:buNone/>
            </a:pPr>
            <a:r>
              <a:rPr lang="nn-NO" sz="1900">
                <a:latin typeface="Calibri" panose="020F0502020204030204" pitchFamily="34" charset="0"/>
                <a:cs typeface="Times New Roman" panose="02020603050405020304" pitchFamily="18" charset="0"/>
              </a:rPr>
              <a:t>  (3, datetime.datetime(2022, 3, 22, 8, 55), 1, '{"7-4": 3, "8-2": 7}’)]</a:t>
            </a:r>
            <a:endParaRPr lang="en-US" sz="19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=&gt; tổng {datetime.datetime(2022, 3, 22, 8, 34): 1,</a:t>
            </a:r>
          </a:p>
          <a:p>
            <a:pPr marL="146050" indent="0">
              <a:buNone/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                datetime.datetime(2022, 3, 22, 8, 36): 1,</a:t>
            </a:r>
          </a:p>
          <a:p>
            <a:pPr marL="146050" indent="0">
              <a:buNone/>
            </a:pPr>
            <a:r>
              <a:rPr lang="nn-NO" sz="1900">
                <a:latin typeface="Calibri" panose="020F0502020204030204" pitchFamily="34" charset="0"/>
                <a:cs typeface="Times New Roman" panose="02020603050405020304" pitchFamily="18" charset="0"/>
              </a:rPr>
              <a:t>                datetime.datetime(2022, 3, 22, 8, 55</a:t>
            </a: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): 10}</a:t>
            </a:r>
          </a:p>
          <a:p>
            <a:pPr>
              <a:lnSpc>
                <a:spcPct val="125000"/>
              </a:lnSpc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Vẽ barchart theo vector key (trục x) và vector value (trục y) của từ điển lưu lượng tổng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7650" y="1320420"/>
            <a:ext cx="7688700" cy="48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600" b="1" smtClean="0">
                <a:latin typeface="Arial (Headings)"/>
              </a:rPr>
              <a:t>4.5. </a:t>
            </a:r>
            <a:r>
              <a:rPr lang="vi-VN" sz="1600" b="1">
                <a:latin typeface="Arial (Headings)"/>
              </a:rPr>
              <a:t>Bar chart biểu diễn lưu lượng theo thời gian</a:t>
            </a:r>
            <a:endParaRPr lang="en-US" sz="1600" b="1" dirty="0">
              <a:latin typeface="Arial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7613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0D8E60-381B-C61C-CE06-13C156B04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7" y="0"/>
            <a:ext cx="77346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8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5356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>
                <a:solidFill>
                  <a:schemeClr val="dk1"/>
                </a:solidFill>
              </a:rPr>
              <a:t>III. Kết </a:t>
            </a:r>
            <a:r>
              <a:rPr lang="en-US" smtClean="0">
                <a:solidFill>
                  <a:schemeClr val="dk1"/>
                </a:solidFill>
              </a:rPr>
              <a:t>luận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730477"/>
            <a:ext cx="7688700" cy="3035732"/>
          </a:xfrm>
        </p:spPr>
        <p:txBody>
          <a:bodyPr>
            <a:normAutofit fontScale="92500" lnSpcReduction="20000"/>
          </a:bodyPr>
          <a:lstStyle/>
          <a:p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Ưu điểm</a:t>
            </a:r>
          </a:p>
          <a:p>
            <a:pPr lvl="1"/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Dễ dàng theo dõi tự động được lưu lượng khách hàng theo không gian (gian hàng nào, bán gì), theo thời gian (giờ khách hàng hay đến). </a:t>
            </a:r>
          </a:p>
          <a:p>
            <a:pPr lvl="1"/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Tận dụng các mô hình, thư viện, thuật toán sẵn có, giúp thời gian phát triển ngắn hơn</a:t>
            </a:r>
          </a:p>
          <a:p>
            <a:pPr marL="457200" lvl="1">
              <a:buFont typeface="Lato"/>
              <a:buChar char="●"/>
            </a:pP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Nhược điểm</a:t>
            </a:r>
          </a:p>
          <a:p>
            <a:pPr lvl="1"/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Chưa xử lý các exceptions, ví dụ khi luồng camera bị mất kết nối…</a:t>
            </a:r>
          </a:p>
          <a:p>
            <a:pPr lvl="1"/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Chất lượng nhận diện người chưa cao </a:t>
            </a:r>
          </a:p>
          <a:p>
            <a:pPr lvl="1"/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Tốc độ chưa nhanh</a:t>
            </a:r>
          </a:p>
          <a:p>
            <a:pPr lvl="1"/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Chưa có giao diện đồ họa người dùng </a:t>
            </a:r>
          </a:p>
          <a:p>
            <a:pPr lvl="1"/>
            <a:endParaRPr lang="en-US" sz="19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7650" y="1320420"/>
            <a:ext cx="7688700" cy="48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600" b="1" smtClean="0">
                <a:latin typeface="Arial (Headings)"/>
              </a:rPr>
              <a:t>1. </a:t>
            </a:r>
            <a:r>
              <a:rPr lang="vi-VN" sz="1600" b="1">
                <a:latin typeface="Arial (Headings)"/>
              </a:rPr>
              <a:t>Ưu, nhược điểm</a:t>
            </a:r>
            <a:endParaRPr lang="en-US" sz="1600" b="1" dirty="0">
              <a:latin typeface="Arial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31471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5356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>
                <a:solidFill>
                  <a:schemeClr val="dk1"/>
                </a:solidFill>
              </a:rPr>
              <a:t>III. Kết luận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710812"/>
            <a:ext cx="7688700" cy="2957074"/>
          </a:xfrm>
        </p:spPr>
        <p:txBody>
          <a:bodyPr>
            <a:normAutofit/>
          </a:bodyPr>
          <a:lstStyle/>
          <a:p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Giao diện đồ họa cho người dùng</a:t>
            </a:r>
          </a:p>
          <a:p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Tối ưu tốc độ, độ chính xác</a:t>
            </a:r>
          </a:p>
          <a:p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Đếm người (ví dụ đếm người vào cửa)</a:t>
            </a:r>
          </a:p>
          <a:p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Nhận diện người có thời gian đứng bất thường</a:t>
            </a:r>
          </a:p>
          <a:p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Theo dõi số người quan tâm từng loại sản phẩm (phân hoạch không gian để nhận diện khách đứng tại khu vực gian hàng nào)</a:t>
            </a:r>
          </a:p>
          <a:p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Phát triển thêm 1 số biểu đồ theo dõi lưu lượng theo thời gian (ví dụ theo diễn biến các ngày, theo giờ hàng ngày…)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9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9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7650" y="1320420"/>
            <a:ext cx="7688700" cy="48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vi-VN" sz="1600" b="1">
                <a:latin typeface="Arial (Headings)"/>
              </a:rPr>
              <a:t>2. Hướng nghiên cứu tiếp theo</a:t>
            </a:r>
            <a:endParaRPr lang="en-US" sz="1600" b="1" dirty="0">
              <a:latin typeface="Arial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145612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5356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>
                <a:solidFill>
                  <a:schemeClr val="dk1"/>
                </a:solidFill>
              </a:rPr>
              <a:t>Tham khảo và các thông tin liên quan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76516"/>
            <a:ext cx="7688700" cy="329137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900" smtClean="0">
                <a:latin typeface="Calibri" panose="020F0502020204030204" pitchFamily="34" charset="0"/>
                <a:cs typeface="Times New Roman" panose="02020603050405020304" pitchFamily="18" charset="0"/>
              </a:rPr>
              <a:t>Link </a:t>
            </a: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project: </a:t>
            </a: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900" smtClean="0">
                <a:latin typeface="Calibri" panose="020F0502020204030204" pitchFamily="34" charset="0"/>
                <a:cs typeface="Times New Roman" panose="02020603050405020304" pitchFamily="18" charset="0"/>
                <a:hlinkClick r:id="rId3"/>
              </a:rPr>
              <a:t>github.com/hungvm2/retail_store_analytics</a:t>
            </a:r>
            <a:endParaRPr lang="en-US" sz="19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900" smtClean="0">
                <a:latin typeface="Calibri" panose="020F0502020204030204" pitchFamily="34" charset="0"/>
                <a:cs typeface="Times New Roman" panose="02020603050405020304" pitchFamily="18" charset="0"/>
              </a:rPr>
              <a:t>YOLOv3</a:t>
            </a: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1900" smtClean="0">
                <a:latin typeface="Calibri" panose="020F0502020204030204" pitchFamily="34" charset="0"/>
                <a:cs typeface="Times New Roman" panose="02020603050405020304" pitchFamily="18" charset="0"/>
                <a:hlinkClick r:id="rId4"/>
              </a:rPr>
              <a:t>github.com/eriklindernoren/PyTorch-YOLOv3</a:t>
            </a:r>
            <a:endParaRPr lang="en-US" sz="19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</a:rPr>
              <a:t>Object Tracking: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</a:t>
            </a:r>
            <a:r>
              <a:rPr lang="en-US" sz="1800" smtClean="0"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github.com/abewley/sort</a:t>
            </a:r>
            <a:endParaRPr lang="en-US" sz="180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US" sz="180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9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9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6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59" descr="A picture containing text, businessca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571500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7650" y="61811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7511"/>
            <a:ext cx="7688700" cy="5352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2. </a:t>
            </a:r>
            <a:r>
              <a:rPr lang="en-US" sz="1600" b="1" dirty="0" err="1"/>
              <a:t>Thiết</a:t>
            </a:r>
            <a:r>
              <a:rPr lang="en-US" sz="1600" b="1" dirty="0"/>
              <a:t> </a:t>
            </a:r>
            <a:r>
              <a:rPr lang="en-US" sz="1600" b="1" dirty="0" err="1"/>
              <a:t>kế</a:t>
            </a:r>
            <a:r>
              <a:rPr lang="en-US" sz="1600" b="1" dirty="0"/>
              <a:t> chi </a:t>
            </a:r>
            <a:r>
              <a:rPr lang="en-US" sz="1600" b="1" dirty="0" err="1"/>
              <a:t>tiết</a:t>
            </a:r>
            <a:r>
              <a:rPr lang="en-US" sz="1600" b="1" dirty="0"/>
              <a:t> </a:t>
            </a:r>
            <a:r>
              <a:rPr lang="en-US" sz="1600" b="1" dirty="0" err="1"/>
              <a:t>thành</a:t>
            </a:r>
            <a:r>
              <a:rPr lang="en-US" sz="1600" b="1" dirty="0"/>
              <a:t> </a:t>
            </a:r>
            <a:r>
              <a:rPr lang="en-US" sz="1600" b="1" dirty="0" err="1"/>
              <a:t>phần</a:t>
            </a:r>
            <a:r>
              <a:rPr lang="en-US" sz="1600" b="1" dirty="0"/>
              <a:t> Video Analyzer: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E8413AE8-ACE4-4BE4-AF3C-1B6CED39E372}"/>
              </a:ext>
            </a:extLst>
          </p:cNvPr>
          <p:cNvSpPr txBox="1">
            <a:spLocks/>
          </p:cNvSpPr>
          <p:nvPr/>
        </p:nvSpPr>
        <p:spPr>
          <a:xfrm>
            <a:off x="1018274" y="2192847"/>
            <a:ext cx="7688700" cy="164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Tx/>
              <a:buChar char="-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xử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(Main flow)</a:t>
            </a:r>
          </a:p>
          <a:p>
            <a:pPr>
              <a:buFontTx/>
              <a:buChar char="-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Submodule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Phát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(Detect Customers)</a:t>
            </a:r>
          </a:p>
          <a:p>
            <a:pPr>
              <a:buFontTx/>
              <a:buChar char="-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Submodule Theo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dõi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(Track Customers)</a:t>
            </a:r>
          </a:p>
          <a:p>
            <a:pPr>
              <a:buFontTx/>
              <a:buChar char="-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Submodule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Tổng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mối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tâm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(Aggregate Data)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20D15352-2816-4D1B-B69A-C7C6C2CC17D4}"/>
              </a:ext>
            </a:extLst>
          </p:cNvPr>
          <p:cNvSpPr txBox="1">
            <a:spLocks/>
          </p:cNvSpPr>
          <p:nvPr/>
        </p:nvSpPr>
        <p:spPr>
          <a:xfrm>
            <a:off x="947389" y="1796891"/>
            <a:ext cx="7688700" cy="46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thành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phần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chính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7347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7650" y="61811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7511"/>
            <a:ext cx="7688700" cy="5352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2. </a:t>
            </a:r>
            <a:r>
              <a:rPr lang="en-US" sz="1600" b="1" dirty="0" err="1"/>
              <a:t>Thiết</a:t>
            </a:r>
            <a:r>
              <a:rPr lang="en-US" sz="1600" b="1" dirty="0"/>
              <a:t> </a:t>
            </a:r>
            <a:r>
              <a:rPr lang="en-US" sz="1600" b="1" dirty="0" err="1"/>
              <a:t>kế</a:t>
            </a:r>
            <a:r>
              <a:rPr lang="en-US" sz="1600" b="1" dirty="0"/>
              <a:t> chi </a:t>
            </a:r>
            <a:r>
              <a:rPr lang="en-US" sz="1600" b="1" dirty="0" err="1"/>
              <a:t>tiết</a:t>
            </a:r>
            <a:r>
              <a:rPr lang="en-US" sz="1600" b="1" dirty="0"/>
              <a:t> </a:t>
            </a:r>
            <a:r>
              <a:rPr lang="en-US" sz="1600" b="1" dirty="0" err="1"/>
              <a:t>thành</a:t>
            </a:r>
            <a:r>
              <a:rPr lang="en-US" sz="1600" b="1" dirty="0"/>
              <a:t> </a:t>
            </a:r>
            <a:r>
              <a:rPr lang="en-US" sz="1600" b="1" dirty="0" err="1"/>
              <a:t>phần</a:t>
            </a:r>
            <a:r>
              <a:rPr lang="en-US" sz="1600" b="1" dirty="0"/>
              <a:t> Video Analyzer: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E8413AE8-ACE4-4BE4-AF3C-1B6CED39E372}"/>
              </a:ext>
            </a:extLst>
          </p:cNvPr>
          <p:cNvSpPr txBox="1">
            <a:spLocks/>
          </p:cNvSpPr>
          <p:nvPr/>
        </p:nvSpPr>
        <p:spPr>
          <a:xfrm>
            <a:off x="1018274" y="2192846"/>
            <a:ext cx="7688700" cy="200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Tx/>
              <a:buChar char="-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OpenCV: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đọc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mã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stream</a:t>
            </a:r>
          </a:p>
          <a:p>
            <a:pPr>
              <a:buFontTx/>
              <a:buChar char="-"/>
            </a:pP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Numpy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đơn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giản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hóa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thao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tác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ma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trận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tăng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tốc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+mn-lt"/>
                <a:cs typeface="Times New Roman" panose="02020603050405020304" pitchFamily="18" charset="0"/>
              </a:rPr>
              <a:t>xử</a:t>
            </a:r>
            <a:r>
              <a:rPr lang="en-US" sz="1600">
                <a:latin typeface="+mn-lt"/>
                <a:cs typeface="Times New Roman" panose="02020603050405020304" pitchFamily="18" charset="0"/>
              </a:rPr>
              <a:t> lý ma trận trong project</a:t>
            </a:r>
            <a:endParaRPr lang="en-US" sz="1600" smtClean="0">
              <a:latin typeface="+mn-lt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1600">
                <a:latin typeface="+mn-lt"/>
                <a:cs typeface="Times New Roman" panose="02020603050405020304" pitchFamily="18" charset="0"/>
              </a:rPr>
              <a:t>Scipy: thư viện cung cấp </a:t>
            </a:r>
            <a:r>
              <a:rPr lang="vi-VN" sz="1600" smtClean="0">
                <a:latin typeface="+mn-lt"/>
                <a:cs typeface="Times New Roman" panose="02020603050405020304" pitchFamily="18" charset="0"/>
              </a:rPr>
              <a:t>thuật </a:t>
            </a:r>
            <a:r>
              <a:rPr lang="vi-VN" sz="1600">
                <a:latin typeface="+mn-lt"/>
                <a:cs typeface="Times New Roman" panose="02020603050405020304" pitchFamily="18" charset="0"/>
              </a:rPr>
              <a:t>toán Hungarian </a:t>
            </a:r>
            <a:endParaRPr lang="en-US" sz="1600" smtClean="0">
              <a:latin typeface="+mn-lt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600" smtClean="0">
                <a:latin typeface="+mn-lt"/>
                <a:cs typeface="Times New Roman" panose="02020603050405020304" pitchFamily="18" charset="0"/>
              </a:rPr>
              <a:t>Filterpy</a:t>
            </a:r>
            <a:r>
              <a:rPr lang="vi-VN" sz="1600" smtClean="0">
                <a:latin typeface="+mn-lt"/>
                <a:cs typeface="Times New Roman" panose="02020603050405020304" pitchFamily="18" charset="0"/>
              </a:rPr>
              <a:t>: </a:t>
            </a:r>
            <a:r>
              <a:rPr lang="vi-VN" sz="1600">
                <a:latin typeface="+mn-lt"/>
                <a:cs typeface="Times New Roman" panose="02020603050405020304" pitchFamily="18" charset="0"/>
              </a:rPr>
              <a:t>thư viện cung cấp </a:t>
            </a:r>
            <a:r>
              <a:rPr lang="vi-VN" sz="1600" smtClean="0">
                <a:latin typeface="+mn-lt"/>
                <a:cs typeface="Times New Roman" panose="02020603050405020304" pitchFamily="18" charset="0"/>
              </a:rPr>
              <a:t>thuật </a:t>
            </a:r>
            <a:r>
              <a:rPr lang="vi-VN" sz="1600">
                <a:latin typeface="+mn-lt"/>
                <a:cs typeface="Times New Roman" panose="02020603050405020304" pitchFamily="18" charset="0"/>
              </a:rPr>
              <a:t>toán Kalman </a:t>
            </a:r>
            <a:r>
              <a:rPr lang="vi-VN" sz="1600" smtClean="0">
                <a:latin typeface="+mn-lt"/>
                <a:cs typeface="Times New Roman" panose="02020603050405020304" pitchFamily="18" charset="0"/>
              </a:rPr>
              <a:t>filter</a:t>
            </a:r>
            <a:endParaRPr lang="en-US" sz="1600" smtClean="0">
              <a:latin typeface="+mn-lt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600" smtClean="0">
                <a:latin typeface="+mn-lt"/>
                <a:cs typeface="Times New Roman" panose="02020603050405020304" pitchFamily="18" charset="0"/>
              </a:rPr>
              <a:t>Mysql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connector: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nối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+mn-lt"/>
                <a:cs typeface="Times New Roman" panose="02020603050405020304" pitchFamily="18" charset="0"/>
              </a:rPr>
              <a:t>MySQL </a:t>
            </a:r>
            <a:r>
              <a:rPr lang="en-US" sz="1600" smtClean="0">
                <a:latin typeface="+mn-lt"/>
                <a:cs typeface="Times New Roman" panose="02020603050405020304" pitchFamily="18" charset="0"/>
              </a:rPr>
              <a:t>server</a:t>
            </a:r>
          </a:p>
          <a:p>
            <a:pPr>
              <a:buFontTx/>
              <a:buChar char="-"/>
            </a:pPr>
            <a:r>
              <a:rPr lang="en-US" sz="1600" smtClean="0">
                <a:latin typeface="+mn-lt"/>
                <a:cs typeface="Times New Roman" panose="02020603050405020304" pitchFamily="18" charset="0"/>
              </a:rPr>
              <a:t>Torch</a:t>
            </a:r>
            <a:r>
              <a:rPr lang="en-US" sz="1600">
                <a:latin typeface="+mn-lt"/>
                <a:cs typeface="Times New Roman" panose="02020603050405020304" pitchFamily="18" charset="0"/>
              </a:rPr>
              <a:t>: framework deeplearning xây dựng mạng YOLOv3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20D15352-2816-4D1B-B69A-C7C6C2CC17D4}"/>
              </a:ext>
            </a:extLst>
          </p:cNvPr>
          <p:cNvSpPr txBox="1">
            <a:spLocks/>
          </p:cNvSpPr>
          <p:nvPr/>
        </p:nvSpPr>
        <p:spPr>
          <a:xfrm>
            <a:off x="947389" y="1796891"/>
            <a:ext cx="7688700" cy="46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th</a:t>
            </a:r>
            <a:r>
              <a:rPr lang="vi-VN" sz="1600" b="1" i="1" dirty="0">
                <a:latin typeface="+mn-lt"/>
                <a:cs typeface="Times New Roman" panose="02020603050405020304" pitchFamily="18" charset="0"/>
              </a:rPr>
              <a:t>ư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viện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sử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250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58635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2.1</a:t>
            </a:r>
            <a:r>
              <a:rPr lang="en-US" sz="1600" b="1"/>
              <a:t>. </a:t>
            </a:r>
            <a:r>
              <a:rPr lang="en-US" sz="1600" b="1"/>
              <a:t>Luồng xử lý chính :</a:t>
            </a:r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1BC94D2-5A70-437F-A50E-9C96125DE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90" y="1664781"/>
            <a:ext cx="7835629" cy="34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58635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2.2. Submodule Detect Customers: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1" y="1908688"/>
            <a:ext cx="8210550" cy="97155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E8413AE8-ACE4-4BE4-AF3C-1B6CED39E372}"/>
              </a:ext>
            </a:extLst>
          </p:cNvPr>
          <p:cNvSpPr txBox="1">
            <a:spLocks/>
          </p:cNvSpPr>
          <p:nvPr/>
        </p:nvSpPr>
        <p:spPr>
          <a:xfrm>
            <a:off x="821426" y="3126651"/>
            <a:ext cx="7688700" cy="117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Tx/>
              <a:buChar char="-"/>
            </a:pPr>
            <a:r>
              <a:rPr lang="vi-VN" sz="1600" smtClean="0">
                <a:latin typeface="+mn-lt"/>
                <a:cs typeface="Times New Roman" panose="02020603050405020304" pitchFamily="18" charset="0"/>
              </a:rPr>
              <a:t>Phát </a:t>
            </a:r>
            <a:r>
              <a:rPr lang="vi-VN" sz="1600">
                <a:latin typeface="+mn-lt"/>
                <a:cs typeface="Times New Roman" panose="02020603050405020304" pitchFamily="18" charset="0"/>
              </a:rPr>
              <a:t>hiện </a:t>
            </a:r>
            <a:r>
              <a:rPr lang="vi-VN" sz="1600">
                <a:cs typeface="Times New Roman" panose="02020603050405020304" pitchFamily="18" charset="0"/>
              </a:rPr>
              <a:t>khách hàng </a:t>
            </a:r>
            <a:r>
              <a:rPr lang="vi-VN" sz="1600" smtClean="0">
                <a:latin typeface="+mn-lt"/>
                <a:cs typeface="Times New Roman" panose="02020603050405020304" pitchFamily="18" charset="0"/>
              </a:rPr>
              <a:t>trong </a:t>
            </a:r>
            <a:r>
              <a:rPr lang="vi-VN" sz="1600">
                <a:latin typeface="+mn-lt"/>
                <a:cs typeface="Times New Roman" panose="02020603050405020304" pitchFamily="18" charset="0"/>
              </a:rPr>
              <a:t>khung hình</a:t>
            </a:r>
          </a:p>
          <a:p>
            <a:pPr>
              <a:buFontTx/>
              <a:buChar char="-"/>
            </a:pPr>
            <a:r>
              <a:rPr lang="vi-VN" sz="1600" smtClean="0">
                <a:latin typeface="+mn-lt"/>
                <a:cs typeface="Times New Roman" panose="02020603050405020304" pitchFamily="18" charset="0"/>
              </a:rPr>
              <a:t>Thông </a:t>
            </a:r>
            <a:r>
              <a:rPr lang="vi-VN" sz="1600">
                <a:latin typeface="+mn-lt"/>
                <a:cs typeface="Times New Roman" panose="02020603050405020304" pitchFamily="18" charset="0"/>
              </a:rPr>
              <a:t>tin 1 khách hàng sẽ bao gồm: tọa độ tâm </a:t>
            </a:r>
            <a:r>
              <a:rPr lang="vi-VN" sz="1600" i="1">
                <a:latin typeface="+mn-lt"/>
                <a:cs typeface="Times New Roman" panose="02020603050405020304" pitchFamily="18" charset="0"/>
              </a:rPr>
              <a:t>x, y</a:t>
            </a:r>
            <a:r>
              <a:rPr lang="vi-VN" sz="1600">
                <a:latin typeface="+mn-lt"/>
                <a:cs typeface="Times New Roman" panose="02020603050405020304" pitchFamily="18" charset="0"/>
              </a:rPr>
              <a:t>; chiều cao </a:t>
            </a:r>
            <a:r>
              <a:rPr lang="vi-VN" sz="1600" i="1">
                <a:latin typeface="+mn-lt"/>
                <a:cs typeface="Times New Roman" panose="02020603050405020304" pitchFamily="18" charset="0"/>
              </a:rPr>
              <a:t>h</a:t>
            </a:r>
            <a:r>
              <a:rPr lang="vi-VN" sz="1600">
                <a:latin typeface="+mn-lt"/>
                <a:cs typeface="Times New Roman" panose="02020603050405020304" pitchFamily="18" charset="0"/>
              </a:rPr>
              <a:t>, chiều rộng </a:t>
            </a:r>
            <a:r>
              <a:rPr lang="vi-VN" sz="1600" i="1">
                <a:latin typeface="+mn-lt"/>
                <a:cs typeface="Times New Roman" panose="02020603050405020304" pitchFamily="18" charset="0"/>
              </a:rPr>
              <a:t>w</a:t>
            </a:r>
            <a:r>
              <a:rPr lang="vi-VN" sz="1600">
                <a:latin typeface="+mn-lt"/>
                <a:cs typeface="Times New Roman" panose="02020603050405020304" pitchFamily="18" charset="0"/>
              </a:rPr>
              <a:t> của khách; độ tin cậy </a:t>
            </a:r>
            <a:r>
              <a:rPr lang="vi-VN" sz="1600" i="1">
                <a:latin typeface="+mn-lt"/>
                <a:cs typeface="Times New Roman" panose="02020603050405020304" pitchFamily="18" charset="0"/>
              </a:rPr>
              <a:t>score</a:t>
            </a:r>
            <a:r>
              <a:rPr lang="vi-VN" sz="1600">
                <a:latin typeface="+mn-lt"/>
                <a:cs typeface="Times New Roman" panose="02020603050405020304" pitchFamily="18" charset="0"/>
              </a:rPr>
              <a:t>; lớp đối tượng </a:t>
            </a:r>
            <a:r>
              <a:rPr lang="vi-VN" sz="1600" i="1">
                <a:latin typeface="+mn-lt"/>
                <a:cs typeface="Times New Roman" panose="02020603050405020304" pitchFamily="18" charset="0"/>
              </a:rPr>
              <a:t>class</a:t>
            </a:r>
            <a:r>
              <a:rPr lang="vi-VN" sz="1600">
                <a:latin typeface="+mn-lt"/>
                <a:cs typeface="Times New Roman" panose="02020603050405020304" pitchFamily="18" charset="0"/>
              </a:rPr>
              <a:t> là người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58635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smtClean="0"/>
              <a:t>2.2.2. YOLOv3 algorithm:</a:t>
            </a:r>
            <a:endParaRPr lang="en-US" sz="1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20" y="1712861"/>
            <a:ext cx="6444583" cy="31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58635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smtClean="0"/>
              <a:t>2.2.3. NMS algorithm:</a:t>
            </a:r>
            <a:endParaRPr lang="en-US" sz="1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66" y="1734165"/>
            <a:ext cx="6334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58635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2.2. Submodule Track Customers: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EF8331-19B0-4111-9982-617F4EAB0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2" y="1906773"/>
            <a:ext cx="8123274" cy="24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1256</Words>
  <Application>Microsoft Office PowerPoint</Application>
  <PresentationFormat>On-screen Show (16:9)</PresentationFormat>
  <Paragraphs>144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Courier New</vt:lpstr>
      <vt:lpstr>Arial (Headings)</vt:lpstr>
      <vt:lpstr>Raleway</vt:lpstr>
      <vt:lpstr>Lato</vt:lpstr>
      <vt:lpstr>Times New Roman</vt:lpstr>
      <vt:lpstr>Symbol</vt:lpstr>
      <vt:lpstr>Consolas</vt:lpstr>
      <vt:lpstr>Calibri</vt:lpstr>
      <vt:lpstr>Streamline</vt:lpstr>
      <vt:lpstr>RETAIL STORE ANALYTICS: THE SHELVES WHERE CUSTOMERS PAY ATTENTION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PowerPoint Presentation</vt:lpstr>
      <vt:lpstr>II. Thiết kế phần mềm</vt:lpstr>
      <vt:lpstr>PowerPoint Presentation</vt:lpstr>
      <vt:lpstr>III. Kết luận</vt:lpstr>
      <vt:lpstr>III. Kết luận</vt:lpstr>
      <vt:lpstr>Tham khảo và các thông tin liên quan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Models: Inference</dc:title>
  <cp:lastModifiedBy>A B C</cp:lastModifiedBy>
  <cp:revision>31</cp:revision>
  <dcterms:modified xsi:type="dcterms:W3CDTF">2022-05-27T14:23:49Z</dcterms:modified>
</cp:coreProperties>
</file>