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Nuni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4A4BFE6-9EC7-4376-B9AE-4CB51D3F883B}">
  <a:tblStyle styleId="{04A4BFE6-9EC7-4376-B9AE-4CB51D3F883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5.xml"/><Relationship Id="rId33" Type="http://schemas.openxmlformats.org/officeDocument/2006/relationships/font" Target="fonts/Nunito-boldItalic.fntdata"/><Relationship Id="rId10" Type="http://schemas.openxmlformats.org/officeDocument/2006/relationships/slide" Target="slides/slide4.xml"/><Relationship Id="rId32" Type="http://schemas.openxmlformats.org/officeDocument/2006/relationships/font" Target="fonts/Nunit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822a0c2c41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22a0c2c41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822a0c2c41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822a0c2c41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822a0c2c41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22a0c2c41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822a0c2c41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822a0c2c41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822a0c2c41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822a0c2c41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822a0c2c41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822a0c2c41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822a0c2c41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822a0c2c41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822a0c2c41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822a0c2c41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822a0c2c41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822a0c2c41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822a0c2c41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822a0c2c41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822a0c2c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22a0c2c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822a0c2c41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822a0c2c41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822a0c2c41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822a0c2c41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822a0c2c41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822a0c2c41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822a0c2c41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822a0c2c41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822a0c2c41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22a0c2c4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822a0c2c41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22a0c2c41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822a0c2c41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22a0c2c41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822a0c2c41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22a0c2c41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822a0c2c41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22a0c2c41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822a0c2c41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22a0c2c41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822a0c2c41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22a0c2c41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ReactJS</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Bài 3: Component Lifecycle - Event - Form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747500" y="294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Xem ví dụ về component lifecycle</a:t>
            </a:r>
            <a:endParaRPr/>
          </a:p>
          <a:p>
            <a:pPr indent="0" lvl="0" marL="0" rtl="0" algn="l">
              <a:spcBef>
                <a:spcPts val="0"/>
              </a:spcBef>
              <a:spcAft>
                <a:spcPts val="0"/>
              </a:spcAft>
              <a:buNone/>
            </a:pPr>
            <a:r>
              <a:t/>
            </a:r>
            <a:endParaRPr/>
          </a:p>
        </p:txBody>
      </p:sp>
      <p:sp>
        <p:nvSpPr>
          <p:cNvPr id="187" name="Google Shape;187;p22"/>
          <p:cNvSpPr txBox="1"/>
          <p:nvPr/>
        </p:nvSpPr>
        <p:spPr>
          <a:xfrm>
            <a:off x="820100" y="1052800"/>
            <a:ext cx="743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None/>
            </a:pPr>
            <a:r>
              <a:rPr lang="en"/>
              <a:t>Code viết thêm như sau:</a:t>
            </a:r>
            <a:endParaRPr/>
          </a:p>
        </p:txBody>
      </p:sp>
      <p:sp>
        <p:nvSpPr>
          <p:cNvPr id="188" name="Google Shape;188;p22"/>
          <p:cNvSpPr txBox="1"/>
          <p:nvPr/>
        </p:nvSpPr>
        <p:spPr>
          <a:xfrm>
            <a:off x="820100" y="3439100"/>
            <a:ext cx="743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None/>
            </a:pPr>
            <a:r>
              <a:rPr lang="en"/>
              <a:t>Kết quả (console):</a:t>
            </a:r>
            <a:endParaRPr/>
          </a:p>
        </p:txBody>
      </p:sp>
      <p:pic>
        <p:nvPicPr>
          <p:cNvPr id="189" name="Google Shape;189;p22"/>
          <p:cNvPicPr preferRelativeResize="0"/>
          <p:nvPr/>
        </p:nvPicPr>
        <p:blipFill>
          <a:blip r:embed="rId3">
            <a:alphaModFix/>
          </a:blip>
          <a:stretch>
            <a:fillRect/>
          </a:stretch>
        </p:blipFill>
        <p:spPr>
          <a:xfrm>
            <a:off x="944275" y="1406200"/>
            <a:ext cx="4883072" cy="1728100"/>
          </a:xfrm>
          <a:prstGeom prst="rect">
            <a:avLst/>
          </a:prstGeom>
          <a:noFill/>
          <a:ln>
            <a:noFill/>
          </a:ln>
        </p:spPr>
      </p:pic>
      <p:pic>
        <p:nvPicPr>
          <p:cNvPr id="190" name="Google Shape;190;p22"/>
          <p:cNvPicPr preferRelativeResize="0"/>
          <p:nvPr/>
        </p:nvPicPr>
        <p:blipFill>
          <a:blip r:embed="rId4">
            <a:alphaModFix/>
          </a:blip>
          <a:stretch>
            <a:fillRect/>
          </a:stretch>
        </p:blipFill>
        <p:spPr>
          <a:xfrm>
            <a:off x="2475424" y="3519550"/>
            <a:ext cx="4984501" cy="1286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747500" y="294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React.js Event</a:t>
            </a:r>
            <a:endParaRPr/>
          </a:p>
        </p:txBody>
      </p:sp>
      <p:sp>
        <p:nvSpPr>
          <p:cNvPr id="196" name="Google Shape;196;p23"/>
          <p:cNvSpPr txBox="1"/>
          <p:nvPr/>
        </p:nvSpPr>
        <p:spPr>
          <a:xfrm>
            <a:off x="820100" y="1052800"/>
            <a:ext cx="7801800" cy="2153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Về bản chất các event có tồn tại trong Javascript thì React cũng sẽ có thể xử lý tương tự.</a:t>
            </a:r>
            <a:endParaRPr/>
          </a:p>
          <a:p>
            <a:pPr indent="-317500" lvl="0" marL="457200" rtl="0" algn="l">
              <a:spcBef>
                <a:spcPts val="1000"/>
              </a:spcBef>
              <a:spcAft>
                <a:spcPts val="0"/>
              </a:spcAft>
              <a:buSzPts val="1400"/>
              <a:buChar char="●"/>
            </a:pPr>
            <a:r>
              <a:rPr lang="en"/>
              <a:t>Cách React.js xử lý sự kiện (event) (thật ra là JSX) có khác biệt so với viết HTML thông thường, xem so sánh sau sẽ rõ. </a:t>
            </a:r>
            <a:endParaRPr/>
          </a:p>
          <a:p>
            <a:pPr indent="-317500" lvl="0" marL="457200" rtl="0" algn="l">
              <a:spcBef>
                <a:spcPts val="1000"/>
              </a:spcBef>
              <a:spcAft>
                <a:spcPts val="0"/>
              </a:spcAft>
              <a:buSzPts val="1400"/>
              <a:buChar char="●"/>
            </a:pPr>
            <a:r>
              <a:rPr lang="en"/>
              <a:t>Thay đổi bên trên khác biệt ở phần onClick={} thay vì onclick="", (cẩn thận chữ C viết hoa).</a:t>
            </a:r>
            <a:endParaRPr/>
          </a:p>
          <a:p>
            <a:pPr indent="-317500" lvl="0" marL="457200" rtl="0" algn="l">
              <a:spcBef>
                <a:spcPts val="1000"/>
              </a:spcBef>
              <a:spcAft>
                <a:spcPts val="0"/>
              </a:spcAft>
              <a:buSzPts val="1400"/>
              <a:buChar char="●"/>
            </a:pPr>
            <a:r>
              <a:rPr lang="en"/>
              <a:t>Thay đổi khác là ở phần gọi function:  Khi bạn khai báo fncName() thì function sẽ được gọi khi render. </a:t>
            </a:r>
            <a:endParaRPr/>
          </a:p>
          <a:p>
            <a:pPr indent="-317500" lvl="0" marL="457200" rtl="0" algn="l">
              <a:spcBef>
                <a:spcPts val="1000"/>
              </a:spcBef>
              <a:spcAft>
                <a:spcPts val="1000"/>
              </a:spcAft>
              <a:buSzPts val="1400"/>
              <a:buChar char="●"/>
            </a:pPr>
            <a:r>
              <a:rPr lang="en"/>
              <a:t>Khi bạn khai báo fncName thì function sẽ được gọi khi button được click.</a:t>
            </a:r>
            <a:endParaRPr/>
          </a:p>
        </p:txBody>
      </p:sp>
      <p:pic>
        <p:nvPicPr>
          <p:cNvPr id="197" name="Google Shape;197;p23"/>
          <p:cNvPicPr preferRelativeResize="0"/>
          <p:nvPr/>
        </p:nvPicPr>
        <p:blipFill>
          <a:blip r:embed="rId3">
            <a:alphaModFix/>
          </a:blip>
          <a:stretch>
            <a:fillRect/>
          </a:stretch>
        </p:blipFill>
        <p:spPr>
          <a:xfrm>
            <a:off x="1381725" y="3263825"/>
            <a:ext cx="5301150" cy="808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747500" y="294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React.js Event</a:t>
            </a:r>
            <a:endParaRPr/>
          </a:p>
        </p:txBody>
      </p:sp>
      <p:sp>
        <p:nvSpPr>
          <p:cNvPr id="203" name="Google Shape;203;p24"/>
          <p:cNvSpPr txBox="1"/>
          <p:nvPr/>
        </p:nvSpPr>
        <p:spPr>
          <a:xfrm>
            <a:off x="820100" y="1052800"/>
            <a:ext cx="32724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None/>
            </a:pPr>
            <a:r>
              <a:rPr lang="en"/>
              <a:t>ví dụ gợi nhớ Event:</a:t>
            </a:r>
            <a:endParaRPr/>
          </a:p>
        </p:txBody>
      </p:sp>
      <p:pic>
        <p:nvPicPr>
          <p:cNvPr id="204" name="Google Shape;204;p24"/>
          <p:cNvPicPr preferRelativeResize="0"/>
          <p:nvPr/>
        </p:nvPicPr>
        <p:blipFill>
          <a:blip r:embed="rId3">
            <a:alphaModFix/>
          </a:blip>
          <a:stretch>
            <a:fillRect/>
          </a:stretch>
        </p:blipFill>
        <p:spPr>
          <a:xfrm>
            <a:off x="4955475" y="1580700"/>
            <a:ext cx="2289825" cy="2500400"/>
          </a:xfrm>
          <a:prstGeom prst="rect">
            <a:avLst/>
          </a:prstGeom>
          <a:noFill/>
          <a:ln>
            <a:noFill/>
          </a:ln>
        </p:spPr>
      </p:pic>
      <p:pic>
        <p:nvPicPr>
          <p:cNvPr id="205" name="Google Shape;205;p24"/>
          <p:cNvPicPr preferRelativeResize="0"/>
          <p:nvPr/>
        </p:nvPicPr>
        <p:blipFill>
          <a:blip r:embed="rId4">
            <a:alphaModFix/>
          </a:blip>
          <a:stretch>
            <a:fillRect/>
          </a:stretch>
        </p:blipFill>
        <p:spPr>
          <a:xfrm>
            <a:off x="899875" y="1580700"/>
            <a:ext cx="3086550" cy="2896725"/>
          </a:xfrm>
          <a:prstGeom prst="rect">
            <a:avLst/>
          </a:prstGeom>
          <a:noFill/>
          <a:ln>
            <a:noFill/>
          </a:ln>
        </p:spPr>
      </p:pic>
      <p:sp>
        <p:nvSpPr>
          <p:cNvPr id="206" name="Google Shape;206;p24"/>
          <p:cNvSpPr txBox="1"/>
          <p:nvPr/>
        </p:nvSpPr>
        <p:spPr>
          <a:xfrm>
            <a:off x="4880075" y="1145975"/>
            <a:ext cx="32724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None/>
            </a:pPr>
            <a:r>
              <a:rPr lang="en"/>
              <a:t>Kết quả: khi click vào tag link</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747500" y="294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React.js form</a:t>
            </a:r>
            <a:endParaRPr/>
          </a:p>
        </p:txBody>
      </p:sp>
      <p:sp>
        <p:nvSpPr>
          <p:cNvPr id="212" name="Google Shape;212;p25"/>
          <p:cNvSpPr txBox="1"/>
          <p:nvPr/>
        </p:nvSpPr>
        <p:spPr>
          <a:xfrm>
            <a:off x="820100" y="1052800"/>
            <a:ext cx="7801800" cy="1937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Ta có thể sử dụng các thành phần của form trong trang HTML, tuy nhiên để tận dụng ưu điểm của React, cũng như có thể xử lý dễ dàng với dữ liệu, React chọn cách viết các thành phần form bên trong file Javascript, kỹ thuật này được gọi là "controlled component".</a:t>
            </a:r>
            <a:endParaRPr/>
          </a:p>
          <a:p>
            <a:pPr indent="-317500" lvl="0" marL="457200" rtl="0" algn="l">
              <a:spcBef>
                <a:spcPts val="1000"/>
              </a:spcBef>
              <a:spcAft>
                <a:spcPts val="0"/>
              </a:spcAft>
              <a:buSzPts val="1400"/>
              <a:buChar char="●"/>
            </a:pPr>
            <a:r>
              <a:rPr lang="en"/>
              <a:t>Các giá trị thay đổi trong form sẽ được giữ trong State của component, và được cập nhật thay đổi thông qua setState.</a:t>
            </a:r>
            <a:endParaRPr/>
          </a:p>
          <a:p>
            <a:pPr indent="-317500" lvl="0" marL="457200" rtl="0" algn="l">
              <a:spcBef>
                <a:spcPts val="1000"/>
              </a:spcBef>
              <a:spcAft>
                <a:spcPts val="1000"/>
              </a:spcAft>
              <a:buSzPts val="1400"/>
              <a:buChar char="●"/>
            </a:pPr>
            <a:r>
              <a:rPr lang="en"/>
              <a:t>Ta lần lượt xem các ví dụ về &lt;input /&gt;, &lt;textarea&gt;, &lt;select&gt;&lt;option&gt;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747500" y="294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React form - &lt;input /&gt;</a:t>
            </a:r>
            <a:endParaRPr/>
          </a:p>
        </p:txBody>
      </p:sp>
      <p:sp>
        <p:nvSpPr>
          <p:cNvPr id="218" name="Google Shape;218;p26"/>
          <p:cNvSpPr txBox="1"/>
          <p:nvPr/>
        </p:nvSpPr>
        <p:spPr>
          <a:xfrm>
            <a:off x="820100" y="1052800"/>
            <a:ext cx="78018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None/>
            </a:pPr>
            <a:r>
              <a:rPr lang="en"/>
              <a:t>Làm 1 ví dụ input:</a:t>
            </a:r>
            <a:endParaRPr/>
          </a:p>
        </p:txBody>
      </p:sp>
      <p:pic>
        <p:nvPicPr>
          <p:cNvPr id="219" name="Google Shape;219;p26"/>
          <p:cNvPicPr preferRelativeResize="0"/>
          <p:nvPr/>
        </p:nvPicPr>
        <p:blipFill>
          <a:blip r:embed="rId3">
            <a:alphaModFix/>
          </a:blip>
          <a:stretch>
            <a:fillRect/>
          </a:stretch>
        </p:blipFill>
        <p:spPr>
          <a:xfrm>
            <a:off x="914675" y="1462325"/>
            <a:ext cx="3105150" cy="533400"/>
          </a:xfrm>
          <a:prstGeom prst="rect">
            <a:avLst/>
          </a:prstGeom>
          <a:noFill/>
          <a:ln>
            <a:noFill/>
          </a:ln>
        </p:spPr>
      </p:pic>
      <p:sp>
        <p:nvSpPr>
          <p:cNvPr id="220" name="Google Shape;220;p26"/>
          <p:cNvSpPr txBox="1"/>
          <p:nvPr/>
        </p:nvSpPr>
        <p:spPr>
          <a:xfrm>
            <a:off x="914675" y="1995725"/>
            <a:ext cx="7801800" cy="1083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Ban đầu value của sẽ lấy giá trị khởi tạo của state là rỗng.  onChange={this.handleChange} sẽ sử dụng setState để lấy giá trị thay đổi của &lt;input /&gt;.  </a:t>
            </a:r>
            <a:endParaRPr/>
          </a:p>
          <a:p>
            <a:pPr indent="-317500" lvl="0" marL="457200" rtl="0" algn="l">
              <a:spcBef>
                <a:spcPts val="0"/>
              </a:spcBef>
              <a:spcAft>
                <a:spcPts val="0"/>
              </a:spcAft>
              <a:buSzPts val="1400"/>
              <a:buChar char="●"/>
            </a:pPr>
            <a:r>
              <a:rPr lang="en"/>
              <a:t>Khi nhấn Submit sẽ kích hoạt onSubmit của &lt;input /&gt;, khi này sẽ tiến hành xử lý function handleSubmit, là gọi một thông báo với giá trị vừa nhập</a:t>
            </a:r>
            <a:endParaRPr/>
          </a:p>
        </p:txBody>
      </p:sp>
      <p:pic>
        <p:nvPicPr>
          <p:cNvPr id="221" name="Google Shape;221;p26"/>
          <p:cNvPicPr preferRelativeResize="0"/>
          <p:nvPr/>
        </p:nvPicPr>
        <p:blipFill>
          <a:blip r:embed="rId4">
            <a:alphaModFix/>
          </a:blip>
          <a:stretch>
            <a:fillRect/>
          </a:stretch>
        </p:blipFill>
        <p:spPr>
          <a:xfrm>
            <a:off x="862850" y="3470150"/>
            <a:ext cx="4381500" cy="1343025"/>
          </a:xfrm>
          <a:prstGeom prst="rect">
            <a:avLst/>
          </a:prstGeom>
          <a:noFill/>
          <a:ln>
            <a:noFill/>
          </a:ln>
        </p:spPr>
      </p:pic>
      <p:sp>
        <p:nvSpPr>
          <p:cNvPr id="222" name="Google Shape;222;p26"/>
          <p:cNvSpPr txBox="1"/>
          <p:nvPr/>
        </p:nvSpPr>
        <p:spPr>
          <a:xfrm>
            <a:off x="914675" y="3020575"/>
            <a:ext cx="78018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None/>
            </a:pPr>
            <a:r>
              <a:rPr lang="en"/>
              <a:t>Kết quả khi submit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7"/>
          <p:cNvSpPr txBox="1"/>
          <p:nvPr>
            <p:ph type="title"/>
          </p:nvPr>
        </p:nvSpPr>
        <p:spPr>
          <a:xfrm>
            <a:off x="762300" y="2428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React form - &lt;input /&gt;</a:t>
            </a:r>
            <a:endParaRPr/>
          </a:p>
        </p:txBody>
      </p:sp>
      <p:pic>
        <p:nvPicPr>
          <p:cNvPr id="228" name="Google Shape;228;p27"/>
          <p:cNvPicPr preferRelativeResize="0"/>
          <p:nvPr/>
        </p:nvPicPr>
        <p:blipFill>
          <a:blip r:embed="rId3">
            <a:alphaModFix/>
          </a:blip>
          <a:stretch>
            <a:fillRect/>
          </a:stretch>
        </p:blipFill>
        <p:spPr>
          <a:xfrm>
            <a:off x="3512350" y="922750"/>
            <a:ext cx="4857876" cy="3981350"/>
          </a:xfrm>
          <a:prstGeom prst="rect">
            <a:avLst/>
          </a:prstGeom>
          <a:noFill/>
          <a:ln>
            <a:noFill/>
          </a:ln>
        </p:spPr>
      </p:pic>
      <p:sp>
        <p:nvSpPr>
          <p:cNvPr id="229" name="Google Shape;229;p27"/>
          <p:cNvSpPr txBox="1"/>
          <p:nvPr/>
        </p:nvSpPr>
        <p:spPr>
          <a:xfrm>
            <a:off x="820100" y="1052800"/>
            <a:ext cx="25251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None/>
            </a:pPr>
            <a:r>
              <a:rPr lang="en"/>
              <a:t>Code xử lý:</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ph type="title"/>
          </p:nvPr>
        </p:nvSpPr>
        <p:spPr>
          <a:xfrm>
            <a:off x="747500" y="294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React form - &lt;textarea&gt;</a:t>
            </a:r>
            <a:r>
              <a:rPr lang="en"/>
              <a:t>&lt;/textarea&gt;</a:t>
            </a:r>
            <a:endParaRPr/>
          </a:p>
        </p:txBody>
      </p:sp>
      <p:sp>
        <p:nvSpPr>
          <p:cNvPr id="235" name="Google Shape;235;p28"/>
          <p:cNvSpPr txBox="1"/>
          <p:nvPr/>
        </p:nvSpPr>
        <p:spPr>
          <a:xfrm>
            <a:off x="820100" y="1052800"/>
            <a:ext cx="7801800" cy="701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Textarea cũng sẽ có xử lý tương tự như input và hiển nhiên là được dùng cho trường hợp nhập nhiều nội dung</a:t>
            </a:r>
            <a:endParaRPr/>
          </a:p>
        </p:txBody>
      </p:sp>
      <p:pic>
        <p:nvPicPr>
          <p:cNvPr id="236" name="Google Shape;236;p28"/>
          <p:cNvPicPr preferRelativeResize="0"/>
          <p:nvPr/>
        </p:nvPicPr>
        <p:blipFill>
          <a:blip r:embed="rId3">
            <a:alphaModFix/>
          </a:blip>
          <a:stretch>
            <a:fillRect/>
          </a:stretch>
        </p:blipFill>
        <p:spPr>
          <a:xfrm>
            <a:off x="1158900" y="3473050"/>
            <a:ext cx="4343400" cy="1295400"/>
          </a:xfrm>
          <a:prstGeom prst="rect">
            <a:avLst/>
          </a:prstGeom>
          <a:noFill/>
          <a:ln>
            <a:noFill/>
          </a:ln>
        </p:spPr>
      </p:pic>
      <p:sp>
        <p:nvSpPr>
          <p:cNvPr id="237" name="Google Shape;237;p28"/>
          <p:cNvSpPr txBox="1"/>
          <p:nvPr/>
        </p:nvSpPr>
        <p:spPr>
          <a:xfrm>
            <a:off x="1034725" y="1753900"/>
            <a:ext cx="78018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None/>
            </a:pPr>
            <a:r>
              <a:rPr lang="en"/>
              <a:t>Làm 1 ví dụ textarea:</a:t>
            </a:r>
            <a:endParaRPr/>
          </a:p>
        </p:txBody>
      </p:sp>
      <p:pic>
        <p:nvPicPr>
          <p:cNvPr id="238" name="Google Shape;238;p28"/>
          <p:cNvPicPr preferRelativeResize="0"/>
          <p:nvPr/>
        </p:nvPicPr>
        <p:blipFill>
          <a:blip r:embed="rId4">
            <a:alphaModFix/>
          </a:blip>
          <a:stretch>
            <a:fillRect/>
          </a:stretch>
        </p:blipFill>
        <p:spPr>
          <a:xfrm>
            <a:off x="1092300" y="2197375"/>
            <a:ext cx="2876550" cy="523875"/>
          </a:xfrm>
          <a:prstGeom prst="rect">
            <a:avLst/>
          </a:prstGeom>
          <a:noFill/>
          <a:ln>
            <a:noFill/>
          </a:ln>
        </p:spPr>
      </p:pic>
      <p:sp>
        <p:nvSpPr>
          <p:cNvPr id="239" name="Google Shape;239;p28"/>
          <p:cNvSpPr txBox="1"/>
          <p:nvPr/>
        </p:nvSpPr>
        <p:spPr>
          <a:xfrm>
            <a:off x="1092300" y="3035375"/>
            <a:ext cx="78018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None/>
            </a:pPr>
            <a:r>
              <a:rPr lang="en"/>
              <a:t>Kết quả khi submit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9"/>
          <p:cNvSpPr txBox="1"/>
          <p:nvPr>
            <p:ph type="title"/>
          </p:nvPr>
        </p:nvSpPr>
        <p:spPr>
          <a:xfrm>
            <a:off x="762300" y="2428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React form - </a:t>
            </a:r>
            <a:r>
              <a:rPr lang="en"/>
              <a:t>&lt;textarea&gt;&lt;/textarea&gt;</a:t>
            </a:r>
            <a:endParaRPr/>
          </a:p>
          <a:p>
            <a:pPr indent="0" lvl="0" marL="0" rtl="0" algn="l">
              <a:spcBef>
                <a:spcPts val="0"/>
              </a:spcBef>
              <a:spcAft>
                <a:spcPts val="0"/>
              </a:spcAft>
              <a:buNone/>
            </a:pPr>
            <a:r>
              <a:t/>
            </a:r>
            <a:endParaRPr/>
          </a:p>
        </p:txBody>
      </p:sp>
      <p:sp>
        <p:nvSpPr>
          <p:cNvPr id="245" name="Google Shape;245;p29"/>
          <p:cNvSpPr txBox="1"/>
          <p:nvPr/>
        </p:nvSpPr>
        <p:spPr>
          <a:xfrm>
            <a:off x="820100" y="1052800"/>
            <a:ext cx="25251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None/>
            </a:pPr>
            <a:r>
              <a:rPr lang="en"/>
              <a:t>Code xử lý:</a:t>
            </a:r>
            <a:endParaRPr/>
          </a:p>
        </p:txBody>
      </p:sp>
      <p:pic>
        <p:nvPicPr>
          <p:cNvPr id="246" name="Google Shape;246;p29"/>
          <p:cNvPicPr preferRelativeResize="0"/>
          <p:nvPr/>
        </p:nvPicPr>
        <p:blipFill>
          <a:blip r:embed="rId3">
            <a:alphaModFix/>
          </a:blip>
          <a:stretch>
            <a:fillRect/>
          </a:stretch>
        </p:blipFill>
        <p:spPr>
          <a:xfrm>
            <a:off x="2119850" y="801700"/>
            <a:ext cx="5336826" cy="41331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0"/>
          <p:cNvSpPr txBox="1"/>
          <p:nvPr>
            <p:ph type="title"/>
          </p:nvPr>
        </p:nvSpPr>
        <p:spPr>
          <a:xfrm>
            <a:off x="747500" y="294600"/>
            <a:ext cx="7505700" cy="66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React form - &lt;select&gt;&lt;option&gt;</a:t>
            </a:r>
            <a:endParaRPr/>
          </a:p>
        </p:txBody>
      </p:sp>
      <p:sp>
        <p:nvSpPr>
          <p:cNvPr id="252" name="Google Shape;252;p30"/>
          <p:cNvSpPr txBox="1"/>
          <p:nvPr/>
        </p:nvSpPr>
        <p:spPr>
          <a:xfrm>
            <a:off x="337400" y="880425"/>
            <a:ext cx="8499000" cy="915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Cách xử lý cho có một điểm khác biệt hơn so với xử lý bên file HTML, đó là ta sẽ sử dụng thuộc tính value ngay tại , việc này sẽ tiện lợi ở chỗ: State chỉ cần tương tác với một value của &lt;select&gt;.  </a:t>
            </a:r>
            <a:endParaRPr/>
          </a:p>
          <a:p>
            <a:pPr indent="-317500" lvl="0" marL="457200" rtl="0" algn="l">
              <a:spcBef>
                <a:spcPts val="1000"/>
              </a:spcBef>
              <a:spcAft>
                <a:spcPts val="1000"/>
              </a:spcAft>
              <a:buSzPts val="1400"/>
              <a:buChar char="●"/>
            </a:pPr>
            <a:r>
              <a:rPr lang="en"/>
              <a:t>Phần xử lý dữ liệu sẽ giống như xử lý cho &lt;input /&gt;.</a:t>
            </a:r>
            <a:endParaRPr/>
          </a:p>
        </p:txBody>
      </p:sp>
      <p:sp>
        <p:nvSpPr>
          <p:cNvPr id="253" name="Google Shape;253;p30"/>
          <p:cNvSpPr txBox="1"/>
          <p:nvPr/>
        </p:nvSpPr>
        <p:spPr>
          <a:xfrm>
            <a:off x="747500" y="1878050"/>
            <a:ext cx="78018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None/>
            </a:pPr>
            <a:r>
              <a:rPr lang="en"/>
              <a:t>Làm 1 ví dụ select option:</a:t>
            </a:r>
            <a:endParaRPr/>
          </a:p>
        </p:txBody>
      </p:sp>
      <p:sp>
        <p:nvSpPr>
          <p:cNvPr id="254" name="Google Shape;254;p30"/>
          <p:cNvSpPr txBox="1"/>
          <p:nvPr/>
        </p:nvSpPr>
        <p:spPr>
          <a:xfrm>
            <a:off x="848050" y="2783750"/>
            <a:ext cx="78018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None/>
            </a:pPr>
            <a:r>
              <a:rPr lang="en"/>
              <a:t>Kết quả khi submit</a:t>
            </a:r>
            <a:endParaRPr/>
          </a:p>
        </p:txBody>
      </p:sp>
      <p:pic>
        <p:nvPicPr>
          <p:cNvPr id="255" name="Google Shape;255;p30"/>
          <p:cNvPicPr preferRelativeResize="0"/>
          <p:nvPr/>
        </p:nvPicPr>
        <p:blipFill>
          <a:blip r:embed="rId3">
            <a:alphaModFix/>
          </a:blip>
          <a:stretch>
            <a:fillRect/>
          </a:stretch>
        </p:blipFill>
        <p:spPr>
          <a:xfrm>
            <a:off x="848050" y="2321550"/>
            <a:ext cx="2647950" cy="371475"/>
          </a:xfrm>
          <a:prstGeom prst="rect">
            <a:avLst/>
          </a:prstGeom>
          <a:noFill/>
          <a:ln>
            <a:noFill/>
          </a:ln>
        </p:spPr>
      </p:pic>
      <p:pic>
        <p:nvPicPr>
          <p:cNvPr id="256" name="Google Shape;256;p30"/>
          <p:cNvPicPr preferRelativeResize="0"/>
          <p:nvPr/>
        </p:nvPicPr>
        <p:blipFill>
          <a:blip r:embed="rId4">
            <a:alphaModFix/>
          </a:blip>
          <a:stretch>
            <a:fillRect/>
          </a:stretch>
        </p:blipFill>
        <p:spPr>
          <a:xfrm>
            <a:off x="848050" y="3249425"/>
            <a:ext cx="6667500" cy="1323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1"/>
          <p:cNvSpPr txBox="1"/>
          <p:nvPr>
            <p:ph type="title"/>
          </p:nvPr>
        </p:nvSpPr>
        <p:spPr>
          <a:xfrm>
            <a:off x="762300" y="2428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React form - &lt;select&gt;&lt;option&gt;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62" name="Google Shape;262;p31"/>
          <p:cNvSpPr txBox="1"/>
          <p:nvPr/>
        </p:nvSpPr>
        <p:spPr>
          <a:xfrm>
            <a:off x="820100" y="1052800"/>
            <a:ext cx="25251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None/>
            </a:pPr>
            <a:r>
              <a:rPr lang="en"/>
              <a:t>Code xử lý:</a:t>
            </a:r>
            <a:endParaRPr/>
          </a:p>
        </p:txBody>
      </p:sp>
      <p:pic>
        <p:nvPicPr>
          <p:cNvPr id="263" name="Google Shape;263;p31"/>
          <p:cNvPicPr preferRelativeResize="0"/>
          <p:nvPr/>
        </p:nvPicPr>
        <p:blipFill>
          <a:blip r:embed="rId3">
            <a:alphaModFix/>
          </a:blip>
          <a:stretch>
            <a:fillRect/>
          </a:stretch>
        </p:blipFill>
        <p:spPr>
          <a:xfrm>
            <a:off x="922100" y="1592500"/>
            <a:ext cx="5168700" cy="2752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747500" y="294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 Lifecycle là gì?</a:t>
            </a:r>
            <a:endParaRPr/>
          </a:p>
        </p:txBody>
      </p:sp>
      <p:sp>
        <p:nvSpPr>
          <p:cNvPr id="135" name="Google Shape;135;p14"/>
          <p:cNvSpPr txBox="1"/>
          <p:nvPr/>
        </p:nvSpPr>
        <p:spPr>
          <a:xfrm>
            <a:off x="820175" y="956600"/>
            <a:ext cx="7433100" cy="2944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Một cách chung chung, chúng ta có thể định nghĩa lifecycle như là: sinh ra (birth) - lớn lên (growth) - kết thúc hay là chết (death).  </a:t>
            </a:r>
            <a:endParaRPr/>
          </a:p>
          <a:p>
            <a:pPr indent="-317500" lvl="0" marL="457200" rtl="0" algn="l">
              <a:spcBef>
                <a:spcPts val="1000"/>
              </a:spcBef>
              <a:spcAft>
                <a:spcPts val="0"/>
              </a:spcAft>
              <a:buSzPts val="1400"/>
              <a:buChar char="●"/>
            </a:pPr>
            <a:r>
              <a:rPr lang="en"/>
              <a:t>Component có thể được viết theo kiểu của vòng đời này như sau:  </a:t>
            </a:r>
            <a:endParaRPr/>
          </a:p>
          <a:p>
            <a:pPr indent="-317500" lvl="1" marL="914400" rtl="0" algn="l">
              <a:spcBef>
                <a:spcPts val="1000"/>
              </a:spcBef>
              <a:spcAft>
                <a:spcPts val="0"/>
              </a:spcAft>
              <a:buSzPts val="1400"/>
              <a:buChar char="○"/>
            </a:pPr>
            <a:r>
              <a:rPr lang="en"/>
              <a:t>Tạo vòng đời (Mount trên DOM)  </a:t>
            </a:r>
            <a:endParaRPr/>
          </a:p>
          <a:p>
            <a:pPr indent="-317500" lvl="1" marL="914400" rtl="0" algn="l">
              <a:spcBef>
                <a:spcPts val="1000"/>
              </a:spcBef>
              <a:spcAft>
                <a:spcPts val="0"/>
              </a:spcAft>
              <a:buSzPts val="1400"/>
              <a:buChar char="○"/>
            </a:pPr>
            <a:r>
              <a:rPr lang="en"/>
              <a:t>Cập nhật vòng đời (Updating)  </a:t>
            </a:r>
            <a:endParaRPr/>
          </a:p>
          <a:p>
            <a:pPr indent="-317500" lvl="1" marL="914400" rtl="0" algn="l">
              <a:spcBef>
                <a:spcPts val="1000"/>
              </a:spcBef>
              <a:spcAft>
                <a:spcPts val="1000"/>
              </a:spcAft>
              <a:buSzPts val="1400"/>
              <a:buChar char="○"/>
            </a:pPr>
            <a:r>
              <a:rPr lang="en"/>
              <a:t>Kết thúc vòng đời (Unmount từ DOM)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2"/>
          <p:cNvSpPr txBox="1"/>
          <p:nvPr>
            <p:ph type="title"/>
          </p:nvPr>
        </p:nvSpPr>
        <p:spPr>
          <a:xfrm>
            <a:off x="747500" y="294600"/>
            <a:ext cx="7505700" cy="66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React.js form kết hợp</a:t>
            </a:r>
            <a:endParaRPr/>
          </a:p>
        </p:txBody>
      </p:sp>
      <p:sp>
        <p:nvSpPr>
          <p:cNvPr id="269" name="Google Shape;269;p32"/>
          <p:cNvSpPr txBox="1"/>
          <p:nvPr/>
        </p:nvSpPr>
        <p:spPr>
          <a:xfrm>
            <a:off x="781425" y="912225"/>
            <a:ext cx="7505700" cy="459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1000"/>
              </a:spcAft>
              <a:buSzPts val="1400"/>
              <a:buChar char="●"/>
            </a:pPr>
            <a:r>
              <a:rPr lang="en"/>
              <a:t>Phần</a:t>
            </a:r>
            <a:r>
              <a:rPr lang="en"/>
              <a:t> học này sẽ giúp các bạn biết cách kết hợp xử lý các thành phần trong &lt;form&gt;</a:t>
            </a:r>
            <a:endParaRPr/>
          </a:p>
        </p:txBody>
      </p:sp>
      <p:sp>
        <p:nvSpPr>
          <p:cNvPr id="270" name="Google Shape;270;p32"/>
          <p:cNvSpPr txBox="1"/>
          <p:nvPr/>
        </p:nvSpPr>
        <p:spPr>
          <a:xfrm>
            <a:off x="880725" y="1300800"/>
            <a:ext cx="78018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None/>
            </a:pPr>
            <a:r>
              <a:rPr lang="en"/>
              <a:t>Làm ví dụ form đăng ký học:</a:t>
            </a:r>
            <a:endParaRPr/>
          </a:p>
        </p:txBody>
      </p:sp>
      <p:sp>
        <p:nvSpPr>
          <p:cNvPr id="271" name="Google Shape;271;p32"/>
          <p:cNvSpPr txBox="1"/>
          <p:nvPr/>
        </p:nvSpPr>
        <p:spPr>
          <a:xfrm>
            <a:off x="848050" y="2783750"/>
            <a:ext cx="78018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None/>
            </a:pPr>
            <a:r>
              <a:rPr lang="en"/>
              <a:t>Kết quả khi submit</a:t>
            </a:r>
            <a:endParaRPr/>
          </a:p>
        </p:txBody>
      </p:sp>
      <p:pic>
        <p:nvPicPr>
          <p:cNvPr id="272" name="Google Shape;272;p32"/>
          <p:cNvPicPr preferRelativeResize="0"/>
          <p:nvPr/>
        </p:nvPicPr>
        <p:blipFill>
          <a:blip r:embed="rId3">
            <a:alphaModFix/>
          </a:blip>
          <a:stretch>
            <a:fillRect/>
          </a:stretch>
        </p:blipFill>
        <p:spPr>
          <a:xfrm>
            <a:off x="922075" y="3193250"/>
            <a:ext cx="5218645" cy="1039275"/>
          </a:xfrm>
          <a:prstGeom prst="rect">
            <a:avLst/>
          </a:prstGeom>
          <a:noFill/>
          <a:ln>
            <a:noFill/>
          </a:ln>
        </p:spPr>
      </p:pic>
      <p:pic>
        <p:nvPicPr>
          <p:cNvPr id="273" name="Google Shape;273;p32"/>
          <p:cNvPicPr preferRelativeResize="0"/>
          <p:nvPr/>
        </p:nvPicPr>
        <p:blipFill>
          <a:blip r:embed="rId4">
            <a:alphaModFix/>
          </a:blip>
          <a:stretch>
            <a:fillRect/>
          </a:stretch>
        </p:blipFill>
        <p:spPr>
          <a:xfrm>
            <a:off x="964595" y="1612050"/>
            <a:ext cx="2698480" cy="117170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3"/>
          <p:cNvSpPr txBox="1"/>
          <p:nvPr>
            <p:ph type="title"/>
          </p:nvPr>
        </p:nvSpPr>
        <p:spPr>
          <a:xfrm>
            <a:off x="762300" y="904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React.js form kết hợp</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79" name="Google Shape;279;p33"/>
          <p:cNvSpPr txBox="1"/>
          <p:nvPr/>
        </p:nvSpPr>
        <p:spPr>
          <a:xfrm>
            <a:off x="820100" y="1052800"/>
            <a:ext cx="25251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None/>
            </a:pPr>
            <a:r>
              <a:rPr lang="en"/>
              <a:t>Code render:</a:t>
            </a:r>
            <a:endParaRPr/>
          </a:p>
        </p:txBody>
      </p:sp>
      <p:pic>
        <p:nvPicPr>
          <p:cNvPr id="280" name="Google Shape;280;p33"/>
          <p:cNvPicPr preferRelativeResize="0"/>
          <p:nvPr/>
        </p:nvPicPr>
        <p:blipFill>
          <a:blip r:embed="rId3">
            <a:alphaModFix/>
          </a:blip>
          <a:stretch>
            <a:fillRect/>
          </a:stretch>
        </p:blipFill>
        <p:spPr>
          <a:xfrm>
            <a:off x="2106275" y="674125"/>
            <a:ext cx="4361950" cy="4248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4"/>
          <p:cNvSpPr txBox="1"/>
          <p:nvPr>
            <p:ph type="title"/>
          </p:nvPr>
        </p:nvSpPr>
        <p:spPr>
          <a:xfrm>
            <a:off x="762300" y="166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React.js form kết hợp</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86" name="Google Shape;286;p34"/>
          <p:cNvSpPr txBox="1"/>
          <p:nvPr/>
        </p:nvSpPr>
        <p:spPr>
          <a:xfrm>
            <a:off x="820100" y="1052800"/>
            <a:ext cx="25251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None/>
            </a:pPr>
            <a:r>
              <a:rPr lang="en"/>
              <a:t>Code xử lý:</a:t>
            </a:r>
            <a:endParaRPr/>
          </a:p>
        </p:txBody>
      </p:sp>
      <p:pic>
        <p:nvPicPr>
          <p:cNvPr id="287" name="Google Shape;287;p34"/>
          <p:cNvPicPr preferRelativeResize="0"/>
          <p:nvPr/>
        </p:nvPicPr>
        <p:blipFill>
          <a:blip r:embed="rId3">
            <a:alphaModFix/>
          </a:blip>
          <a:stretch>
            <a:fillRect/>
          </a:stretch>
        </p:blipFill>
        <p:spPr>
          <a:xfrm>
            <a:off x="2024850" y="859175"/>
            <a:ext cx="4695000" cy="39137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5"/>
          <p:cNvSpPr txBox="1"/>
          <p:nvPr>
            <p:ph type="title"/>
          </p:nvPr>
        </p:nvSpPr>
        <p:spPr>
          <a:xfrm>
            <a:off x="819150" y="2757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Time</a:t>
            </a:r>
            <a:endParaRPr/>
          </a:p>
        </p:txBody>
      </p:sp>
      <p:pic>
        <p:nvPicPr>
          <p:cNvPr id="293" name="Google Shape;293;p35"/>
          <p:cNvPicPr preferRelativeResize="0"/>
          <p:nvPr/>
        </p:nvPicPr>
        <p:blipFill>
          <a:blip r:embed="rId3">
            <a:alphaModFix/>
          </a:blip>
          <a:stretch>
            <a:fillRect/>
          </a:stretch>
        </p:blipFill>
        <p:spPr>
          <a:xfrm>
            <a:off x="2920250" y="1604750"/>
            <a:ext cx="2785699" cy="27856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747500" y="294600"/>
            <a:ext cx="69270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Các phương thức làm việc của component lifecycle</a:t>
            </a:r>
            <a:endParaRPr/>
          </a:p>
        </p:txBody>
      </p:sp>
      <p:graphicFrame>
        <p:nvGraphicFramePr>
          <p:cNvPr id="141" name="Google Shape;141;p15"/>
          <p:cNvGraphicFramePr/>
          <p:nvPr/>
        </p:nvGraphicFramePr>
        <p:xfrm>
          <a:off x="915475" y="1444188"/>
          <a:ext cx="3000000" cy="3000000"/>
        </p:xfrm>
        <a:graphic>
          <a:graphicData uri="http://schemas.openxmlformats.org/drawingml/2006/table">
            <a:tbl>
              <a:tblPr>
                <a:noFill/>
                <a:tableStyleId>{04A4BFE6-9EC7-4376-B9AE-4CB51D3F883B}</a:tableStyleId>
              </a:tblPr>
              <a:tblGrid>
                <a:gridCol w="1162275"/>
                <a:gridCol w="2561025"/>
                <a:gridCol w="3515700"/>
              </a:tblGrid>
              <a:tr h="392850">
                <a:tc>
                  <a:txBody>
                    <a:bodyPr/>
                    <a:lstStyle/>
                    <a:p>
                      <a:pPr indent="0" lvl="0" marL="0" rtl="0" algn="ctr">
                        <a:spcBef>
                          <a:spcPts val="0"/>
                        </a:spcBef>
                        <a:spcAft>
                          <a:spcPts val="0"/>
                        </a:spcAft>
                        <a:buNone/>
                      </a:pPr>
                      <a:r>
                        <a:rPr lang="en"/>
                        <a:t>Lifecycle</a:t>
                      </a:r>
                      <a:endParaRPr/>
                    </a:p>
                  </a:txBody>
                  <a:tcPr marT="91425" marB="91425" marR="91425" marL="91425" anchor="ctr">
                    <a:solidFill>
                      <a:srgbClr val="C9DAF8"/>
                    </a:solidFill>
                  </a:tcPr>
                </a:tc>
                <a:tc>
                  <a:txBody>
                    <a:bodyPr/>
                    <a:lstStyle/>
                    <a:p>
                      <a:pPr indent="0" lvl="0" marL="0" rtl="0" algn="ctr">
                        <a:spcBef>
                          <a:spcPts val="0"/>
                        </a:spcBef>
                        <a:spcAft>
                          <a:spcPts val="0"/>
                        </a:spcAft>
                        <a:buNone/>
                      </a:pPr>
                      <a:r>
                        <a:rPr lang="en"/>
                        <a:t> Câu lệnh</a:t>
                      </a:r>
                      <a:endParaRPr/>
                    </a:p>
                  </a:txBody>
                  <a:tcPr marT="91425" marB="91425" marR="91425" marL="91425" anchor="ctr">
                    <a:solidFill>
                      <a:srgbClr val="C9DAF8"/>
                    </a:solidFill>
                  </a:tcPr>
                </a:tc>
                <a:tc>
                  <a:txBody>
                    <a:bodyPr/>
                    <a:lstStyle/>
                    <a:p>
                      <a:pPr indent="0" lvl="0" marL="0" rtl="0" algn="ctr">
                        <a:spcBef>
                          <a:spcPts val="0"/>
                        </a:spcBef>
                        <a:spcAft>
                          <a:spcPts val="0"/>
                        </a:spcAft>
                        <a:buNone/>
                      </a:pPr>
                      <a:r>
                        <a:rPr lang="en"/>
                        <a:t>Mô tả </a:t>
                      </a:r>
                      <a:endParaRPr/>
                    </a:p>
                  </a:txBody>
                  <a:tcPr marT="91425" marB="91425" marR="91425" marL="91425" anchor="ctr">
                    <a:solidFill>
                      <a:srgbClr val="C9DAF8"/>
                    </a:solidFill>
                  </a:tcPr>
                </a:tc>
              </a:tr>
              <a:tr h="812425">
                <a:tc rowSpan="2">
                  <a:txBody>
                    <a:bodyPr/>
                    <a:lstStyle/>
                    <a:p>
                      <a:pPr indent="0" lvl="0" marL="0" rtl="0" algn="l">
                        <a:spcBef>
                          <a:spcPts val="0"/>
                        </a:spcBef>
                        <a:spcAft>
                          <a:spcPts val="0"/>
                        </a:spcAft>
                        <a:buNone/>
                      </a:pPr>
                      <a:r>
                        <a:rPr lang="en"/>
                        <a:t>Mount</a:t>
                      </a:r>
                      <a:endParaRPr/>
                    </a:p>
                  </a:txBody>
                  <a:tcPr marT="91425" marB="91425" marR="91425" marL="91425" anchor="ctr"/>
                </a:tc>
                <a:tc>
                  <a:txBody>
                    <a:bodyPr/>
                    <a:lstStyle/>
                    <a:p>
                      <a:pPr indent="0" lvl="0" marL="0" rtl="0" algn="l">
                        <a:spcBef>
                          <a:spcPts val="0"/>
                        </a:spcBef>
                        <a:spcAft>
                          <a:spcPts val="0"/>
                        </a:spcAft>
                        <a:buNone/>
                      </a:pPr>
                      <a:r>
                        <a:rPr lang="en"/>
                        <a:t>componentWillMount()</a:t>
                      </a:r>
                      <a:endParaRPr/>
                    </a:p>
                  </a:txBody>
                  <a:tcPr marT="91425" marB="91425" marR="91425" marL="91425" anchor="ctr"/>
                </a:tc>
                <a:tc>
                  <a:txBody>
                    <a:bodyPr/>
                    <a:lstStyle/>
                    <a:p>
                      <a:pPr indent="0" lvl="0" marL="0" rtl="0" algn="l">
                        <a:spcBef>
                          <a:spcPts val="0"/>
                        </a:spcBef>
                        <a:spcAft>
                          <a:spcPts val="0"/>
                        </a:spcAft>
                        <a:buNone/>
                      </a:pPr>
                      <a:r>
                        <a:rPr lang="en"/>
                        <a:t>Phương thức này sẽ được gọi trước khi render. Không nên sử dụng setState() tại đây vì chưa có DOM để tương tác</a:t>
                      </a:r>
                      <a:endParaRPr/>
                    </a:p>
                  </a:txBody>
                  <a:tcPr marT="91425" marB="91425" marR="91425" marL="91425" anchor="ctr"/>
                </a:tc>
              </a:tr>
              <a:tr h="2071150">
                <a:tc vMerge="1"/>
                <a:tc>
                  <a:txBody>
                    <a:bodyPr/>
                    <a:lstStyle/>
                    <a:p>
                      <a:pPr indent="0" lvl="0" marL="0" rtl="0" algn="l">
                        <a:spcBef>
                          <a:spcPts val="0"/>
                        </a:spcBef>
                        <a:spcAft>
                          <a:spcPts val="0"/>
                        </a:spcAft>
                        <a:buNone/>
                      </a:pPr>
                      <a:r>
                        <a:rPr lang="en"/>
                        <a:t>componentDidMount()</a:t>
                      </a:r>
                      <a:endParaRPr/>
                    </a:p>
                  </a:txBody>
                  <a:tcPr marT="91425" marB="91425" marR="91425" marL="91425" anchor="ctr"/>
                </a:tc>
                <a:tc>
                  <a:txBody>
                    <a:bodyPr/>
                    <a:lstStyle/>
                    <a:p>
                      <a:pPr indent="0" lvl="0" marL="0" rtl="0" algn="l">
                        <a:spcBef>
                          <a:spcPts val="0"/>
                        </a:spcBef>
                        <a:spcAft>
                          <a:spcPts val="0"/>
                        </a:spcAft>
                        <a:buNone/>
                      </a:pPr>
                      <a:r>
                        <a:rPr lang="en"/>
                        <a:t>Phương thức này sẽ được gọi một lần duy nhất sau khi component được render xong, thường sử dụng setState() vì khi này DOM đã được tạo, thường được dùng khi muốn:  Get data từ server.  Lấy giá trị cố định của thành phần như: width, height, offset, ...  Khai báo setInterval cho hành động lặp lại.  Khai báo sự kiện như: load, scroll, resize, ...</a:t>
                      </a:r>
                      <a:endParaRPr/>
                    </a:p>
                  </a:txBody>
                  <a:tcPr marT="91425" marB="91425" marR="91425" marL="91425" anchor="ct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747500" y="142200"/>
            <a:ext cx="69270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Các phương thức làm việc của component lifecycle</a:t>
            </a:r>
            <a:endParaRPr/>
          </a:p>
        </p:txBody>
      </p:sp>
      <p:graphicFrame>
        <p:nvGraphicFramePr>
          <p:cNvPr id="147" name="Google Shape;147;p16"/>
          <p:cNvGraphicFramePr/>
          <p:nvPr/>
        </p:nvGraphicFramePr>
        <p:xfrm>
          <a:off x="445550" y="1173388"/>
          <a:ext cx="3000000" cy="3000000"/>
        </p:xfrm>
        <a:graphic>
          <a:graphicData uri="http://schemas.openxmlformats.org/drawingml/2006/table">
            <a:tbl>
              <a:tblPr>
                <a:noFill/>
                <a:tableStyleId>{04A4BFE6-9EC7-4376-B9AE-4CB51D3F883B}</a:tableStyleId>
              </a:tblPr>
              <a:tblGrid>
                <a:gridCol w="1310800"/>
                <a:gridCol w="2888300"/>
                <a:gridCol w="3964950"/>
              </a:tblGrid>
              <a:tr h="270650">
                <a:tc>
                  <a:txBody>
                    <a:bodyPr/>
                    <a:lstStyle/>
                    <a:p>
                      <a:pPr indent="0" lvl="0" marL="0" rtl="0" algn="ctr">
                        <a:spcBef>
                          <a:spcPts val="0"/>
                        </a:spcBef>
                        <a:spcAft>
                          <a:spcPts val="0"/>
                        </a:spcAft>
                        <a:buNone/>
                      </a:pPr>
                      <a:r>
                        <a:rPr lang="en" sz="1200"/>
                        <a:t>Lifecycle</a:t>
                      </a:r>
                      <a:endParaRPr sz="1200"/>
                    </a:p>
                  </a:txBody>
                  <a:tcPr marT="91425" marB="91425" marR="91425" marL="91425" anchor="ctr">
                    <a:solidFill>
                      <a:srgbClr val="C9DAF8"/>
                    </a:solidFill>
                  </a:tcPr>
                </a:tc>
                <a:tc>
                  <a:txBody>
                    <a:bodyPr/>
                    <a:lstStyle/>
                    <a:p>
                      <a:pPr indent="0" lvl="0" marL="0" rtl="0" algn="ctr">
                        <a:spcBef>
                          <a:spcPts val="0"/>
                        </a:spcBef>
                        <a:spcAft>
                          <a:spcPts val="0"/>
                        </a:spcAft>
                        <a:buNone/>
                      </a:pPr>
                      <a:r>
                        <a:rPr lang="en" sz="1200"/>
                        <a:t> Câu lệnh</a:t>
                      </a:r>
                      <a:endParaRPr sz="1200"/>
                    </a:p>
                  </a:txBody>
                  <a:tcPr marT="91425" marB="91425" marR="91425" marL="91425" anchor="ctr">
                    <a:solidFill>
                      <a:srgbClr val="C9DAF8"/>
                    </a:solidFill>
                  </a:tcPr>
                </a:tc>
                <a:tc>
                  <a:txBody>
                    <a:bodyPr/>
                    <a:lstStyle/>
                    <a:p>
                      <a:pPr indent="0" lvl="0" marL="0" rtl="0" algn="ctr">
                        <a:spcBef>
                          <a:spcPts val="0"/>
                        </a:spcBef>
                        <a:spcAft>
                          <a:spcPts val="0"/>
                        </a:spcAft>
                        <a:buNone/>
                      </a:pPr>
                      <a:r>
                        <a:rPr lang="en" sz="1200"/>
                        <a:t>Mô tả </a:t>
                      </a:r>
                      <a:endParaRPr sz="1200"/>
                    </a:p>
                  </a:txBody>
                  <a:tcPr marT="91425" marB="91425" marR="91425" marL="91425" anchor="ctr">
                    <a:solidFill>
                      <a:srgbClr val="C9DAF8"/>
                    </a:solidFill>
                  </a:tcPr>
                </a:tc>
              </a:tr>
              <a:tr h="532250">
                <a:tc rowSpan="3">
                  <a:txBody>
                    <a:bodyPr/>
                    <a:lstStyle/>
                    <a:p>
                      <a:pPr indent="0" lvl="0" marL="0" rtl="0" algn="l">
                        <a:spcBef>
                          <a:spcPts val="0"/>
                        </a:spcBef>
                        <a:spcAft>
                          <a:spcPts val="0"/>
                        </a:spcAft>
                        <a:buNone/>
                      </a:pPr>
                      <a:r>
                        <a:rPr lang="en" sz="1200"/>
                        <a:t>Updating</a:t>
                      </a:r>
                      <a:endParaRPr sz="1200"/>
                    </a:p>
                  </a:txBody>
                  <a:tcPr marT="91425" marB="91425" marR="91425" marL="91425" anchor="ctr"/>
                </a:tc>
                <a:tc>
                  <a:txBody>
                    <a:bodyPr/>
                    <a:lstStyle/>
                    <a:p>
                      <a:pPr indent="0" lvl="0" marL="0" rtl="0" algn="l">
                        <a:spcBef>
                          <a:spcPts val="0"/>
                        </a:spcBef>
                        <a:spcAft>
                          <a:spcPts val="0"/>
                        </a:spcAft>
                        <a:buNone/>
                      </a:pPr>
                      <a:r>
                        <a:rPr lang="en" sz="1200"/>
                        <a:t>shouldComponentUpdate()</a:t>
                      </a:r>
                      <a:endParaRPr sz="1200"/>
                    </a:p>
                  </a:txBody>
                  <a:tcPr marT="91425" marB="91425" marR="91425" marL="91425" anchor="ctr"/>
                </a:tc>
                <a:tc>
                  <a:txBody>
                    <a:bodyPr/>
                    <a:lstStyle/>
                    <a:p>
                      <a:pPr indent="0" lvl="0" marL="0" rtl="0" algn="l">
                        <a:spcBef>
                          <a:spcPts val="0"/>
                        </a:spcBef>
                        <a:spcAft>
                          <a:spcPts val="0"/>
                        </a:spcAft>
                        <a:buNone/>
                      </a:pPr>
                      <a:r>
                        <a:rPr lang="en" sz="1200"/>
                        <a:t>Phương thức này xác định component nên được update hay không, phương thức này có 2 giá trị:  </a:t>
                      </a:r>
                      <a:endParaRPr sz="1200"/>
                    </a:p>
                    <a:p>
                      <a:pPr indent="-304800" lvl="0" marL="457200" rtl="0" algn="l">
                        <a:spcBef>
                          <a:spcPts val="0"/>
                        </a:spcBef>
                        <a:spcAft>
                          <a:spcPts val="0"/>
                        </a:spcAft>
                        <a:buSzPts val="1200"/>
                        <a:buChar char="●"/>
                      </a:pPr>
                      <a:r>
                        <a:rPr lang="en" sz="1200"/>
                        <a:t>true (mặc định) khi này sẽ tiếp tục thực hiện componentWillUpdate() và componentDidUpdate(). </a:t>
                      </a:r>
                      <a:endParaRPr sz="1200"/>
                    </a:p>
                    <a:p>
                      <a:pPr indent="-304800" lvl="0" marL="457200" rtl="0" algn="l">
                        <a:spcBef>
                          <a:spcPts val="1000"/>
                        </a:spcBef>
                        <a:spcAft>
                          <a:spcPts val="1000"/>
                        </a:spcAft>
                        <a:buSzPts val="1200"/>
                        <a:buChar char="●"/>
                      </a:pPr>
                      <a:r>
                        <a:rPr lang="en" sz="1200"/>
                        <a:t>false sẽ dừng thực hiện componentWillUpdate() và componentDidUpdate().</a:t>
                      </a:r>
                      <a:endParaRPr sz="1200"/>
                    </a:p>
                  </a:txBody>
                  <a:tcPr marT="91425" marB="91425" marR="91425" marL="91425" anchor="ctr"/>
                </a:tc>
              </a:tr>
              <a:tr h="100000">
                <a:tc vMerge="1"/>
                <a:tc>
                  <a:txBody>
                    <a:bodyPr/>
                    <a:lstStyle/>
                    <a:p>
                      <a:pPr indent="0" lvl="0" marL="0" rtl="0" algn="l">
                        <a:spcBef>
                          <a:spcPts val="0"/>
                        </a:spcBef>
                        <a:spcAft>
                          <a:spcPts val="0"/>
                        </a:spcAft>
                        <a:buNone/>
                      </a:pPr>
                      <a:r>
                        <a:rPr lang="en" sz="1200"/>
                        <a:t>componentWillUpdate() </a:t>
                      </a:r>
                      <a:endParaRPr sz="1200"/>
                    </a:p>
                  </a:txBody>
                  <a:tcPr marT="91425" marB="91425" marR="91425" marL="91425" anchor="ctr"/>
                </a:tc>
                <a:tc>
                  <a:txBody>
                    <a:bodyPr/>
                    <a:lstStyle/>
                    <a:p>
                      <a:pPr indent="0" lvl="0" marL="0" rtl="0" algn="l">
                        <a:spcBef>
                          <a:spcPts val="0"/>
                        </a:spcBef>
                        <a:spcAft>
                          <a:spcPts val="0"/>
                        </a:spcAft>
                        <a:buNone/>
                      </a:pPr>
                      <a:r>
                        <a:rPr lang="en" sz="1200"/>
                        <a:t>Phương thức này được gọi một lần duy nhất sau shouldComponentUpdate(), sử dụng trước khi re-render component. </a:t>
                      </a:r>
                      <a:endParaRPr sz="1200"/>
                    </a:p>
                  </a:txBody>
                  <a:tcPr marT="91425" marB="91425" marR="91425" marL="91425" anchor="ctr"/>
                </a:tc>
              </a:tr>
              <a:tr h="154000">
                <a:tc vMerge="1"/>
                <a:tc>
                  <a:txBody>
                    <a:bodyPr/>
                    <a:lstStyle/>
                    <a:p>
                      <a:pPr indent="0" lvl="0" marL="0" rtl="0" algn="l">
                        <a:spcBef>
                          <a:spcPts val="0"/>
                        </a:spcBef>
                        <a:spcAft>
                          <a:spcPts val="0"/>
                        </a:spcAft>
                        <a:buNone/>
                      </a:pPr>
                      <a:r>
                        <a:rPr lang="en" sz="1200"/>
                        <a:t>componentDidUpdate()</a:t>
                      </a:r>
                      <a:endParaRPr sz="1200"/>
                    </a:p>
                  </a:txBody>
                  <a:tcPr marT="91425" marB="91425" marR="91425" marL="91425" anchor="ctr"/>
                </a:tc>
                <a:tc>
                  <a:txBody>
                    <a:bodyPr/>
                    <a:lstStyle/>
                    <a:p>
                      <a:pPr indent="0" lvl="0" marL="0" rtl="0" algn="l">
                        <a:spcBef>
                          <a:spcPts val="0"/>
                        </a:spcBef>
                        <a:spcAft>
                          <a:spcPts val="0"/>
                        </a:spcAft>
                        <a:buNone/>
                      </a:pPr>
                      <a:r>
                        <a:rPr lang="en" sz="1200"/>
                        <a:t>Chúng ta gọi phương thức này sau khi DOM đã được update xong, tại đây thường được dùng khi muốn:  </a:t>
                      </a:r>
                      <a:endParaRPr sz="1200"/>
                    </a:p>
                    <a:p>
                      <a:pPr indent="-304800" lvl="0" marL="457200" rtl="0" algn="l">
                        <a:spcBef>
                          <a:spcPts val="0"/>
                        </a:spcBef>
                        <a:spcAft>
                          <a:spcPts val="0"/>
                        </a:spcAft>
                        <a:buSzPts val="1200"/>
                        <a:buChar char="●"/>
                      </a:pPr>
                      <a:r>
                        <a:rPr lang="en" sz="1200"/>
                        <a:t>Xử lý dữ liệu được lấy từ server.  </a:t>
                      </a:r>
                      <a:endParaRPr sz="1200"/>
                    </a:p>
                    <a:p>
                      <a:pPr indent="-304800" lvl="0" marL="457200" rtl="0" algn="l">
                        <a:spcBef>
                          <a:spcPts val="0"/>
                        </a:spcBef>
                        <a:spcAft>
                          <a:spcPts val="0"/>
                        </a:spcAft>
                        <a:buSzPts val="1200"/>
                        <a:buChar char="●"/>
                      </a:pPr>
                      <a:r>
                        <a:rPr lang="en" sz="1200"/>
                        <a:t>Thay đổi giao diện dựa vào dữ liệu nhận được.</a:t>
                      </a:r>
                      <a:endParaRPr sz="1200"/>
                    </a:p>
                  </a:txBody>
                  <a:tcPr marT="91425" marB="91425" marR="91425" marL="91425" anchor="ct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747500" y="142200"/>
            <a:ext cx="69270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Các phương thức làm việc của component lifecycle</a:t>
            </a:r>
            <a:endParaRPr/>
          </a:p>
        </p:txBody>
      </p:sp>
      <p:graphicFrame>
        <p:nvGraphicFramePr>
          <p:cNvPr id="153" name="Google Shape;153;p17"/>
          <p:cNvGraphicFramePr/>
          <p:nvPr/>
        </p:nvGraphicFramePr>
        <p:xfrm>
          <a:off x="489975" y="1676638"/>
          <a:ext cx="3000000" cy="3000000"/>
        </p:xfrm>
        <a:graphic>
          <a:graphicData uri="http://schemas.openxmlformats.org/drawingml/2006/table">
            <a:tbl>
              <a:tblPr>
                <a:noFill/>
                <a:tableStyleId>{04A4BFE6-9EC7-4376-B9AE-4CB51D3F883B}</a:tableStyleId>
              </a:tblPr>
              <a:tblGrid>
                <a:gridCol w="1310800"/>
                <a:gridCol w="2888300"/>
                <a:gridCol w="3964950"/>
              </a:tblGrid>
              <a:tr h="270650">
                <a:tc>
                  <a:txBody>
                    <a:bodyPr/>
                    <a:lstStyle/>
                    <a:p>
                      <a:pPr indent="0" lvl="0" marL="0" rtl="0" algn="ctr">
                        <a:spcBef>
                          <a:spcPts val="0"/>
                        </a:spcBef>
                        <a:spcAft>
                          <a:spcPts val="0"/>
                        </a:spcAft>
                        <a:buNone/>
                      </a:pPr>
                      <a:r>
                        <a:rPr lang="en" sz="1200"/>
                        <a:t>Lifecycle</a:t>
                      </a:r>
                      <a:endParaRPr sz="1200"/>
                    </a:p>
                  </a:txBody>
                  <a:tcPr marT="91425" marB="91425" marR="91425" marL="91425" anchor="ctr">
                    <a:solidFill>
                      <a:srgbClr val="C9DAF8"/>
                    </a:solidFill>
                  </a:tcPr>
                </a:tc>
                <a:tc>
                  <a:txBody>
                    <a:bodyPr/>
                    <a:lstStyle/>
                    <a:p>
                      <a:pPr indent="0" lvl="0" marL="0" rtl="0" algn="ctr">
                        <a:spcBef>
                          <a:spcPts val="0"/>
                        </a:spcBef>
                        <a:spcAft>
                          <a:spcPts val="0"/>
                        </a:spcAft>
                        <a:buNone/>
                      </a:pPr>
                      <a:r>
                        <a:rPr lang="en" sz="1200"/>
                        <a:t> Câu lệnh</a:t>
                      </a:r>
                      <a:endParaRPr sz="1200"/>
                    </a:p>
                  </a:txBody>
                  <a:tcPr marT="91425" marB="91425" marR="91425" marL="91425" anchor="ctr">
                    <a:solidFill>
                      <a:srgbClr val="C9DAF8"/>
                    </a:solidFill>
                  </a:tcPr>
                </a:tc>
                <a:tc>
                  <a:txBody>
                    <a:bodyPr/>
                    <a:lstStyle/>
                    <a:p>
                      <a:pPr indent="0" lvl="0" marL="0" rtl="0" algn="ctr">
                        <a:spcBef>
                          <a:spcPts val="0"/>
                        </a:spcBef>
                        <a:spcAft>
                          <a:spcPts val="0"/>
                        </a:spcAft>
                        <a:buNone/>
                      </a:pPr>
                      <a:r>
                        <a:rPr lang="en" sz="1200"/>
                        <a:t>Mô tả </a:t>
                      </a:r>
                      <a:endParaRPr sz="1200"/>
                    </a:p>
                  </a:txBody>
                  <a:tcPr marT="91425" marB="91425" marR="91425" marL="91425" anchor="ctr">
                    <a:solidFill>
                      <a:srgbClr val="C9DAF8"/>
                    </a:solidFill>
                  </a:tcPr>
                </a:tc>
              </a:tr>
              <a:tr h="532250">
                <a:tc>
                  <a:txBody>
                    <a:bodyPr/>
                    <a:lstStyle/>
                    <a:p>
                      <a:pPr indent="0" lvl="0" marL="0" rtl="0" algn="l">
                        <a:spcBef>
                          <a:spcPts val="0"/>
                        </a:spcBef>
                        <a:spcAft>
                          <a:spcPts val="0"/>
                        </a:spcAft>
                        <a:buNone/>
                      </a:pPr>
                      <a:r>
                        <a:rPr lang="en" sz="1200"/>
                        <a:t>Unmount</a:t>
                      </a:r>
                      <a:endParaRPr sz="1200"/>
                    </a:p>
                  </a:txBody>
                  <a:tcPr marT="91425" marB="91425" marR="91425" marL="91425" anchor="ctr"/>
                </a:tc>
                <a:tc>
                  <a:txBody>
                    <a:bodyPr/>
                    <a:lstStyle/>
                    <a:p>
                      <a:pPr indent="0" lvl="0" marL="0" rtl="0" algn="l">
                        <a:spcBef>
                          <a:spcPts val="0"/>
                        </a:spcBef>
                        <a:spcAft>
                          <a:spcPts val="0"/>
                        </a:spcAft>
                        <a:buNone/>
                      </a:pPr>
                      <a:r>
                        <a:rPr lang="en" sz="1200"/>
                        <a:t>componentWillUnMount()</a:t>
                      </a:r>
                      <a:endParaRPr sz="1200"/>
                    </a:p>
                  </a:txBody>
                  <a:tcPr marT="91425" marB="91425" marR="91425" marL="91425" anchor="ctr"/>
                </a:tc>
                <a:tc>
                  <a:txBody>
                    <a:bodyPr/>
                    <a:lstStyle/>
                    <a:p>
                      <a:pPr indent="0" lvl="0" marL="0" rtl="0" algn="l">
                        <a:spcBef>
                          <a:spcPts val="0"/>
                        </a:spcBef>
                        <a:spcAft>
                          <a:spcPts val="1000"/>
                        </a:spcAft>
                        <a:buNone/>
                      </a:pPr>
                      <a:r>
                        <a:rPr lang="en" sz="1200"/>
                        <a:t>Phương thức này sẽ được gọi một lần duy nhất trước khi component được loại bỏ từ DOM, những thứ đã khai báo tại componentDidMount() cần phải được hủy. Đây cũng là phương thức kết thúc vòng đời của component</a:t>
                      </a:r>
                      <a:endParaRPr sz="1200"/>
                    </a:p>
                  </a:txBody>
                  <a:tcPr marT="91425" marB="91425" marR="91425" marL="91425"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747500" y="216200"/>
            <a:ext cx="69270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Xem ví dụ về component lifecycle</a:t>
            </a:r>
            <a:endParaRPr/>
          </a:p>
        </p:txBody>
      </p:sp>
      <p:sp>
        <p:nvSpPr>
          <p:cNvPr id="159" name="Google Shape;159;p18"/>
          <p:cNvSpPr txBox="1"/>
          <p:nvPr/>
        </p:nvSpPr>
        <p:spPr>
          <a:xfrm>
            <a:off x="820175" y="845575"/>
            <a:ext cx="74331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None/>
            </a:pPr>
            <a:r>
              <a:rPr lang="en"/>
              <a:t>Chuẩn bị ví dụ:</a:t>
            </a:r>
            <a:endParaRPr/>
          </a:p>
        </p:txBody>
      </p:sp>
      <p:pic>
        <p:nvPicPr>
          <p:cNvPr id="160" name="Google Shape;160;p18"/>
          <p:cNvPicPr preferRelativeResize="0"/>
          <p:nvPr/>
        </p:nvPicPr>
        <p:blipFill>
          <a:blip r:embed="rId3">
            <a:alphaModFix/>
          </a:blip>
          <a:stretch>
            <a:fillRect/>
          </a:stretch>
        </p:blipFill>
        <p:spPr>
          <a:xfrm>
            <a:off x="870275" y="1224800"/>
            <a:ext cx="5800725" cy="3190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747500" y="294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Xem ví dụ về component lifecycle</a:t>
            </a:r>
            <a:endParaRPr/>
          </a:p>
          <a:p>
            <a:pPr indent="0" lvl="0" marL="0" rtl="0" algn="l">
              <a:spcBef>
                <a:spcPts val="0"/>
              </a:spcBef>
              <a:spcAft>
                <a:spcPts val="0"/>
              </a:spcAft>
              <a:buNone/>
            </a:pPr>
            <a:r>
              <a:t/>
            </a:r>
            <a:endParaRPr/>
          </a:p>
        </p:txBody>
      </p:sp>
      <p:sp>
        <p:nvSpPr>
          <p:cNvPr id="166" name="Google Shape;166;p19"/>
          <p:cNvSpPr txBox="1"/>
          <p:nvPr/>
        </p:nvSpPr>
        <p:spPr>
          <a:xfrm>
            <a:off x="820100" y="1052800"/>
            <a:ext cx="7433100" cy="1937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Khi xem Console (Nhấn F12) ta sẽ thấy kết quả output sau: count = 1  </a:t>
            </a:r>
            <a:endParaRPr/>
          </a:p>
          <a:p>
            <a:pPr indent="-317500" lvl="0" marL="457200" rtl="0" algn="l">
              <a:spcBef>
                <a:spcPts val="1000"/>
              </a:spcBef>
              <a:spcAft>
                <a:spcPts val="0"/>
              </a:spcAft>
              <a:buSzPts val="1400"/>
              <a:buChar char="●"/>
            </a:pPr>
            <a:r>
              <a:rPr lang="en"/>
              <a:t>Cho giá trị bắt đầu tăng sau mỗi 1 giây  Tạo function count để cập nhật giá trị với setState.  </a:t>
            </a:r>
            <a:endParaRPr/>
          </a:p>
          <a:p>
            <a:pPr indent="-317500" lvl="0" marL="457200" rtl="0" algn="l">
              <a:spcBef>
                <a:spcPts val="1000"/>
              </a:spcBef>
              <a:spcAft>
                <a:spcPts val="0"/>
              </a:spcAft>
              <a:buSzPts val="1400"/>
              <a:buChar char="●"/>
            </a:pPr>
            <a:r>
              <a:rPr lang="en"/>
              <a:t>Cần setInterval để giá trị tự động cập nhật function count.  </a:t>
            </a:r>
            <a:endParaRPr/>
          </a:p>
          <a:p>
            <a:pPr indent="-317500" lvl="0" marL="457200" rtl="0" algn="l">
              <a:spcBef>
                <a:spcPts val="1000"/>
              </a:spcBef>
              <a:spcAft>
                <a:spcPts val="1000"/>
              </a:spcAft>
              <a:buSzPts val="1400"/>
              <a:buChar char="●"/>
            </a:pPr>
            <a:r>
              <a:rPr lang="en"/>
              <a:t>Do component đã được render xong, nên setInterval ta đặt bên trong componentDidMount (như đã nói ở table bên trên).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747500" y="294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Xem ví dụ về component lifecycle</a:t>
            </a:r>
            <a:endParaRPr/>
          </a:p>
          <a:p>
            <a:pPr indent="0" lvl="0" marL="0" rtl="0" algn="l">
              <a:spcBef>
                <a:spcPts val="0"/>
              </a:spcBef>
              <a:spcAft>
                <a:spcPts val="0"/>
              </a:spcAft>
              <a:buNone/>
            </a:pPr>
            <a:r>
              <a:t/>
            </a:r>
            <a:endParaRPr/>
          </a:p>
        </p:txBody>
      </p:sp>
      <p:sp>
        <p:nvSpPr>
          <p:cNvPr id="172" name="Google Shape;172;p20"/>
          <p:cNvSpPr txBox="1"/>
          <p:nvPr/>
        </p:nvSpPr>
        <p:spPr>
          <a:xfrm>
            <a:off x="820100" y="1052800"/>
            <a:ext cx="743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None/>
            </a:pPr>
            <a:r>
              <a:rPr lang="en"/>
              <a:t>Code viết thêm như sau:</a:t>
            </a:r>
            <a:endParaRPr/>
          </a:p>
        </p:txBody>
      </p:sp>
      <p:pic>
        <p:nvPicPr>
          <p:cNvPr id="173" name="Google Shape;173;p20"/>
          <p:cNvPicPr preferRelativeResize="0"/>
          <p:nvPr/>
        </p:nvPicPr>
        <p:blipFill>
          <a:blip r:embed="rId3">
            <a:alphaModFix/>
          </a:blip>
          <a:stretch>
            <a:fillRect/>
          </a:stretch>
        </p:blipFill>
        <p:spPr>
          <a:xfrm>
            <a:off x="944275" y="1514150"/>
            <a:ext cx="3991999" cy="1858925"/>
          </a:xfrm>
          <a:prstGeom prst="rect">
            <a:avLst/>
          </a:prstGeom>
          <a:noFill/>
          <a:ln>
            <a:noFill/>
          </a:ln>
        </p:spPr>
      </p:pic>
      <p:sp>
        <p:nvSpPr>
          <p:cNvPr id="174" name="Google Shape;174;p20"/>
          <p:cNvSpPr txBox="1"/>
          <p:nvPr/>
        </p:nvSpPr>
        <p:spPr>
          <a:xfrm>
            <a:off x="820100" y="3439100"/>
            <a:ext cx="743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None/>
            </a:pPr>
            <a:r>
              <a:rPr lang="en"/>
              <a:t>Kết quả (console):</a:t>
            </a:r>
            <a:endParaRPr/>
          </a:p>
        </p:txBody>
      </p:sp>
      <p:pic>
        <p:nvPicPr>
          <p:cNvPr id="175" name="Google Shape;175;p20"/>
          <p:cNvPicPr preferRelativeResize="0"/>
          <p:nvPr/>
        </p:nvPicPr>
        <p:blipFill>
          <a:blip r:embed="rId4">
            <a:alphaModFix/>
          </a:blip>
          <a:stretch>
            <a:fillRect/>
          </a:stretch>
        </p:blipFill>
        <p:spPr>
          <a:xfrm>
            <a:off x="944275" y="3792500"/>
            <a:ext cx="3797970" cy="1046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747500" y="294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Xem ví dụ về component lifecycle</a:t>
            </a:r>
            <a:endParaRPr/>
          </a:p>
          <a:p>
            <a:pPr indent="0" lvl="0" marL="0" rtl="0" algn="l">
              <a:spcBef>
                <a:spcPts val="0"/>
              </a:spcBef>
              <a:spcAft>
                <a:spcPts val="0"/>
              </a:spcAft>
              <a:buNone/>
            </a:pPr>
            <a:r>
              <a:t/>
            </a:r>
            <a:endParaRPr/>
          </a:p>
        </p:txBody>
      </p:sp>
      <p:sp>
        <p:nvSpPr>
          <p:cNvPr id="181" name="Google Shape;181;p21"/>
          <p:cNvSpPr txBox="1"/>
          <p:nvPr/>
        </p:nvSpPr>
        <p:spPr>
          <a:xfrm>
            <a:off x="820100" y="1052800"/>
            <a:ext cx="7801800" cy="2825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Giá trị sẽ được tăng 1 đơn vị trên giây, Do chưa có điều kiện kết thúc nên giá trị sẽ được tăng vô hạn.  </a:t>
            </a:r>
            <a:endParaRPr/>
          </a:p>
          <a:p>
            <a:pPr indent="-317500" lvl="0" marL="457200" rtl="0" algn="l">
              <a:spcBef>
                <a:spcPts val="1000"/>
              </a:spcBef>
              <a:spcAft>
                <a:spcPts val="0"/>
              </a:spcAft>
              <a:buSzPts val="1400"/>
              <a:buChar char="●"/>
            </a:pPr>
            <a:r>
              <a:rPr lang="en"/>
              <a:t>Loại component ra khỏi DOM khi giá trị đạt đến 3  </a:t>
            </a:r>
            <a:endParaRPr/>
          </a:p>
          <a:p>
            <a:pPr indent="-317500" lvl="0" marL="457200" rtl="0" algn="l">
              <a:spcBef>
                <a:spcPts val="1000"/>
              </a:spcBef>
              <a:spcAft>
                <a:spcPts val="0"/>
              </a:spcAft>
              <a:buSzPts val="1400"/>
              <a:buChar char="●"/>
            </a:pPr>
            <a:r>
              <a:rPr lang="en"/>
              <a:t>Ta tận dụng việc gọi một lần duy nhất của phương thức componentDidUpdate để loại bỏ component ra khỏi DOM khi giá trị đạt đến 3.  </a:t>
            </a:r>
            <a:endParaRPr/>
          </a:p>
          <a:p>
            <a:pPr indent="-317500" lvl="0" marL="457200" rtl="0" algn="l">
              <a:spcBef>
                <a:spcPts val="1000"/>
              </a:spcBef>
              <a:spcAft>
                <a:spcPts val="0"/>
              </a:spcAft>
              <a:buSzPts val="1400"/>
              <a:buChar char="●"/>
            </a:pPr>
            <a:r>
              <a:rPr lang="en"/>
              <a:t>Sử dụng ReactDOM.unmountComponentAtNode() để loại bỏ component ra khỏi DOM.  </a:t>
            </a:r>
            <a:endParaRPr/>
          </a:p>
          <a:p>
            <a:pPr indent="-317500" lvl="0" marL="457200" rtl="0" algn="l">
              <a:spcBef>
                <a:spcPts val="1000"/>
              </a:spcBef>
              <a:spcAft>
                <a:spcPts val="1000"/>
              </a:spcAft>
              <a:buSzPts val="1400"/>
              <a:buChar char="●"/>
            </a:pPr>
            <a:r>
              <a:rPr lang="en"/>
              <a:t>Sau khi Component đã được loại bỏ khỏi DOM, ta cần sử dụng phương thức componentWillUnmount() để xóa interval đã đăng ký từ componentDidMount(), nếu không sẽ báo lỗi vì vòng đời không được kết thúc.</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