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b1672e0a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1672e0a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b9bbfa5b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b9bbfa5b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b9bbfa5b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9bbfa5b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b9bbfa5b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b9bbfa5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b9bbfa5b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9bbfa5b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b9bbfa5b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b9bbfa5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b9bbfa5b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b9bbfa5b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b9bbfa5b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b9bbfa5b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b9bbfa5b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b9bbfa5b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b9bbfa5b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b9bbfa5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b9bbfa5b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b9bbfa5b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b9bbfa5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9bbfa5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b9bbfa5b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b9bbfa5b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b9bbfa5b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b9bbfa5b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b9bbfa5b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b9bbfa5b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ba34b3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ba34b3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b9bbfa5b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9bbfa5b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b9bbfa5b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b9bbfa5b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b9bbfa5b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9bbfa5b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b9bbfa5b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b9bbfa5b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9bbfa5b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9bbfa5b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b9bbfa5b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b9bbfa5b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b9bbfa5b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9bbfa5b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ReactJS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Bài 4: Render trong ReactJS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193" name="Google Shape;193;p22"/>
          <p:cNvSpPr txBox="1"/>
          <p:nvPr/>
        </p:nvSpPr>
        <p:spPr>
          <a:xfrm>
            <a:off x="783800" y="1017350"/>
            <a:ext cx="7433100" cy="234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Render giá trị Array:</a:t>
            </a:r>
            <a:endParaRPr/>
          </a:p>
        </p:txBody>
      </p:sp>
      <p:pic>
        <p:nvPicPr>
          <p:cNvPr id="194" name="Google Shape;194;p22"/>
          <p:cNvPicPr preferRelativeResize="0"/>
          <p:nvPr/>
        </p:nvPicPr>
        <p:blipFill>
          <a:blip r:embed="rId3">
            <a:alphaModFix/>
          </a:blip>
          <a:stretch>
            <a:fillRect/>
          </a:stretch>
        </p:blipFill>
        <p:spPr>
          <a:xfrm>
            <a:off x="1324074" y="1476674"/>
            <a:ext cx="2879525" cy="248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200" name="Google Shape;200;p23"/>
          <p:cNvSpPr txBox="1"/>
          <p:nvPr/>
        </p:nvSpPr>
        <p:spPr>
          <a:xfrm>
            <a:off x="783800" y="1017350"/>
            <a:ext cx="7433100" cy="234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Render giá trị Array viết dạng component</a:t>
            </a:r>
            <a:r>
              <a:rPr lang="en"/>
              <a:t>:</a:t>
            </a:r>
            <a:endParaRPr/>
          </a:p>
        </p:txBody>
      </p:sp>
      <p:pic>
        <p:nvPicPr>
          <p:cNvPr id="201" name="Google Shape;201;p23"/>
          <p:cNvPicPr preferRelativeResize="0"/>
          <p:nvPr/>
        </p:nvPicPr>
        <p:blipFill>
          <a:blip r:embed="rId3">
            <a:alphaModFix/>
          </a:blip>
          <a:stretch>
            <a:fillRect/>
          </a:stretch>
        </p:blipFill>
        <p:spPr>
          <a:xfrm>
            <a:off x="1309575" y="1400973"/>
            <a:ext cx="3025450" cy="323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207" name="Google Shape;207;p24"/>
          <p:cNvSpPr txBox="1"/>
          <p:nvPr/>
        </p:nvSpPr>
        <p:spPr>
          <a:xfrm>
            <a:off x="783800" y="1017350"/>
            <a:ext cx="7433100" cy="234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Ta thấy kết quả vẫn hiển thị như mong muốn, tuy nhiên lúc này khi xem output console (Nhấn F12), thì sẽ thấy thông báo Warning: Each child in a list should have a unique "key" prop..</a:t>
            </a:r>
            <a:endParaRPr/>
          </a:p>
        </p:txBody>
      </p:sp>
      <p:pic>
        <p:nvPicPr>
          <p:cNvPr id="208" name="Google Shape;208;p24"/>
          <p:cNvPicPr preferRelativeResize="0"/>
          <p:nvPr/>
        </p:nvPicPr>
        <p:blipFill>
          <a:blip r:embed="rId3">
            <a:alphaModFix/>
          </a:blip>
          <a:stretch>
            <a:fillRect/>
          </a:stretch>
        </p:blipFill>
        <p:spPr>
          <a:xfrm>
            <a:off x="1299550" y="1921100"/>
            <a:ext cx="5797775" cy="72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214" name="Google Shape;214;p25"/>
          <p:cNvSpPr txBox="1"/>
          <p:nvPr/>
        </p:nvSpPr>
        <p:spPr>
          <a:xfrm>
            <a:off x="783800" y="1017350"/>
            <a:ext cx="7433100" cy="38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React.js list và keys</a:t>
            </a:r>
            <a:endParaRPr/>
          </a:p>
        </p:txBody>
      </p:sp>
      <p:pic>
        <p:nvPicPr>
          <p:cNvPr id="215" name="Google Shape;215;p25"/>
          <p:cNvPicPr preferRelativeResize="0"/>
          <p:nvPr/>
        </p:nvPicPr>
        <p:blipFill>
          <a:blip r:embed="rId3">
            <a:alphaModFix/>
          </a:blip>
          <a:stretch>
            <a:fillRect/>
          </a:stretch>
        </p:blipFill>
        <p:spPr>
          <a:xfrm>
            <a:off x="1322325" y="1403800"/>
            <a:ext cx="3249675" cy="3372628"/>
          </a:xfrm>
          <a:prstGeom prst="rect">
            <a:avLst/>
          </a:prstGeom>
          <a:noFill/>
          <a:ln>
            <a:noFill/>
          </a:ln>
        </p:spPr>
      </p:pic>
      <p:sp>
        <p:nvSpPr>
          <p:cNvPr id="216" name="Google Shape;216;p25"/>
          <p:cNvSpPr txBox="1"/>
          <p:nvPr/>
        </p:nvSpPr>
        <p:spPr>
          <a:xfrm>
            <a:off x="4572000" y="1487550"/>
            <a:ext cx="4022400" cy="273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key giúp React xác định item nào được thay đổi, được thêm, hoặc được xóa.  </a:t>
            </a:r>
            <a:endParaRPr/>
          </a:p>
          <a:p>
            <a:pPr indent="-317500" lvl="0" marL="457200" rtl="0" algn="l">
              <a:spcBef>
                <a:spcPts val="1000"/>
              </a:spcBef>
              <a:spcAft>
                <a:spcPts val="0"/>
              </a:spcAft>
              <a:buSzPts val="1400"/>
              <a:buChar char="●"/>
            </a:pPr>
            <a:r>
              <a:rPr lang="en"/>
              <a:t>key dành cho mỗi phần tử trong list, do đó keys của mỗi phần tử phải là duy nhất.</a:t>
            </a:r>
            <a:endParaRPr/>
          </a:p>
          <a:p>
            <a:pPr indent="-317500" lvl="0" marL="457200" rtl="0" algn="l">
              <a:spcBef>
                <a:spcPts val="1000"/>
              </a:spcBef>
              <a:spcAft>
                <a:spcPts val="0"/>
              </a:spcAft>
              <a:buSzPts val="1400"/>
              <a:buChar char="●"/>
            </a:pPr>
            <a:r>
              <a:rPr lang="en"/>
              <a:t>Xem lại kết quả console khi này, ta sẽ thấy không còn cảnh báo nữa.  </a:t>
            </a:r>
            <a:endParaRPr/>
          </a:p>
          <a:p>
            <a:pPr indent="-317500" lvl="0" marL="457200" rtl="0" algn="l">
              <a:spcBef>
                <a:spcPts val="1000"/>
              </a:spcBef>
              <a:spcAft>
                <a:spcPts val="1000"/>
              </a:spcAft>
              <a:buSzPts val="1400"/>
              <a:buChar char="●"/>
            </a:pPr>
            <a:r>
              <a:rPr lang="en"/>
              <a:t>Do key mỗi phần tử là duy nhất, nên key thường là giá trị id, trường hợp không có id hoặc giá trị nào đó duy nhất thì ta có thể sử dụng index như là giải pháp cuối cùng.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222" name="Google Shape;222;p26"/>
          <p:cNvSpPr txBox="1"/>
          <p:nvPr/>
        </p:nvSpPr>
        <p:spPr>
          <a:xfrm>
            <a:off x="783800" y="1017350"/>
            <a:ext cx="7433100" cy="54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Một ví dụ in Menu danh sách bài viết và nội dung bài viết:</a:t>
            </a:r>
            <a:endParaRPr/>
          </a:p>
        </p:txBody>
      </p:sp>
      <p:pic>
        <p:nvPicPr>
          <p:cNvPr id="223" name="Google Shape;223;p26"/>
          <p:cNvPicPr preferRelativeResize="0"/>
          <p:nvPr/>
        </p:nvPicPr>
        <p:blipFill>
          <a:blip r:embed="rId3">
            <a:alphaModFix/>
          </a:blip>
          <a:stretch>
            <a:fillRect/>
          </a:stretch>
        </p:blipFill>
        <p:spPr>
          <a:xfrm>
            <a:off x="1336525" y="1485350"/>
            <a:ext cx="4381500" cy="249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229" name="Google Shape;229;p27"/>
          <p:cNvSpPr txBox="1"/>
          <p:nvPr/>
        </p:nvSpPr>
        <p:spPr>
          <a:xfrm>
            <a:off x="783800" y="1017350"/>
            <a:ext cx="7433100" cy="54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Danh sách post tạm thời với hằng số:</a:t>
            </a:r>
            <a:endParaRPr/>
          </a:p>
        </p:txBody>
      </p:sp>
      <p:pic>
        <p:nvPicPr>
          <p:cNvPr id="230" name="Google Shape;230;p27"/>
          <p:cNvPicPr preferRelativeResize="0"/>
          <p:nvPr/>
        </p:nvPicPr>
        <p:blipFill>
          <a:blip r:embed="rId3">
            <a:alphaModFix/>
          </a:blip>
          <a:stretch>
            <a:fillRect/>
          </a:stretch>
        </p:blipFill>
        <p:spPr>
          <a:xfrm>
            <a:off x="1319525" y="1445350"/>
            <a:ext cx="6651049" cy="791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236" name="Google Shape;236;p28"/>
          <p:cNvSpPr txBox="1"/>
          <p:nvPr/>
        </p:nvSpPr>
        <p:spPr>
          <a:xfrm>
            <a:off x="236825" y="1017350"/>
            <a:ext cx="4335000" cy="355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Component Tutorial Post:</a:t>
            </a:r>
            <a:endParaRPr/>
          </a:p>
          <a:p>
            <a:pPr indent="-317500" lvl="1" marL="914400" rtl="0" algn="l">
              <a:spcBef>
                <a:spcPts val="1000"/>
              </a:spcBef>
              <a:spcAft>
                <a:spcPts val="1000"/>
              </a:spcAft>
              <a:buSzPts val="1400"/>
              <a:buChar char="○"/>
            </a:pPr>
            <a:r>
              <a:rPr lang="en"/>
              <a:t>Chú ý là key không phải là một giá trị của component, do đó nếu muốn sử dụng giá trị giống như key thì ta cần phải tạo một props, sử dụng với tên khác.</a:t>
            </a:r>
            <a:endParaRPr/>
          </a:p>
        </p:txBody>
      </p:sp>
      <p:pic>
        <p:nvPicPr>
          <p:cNvPr id="237" name="Google Shape;237;p28"/>
          <p:cNvPicPr preferRelativeResize="0"/>
          <p:nvPr/>
        </p:nvPicPr>
        <p:blipFill>
          <a:blip r:embed="rId3">
            <a:alphaModFix/>
          </a:blip>
          <a:stretch>
            <a:fillRect/>
          </a:stretch>
        </p:blipFill>
        <p:spPr>
          <a:xfrm>
            <a:off x="4724400" y="965550"/>
            <a:ext cx="2763500" cy="389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nhúng map() vào JSX</a:t>
            </a:r>
            <a:endParaRPr/>
          </a:p>
        </p:txBody>
      </p:sp>
      <p:sp>
        <p:nvSpPr>
          <p:cNvPr id="243" name="Google Shape;243;p29"/>
          <p:cNvSpPr txBox="1"/>
          <p:nvPr/>
        </p:nvSpPr>
        <p:spPr>
          <a:xfrm>
            <a:off x="236825" y="1017350"/>
            <a:ext cx="4335300" cy="92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Thay vì khai báo một map() tách riêng phần render, ta hoàn toàn có thể sử dụng bên trong cấu trúc JSX của phần render.</a:t>
            </a:r>
            <a:endParaRPr/>
          </a:p>
        </p:txBody>
      </p:sp>
      <p:pic>
        <p:nvPicPr>
          <p:cNvPr id="244" name="Google Shape;244;p29"/>
          <p:cNvPicPr preferRelativeResize="0"/>
          <p:nvPr/>
        </p:nvPicPr>
        <p:blipFill>
          <a:blip r:embed="rId3">
            <a:alphaModFix/>
          </a:blip>
          <a:stretch>
            <a:fillRect/>
          </a:stretch>
        </p:blipFill>
        <p:spPr>
          <a:xfrm>
            <a:off x="4800050" y="970125"/>
            <a:ext cx="2874475" cy="3688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nhúng map() vào JSX</a:t>
            </a:r>
            <a:endParaRPr/>
          </a:p>
        </p:txBody>
      </p:sp>
      <p:sp>
        <p:nvSpPr>
          <p:cNvPr id="250" name="Google Shape;250;p30"/>
          <p:cNvSpPr txBox="1"/>
          <p:nvPr/>
        </p:nvSpPr>
        <p:spPr>
          <a:xfrm>
            <a:off x="236825" y="1017350"/>
            <a:ext cx="4335300" cy="160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Thay vì khai báo một map() tách riêng phần render, ta hoàn toàn có thể sử dụng bên trong cấu trúc JSX của phần render.</a:t>
            </a:r>
            <a:endParaRPr/>
          </a:p>
          <a:p>
            <a:pPr indent="-317500" lvl="0" marL="457200" rtl="0" algn="l">
              <a:spcBef>
                <a:spcPts val="1000"/>
              </a:spcBef>
              <a:spcAft>
                <a:spcPts val="1000"/>
              </a:spcAft>
              <a:buSzPts val="1400"/>
              <a:buChar char="●"/>
            </a:pPr>
            <a:r>
              <a:rPr lang="en"/>
              <a:t>Ta thấy JSX cho phép chúng ta nhúng một biểu thức bên trong cặp dấu {}, việc này giúp code rõ ràng hơn.</a:t>
            </a:r>
            <a:endParaRPr/>
          </a:p>
        </p:txBody>
      </p:sp>
      <p:pic>
        <p:nvPicPr>
          <p:cNvPr id="251" name="Google Shape;251;p30"/>
          <p:cNvPicPr preferRelativeResize="0"/>
          <p:nvPr/>
        </p:nvPicPr>
        <p:blipFill>
          <a:blip r:embed="rId3">
            <a:alphaModFix/>
          </a:blip>
          <a:stretch>
            <a:fillRect/>
          </a:stretch>
        </p:blipFill>
        <p:spPr>
          <a:xfrm>
            <a:off x="4800050" y="970125"/>
            <a:ext cx="2874475" cy="3688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state với map() </a:t>
            </a:r>
            <a:endParaRPr/>
          </a:p>
        </p:txBody>
      </p:sp>
      <p:sp>
        <p:nvSpPr>
          <p:cNvPr id="257" name="Google Shape;257;p31"/>
          <p:cNvSpPr txBox="1"/>
          <p:nvPr/>
        </p:nvSpPr>
        <p:spPr>
          <a:xfrm>
            <a:off x="236825" y="1017350"/>
            <a:ext cx="8274000" cy="100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Phần </a:t>
            </a:r>
            <a:r>
              <a:rPr lang="en"/>
              <a:t>học này sẽ áp dụng map() vào một state thực tế, mục đích giúp các bạn hình dung rõ hơn việc ứng dụng map() để list ra một danh sách từ dữ liệu ban đầu. </a:t>
            </a:r>
            <a:endParaRPr/>
          </a:p>
          <a:p>
            <a:pPr indent="-317500" lvl="0" marL="457200" rtl="0" algn="l">
              <a:spcBef>
                <a:spcPts val="1000"/>
              </a:spcBef>
              <a:spcAft>
                <a:spcPts val="1000"/>
              </a:spcAft>
              <a:buSzPts val="1400"/>
              <a:buChar char="●"/>
            </a:pPr>
            <a:r>
              <a:rPr lang="en"/>
              <a:t>Tạm thời tạo một mảng như sau:</a:t>
            </a:r>
            <a:endParaRPr/>
          </a:p>
        </p:txBody>
      </p:sp>
      <p:pic>
        <p:nvPicPr>
          <p:cNvPr id="258" name="Google Shape;258;p31"/>
          <p:cNvPicPr preferRelativeResize="0"/>
          <p:nvPr/>
        </p:nvPicPr>
        <p:blipFill>
          <a:blip r:embed="rId3">
            <a:alphaModFix/>
          </a:blip>
          <a:stretch>
            <a:fillRect/>
          </a:stretch>
        </p:blipFill>
        <p:spPr>
          <a:xfrm>
            <a:off x="3845325" y="1656775"/>
            <a:ext cx="2682100" cy="314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render có điều kiện</a:t>
            </a:r>
            <a:endParaRPr/>
          </a:p>
        </p:txBody>
      </p:sp>
      <p:sp>
        <p:nvSpPr>
          <p:cNvPr id="135" name="Google Shape;135;p14"/>
          <p:cNvSpPr txBox="1"/>
          <p:nvPr/>
        </p:nvSpPr>
        <p:spPr>
          <a:xfrm>
            <a:off x="820175" y="1109000"/>
            <a:ext cx="7433100" cy="294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Trong React, chúng ta có thể tạo nhiều component khác nhau, khi đó có thể render bất kỳ component nào ta muốn, bằng cách sử dụng điều kiện tại phần render.  </a:t>
            </a:r>
            <a:endParaRPr/>
          </a:p>
          <a:p>
            <a:pPr indent="-317500" lvl="0" marL="457200" rtl="0" algn="l">
              <a:spcBef>
                <a:spcPts val="1000"/>
              </a:spcBef>
              <a:spcAft>
                <a:spcPts val="1000"/>
              </a:spcAft>
              <a:buSzPts val="1400"/>
              <a:buChar char="●"/>
            </a:pPr>
            <a:r>
              <a:rPr lang="en"/>
              <a:t>Cách sử dụng câu điều kiện (câu điều kiện if else) tại phần render giống như cách sử dụng trong Javascript, React sẽ dựa vào câu điều kiện để tạo thành phần đại diện cho State hiện tại, sau đó sẽ dựa vào setState để cập nhập lại giao diện.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state với map() </a:t>
            </a:r>
            <a:endParaRPr/>
          </a:p>
        </p:txBody>
      </p:sp>
      <p:sp>
        <p:nvSpPr>
          <p:cNvPr id="264" name="Google Shape;264;p32"/>
          <p:cNvSpPr txBox="1"/>
          <p:nvPr/>
        </p:nvSpPr>
        <p:spPr>
          <a:xfrm>
            <a:off x="236825" y="1017350"/>
            <a:ext cx="3367200" cy="55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Load render danh sách tạm trong state ra như bên dưới:</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Kết quả:</a:t>
            </a:r>
            <a:endParaRPr/>
          </a:p>
        </p:txBody>
      </p:sp>
      <p:pic>
        <p:nvPicPr>
          <p:cNvPr id="265" name="Google Shape;265;p32"/>
          <p:cNvPicPr preferRelativeResize="0"/>
          <p:nvPr/>
        </p:nvPicPr>
        <p:blipFill>
          <a:blip r:embed="rId3">
            <a:alphaModFix/>
          </a:blip>
          <a:stretch>
            <a:fillRect/>
          </a:stretch>
        </p:blipFill>
        <p:spPr>
          <a:xfrm>
            <a:off x="3823150" y="921975"/>
            <a:ext cx="2756075" cy="1828725"/>
          </a:xfrm>
          <a:prstGeom prst="rect">
            <a:avLst/>
          </a:prstGeom>
          <a:noFill/>
          <a:ln>
            <a:noFill/>
          </a:ln>
        </p:spPr>
      </p:pic>
      <p:pic>
        <p:nvPicPr>
          <p:cNvPr id="266" name="Google Shape;266;p32"/>
          <p:cNvPicPr preferRelativeResize="0"/>
          <p:nvPr/>
        </p:nvPicPr>
        <p:blipFill>
          <a:blip r:embed="rId4">
            <a:alphaModFix/>
          </a:blip>
          <a:stretch>
            <a:fillRect/>
          </a:stretch>
        </p:blipFill>
        <p:spPr>
          <a:xfrm>
            <a:off x="1662150" y="3132525"/>
            <a:ext cx="1986025" cy="1751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state với map() </a:t>
            </a:r>
            <a:endParaRPr/>
          </a:p>
        </p:txBody>
      </p:sp>
      <p:sp>
        <p:nvSpPr>
          <p:cNvPr id="272" name="Google Shape;272;p33"/>
          <p:cNvSpPr txBox="1"/>
          <p:nvPr/>
        </p:nvSpPr>
        <p:spPr>
          <a:xfrm>
            <a:off x="791875" y="980350"/>
            <a:ext cx="6616200" cy="320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Tiếp theo chúng ta sẽ thử viết xử lý để thay đổi một phần tử có trong mảng state lúc ban đầu nhé:</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Thêm button update:</a:t>
            </a:r>
            <a:endParaRPr/>
          </a:p>
        </p:txBody>
      </p:sp>
      <p:pic>
        <p:nvPicPr>
          <p:cNvPr id="273" name="Google Shape;273;p33"/>
          <p:cNvPicPr preferRelativeResize="0"/>
          <p:nvPr/>
        </p:nvPicPr>
        <p:blipFill>
          <a:blip r:embed="rId3">
            <a:alphaModFix/>
          </a:blip>
          <a:stretch>
            <a:fillRect/>
          </a:stretch>
        </p:blipFill>
        <p:spPr>
          <a:xfrm>
            <a:off x="1314325" y="1593625"/>
            <a:ext cx="2859700" cy="1956250"/>
          </a:xfrm>
          <a:prstGeom prst="rect">
            <a:avLst/>
          </a:prstGeom>
          <a:noFill/>
          <a:ln>
            <a:noFill/>
          </a:ln>
        </p:spPr>
      </p:pic>
      <p:sp>
        <p:nvSpPr>
          <p:cNvPr id="274" name="Google Shape;274;p33"/>
          <p:cNvSpPr txBox="1"/>
          <p:nvPr/>
        </p:nvSpPr>
        <p:spPr>
          <a:xfrm>
            <a:off x="4174025" y="1693950"/>
            <a:ext cx="4536600" cy="185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 key = 2;, thực tế trong việc update, khi click vào liên kết update sẽ trả về giá trị id của mục cần được update, key này sẽ đại diện cho id đó.  </a:t>
            </a:r>
            <a:endParaRPr/>
          </a:p>
          <a:p>
            <a:pPr indent="-317500" lvl="0" marL="457200" rtl="0" algn="l">
              <a:spcBef>
                <a:spcPts val="1000"/>
              </a:spcBef>
              <a:spcAft>
                <a:spcPts val="0"/>
              </a:spcAft>
              <a:buSzPts val="1400"/>
              <a:buChar char="●"/>
            </a:pPr>
            <a:r>
              <a:rPr lang="en"/>
              <a:t>Item.id === key, nếu item.id bằng với key thì tiến hành cập nhật nội dung, không thì trả về item.  </a:t>
            </a:r>
            <a:endParaRPr/>
          </a:p>
          <a:p>
            <a:pPr indent="-317500" lvl="0" marL="457200" rtl="0" algn="l">
              <a:spcBef>
                <a:spcPts val="1000"/>
              </a:spcBef>
              <a:spcAft>
                <a:spcPts val="1000"/>
              </a:spcAft>
              <a:buSzPts val="1400"/>
              <a:buChar char="●"/>
            </a:pPr>
            <a:r>
              <a:rPr lang="en"/>
              <a:t>Hiển thị trình duyệt sau khi click vào button</a:t>
            </a:r>
            <a:endParaRPr/>
          </a:p>
        </p:txBody>
      </p:sp>
      <p:pic>
        <p:nvPicPr>
          <p:cNvPr id="275" name="Google Shape;275;p33"/>
          <p:cNvPicPr preferRelativeResize="0"/>
          <p:nvPr/>
        </p:nvPicPr>
        <p:blipFill>
          <a:blip r:embed="rId4">
            <a:alphaModFix/>
          </a:blip>
          <a:stretch>
            <a:fillRect/>
          </a:stretch>
        </p:blipFill>
        <p:spPr>
          <a:xfrm>
            <a:off x="1314325" y="4052625"/>
            <a:ext cx="4895850" cy="285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state với map() </a:t>
            </a:r>
            <a:endParaRPr/>
          </a:p>
        </p:txBody>
      </p:sp>
      <p:sp>
        <p:nvSpPr>
          <p:cNvPr id="281" name="Google Shape;281;p34"/>
          <p:cNvSpPr txBox="1"/>
          <p:nvPr/>
        </p:nvSpPr>
        <p:spPr>
          <a:xfrm>
            <a:off x="791875" y="980350"/>
            <a:ext cx="3249000" cy="323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Kết quả hiển thị:</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Char char="●"/>
            </a:pPr>
            <a:r>
              <a:rPr lang="en"/>
              <a:t>Kết quả sau khi click update:</a:t>
            </a:r>
            <a:endParaRPr/>
          </a:p>
        </p:txBody>
      </p:sp>
      <p:pic>
        <p:nvPicPr>
          <p:cNvPr id="282" name="Google Shape;282;p34"/>
          <p:cNvPicPr preferRelativeResize="0"/>
          <p:nvPr/>
        </p:nvPicPr>
        <p:blipFill>
          <a:blip r:embed="rId3">
            <a:alphaModFix/>
          </a:blip>
          <a:stretch>
            <a:fillRect/>
          </a:stretch>
        </p:blipFill>
        <p:spPr>
          <a:xfrm>
            <a:off x="2875900" y="943350"/>
            <a:ext cx="2222750" cy="1845900"/>
          </a:xfrm>
          <a:prstGeom prst="rect">
            <a:avLst/>
          </a:prstGeom>
          <a:noFill/>
          <a:ln>
            <a:noFill/>
          </a:ln>
        </p:spPr>
      </p:pic>
      <p:pic>
        <p:nvPicPr>
          <p:cNvPr id="283" name="Google Shape;283;p34"/>
          <p:cNvPicPr preferRelativeResize="0"/>
          <p:nvPr/>
        </p:nvPicPr>
        <p:blipFill>
          <a:blip r:embed="rId4">
            <a:alphaModFix/>
          </a:blip>
          <a:stretch>
            <a:fillRect/>
          </a:stretch>
        </p:blipFill>
        <p:spPr>
          <a:xfrm>
            <a:off x="3918900" y="3053625"/>
            <a:ext cx="2031800" cy="179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819150" y="275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Time</a:t>
            </a:r>
            <a:endParaRPr/>
          </a:p>
        </p:txBody>
      </p:sp>
      <p:pic>
        <p:nvPicPr>
          <p:cNvPr id="289" name="Google Shape;289;p35"/>
          <p:cNvPicPr preferRelativeResize="0"/>
          <p:nvPr/>
        </p:nvPicPr>
        <p:blipFill>
          <a:blip r:embed="rId3">
            <a:alphaModFix/>
          </a:blip>
          <a:stretch>
            <a:fillRect/>
          </a:stretch>
        </p:blipFill>
        <p:spPr>
          <a:xfrm>
            <a:off x="2920250" y="1604750"/>
            <a:ext cx="2785699" cy="2785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render có điều kiện</a:t>
            </a:r>
            <a:endParaRPr/>
          </a:p>
        </p:txBody>
      </p:sp>
      <p:sp>
        <p:nvSpPr>
          <p:cNvPr id="141" name="Google Shape;141;p15"/>
          <p:cNvSpPr txBox="1"/>
          <p:nvPr/>
        </p:nvSpPr>
        <p:spPr>
          <a:xfrm>
            <a:off x="820175" y="804200"/>
            <a:ext cx="7433100" cy="388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Chúng ta sẽ tạo một ứng dụng sao cho:  Nếu chưa login (hoặc logout) thì sẽ hiển thị "Please sign in".  Nếu đã login thì sẽ hiển thị "Welcome back!".  </a:t>
            </a:r>
            <a:endParaRPr/>
          </a:p>
          <a:p>
            <a:pPr indent="-317500" lvl="0" marL="457200" rtl="0" algn="l">
              <a:spcBef>
                <a:spcPts val="1000"/>
              </a:spcBef>
              <a:spcAft>
                <a:spcPts val="0"/>
              </a:spcAft>
              <a:buSzPts val="1400"/>
              <a:buChar char="●"/>
            </a:pPr>
            <a:r>
              <a:rPr lang="en"/>
              <a:t>Ta lần lượt thực hiện các bước sau:  </a:t>
            </a:r>
            <a:endParaRPr/>
          </a:p>
          <a:p>
            <a:pPr indent="-317500" lvl="1" marL="914400" rtl="0" algn="l">
              <a:spcBef>
                <a:spcPts val="1000"/>
              </a:spcBef>
              <a:spcAft>
                <a:spcPts val="0"/>
              </a:spcAft>
              <a:buSzPts val="1400"/>
              <a:buChar char="○"/>
            </a:pPr>
            <a:r>
              <a:rPr lang="en"/>
              <a:t>Tạo 2 component UserGreeting (hiển thị nội dung khi login) và GuestGreeting (hiển thị nội dung khi chưa login hoặc logout).  </a:t>
            </a:r>
            <a:endParaRPr/>
          </a:p>
          <a:p>
            <a:pPr indent="-317500" lvl="1" marL="914400" rtl="0" algn="l">
              <a:spcBef>
                <a:spcPts val="1000"/>
              </a:spcBef>
              <a:spcAft>
                <a:spcPts val="0"/>
              </a:spcAft>
              <a:buSzPts val="1400"/>
              <a:buChar char="○"/>
            </a:pPr>
            <a:r>
              <a:rPr lang="en"/>
              <a:t>Tạo 1 function Greeting điều khiển 2 component User và Guess tuy theo điều kiện user có login hay không.  Tạo 2 component hiện thị nội dung cho button: LogoutButton khi đã login và LoginButton khi chưa login hoặc logout.  </a:t>
            </a:r>
            <a:endParaRPr/>
          </a:p>
          <a:p>
            <a:pPr indent="-317500" lvl="1" marL="914400" rtl="0" algn="l">
              <a:spcBef>
                <a:spcPts val="1000"/>
              </a:spcBef>
              <a:spcAft>
                <a:spcPts val="0"/>
              </a:spcAft>
              <a:buSzPts val="1400"/>
              <a:buChar char="○"/>
            </a:pPr>
            <a:r>
              <a:rPr lang="en"/>
              <a:t>Tạo 2 function handleLoginClick và handleLogoutClick để xử lý click button.  Việc còn lại cuối cùng là tiến hành xử lý câu điều kiện bên trong phần render để trả đúng trạng thái user có login hay không.  </a:t>
            </a:r>
            <a:endParaRPr/>
          </a:p>
          <a:p>
            <a:pPr indent="-317500" lvl="1" marL="914400" rtl="0" algn="l">
              <a:spcBef>
                <a:spcPts val="1000"/>
              </a:spcBef>
              <a:spcAft>
                <a:spcPts val="1000"/>
              </a:spcAft>
              <a:buSzPts val="1400"/>
              <a:buChar char="○"/>
            </a:pPr>
            <a:r>
              <a:rPr lang="en"/>
              <a:t>2 component UserGreeting và GuestGreeting  Nội dung 2 component này chỉ đơn giản xuất ra 2 câu thông báo. </a:t>
            </a:r>
            <a:endParaRPr/>
          </a:p>
        </p:txBody>
      </p:sp>
      <p:pic>
        <p:nvPicPr>
          <p:cNvPr id="142" name="Google Shape;142;p15"/>
          <p:cNvPicPr preferRelativeResize="0"/>
          <p:nvPr/>
        </p:nvPicPr>
        <p:blipFill>
          <a:blip r:embed="rId3">
            <a:alphaModFix/>
          </a:blip>
          <a:stretch>
            <a:fillRect/>
          </a:stretch>
        </p:blipFill>
        <p:spPr>
          <a:xfrm>
            <a:off x="1805500" y="4346498"/>
            <a:ext cx="4539925" cy="567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render có điều kiện</a:t>
            </a:r>
            <a:endParaRPr/>
          </a:p>
        </p:txBody>
      </p:sp>
      <p:sp>
        <p:nvSpPr>
          <p:cNvPr id="148" name="Google Shape;148;p16"/>
          <p:cNvSpPr txBox="1"/>
          <p:nvPr/>
        </p:nvSpPr>
        <p:spPr>
          <a:xfrm>
            <a:off x="820175" y="804200"/>
            <a:ext cx="7433100" cy="34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Nội dung function này lọc điều kiện login:  </a:t>
            </a:r>
            <a:endParaRPr/>
          </a:p>
          <a:p>
            <a:pPr indent="-317500" lvl="1" marL="914400" rtl="0" algn="l">
              <a:spcBef>
                <a:spcPts val="1000"/>
              </a:spcBef>
              <a:spcAft>
                <a:spcPts val="0"/>
              </a:spcAft>
              <a:buSzPts val="1400"/>
              <a:buChar char="○"/>
            </a:pPr>
            <a:r>
              <a:rPr lang="en"/>
              <a:t>Nếu login thì trả về component UserGreeting  </a:t>
            </a:r>
            <a:endParaRPr/>
          </a:p>
          <a:p>
            <a:pPr indent="-317500" lvl="1" marL="914400" rtl="0" algn="l">
              <a:spcBef>
                <a:spcPts val="1000"/>
              </a:spcBef>
              <a:spcAft>
                <a:spcPts val="1000"/>
              </a:spcAft>
              <a:buSzPts val="1400"/>
              <a:buChar char="○"/>
            </a:pPr>
            <a:r>
              <a:rPr lang="en"/>
              <a:t>Nếu chưa login hoặc logout thì trả về component GuestGreeting.</a:t>
            </a:r>
            <a:endParaRPr/>
          </a:p>
        </p:txBody>
      </p:sp>
      <p:pic>
        <p:nvPicPr>
          <p:cNvPr id="149" name="Google Shape;149;p16"/>
          <p:cNvPicPr preferRelativeResize="0"/>
          <p:nvPr/>
        </p:nvPicPr>
        <p:blipFill>
          <a:blip r:embed="rId3">
            <a:alphaModFix/>
          </a:blip>
          <a:stretch>
            <a:fillRect/>
          </a:stretch>
        </p:blipFill>
        <p:spPr>
          <a:xfrm>
            <a:off x="1506763" y="2008938"/>
            <a:ext cx="3629025" cy="176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render có điều kiện</a:t>
            </a:r>
            <a:endParaRPr/>
          </a:p>
        </p:txBody>
      </p:sp>
      <p:sp>
        <p:nvSpPr>
          <p:cNvPr id="155" name="Google Shape;155;p17"/>
          <p:cNvSpPr txBox="1"/>
          <p:nvPr/>
        </p:nvSpPr>
        <p:spPr>
          <a:xfrm>
            <a:off x="820175" y="804200"/>
            <a:ext cx="7433100" cy="34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Nội dung 2 component này dùng để điều khiển hiển thị của button: nếu là login thì button sẽ hiển thị Logout và ngược lại.</a:t>
            </a:r>
            <a:r>
              <a:rPr lang="en"/>
              <a:t> </a:t>
            </a:r>
            <a:endParaRPr/>
          </a:p>
        </p:txBody>
      </p:sp>
      <p:pic>
        <p:nvPicPr>
          <p:cNvPr id="156" name="Google Shape;156;p17"/>
          <p:cNvPicPr preferRelativeResize="0"/>
          <p:nvPr/>
        </p:nvPicPr>
        <p:blipFill>
          <a:blip r:embed="rId3">
            <a:alphaModFix/>
          </a:blip>
          <a:stretch>
            <a:fillRect/>
          </a:stretch>
        </p:blipFill>
        <p:spPr>
          <a:xfrm>
            <a:off x="1392625" y="1322150"/>
            <a:ext cx="2546750" cy="2087375"/>
          </a:xfrm>
          <a:prstGeom prst="rect">
            <a:avLst/>
          </a:prstGeom>
          <a:noFill/>
          <a:ln>
            <a:noFill/>
          </a:ln>
        </p:spPr>
      </p:pic>
      <p:sp>
        <p:nvSpPr>
          <p:cNvPr id="157" name="Google Shape;157;p17"/>
          <p:cNvSpPr txBox="1"/>
          <p:nvPr/>
        </p:nvSpPr>
        <p:spPr>
          <a:xfrm>
            <a:off x="862375" y="3653475"/>
            <a:ext cx="7433100" cy="54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t>Nội dung 2 function này sử dụng setState để cập nhật trạng thái login hay logout. </a:t>
            </a:r>
            <a:endParaRPr/>
          </a:p>
        </p:txBody>
      </p:sp>
      <p:pic>
        <p:nvPicPr>
          <p:cNvPr id="158" name="Google Shape;158;p17"/>
          <p:cNvPicPr preferRelativeResize="0"/>
          <p:nvPr/>
        </p:nvPicPr>
        <p:blipFill>
          <a:blip r:embed="rId4">
            <a:alphaModFix/>
          </a:blip>
          <a:stretch>
            <a:fillRect/>
          </a:stretch>
        </p:blipFill>
        <p:spPr>
          <a:xfrm>
            <a:off x="1383100" y="4098475"/>
            <a:ext cx="3829417" cy="57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render có điều kiện</a:t>
            </a:r>
            <a:endParaRPr/>
          </a:p>
        </p:txBody>
      </p:sp>
      <p:sp>
        <p:nvSpPr>
          <p:cNvPr id="164" name="Google Shape;164;p18"/>
          <p:cNvSpPr txBox="1"/>
          <p:nvPr/>
        </p:nvSpPr>
        <p:spPr>
          <a:xfrm>
            <a:off x="582525" y="918600"/>
            <a:ext cx="2202300" cy="3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a:t>Tổng kết Component Render có điều kiện:</a:t>
            </a:r>
            <a:endParaRPr/>
          </a:p>
        </p:txBody>
      </p:sp>
      <p:pic>
        <p:nvPicPr>
          <p:cNvPr id="165" name="Google Shape;165;p18"/>
          <p:cNvPicPr preferRelativeResize="0"/>
          <p:nvPr/>
        </p:nvPicPr>
        <p:blipFill>
          <a:blip r:embed="rId3">
            <a:alphaModFix/>
          </a:blip>
          <a:stretch>
            <a:fillRect/>
          </a:stretch>
        </p:blipFill>
        <p:spPr>
          <a:xfrm>
            <a:off x="2784825" y="787767"/>
            <a:ext cx="3749999" cy="41289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render có điều kiện</a:t>
            </a:r>
            <a:endParaRPr/>
          </a:p>
        </p:txBody>
      </p:sp>
      <p:sp>
        <p:nvSpPr>
          <p:cNvPr id="171" name="Google Shape;171;p19"/>
          <p:cNvSpPr txBox="1"/>
          <p:nvPr/>
        </p:nvSpPr>
        <p:spPr>
          <a:xfrm>
            <a:off x="820175" y="880400"/>
            <a:ext cx="7433100" cy="287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Khi chưa log in: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17500" lvl="0" marL="457200" rtl="0" algn="l">
              <a:spcBef>
                <a:spcPts val="1000"/>
              </a:spcBef>
              <a:spcAft>
                <a:spcPts val="1000"/>
              </a:spcAft>
              <a:buSzPts val="1400"/>
              <a:buChar char="●"/>
            </a:pPr>
            <a:r>
              <a:rPr lang="en"/>
              <a:t>Khi đã log in:</a:t>
            </a:r>
            <a:endParaRPr/>
          </a:p>
        </p:txBody>
      </p:sp>
      <p:pic>
        <p:nvPicPr>
          <p:cNvPr id="172" name="Google Shape;172;p19"/>
          <p:cNvPicPr preferRelativeResize="0"/>
          <p:nvPr/>
        </p:nvPicPr>
        <p:blipFill>
          <a:blip r:embed="rId3">
            <a:alphaModFix/>
          </a:blip>
          <a:stretch>
            <a:fillRect/>
          </a:stretch>
        </p:blipFill>
        <p:spPr>
          <a:xfrm>
            <a:off x="1358725" y="1203275"/>
            <a:ext cx="2943225" cy="904875"/>
          </a:xfrm>
          <a:prstGeom prst="rect">
            <a:avLst/>
          </a:prstGeom>
          <a:noFill/>
          <a:ln>
            <a:noFill/>
          </a:ln>
        </p:spPr>
      </p:pic>
      <p:pic>
        <p:nvPicPr>
          <p:cNvPr id="173" name="Google Shape;173;p19"/>
          <p:cNvPicPr preferRelativeResize="0"/>
          <p:nvPr/>
        </p:nvPicPr>
        <p:blipFill>
          <a:blip r:embed="rId4">
            <a:alphaModFix/>
          </a:blip>
          <a:stretch>
            <a:fillRect/>
          </a:stretch>
        </p:blipFill>
        <p:spPr>
          <a:xfrm>
            <a:off x="1358725" y="2614675"/>
            <a:ext cx="2571750" cy="88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Viết một render có điều kiện bên trong cấu trúc JSX</a:t>
            </a:r>
            <a:endParaRPr/>
          </a:p>
        </p:txBody>
      </p:sp>
      <p:sp>
        <p:nvSpPr>
          <p:cNvPr id="179" name="Google Shape;179;p20"/>
          <p:cNvSpPr txBox="1"/>
          <p:nvPr/>
        </p:nvSpPr>
        <p:spPr>
          <a:xfrm>
            <a:off x="783800" y="1322150"/>
            <a:ext cx="7433100" cy="34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Dưới đây là ví dụ cho 2 trường hợp sử dụng điều kiện trong JSX:</a:t>
            </a:r>
            <a:endParaRPr/>
          </a:p>
          <a:p>
            <a:pPr indent="-317500" lvl="1" marL="914400" rtl="0" algn="l">
              <a:spcBef>
                <a:spcPts val="1000"/>
              </a:spcBef>
              <a:spcAft>
                <a:spcPts val="0"/>
              </a:spcAft>
              <a:buSzPts val="1400"/>
              <a:buChar char="○"/>
            </a:pPr>
            <a:r>
              <a:rPr lang="en"/>
              <a:t>Case 1: render value</a:t>
            </a:r>
            <a:endParaRPr/>
          </a:p>
          <a:p>
            <a:pPr indent="-317500" lvl="1" marL="914400" rtl="0" algn="l">
              <a:spcBef>
                <a:spcPts val="1000"/>
              </a:spcBef>
              <a:spcAft>
                <a:spcPts val="1000"/>
              </a:spcAft>
              <a:buSzPts val="1400"/>
              <a:buChar char="○"/>
            </a:pPr>
            <a:r>
              <a:rPr lang="en"/>
              <a:t>Case 2: render other jsx</a:t>
            </a:r>
            <a:endParaRPr/>
          </a:p>
        </p:txBody>
      </p:sp>
      <p:pic>
        <p:nvPicPr>
          <p:cNvPr id="180" name="Google Shape;180;p20"/>
          <p:cNvPicPr preferRelativeResize="0"/>
          <p:nvPr/>
        </p:nvPicPr>
        <p:blipFill>
          <a:blip r:embed="rId3">
            <a:alphaModFix/>
          </a:blip>
          <a:stretch>
            <a:fillRect/>
          </a:stretch>
        </p:blipFill>
        <p:spPr>
          <a:xfrm>
            <a:off x="1437500" y="2512475"/>
            <a:ext cx="4311400" cy="194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747500" y="29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Array to list</a:t>
            </a:r>
            <a:endParaRPr/>
          </a:p>
        </p:txBody>
      </p:sp>
      <p:sp>
        <p:nvSpPr>
          <p:cNvPr id="186" name="Google Shape;186;p21"/>
          <p:cNvSpPr txBox="1"/>
          <p:nvPr/>
        </p:nvSpPr>
        <p:spPr>
          <a:xfrm>
            <a:off x="783800" y="1017350"/>
            <a:ext cx="7433100" cy="234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Chúng ta thường xuyên phải sử dụng các vòng lặp trong Javascript để load danh sách thông tin để hiển thị ra template.</a:t>
            </a:r>
            <a:endParaRPr/>
          </a:p>
          <a:p>
            <a:pPr indent="-317500" lvl="0" marL="457200" rtl="0" algn="l">
              <a:spcBef>
                <a:spcPts val="1000"/>
              </a:spcBef>
              <a:spcAft>
                <a:spcPts val="0"/>
              </a:spcAft>
              <a:buSzPts val="1400"/>
              <a:buChar char="●"/>
            </a:pPr>
            <a:r>
              <a:rPr lang="en"/>
              <a:t>Vậy React có thể giúp c</a:t>
            </a:r>
            <a:r>
              <a:rPr lang="en"/>
              <a:t>huyển đổi</a:t>
            </a:r>
            <a:r>
              <a:rPr lang="en"/>
              <a:t> d</a:t>
            </a:r>
            <a:r>
              <a:rPr lang="en"/>
              <a:t>ữ liệu dưới dạng Array, Object sang cấu trúc là một danh sách (list) của HTML.</a:t>
            </a:r>
            <a:endParaRPr/>
          </a:p>
          <a:p>
            <a:pPr indent="-317500" lvl="0" marL="457200" rtl="0" algn="l">
              <a:spcBef>
                <a:spcPts val="1000"/>
              </a:spcBef>
              <a:spcAft>
                <a:spcPts val="1000"/>
              </a:spcAft>
              <a:buSzPts val="1400"/>
              <a:buChar char="●"/>
            </a:pPr>
            <a:r>
              <a:rPr lang="en"/>
              <a:t>Ví dụ đơn giản:</a:t>
            </a:r>
            <a:endParaRPr/>
          </a:p>
        </p:txBody>
      </p:sp>
      <p:pic>
        <p:nvPicPr>
          <p:cNvPr id="187" name="Google Shape;187;p21"/>
          <p:cNvPicPr preferRelativeResize="0"/>
          <p:nvPr/>
        </p:nvPicPr>
        <p:blipFill>
          <a:blip r:embed="rId3">
            <a:alphaModFix/>
          </a:blip>
          <a:stretch>
            <a:fillRect/>
          </a:stretch>
        </p:blipFill>
        <p:spPr>
          <a:xfrm>
            <a:off x="2846225" y="2201725"/>
            <a:ext cx="1685925" cy="113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