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23" r:id="rId6"/>
    <p:sldId id="448" r:id="rId7"/>
    <p:sldId id="447" r:id="rId8"/>
    <p:sldId id="449" r:id="rId9"/>
    <p:sldId id="450" r:id="rId10"/>
    <p:sldId id="451" r:id="rId11"/>
    <p:sldId id="452" r:id="rId12"/>
    <p:sldId id="453" r:id="rId13"/>
    <p:sldId id="454" r:id="rId14"/>
    <p:sldId id="456" r:id="rId15"/>
    <p:sldId id="455" r:id="rId16"/>
    <p:sldId id="457" r:id="rId17"/>
    <p:sldId id="458" r:id="rId18"/>
    <p:sldId id="460" r:id="rId19"/>
    <p:sldId id="428" r:id="rId20"/>
    <p:sldId id="459" r:id="rId21"/>
    <p:sldId id="461" r:id="rId22"/>
    <p:sldId id="463" r:id="rId23"/>
    <p:sldId id="464" r:id="rId24"/>
    <p:sldId id="462" r:id="rId25"/>
    <p:sldId id="465" r:id="rId26"/>
    <p:sldId id="466" r:id="rId27"/>
    <p:sldId id="467" r:id="rId28"/>
    <p:sldId id="46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13.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배열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배열을 생성과 동시에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B1484-E9DE-4D34-AAA9-B010A82EF240}"/>
              </a:ext>
            </a:extLst>
          </p:cNvPr>
          <p:cNvSpPr/>
          <p:nvPr/>
        </p:nvSpPr>
        <p:spPr>
          <a:xfrm>
            <a:off x="1193531" y="1813099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</a:t>
            </a:r>
            <a:endParaRPr lang="en-US" altLang="ko-KR" dirty="0">
              <a:solidFill>
                <a:srgbClr val="C4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new int[3];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E61A9-6DC6-4842-A46E-78CC1CA56E8C}"/>
              </a:ext>
            </a:extLst>
          </p:cNvPr>
          <p:cNvSpPr/>
          <p:nvPr/>
        </p:nvSpPr>
        <p:spPr>
          <a:xfrm>
            <a:off x="1193531" y="3142901"/>
            <a:ext cx="4363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 및 초기화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new int[] {1, 2, 3};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40DBC6-1130-4E2F-910D-DA28475686E4}"/>
              </a:ext>
            </a:extLst>
          </p:cNvPr>
          <p:cNvSpPr/>
          <p:nvPr/>
        </p:nvSpPr>
        <p:spPr>
          <a:xfrm>
            <a:off x="1193531" y="44727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 및 초기화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{1, 2, 3};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대상 참조변수 선언의 두 가지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E7621-467C-406C-B323-3F235C957465}"/>
              </a:ext>
            </a:extLst>
          </p:cNvPr>
          <p:cNvSpPr/>
          <p:nvPr/>
        </p:nvSpPr>
        <p:spPr>
          <a:xfrm>
            <a:off x="1312800" y="2191435"/>
            <a:ext cx="9103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C4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dirty="0">
                <a:latin typeface="Consolas" panose="020B0609020204030204" pitchFamily="49" charset="0"/>
              </a:rPr>
              <a:t> ar = new int[3];      // </a:t>
            </a:r>
            <a:r>
              <a:rPr lang="ko-KR" altLang="en-US" sz="2400" dirty="0">
                <a:latin typeface="YDVYMjOStd12"/>
              </a:rPr>
              <a:t>조금 더 선호하는 방법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int ar</a:t>
            </a:r>
            <a:r>
              <a:rPr lang="en-US" altLang="ko-KR" sz="2400" dirty="0">
                <a:solidFill>
                  <a:srgbClr val="C4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dirty="0">
                <a:latin typeface="Consolas" panose="020B0609020204030204" pitchFamily="49" charset="0"/>
              </a:rPr>
              <a:t> = new int[3];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09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참조 값과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56D402-EE72-4F03-B22F-C85672A0DD5E}"/>
              </a:ext>
            </a:extLst>
          </p:cNvPr>
          <p:cNvSpPr/>
          <p:nvPr/>
        </p:nvSpPr>
        <p:spPr>
          <a:xfrm>
            <a:off x="1355820" y="1669919"/>
            <a:ext cx="569759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 = {1, 2, 3, 4, 5, 6, 7};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</a:t>
            </a:r>
            <a:r>
              <a:rPr lang="en-US" altLang="ko-KR" sz="1500" dirty="0" err="1">
                <a:latin typeface="Consolas" panose="020B0609020204030204" pitchFamily="49" charset="0"/>
              </a:rPr>
              <a:t>sumOfAry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ar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배열의 참조 값 전달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F664E5-D763-4EE7-94CA-BAC4DE2455D8}"/>
              </a:ext>
            </a:extLst>
          </p:cNvPr>
          <p:cNvSpPr/>
          <p:nvPr/>
        </p:nvSpPr>
        <p:spPr>
          <a:xfrm>
            <a:off x="1355820" y="3621671"/>
            <a:ext cx="47964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static int </a:t>
            </a:r>
            <a:r>
              <a:rPr lang="en-US" altLang="ko-KR" sz="1500" dirty="0" err="1">
                <a:latin typeface="Consolas" panose="020B0609020204030204" pitchFamily="49" charset="0"/>
              </a:rPr>
              <a:t>sumOfAry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int[] ar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0;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ar.length;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sum += ar[i];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sum;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D6D4B0-1B5D-4438-B6B2-14CA25E13859}"/>
              </a:ext>
            </a:extLst>
          </p:cNvPr>
          <p:cNvSpPr/>
          <p:nvPr/>
        </p:nvSpPr>
        <p:spPr>
          <a:xfrm>
            <a:off x="6570427" y="3621671"/>
            <a:ext cx="4402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500" dirty="0" err="1">
                <a:latin typeface="Consolas" panose="020B0609020204030204" pitchFamily="49" charset="0"/>
              </a:rPr>
              <a:t>makeNewIntAry</a:t>
            </a:r>
            <a:r>
              <a:rPr lang="en-US" altLang="ko-KR" sz="1500" dirty="0">
                <a:latin typeface="Consolas" panose="020B0609020204030204" pitchFamily="49" charset="0"/>
              </a:rPr>
              <a:t>(int 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int[] ar = new int[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ar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E33956-A3BD-4FC4-A1A2-AF57414475EE}"/>
              </a:ext>
            </a:extLst>
          </p:cNvPr>
          <p:cNvCxnSpPr/>
          <p:nvPr/>
        </p:nvCxnSpPr>
        <p:spPr>
          <a:xfrm>
            <a:off x="1249803" y="1842052"/>
            <a:ext cx="0" cy="3829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A84D83-89B5-444D-B37C-B7BF76B3475B}"/>
              </a:ext>
            </a:extLst>
          </p:cNvPr>
          <p:cNvCxnSpPr>
            <a:cxnSpLocks/>
          </p:cNvCxnSpPr>
          <p:nvPr/>
        </p:nvCxnSpPr>
        <p:spPr>
          <a:xfrm>
            <a:off x="6523657" y="3756074"/>
            <a:ext cx="0" cy="12444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C6C08C-9213-4E8E-8E0B-B8606AD548B7}"/>
              </a:ext>
            </a:extLst>
          </p:cNvPr>
          <p:cNvSpPr/>
          <p:nvPr/>
        </p:nvSpPr>
        <p:spPr>
          <a:xfrm>
            <a:off x="6411115" y="5227175"/>
            <a:ext cx="2685351" cy="420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40000"/>
                </a:solidFill>
                <a:latin typeface="Consolas" panose="020B0609020204030204" pitchFamily="49" charset="0"/>
              </a:rPr>
              <a:t>배열의 참조 값 반환 가능</a:t>
            </a:r>
          </a:p>
        </p:txBody>
      </p:sp>
    </p:spTree>
    <p:extLst>
      <p:ext uri="{BB962C8B-B14F-4D97-AF65-F5344CB8AC3E}">
        <p14:creationId xmlns:p14="http://schemas.microsoft.com/office/powerpoint/2010/main" val="343704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디폴트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91DF-2259-4947-A500-FF72C84419E5}"/>
              </a:ext>
            </a:extLst>
          </p:cNvPr>
          <p:cNvSpPr/>
          <p:nvPr/>
        </p:nvSpPr>
        <p:spPr>
          <a:xfrm>
            <a:off x="1193531" y="1867879"/>
            <a:ext cx="709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기본 자료형 배열은 모든 요소 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으로 초기화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int[] ar = new int[10];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8C068-FF41-4280-98C8-BCD0F476E15C}"/>
              </a:ext>
            </a:extLst>
          </p:cNvPr>
          <p:cNvSpPr/>
          <p:nvPr/>
        </p:nvSpPr>
        <p:spPr>
          <a:xfrm>
            <a:off x="1193531" y="3646136"/>
            <a:ext cx="709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인스턴스 배열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참조변수 배열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은 모든 요소 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dirty="0">
                <a:latin typeface="Consolas" panose="020B0609020204030204" pitchFamily="49" charset="0"/>
              </a:rPr>
              <a:t>로 초기화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String[] ar = new String[10];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9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초기화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08E338-46AA-49D7-BB7D-AEDC9AC5D0ED}"/>
              </a:ext>
            </a:extLst>
          </p:cNvPr>
          <p:cNvSpPr/>
          <p:nvPr/>
        </p:nvSpPr>
        <p:spPr>
          <a:xfrm>
            <a:off x="1097280" y="1774151"/>
            <a:ext cx="1005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fill(int[] a, int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두 번째 인자로 전달된 값으로 배열 초기화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fill(int[] a, int </a:t>
            </a:r>
            <a:r>
              <a:rPr lang="en-US" altLang="ko-KR" sz="1600" dirty="0" err="1">
                <a:latin typeface="Consolas" panose="020B0609020204030204" pitchFamily="49" charset="0"/>
              </a:rPr>
              <a:t>fromIndex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toIndex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인덱스 </a:t>
            </a:r>
            <a:r>
              <a:rPr lang="en-US" altLang="ko-KR" sz="1600" dirty="0" err="1">
                <a:latin typeface="Consolas" panose="020B0609020204030204" pitchFamily="49" charset="0"/>
              </a:rPr>
              <a:t>fromIndex</a:t>
            </a:r>
            <a:r>
              <a:rPr lang="en-US" altLang="ko-KR" sz="1600" dirty="0">
                <a:latin typeface="Consolas" panose="020B0609020204030204" pitchFamily="49" charset="0"/>
              </a:rPr>
              <a:t> ~ (toIndex-1)</a:t>
            </a:r>
            <a:r>
              <a:rPr lang="ko-KR" altLang="en-US" sz="1600" dirty="0">
                <a:latin typeface="Consolas" panose="020B0609020204030204" pitchFamily="49" charset="0"/>
              </a:rPr>
              <a:t>의 범위까지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ko-KR" altLang="en-US" sz="1600" dirty="0">
                <a:latin typeface="Consolas" panose="020B0609020204030204" pitchFamily="49" charset="0"/>
              </a:rPr>
              <a:t>의 값으로 배열 초기화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86ACF8-7144-40F8-AFF8-AC4C55F82C5D}"/>
              </a:ext>
            </a:extLst>
          </p:cNvPr>
          <p:cNvSpPr/>
          <p:nvPr/>
        </p:nvSpPr>
        <p:spPr>
          <a:xfrm>
            <a:off x="1097280" y="4709553"/>
            <a:ext cx="996214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java.util.Arrays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메소드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원하는 값으로 배열 전부 또는 일부를 채울 때 사용하는 메소드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35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복사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46E203-2C9C-479B-9F1A-67271C05DE40}"/>
              </a:ext>
            </a:extLst>
          </p:cNvPr>
          <p:cNvSpPr/>
          <p:nvPr/>
        </p:nvSpPr>
        <p:spPr>
          <a:xfrm>
            <a:off x="1193531" y="1502974"/>
            <a:ext cx="10609263" cy="263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void 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</a:rPr>
              <a:t>arraycopy</a:t>
            </a:r>
            <a:r>
              <a:rPr lang="en-US" altLang="ko-KR" sz="1700" dirty="0">
                <a:latin typeface="Consolas" panose="020B0609020204030204" pitchFamily="49" charset="0"/>
              </a:rPr>
              <a:t>(Object src, int </a:t>
            </a:r>
            <a:r>
              <a:rPr lang="en-US" altLang="ko-KR" sz="1700" dirty="0" err="1">
                <a:latin typeface="Consolas" panose="020B0609020204030204" pitchFamily="49" charset="0"/>
              </a:rPr>
              <a:t>srcPos</a:t>
            </a:r>
            <a:r>
              <a:rPr lang="en-US" altLang="ko-KR" sz="1700" dirty="0">
                <a:latin typeface="Consolas" panose="020B0609020204030204" pitchFamily="49" charset="0"/>
              </a:rPr>
              <a:t>, Object dest, int </a:t>
            </a:r>
            <a:r>
              <a:rPr lang="en-US" altLang="ko-KR" sz="1700" dirty="0" err="1">
                <a:latin typeface="Consolas" panose="020B0609020204030204" pitchFamily="49" charset="0"/>
              </a:rPr>
              <a:t>destPos</a:t>
            </a:r>
            <a:r>
              <a:rPr lang="en-US" altLang="ko-KR" sz="1700" dirty="0">
                <a:latin typeface="Consolas" panose="020B0609020204030204" pitchFamily="49" charset="0"/>
              </a:rPr>
              <a:t>, int length)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 원본의 위치</a:t>
            </a:r>
            <a:r>
              <a:rPr lang="en-US" altLang="ko-KR" sz="1700" dirty="0"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latin typeface="Consolas" panose="020B0609020204030204" pitchFamily="49" charset="0"/>
              </a:rPr>
              <a:t>배열 </a:t>
            </a:r>
            <a:r>
              <a:rPr lang="en-US" altLang="ko-KR" sz="1700" dirty="0">
                <a:latin typeface="Consolas" panose="020B0609020204030204" pitchFamily="49" charset="0"/>
              </a:rPr>
              <a:t>src</a:t>
            </a:r>
            <a:r>
              <a:rPr lang="ko-KR" altLang="en-US" sz="1700" dirty="0">
                <a:latin typeface="Consolas" panose="020B0609020204030204" pitchFamily="49" charset="0"/>
              </a:rPr>
              <a:t>의 인덱스 </a:t>
            </a:r>
            <a:r>
              <a:rPr lang="en-US" altLang="ko-KR" sz="1700" dirty="0" err="1">
                <a:latin typeface="Consolas" panose="020B0609020204030204" pitchFamily="49" charset="0"/>
              </a:rPr>
              <a:t>srcPos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 대상의 위치</a:t>
            </a:r>
            <a:r>
              <a:rPr lang="en-US" altLang="ko-KR" sz="1700" dirty="0"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latin typeface="Consolas" panose="020B0609020204030204" pitchFamily="49" charset="0"/>
              </a:rPr>
              <a:t>배열 </a:t>
            </a:r>
            <a:r>
              <a:rPr lang="en-US" altLang="ko-KR" sz="1700" dirty="0">
                <a:latin typeface="Consolas" panose="020B0609020204030204" pitchFamily="49" charset="0"/>
              </a:rPr>
              <a:t>dest</a:t>
            </a:r>
            <a:r>
              <a:rPr lang="ko-KR" altLang="en-US" sz="1700" dirty="0">
                <a:latin typeface="Consolas" panose="020B0609020204030204" pitchFamily="49" charset="0"/>
              </a:rPr>
              <a:t>의 인덱스 </a:t>
            </a:r>
            <a:r>
              <a:rPr lang="en-US" altLang="ko-KR" sz="1700" dirty="0" err="1">
                <a:latin typeface="Consolas" panose="020B0609020204030204" pitchFamily="49" charset="0"/>
              </a:rPr>
              <a:t>destPos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복사할 요소의 수</a:t>
            </a:r>
            <a:r>
              <a:rPr lang="en-US" altLang="ko-KR" sz="1700" dirty="0">
                <a:latin typeface="Consolas" panose="020B0609020204030204" pitchFamily="49" charset="0"/>
              </a:rPr>
              <a:t>: length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C4F620-7D7F-4247-9120-F9DF4F4894C3}"/>
              </a:ext>
            </a:extLst>
          </p:cNvPr>
          <p:cNvSpPr/>
          <p:nvPr/>
        </p:nvSpPr>
        <p:spPr>
          <a:xfrm>
            <a:off x="1195936" y="4484470"/>
            <a:ext cx="996214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java.lang.System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메소드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배열에 저장된 값을 다른 배열에 복사할 때 사용하는 메소드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913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초기화와 복사의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41009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CE4BE-75D3-41AD-9C1E-7682089D7F78}"/>
              </a:ext>
            </a:extLst>
          </p:cNvPr>
          <p:cNvSpPr/>
          <p:nvPr/>
        </p:nvSpPr>
        <p:spPr>
          <a:xfrm>
            <a:off x="1193531" y="1041009"/>
            <a:ext cx="88367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import java.util.Arrays;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ArrayUtils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int[] ar1 = new int[10];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int[] ar2 = new int[10];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Arrays.</a:t>
            </a:r>
            <a:r>
              <a:rPr lang="en-US" altLang="ko-KR" sz="1500" dirty="0" err="1">
                <a:solidFill>
                  <a:srgbClr val="C40000"/>
                </a:solidFill>
                <a:latin typeface="Consolas" panose="020B0609020204030204" pitchFamily="49" charset="0"/>
              </a:rPr>
              <a:t>fill</a:t>
            </a:r>
            <a:r>
              <a:rPr lang="en-US" altLang="ko-KR" sz="1500" dirty="0">
                <a:latin typeface="Consolas" panose="020B0609020204030204" pitchFamily="49" charset="0"/>
              </a:rPr>
              <a:t>(ar1, 7); 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</a:t>
            </a:r>
            <a:r>
              <a:rPr lang="ko-KR" altLang="en-US" sz="1500" dirty="0">
                <a:latin typeface="Consolas" panose="020B0609020204030204" pitchFamily="49" charset="0"/>
              </a:rPr>
              <a:t>을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Consolas" panose="020B0609020204030204" pitchFamily="49" charset="0"/>
              </a:rPr>
              <a:t>로 초기화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System.</a:t>
            </a:r>
            <a:r>
              <a:rPr lang="en-US" altLang="ko-KR" sz="1500" dirty="0" err="1">
                <a:solidFill>
                  <a:srgbClr val="C4000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ko-KR" sz="1500" dirty="0">
                <a:latin typeface="Consolas" panose="020B0609020204030204" pitchFamily="49" charset="0"/>
              </a:rPr>
              <a:t>(ar1, 0, ar2, 3, 4); 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</a:t>
            </a:r>
            <a:r>
              <a:rPr lang="ko-KR" altLang="en-US" sz="1500" dirty="0">
                <a:latin typeface="Consolas" panose="020B0609020204030204" pitchFamily="49" charset="0"/>
              </a:rPr>
              <a:t>을 </a:t>
            </a:r>
            <a:r>
              <a:rPr lang="en-US" altLang="ko-KR" sz="1500" dirty="0">
                <a:latin typeface="Consolas" panose="020B0609020204030204" pitchFamily="49" charset="0"/>
              </a:rPr>
              <a:t>ar2</a:t>
            </a:r>
            <a:r>
              <a:rPr lang="ko-KR" altLang="en-US" sz="1500" dirty="0">
                <a:latin typeface="Consolas" panose="020B0609020204030204" pitchFamily="49" charset="0"/>
              </a:rPr>
              <a:t>로 부분 복사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for(int i = 0; i &lt; ar1.length; i++)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   System.out.print(ar1[i] + "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System.out.println(); // </a:t>
            </a:r>
            <a:r>
              <a:rPr lang="ko-KR" altLang="en-US" sz="1500" dirty="0">
                <a:latin typeface="Consolas" panose="020B0609020204030204" pitchFamily="49" charset="0"/>
              </a:rPr>
              <a:t>단순 줄 바꿈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for(int i = 0; i &lt; ar2.length; i++)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   System.out.print(ar2[i] + "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25A973-FB35-4E2E-9D1D-9A1F6A2E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605" y="4099340"/>
            <a:ext cx="3267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매개변수 선언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49A2CB-25BC-4CD9-BA1B-3942BC20CF04}"/>
              </a:ext>
            </a:extLst>
          </p:cNvPr>
          <p:cNvSpPr/>
          <p:nvPr/>
        </p:nvSpPr>
        <p:spPr>
          <a:xfrm>
            <a:off x="1193531" y="1754063"/>
            <a:ext cx="7190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public static void main(String[] args) {....}</a:t>
            </a:r>
            <a:endParaRPr lang="ko-KR" altLang="en-US" dirty="0">
              <a:solidFill>
                <a:srgbClr val="C4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2C872-A7B9-40EF-9527-7DE2E1434F3D}"/>
              </a:ext>
            </a:extLst>
          </p:cNvPr>
          <p:cNvSpPr/>
          <p:nvPr/>
        </p:nvSpPr>
        <p:spPr>
          <a:xfrm>
            <a:off x="1683434" y="2123395"/>
            <a:ext cx="792480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</a:t>
            </a:r>
            <a:r>
              <a:rPr lang="ko-KR" altLang="en-US" sz="1500" dirty="0">
                <a:latin typeface="Consolas" panose="020B0609020204030204" pitchFamily="49" charset="0"/>
              </a:rPr>
              <a:t>을 호출해야 한다면 다음과 같이</a:t>
            </a:r>
            <a:r>
              <a:rPr lang="en-US" altLang="ko-KR" sz="15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String[] arr = new String[] {"Coffee", "Milk", "Orange"};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main(arr);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4D459B-2070-486C-B683-DDE1308735D7}"/>
              </a:ext>
            </a:extLst>
          </p:cNvPr>
          <p:cNvSpPr/>
          <p:nvPr/>
        </p:nvSpPr>
        <p:spPr>
          <a:xfrm>
            <a:off x="1193531" y="3693056"/>
            <a:ext cx="3887603" cy="1220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C:\JavaStudy&gt;java Simple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arr = new String[] {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main(arr);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35D433-23D5-4C5A-9523-DE7809E828E6}"/>
              </a:ext>
            </a:extLst>
          </p:cNvPr>
          <p:cNvSpPr/>
          <p:nvPr/>
        </p:nvSpPr>
        <p:spPr>
          <a:xfrm>
            <a:off x="1193531" y="4913903"/>
            <a:ext cx="84147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C:\JavaStudy&gt;java Simple Coffee Milk Orange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arr = new String[] {"Coffee", "Milk", "Orange"};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main(arr);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매개변수로 인자를 전달하는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8DCDFC-5C56-49CE-83CD-5AF20A2E8CAD}"/>
              </a:ext>
            </a:extLst>
          </p:cNvPr>
          <p:cNvSpPr/>
          <p:nvPr/>
        </p:nvSpPr>
        <p:spPr>
          <a:xfrm>
            <a:off x="1193531" y="1633880"/>
            <a:ext cx="6096000" cy="2405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Simple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 for(int i = 0; i &lt; </a:t>
            </a:r>
            <a:r>
              <a:rPr lang="en-US" altLang="ko-KR" sz="1700" dirty="0" err="1">
                <a:latin typeface="Consolas" panose="020B0609020204030204" pitchFamily="49" charset="0"/>
              </a:rPr>
              <a:t>args.length</a:t>
            </a:r>
            <a:r>
              <a:rPr lang="en-US" altLang="ko-KR" sz="1700" dirty="0">
                <a:latin typeface="Consolas" panose="020B0609020204030204" pitchFamily="49" charset="0"/>
              </a:rPr>
              <a:t>; i++ 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    System.out.println(args[i]);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0891B-EB00-4C59-BE56-ED9C136E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1" y="4376428"/>
            <a:ext cx="4314825" cy="1657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CCBA4C-8087-4962-B6A3-77450266B809}"/>
              </a:ext>
            </a:extLst>
          </p:cNvPr>
          <p:cNvSpPr/>
          <p:nvPr/>
        </p:nvSpPr>
        <p:spPr>
          <a:xfrm>
            <a:off x="4241531" y="5205103"/>
            <a:ext cx="660466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500" dirty="0">
                <a:solidFill>
                  <a:srgbClr val="C40000"/>
                </a:solidFill>
                <a:latin typeface="Consolas" panose="020B0609020204030204" pitchFamily="49" charset="0"/>
              </a:rPr>
              <a:t>생성된 배열</a:t>
            </a:r>
            <a:endParaRPr lang="en-US" altLang="ko-KR" sz="1500" dirty="0">
              <a:solidFill>
                <a:srgbClr val="C4000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String[] arr = new String[] {"Coffee", "Milk", "Orange"};</a:t>
            </a:r>
          </a:p>
          <a:p>
            <a:pPr>
              <a:lnSpc>
                <a:spcPts val="2200"/>
              </a:lnSpc>
            </a:pPr>
            <a:endParaRPr lang="ko-KR" altLang="en-US" sz="1500" dirty="0">
              <a:solidFill>
                <a:srgbClr val="C4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13-2. enhanced for</a:t>
            </a:r>
            <a:r>
              <a:rPr lang="ko-KR" altLang="en-US" sz="4000" dirty="0">
                <a:solidFill>
                  <a:schemeClr val="tx2"/>
                </a:solidFill>
              </a:rPr>
              <a:t>문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13-1.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1</a:t>
            </a:r>
            <a:r>
              <a:rPr lang="ko-KR" altLang="en-US" sz="4400" dirty="0">
                <a:solidFill>
                  <a:schemeClr val="tx2"/>
                </a:solidFill>
              </a:rPr>
              <a:t>차원 배열의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enhanced for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0A386A-43C8-4C6D-BA1D-41DDDACBD251}"/>
              </a:ext>
            </a:extLst>
          </p:cNvPr>
          <p:cNvSpPr/>
          <p:nvPr/>
        </p:nvSpPr>
        <p:spPr>
          <a:xfrm>
            <a:off x="1404546" y="19349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ct val="150000"/>
              </a:lnSpc>
            </a:pPr>
            <a:r>
              <a:rPr lang="nn-NO" altLang="ko-KR" sz="1600" dirty="0">
                <a:latin typeface="Consolas" panose="020B0609020204030204" pitchFamily="49" charset="0"/>
              </a:rPr>
              <a:t>for(int i = 0; i &lt; ar.length; i++)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System.out.println(ar[i]);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B798D-116A-48AE-A80A-A9F72C3A6457}"/>
              </a:ext>
            </a:extLst>
          </p:cNvPr>
          <p:cNvSpPr/>
          <p:nvPr/>
        </p:nvSpPr>
        <p:spPr>
          <a:xfrm>
            <a:off x="1193531" y="1576677"/>
            <a:ext cx="4789927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코드의 특징</a:t>
            </a:r>
            <a:r>
              <a:rPr lang="en-US" altLang="ko-K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배열 요소의 순차적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31AD-EF64-4E95-8494-215D086B9F74}"/>
              </a:ext>
            </a:extLst>
          </p:cNvPr>
          <p:cNvSpPr/>
          <p:nvPr/>
        </p:nvSpPr>
        <p:spPr>
          <a:xfrm>
            <a:off x="1404546" y="41647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for(int e : ar)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CC77EB-6EAF-4C2A-A55C-A4734E4F1D13}"/>
              </a:ext>
            </a:extLst>
          </p:cNvPr>
          <p:cNvSpPr/>
          <p:nvPr/>
        </p:nvSpPr>
        <p:spPr>
          <a:xfrm>
            <a:off x="1193531" y="3806545"/>
            <a:ext cx="6726580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위 유형의 코드는 </a:t>
            </a:r>
            <a:r>
              <a:rPr lang="en-US" altLang="ko-K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for-each</a:t>
            </a: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문으로 다음과 같이 구성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EBAB28-1632-473E-9A92-5720211B9947}"/>
              </a:ext>
            </a:extLst>
          </p:cNvPr>
          <p:cNvSpPr/>
          <p:nvPr/>
        </p:nvSpPr>
        <p:spPr>
          <a:xfrm>
            <a:off x="1802019" y="5378552"/>
            <a:ext cx="6726580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코드의 양이 줄고 배열의 길이와 요소에 신경 쓸 필요 없다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7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8A25E-FA6E-4087-8998-A979BA12D9CF}"/>
              </a:ext>
            </a:extLst>
          </p:cNvPr>
          <p:cNvSpPr/>
          <p:nvPr/>
        </p:nvSpPr>
        <p:spPr>
          <a:xfrm>
            <a:off x="1193531" y="1536958"/>
            <a:ext cx="8046720" cy="464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배열 요소 전체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for(int e: ar) {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</a:t>
            </a:r>
            <a:r>
              <a:rPr lang="nn-NO" altLang="ko-KR" sz="1400" dirty="0">
                <a:latin typeface="Consolas" panose="020B0609020204030204" pitchFamily="49" charset="0"/>
              </a:rPr>
              <a:t>System.out.print(e + " ");</a:t>
            </a:r>
          </a:p>
          <a:p>
            <a:pPr>
              <a:lnSpc>
                <a:spcPts val="21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   // </a:t>
            </a:r>
            <a:r>
              <a:rPr lang="ko-KR" altLang="en-US" sz="1400" dirty="0">
                <a:latin typeface="Consolas" panose="020B0609020204030204" pitchFamily="49" charset="0"/>
              </a:rPr>
              <a:t>단순 줄 바꿈을 목적으로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sum = 0;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 요소의 전체 합 출력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for(int e: ar) {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latin typeface="Consolas" panose="020B0609020204030204" pitchFamily="49" charset="0"/>
              </a:rPr>
              <a:t>sum += 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System.out.println("sum: " + sum);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33B69-895C-4503-B43E-307D0FD4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51" y="4534119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배열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25A5E5-4922-4E19-AFB7-DFD98151696E}"/>
              </a:ext>
            </a:extLst>
          </p:cNvPr>
          <p:cNvSpPr/>
          <p:nvPr/>
        </p:nvSpPr>
        <p:spPr>
          <a:xfrm>
            <a:off x="1193531" y="1628899"/>
            <a:ext cx="10088758" cy="437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Box[] ar = new Box[5];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ar[0] = new Box(101, "Coffee");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ar[1] = new Box(202, "Computer");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ar[2] = new Box(303, "Apple");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ar[3] = new Box(404, "Dress");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ar[4] = new Box(505, "Fairy-tale book");</a:t>
            </a:r>
          </a:p>
          <a:p>
            <a:pPr>
              <a:lnSpc>
                <a:spcPts val="24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ko-KR" altLang="en-US" sz="1600" dirty="0">
                <a:latin typeface="Consolas" panose="020B0609020204030204" pitchFamily="49" charset="0"/>
              </a:rPr>
              <a:t>배열에서 번호가 </a:t>
            </a:r>
            <a:r>
              <a:rPr lang="en-US" altLang="ko-KR" sz="1600" dirty="0">
                <a:latin typeface="Consolas" panose="020B0609020204030204" pitchFamily="49" charset="0"/>
              </a:rPr>
              <a:t>505</a:t>
            </a:r>
            <a:r>
              <a:rPr lang="ko-KR" altLang="en-US" sz="1600" dirty="0">
                <a:latin typeface="Consolas" panose="020B0609020204030204" pitchFamily="49" charset="0"/>
              </a:rPr>
              <a:t>인 </a:t>
            </a:r>
            <a:r>
              <a:rPr lang="en-US" altLang="ko-KR" sz="1600" dirty="0">
                <a:latin typeface="Consolas" panose="020B0609020204030204" pitchFamily="49" charset="0"/>
              </a:rPr>
              <a:t>Box</a:t>
            </a:r>
            <a:r>
              <a:rPr lang="ko-KR" altLang="en-US" sz="1600" dirty="0">
                <a:latin typeface="Consolas" panose="020B0609020204030204" pitchFamily="49" charset="0"/>
              </a:rPr>
              <a:t>를 찾아 그 내용물을 출력하는 반복문</a:t>
            </a:r>
          </a:p>
          <a:p>
            <a:pPr>
              <a:lnSpc>
                <a:spcPts val="24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   for(Box e: ar) 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if(</a:t>
            </a:r>
            <a:r>
              <a:rPr lang="en-US" altLang="ko-KR" sz="1600" dirty="0" err="1">
                <a:latin typeface="Consolas" panose="020B0609020204030204" pitchFamily="49" charset="0"/>
              </a:rPr>
              <a:t>e.getBoxNum</a:t>
            </a:r>
            <a:r>
              <a:rPr lang="en-US" altLang="ko-KR" sz="1600" dirty="0">
                <a:latin typeface="Consolas" panose="020B0609020204030204" pitchFamily="49" charset="0"/>
              </a:rPr>
              <a:t>() == 505)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  System.out.println(e);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41CD9-4C17-47D6-A182-A193B91F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61" y="4554048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13-3.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다차원 배열의 이해와 활용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4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생성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F145938-C123-44D8-A554-96A8C45C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2195665"/>
            <a:ext cx="4886325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39842E-7BBA-4F5C-AD98-B769C422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89" y="3969908"/>
            <a:ext cx="4800600" cy="1562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A11232-4A88-41B7-BD7C-0BD21FD7F4E4}"/>
              </a:ext>
            </a:extLst>
          </p:cNvPr>
          <p:cNvSpPr/>
          <p:nvPr/>
        </p:nvSpPr>
        <p:spPr>
          <a:xfrm>
            <a:off x="1126074" y="182633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 arr1 = new int[4]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6A511-D1D7-484B-87E0-6613705F101E}"/>
              </a:ext>
            </a:extLst>
          </p:cNvPr>
          <p:cNvSpPr/>
          <p:nvPr/>
        </p:nvSpPr>
        <p:spPr>
          <a:xfrm>
            <a:off x="1126074" y="353872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arr2 = new int[3][4]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60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접근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D5B1D-4FB9-4D49-AAA4-7C9E8D2D0C1B}"/>
              </a:ext>
            </a:extLst>
          </p:cNvPr>
          <p:cNvSpPr/>
          <p:nvPr/>
        </p:nvSpPr>
        <p:spPr>
          <a:xfrm>
            <a:off x="1193531" y="173806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 = new int[3][3]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8F6D8B-E7AB-4ABD-800D-C194E2C2BFDC}"/>
              </a:ext>
            </a:extLst>
          </p:cNvPr>
          <p:cNvSpPr/>
          <p:nvPr/>
        </p:nvSpPr>
        <p:spPr>
          <a:xfrm>
            <a:off x="1193531" y="3469634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arr[0][0] = 1;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6C8AB-3B85-4644-8562-466547D9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36" y="1731093"/>
            <a:ext cx="1247775" cy="1219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C738A6-AA4B-4721-BFCD-1381F435F92F}"/>
              </a:ext>
            </a:extLst>
          </p:cNvPr>
          <p:cNvSpPr/>
          <p:nvPr/>
        </p:nvSpPr>
        <p:spPr>
          <a:xfrm>
            <a:off x="1193532" y="4831873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arr[2][2] = 9;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3F5F6F-2986-45C4-AE2F-BA36102B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56" y="3406432"/>
            <a:ext cx="1247775" cy="121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2E8B07-3DF9-459B-93CC-DD2422CB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83" y="4768671"/>
            <a:ext cx="1247775" cy="1219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D3EC0-2035-483A-BE28-2D6B9FEF4883}"/>
              </a:ext>
            </a:extLst>
          </p:cNvPr>
          <p:cNvSpPr/>
          <p:nvPr/>
        </p:nvSpPr>
        <p:spPr>
          <a:xfrm>
            <a:off x="3076939" y="3457212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9F0DB-88B2-45F3-9952-C5743FF31C29}"/>
              </a:ext>
            </a:extLst>
          </p:cNvPr>
          <p:cNvSpPr/>
          <p:nvPr/>
        </p:nvSpPr>
        <p:spPr>
          <a:xfrm>
            <a:off x="3824376" y="5587761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98068B-BC90-479B-98B1-35CE843AD70B}"/>
              </a:ext>
            </a:extLst>
          </p:cNvPr>
          <p:cNvSpPr/>
          <p:nvPr/>
        </p:nvSpPr>
        <p:spPr>
          <a:xfrm>
            <a:off x="5553123" y="3462221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arr[1][0] = 5;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FB0AF-4B32-4383-B910-9D2DADBAC582}"/>
              </a:ext>
            </a:extLst>
          </p:cNvPr>
          <p:cNvSpPr/>
          <p:nvPr/>
        </p:nvSpPr>
        <p:spPr>
          <a:xfrm>
            <a:off x="5553123" y="4824460"/>
            <a:ext cx="3631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arr[0][1] = 7;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204F27-E395-4523-800D-036D843A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48" y="3399019"/>
            <a:ext cx="1247775" cy="1219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9E56CA-4F27-44B6-B0A5-0A73A04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75" y="4761258"/>
            <a:ext cx="1247775" cy="12192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0AF41-B6B5-4F69-A016-CAFFD5B92F5E}"/>
              </a:ext>
            </a:extLst>
          </p:cNvPr>
          <p:cNvSpPr/>
          <p:nvPr/>
        </p:nvSpPr>
        <p:spPr>
          <a:xfrm>
            <a:off x="7446513" y="3849909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3F3024-DD30-4389-B7FB-BDAB116A7A4F}"/>
              </a:ext>
            </a:extLst>
          </p:cNvPr>
          <p:cNvSpPr/>
          <p:nvPr/>
        </p:nvSpPr>
        <p:spPr>
          <a:xfrm>
            <a:off x="7819200" y="4816001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0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8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36731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0840A8-F88F-488A-BD56-271403E58228}"/>
              </a:ext>
            </a:extLst>
          </p:cNvPr>
          <p:cNvSpPr/>
          <p:nvPr/>
        </p:nvSpPr>
        <p:spPr>
          <a:xfrm>
            <a:off x="1193531" y="1159063"/>
            <a:ext cx="6096000" cy="52039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int[][] arr = new int[3][4];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 = 1;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배열에 값을 저장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nn-NO" altLang="ko-KR" sz="1400" dirty="0">
                <a:latin typeface="Consolas" panose="020B0609020204030204" pitchFamily="49" charset="0"/>
              </a:rPr>
              <a:t>for(int i = 0; i &lt; 3; i++)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4;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arr[i][j] =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num++;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배열에 저장된 값을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3; i++)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4;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System.out.print(arr[i][j]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25967-D24A-4F35-8136-F1475E54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232617"/>
            <a:ext cx="3667125" cy="1600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E08B74-AA8A-46C0-AD93-625855956A64}"/>
              </a:ext>
            </a:extLst>
          </p:cNvPr>
          <p:cNvSpPr/>
          <p:nvPr/>
        </p:nvSpPr>
        <p:spPr>
          <a:xfrm>
            <a:off x="5445564" y="2221768"/>
            <a:ext cx="5977402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 요소 전체의 순차적 접근은 중첩된 반복문으로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문의 중첩으로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9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실제 구조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B3C80-194C-4883-A6D3-567015C51A6E}"/>
              </a:ext>
            </a:extLst>
          </p:cNvPr>
          <p:cNvSpPr/>
          <p:nvPr/>
        </p:nvSpPr>
        <p:spPr>
          <a:xfrm>
            <a:off x="1318733" y="214705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 = new int[3][4];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728462-7DCC-4B9C-8BC8-7822F0EC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21" y="3090028"/>
            <a:ext cx="3295650" cy="1304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B1DD0F-7FCA-4A7D-BA9A-895741A2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147052"/>
            <a:ext cx="4848225" cy="3190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548A1C-07AE-47E2-BF0B-D9815EC073D4}"/>
              </a:ext>
            </a:extLst>
          </p:cNvPr>
          <p:cNvSpPr/>
          <p:nvPr/>
        </p:nvSpPr>
        <p:spPr>
          <a:xfrm>
            <a:off x="1423621" y="4676603"/>
            <a:ext cx="5977402" cy="48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다수의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배열을 엮어서 구성이 되는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85207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CD2AF9-98F3-46A4-AFBF-79DD3A793CD8}"/>
              </a:ext>
            </a:extLst>
          </p:cNvPr>
          <p:cNvSpPr/>
          <p:nvPr/>
        </p:nvSpPr>
        <p:spPr>
          <a:xfrm>
            <a:off x="1405655" y="1518892"/>
            <a:ext cx="4517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int[][] arr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{11, 22, 33},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{44, 55, 66}, 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{77, 88, 99}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C4A62-990C-43BB-9C29-FF0934844F7E}"/>
              </a:ext>
            </a:extLst>
          </p:cNvPr>
          <p:cNvSpPr/>
          <p:nvPr/>
        </p:nvSpPr>
        <p:spPr>
          <a:xfrm>
            <a:off x="1405655" y="3827505"/>
            <a:ext cx="4517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int[][] arr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{11},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{22, 33},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{44, 55, 66}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CAE9DE-B6A0-46D3-B35C-D6B9C1478077}"/>
              </a:ext>
            </a:extLst>
          </p:cNvPr>
          <p:cNvSpPr/>
          <p:nvPr/>
        </p:nvSpPr>
        <p:spPr>
          <a:xfrm>
            <a:off x="3641123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3BC0BE-68A7-4804-8B9A-F3DAE512936E}"/>
              </a:ext>
            </a:extLst>
          </p:cNvPr>
          <p:cNvSpPr/>
          <p:nvPr/>
        </p:nvSpPr>
        <p:spPr>
          <a:xfrm>
            <a:off x="4242518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46BCFD3-BC4A-4C47-A7F6-9D8E9F18CE80}"/>
              </a:ext>
            </a:extLst>
          </p:cNvPr>
          <p:cNvSpPr/>
          <p:nvPr/>
        </p:nvSpPr>
        <p:spPr>
          <a:xfrm>
            <a:off x="4843912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84422CB-A456-4168-9D08-0707721BD41F}"/>
              </a:ext>
            </a:extLst>
          </p:cNvPr>
          <p:cNvSpPr/>
          <p:nvPr/>
        </p:nvSpPr>
        <p:spPr>
          <a:xfrm>
            <a:off x="3641123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37AE44-2B0B-4416-9AD5-C297DAEB7AA7}"/>
              </a:ext>
            </a:extLst>
          </p:cNvPr>
          <p:cNvSpPr/>
          <p:nvPr/>
        </p:nvSpPr>
        <p:spPr>
          <a:xfrm>
            <a:off x="4242518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55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B38FA0-1B67-45D7-8540-FA2A0CAF1B3C}"/>
              </a:ext>
            </a:extLst>
          </p:cNvPr>
          <p:cNvSpPr/>
          <p:nvPr/>
        </p:nvSpPr>
        <p:spPr>
          <a:xfrm>
            <a:off x="4843912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CC467C-AD28-4E0C-A783-FEBB8D5DC74A}"/>
              </a:ext>
            </a:extLst>
          </p:cNvPr>
          <p:cNvSpPr/>
          <p:nvPr/>
        </p:nvSpPr>
        <p:spPr>
          <a:xfrm>
            <a:off x="3641123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77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63B2936-2274-4200-B79C-19EA34D45951}"/>
              </a:ext>
            </a:extLst>
          </p:cNvPr>
          <p:cNvSpPr/>
          <p:nvPr/>
        </p:nvSpPr>
        <p:spPr>
          <a:xfrm>
            <a:off x="4242518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EF65401-777D-4627-AEB9-AC325D235DFB}"/>
              </a:ext>
            </a:extLst>
          </p:cNvPr>
          <p:cNvSpPr/>
          <p:nvPr/>
        </p:nvSpPr>
        <p:spPr>
          <a:xfrm>
            <a:off x="4843912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668FEE-1DD5-49C1-A610-2440BDF2B793}"/>
              </a:ext>
            </a:extLst>
          </p:cNvPr>
          <p:cNvSpPr/>
          <p:nvPr/>
        </p:nvSpPr>
        <p:spPr>
          <a:xfrm>
            <a:off x="3641123" y="405741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6C8B6F-6CFA-4185-A005-24FB70509E02}"/>
              </a:ext>
            </a:extLst>
          </p:cNvPr>
          <p:cNvSpPr/>
          <p:nvPr/>
        </p:nvSpPr>
        <p:spPr>
          <a:xfrm>
            <a:off x="3641123" y="457908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BFC69C-E6DF-483F-A3F1-1198212BADA1}"/>
              </a:ext>
            </a:extLst>
          </p:cNvPr>
          <p:cNvSpPr/>
          <p:nvPr/>
        </p:nvSpPr>
        <p:spPr>
          <a:xfrm>
            <a:off x="4242518" y="457908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FB7266-8A58-419D-B6DF-D410B192DAD6}"/>
              </a:ext>
            </a:extLst>
          </p:cNvPr>
          <p:cNvSpPr/>
          <p:nvPr/>
        </p:nvSpPr>
        <p:spPr>
          <a:xfrm>
            <a:off x="3641123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CEF44E1-DE4E-4F09-9EE3-D0F20FE32C5D}"/>
              </a:ext>
            </a:extLst>
          </p:cNvPr>
          <p:cNvSpPr/>
          <p:nvPr/>
        </p:nvSpPr>
        <p:spPr>
          <a:xfrm>
            <a:off x="4242518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55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2C60A3-FA81-4AB7-86F6-B9C176FFE096}"/>
              </a:ext>
            </a:extLst>
          </p:cNvPr>
          <p:cNvSpPr/>
          <p:nvPr/>
        </p:nvSpPr>
        <p:spPr>
          <a:xfrm>
            <a:off x="4843912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8E129E-9A76-4EF4-AF69-4D4C1B370D10}"/>
              </a:ext>
            </a:extLst>
          </p:cNvPr>
          <p:cNvSpPr/>
          <p:nvPr/>
        </p:nvSpPr>
        <p:spPr>
          <a:xfrm>
            <a:off x="6295102" y="1603300"/>
            <a:ext cx="523207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int[][] arr =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{11},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{22, 33},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{44, 55, 66}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배열의 구조대로 내용 출력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arr.length; i++)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arr[i].length;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System.out.print(arr[i][j] + "\t");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219D17-E82C-4736-A94D-3E585F4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78" y="4920290"/>
            <a:ext cx="3114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13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이해와 선언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C08E9B-8361-44C8-9163-91C535F86E79}"/>
              </a:ext>
            </a:extLst>
          </p:cNvPr>
          <p:cNvSpPr/>
          <p:nvPr/>
        </p:nvSpPr>
        <p:spPr>
          <a:xfrm>
            <a:off x="1193531" y="1633355"/>
            <a:ext cx="810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E1300D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rgbClr val="E1300D"/>
                </a:solidFill>
                <a:latin typeface="+mj-ea"/>
                <a:ea typeface="+mj-ea"/>
              </a:rPr>
              <a:t>차원 배열이란</a:t>
            </a:r>
            <a:r>
              <a:rPr lang="en-US" altLang="ko-KR" dirty="0">
                <a:solidFill>
                  <a:srgbClr val="E1300D"/>
                </a:solidFill>
                <a:latin typeface="+mj-ea"/>
                <a:ea typeface="+mj-ea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   타입이 같은 둘 이상의 데이터를 저장할 수 있는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 구조의 메모리 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772300-A2FB-47BE-9680-C5433D3EB42A}"/>
              </a:ext>
            </a:extLst>
          </p:cNvPr>
          <p:cNvSpPr/>
          <p:nvPr/>
        </p:nvSpPr>
        <p:spPr>
          <a:xfrm>
            <a:off x="1193531" y="3483521"/>
            <a:ext cx="10137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  <a:ea typeface="+mj-ea"/>
              </a:rPr>
              <a:t>1</a:t>
            </a:r>
            <a:r>
              <a:rPr lang="ko-KR" altLang="en-US" dirty="0">
                <a:solidFill>
                  <a:srgbClr val="E1300D"/>
                </a:solidFill>
                <a:latin typeface="Consolas" panose="020B0609020204030204" pitchFamily="49" charset="0"/>
                <a:ea typeface="+mj-ea"/>
              </a:rPr>
              <a:t>차원 배열의 선언 방법</a:t>
            </a:r>
            <a:endParaRPr lang="en-US" altLang="ko-KR" dirty="0">
              <a:solidFill>
                <a:srgbClr val="E1300D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int[] ref = new int[5];     // </a:t>
            </a:r>
            <a:r>
              <a:rPr lang="ko-KR" altLang="en-US" dirty="0">
                <a:latin typeface="Consolas" panose="020B0609020204030204" pitchFamily="49" charset="0"/>
              </a:rPr>
              <a:t>길이가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</a:rPr>
              <a:t>인 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형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차원 배열의 </a:t>
            </a:r>
            <a:r>
              <a:rPr lang="ko-KR" altLang="en-US" dirty="0" err="1">
                <a:latin typeface="Consolas" panose="020B0609020204030204" pitchFamily="49" charset="0"/>
              </a:rPr>
              <a:t>생성문</a:t>
            </a:r>
            <a:endParaRPr lang="ko-KR" altLang="en-US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선언문에 대한 세세한 이해와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294DAB5-31DD-4897-9EA3-7918022C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644283"/>
            <a:ext cx="4160347" cy="13249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0F2640-BC33-4305-BA5A-CC2BB34A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30" y="1844308"/>
            <a:ext cx="3790950" cy="2457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A32369-B12E-4972-B13D-DEA732348124}"/>
              </a:ext>
            </a:extLst>
          </p:cNvPr>
          <p:cNvSpPr/>
          <p:nvPr/>
        </p:nvSpPr>
        <p:spPr>
          <a:xfrm>
            <a:off x="1193531" y="3455504"/>
            <a:ext cx="4769947" cy="189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int[] ref;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ref = new int[5];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7EDAD-E593-448E-8C26-CFE6204E38C2}"/>
              </a:ext>
            </a:extLst>
          </p:cNvPr>
          <p:cNvSpPr/>
          <p:nvPr/>
        </p:nvSpPr>
        <p:spPr>
          <a:xfrm>
            <a:off x="1683862" y="4848578"/>
            <a:ext cx="5538573" cy="48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배열의 참조변수와 인스턴스의 선언도 분리 가능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! </a:t>
            </a:r>
            <a:endParaRPr lang="ko-KR" altLang="en-US" sz="1500" dirty="0">
              <a:solidFill>
                <a:srgbClr val="E1300D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BA3148-5412-4C2A-9375-EB9D3D7A20E3}"/>
              </a:ext>
            </a:extLst>
          </p:cNvPr>
          <p:cNvSpPr/>
          <p:nvPr/>
        </p:nvSpPr>
        <p:spPr>
          <a:xfrm>
            <a:off x="7364730" y="4302117"/>
            <a:ext cx="43922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멤버 변수 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length</a:t>
            </a: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는 배열의 길이 정보 저장</a:t>
            </a: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6283F-565F-4409-9ED2-203D3D8C39B0}"/>
              </a:ext>
            </a:extLst>
          </p:cNvPr>
          <p:cNvSpPr/>
          <p:nvPr/>
        </p:nvSpPr>
        <p:spPr>
          <a:xfrm>
            <a:off x="1193531" y="1480214"/>
            <a:ext cx="7792278" cy="458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5</a:t>
            </a:r>
            <a:r>
              <a:rPr lang="ko-KR" altLang="en-US" sz="1500" dirty="0">
                <a:latin typeface="YDVYMjOStd12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int</a:t>
            </a:r>
            <a:r>
              <a:rPr lang="ko-KR" altLang="en-US" sz="1500" dirty="0">
                <a:latin typeface="YDVYMjOStd12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YDVYMjOStd12"/>
              </a:rPr>
              <a:t>차원 배열의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int[] ar1 = new int[5];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YDVYMjOStd12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double</a:t>
            </a:r>
            <a:r>
              <a:rPr lang="ko-KR" altLang="en-US" sz="1500" dirty="0">
                <a:latin typeface="YDVYMjOStd12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YDVYMjOStd12"/>
              </a:rPr>
              <a:t>차원 배열의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double[] ar2 = new double[7];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배열의 참조변수와 인스턴스 생성 분리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float[] ar3;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ar3 = new float[9];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배열의 인스턴스 변수 접근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ar1.length);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ar2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ar2.length);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ar3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ar3.length);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115A3-3EA2-479D-BEC2-16942AE5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09" y="1480214"/>
            <a:ext cx="3781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6283F-565F-4409-9ED2-203D3D8C39B0}"/>
              </a:ext>
            </a:extLst>
          </p:cNvPr>
          <p:cNvSpPr/>
          <p:nvPr/>
        </p:nvSpPr>
        <p:spPr>
          <a:xfrm>
            <a:off x="1193531" y="1480214"/>
            <a:ext cx="7792278" cy="4492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Box(String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) { </a:t>
            </a:r>
            <a:r>
              <a:rPr lang="en-US" altLang="ko-KR" sz="1500" dirty="0" err="1">
                <a:latin typeface="Consolas" panose="020B0609020204030204" pitchFamily="49" charset="0"/>
              </a:rPr>
              <a:t>this.conts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ArrayIsInstance2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Box[] ar = new Box[5];   // </a:t>
            </a:r>
            <a:r>
              <a:rPr lang="ko-KR" altLang="en-US" sz="1500" dirty="0">
                <a:latin typeface="Consolas" panose="020B0609020204030204" pitchFamily="49" charset="0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5</a:t>
            </a:r>
            <a:r>
              <a:rPr lang="ko-KR" altLang="en-US" sz="1500" dirty="0">
                <a:latin typeface="Consolas" panose="020B0609020204030204" pitchFamily="49" charset="0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Consolas" panose="020B0609020204030204" pitchFamily="49" charset="0"/>
              </a:rPr>
              <a:t>차원 배열의 생성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System.out.println("length : " + </a:t>
            </a:r>
            <a:r>
              <a:rPr lang="en-US" altLang="ko-KR" sz="1500" dirty="0" err="1">
                <a:latin typeface="Consolas" panose="020B0609020204030204" pitchFamily="49" charset="0"/>
              </a:rPr>
              <a:t>ar.length</a:t>
            </a:r>
            <a:r>
              <a:rPr lang="en-US" altLang="ko-KR" sz="1500" dirty="0">
                <a:latin typeface="Consolas" panose="020B0609020204030204" pitchFamily="49" charset="0"/>
              </a:rPr>
              <a:t>);   // length: 5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B2D2A-0D3A-4EC8-BA68-A6BE5C6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1705182"/>
            <a:ext cx="3876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활용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값의 저장과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307D2-48DA-41EC-8838-E3870C95992F}"/>
              </a:ext>
            </a:extLst>
          </p:cNvPr>
          <p:cNvSpPr/>
          <p:nvPr/>
        </p:nvSpPr>
        <p:spPr>
          <a:xfrm>
            <a:off x="1193531" y="1826352"/>
            <a:ext cx="764566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int[] ar = new int[3];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ar[0] = 7;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첫 번째 요소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ar[1] = 8;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두 번째 요소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ar[2] = 9;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세 번째 요소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  int num = ar[0] + ar[1] + ar[2];     // </a:t>
            </a:r>
            <a:r>
              <a:rPr lang="ko-KR" altLang="en-US" dirty="0">
                <a:latin typeface="Consolas" panose="020B0609020204030204" pitchFamily="49" charset="0"/>
              </a:rPr>
              <a:t>값의 참조</a:t>
            </a: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값의 저장과 참조의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36866-CD1A-4D78-A2DD-25335FF1B8B5}"/>
              </a:ext>
            </a:extLst>
          </p:cNvPr>
          <p:cNvSpPr/>
          <p:nvPr/>
        </p:nvSpPr>
        <p:spPr>
          <a:xfrm>
            <a:off x="1193531" y="3041112"/>
            <a:ext cx="5141008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Box(String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) { </a:t>
            </a:r>
            <a:r>
              <a:rPr lang="en-US" altLang="ko-KR" sz="1500" dirty="0" err="1">
                <a:latin typeface="Consolas" panose="020B0609020204030204" pitchFamily="49" charset="0"/>
              </a:rPr>
              <a:t>this.conts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63E53A-AF26-4113-AC0E-E56D837A8A81}"/>
              </a:ext>
            </a:extLst>
          </p:cNvPr>
          <p:cNvSpPr/>
          <p:nvPr/>
        </p:nvSpPr>
        <p:spPr>
          <a:xfrm>
            <a:off x="6334539" y="1754093"/>
            <a:ext cx="4664765" cy="373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Box[] ar = new Box[3];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배열에 인스턴스 저장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ar[0] = new Box("First");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ar[1] = new Box("Second");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ar[2] = new Box("Third");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System.out.println(ar[0]);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System.out.println(ar[1]);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System.out.println(ar[2]);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0E31A-68CF-4AC7-9248-CCF0C02E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40" y="1754093"/>
            <a:ext cx="3239461" cy="16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반복문 활용의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145706-73F2-4F2A-9AB7-92338017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41186"/>
            <a:ext cx="3733137" cy="1279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8C9C8D-20CA-477E-B324-6C4C134E6123}"/>
              </a:ext>
            </a:extLst>
          </p:cNvPr>
          <p:cNvSpPr/>
          <p:nvPr/>
        </p:nvSpPr>
        <p:spPr>
          <a:xfrm>
            <a:off x="6126480" y="4362342"/>
            <a:ext cx="5225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배열 요소는 반복문을 통해 순차적 접근이 가능하며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,</a:t>
            </a: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 </a:t>
            </a:r>
            <a:endParaRPr lang="en-US" altLang="ko-KR" sz="1500" dirty="0">
              <a:solidFill>
                <a:srgbClr val="E1300D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이것은 배열이 가진 큰 장점 중 하나이다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E1300D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726DB-0051-4A2B-AB0A-397A5062DF2F}"/>
              </a:ext>
            </a:extLst>
          </p:cNvPr>
          <p:cNvSpPr/>
          <p:nvPr/>
        </p:nvSpPr>
        <p:spPr>
          <a:xfrm>
            <a:off x="1457739" y="4520623"/>
            <a:ext cx="4267200" cy="6703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A8EF5-7847-4198-A4AE-1AB44CD303DC}"/>
              </a:ext>
            </a:extLst>
          </p:cNvPr>
          <p:cNvSpPr/>
          <p:nvPr/>
        </p:nvSpPr>
        <p:spPr>
          <a:xfrm>
            <a:off x="1193532" y="1425910"/>
            <a:ext cx="5724104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 = new String[7];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[0] = new String("Java");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[1] = new String("System");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[2] = new String("Compiler");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[3] = new String("Park");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[4] = new String("Tree");</a:t>
            </a:r>
          </a:p>
          <a:p>
            <a:pPr>
              <a:lnSpc>
                <a:spcPts val="22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sr[5] = new String("Dinner");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[6] = new String("Brunch Cafe");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</a:t>
            </a:r>
            <a:r>
              <a:rPr lang="en-US" altLang="ko-KR" sz="1500" dirty="0" err="1">
                <a:latin typeface="Consolas" panose="020B0609020204030204" pitchFamily="49" charset="0"/>
              </a:rPr>
              <a:t>cnum</a:t>
            </a:r>
            <a:r>
              <a:rPr lang="en-US" altLang="ko-KR" sz="1500" dirty="0">
                <a:latin typeface="Consolas" panose="020B0609020204030204" pitchFamily="49" charset="0"/>
              </a:rPr>
              <a:t> = 0;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nn-NO" altLang="ko-KR" sz="1500" dirty="0">
                <a:latin typeface="Consolas" panose="020B0609020204030204" pitchFamily="49" charset="0"/>
              </a:rPr>
              <a:t>for(int i = 0; i &lt; sr.length; i++)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cnum += sr[i].length();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Consolas" panose="020B0609020204030204" pitchFamily="49" charset="0"/>
              </a:rPr>
              <a:t>총 문자의 수</a:t>
            </a:r>
            <a:r>
              <a:rPr lang="en-US" altLang="ko-KR" sz="1500" dirty="0">
                <a:latin typeface="Consolas" panose="020B0609020204030204" pitchFamily="49" charset="0"/>
              </a:rPr>
              <a:t>: " + </a:t>
            </a:r>
            <a:r>
              <a:rPr lang="en-US" altLang="ko-KR" sz="1500" dirty="0" err="1">
                <a:latin typeface="Consolas" panose="020B0609020204030204" pitchFamily="49" charset="0"/>
              </a:rPr>
              <a:t>cnum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6455</TotalTime>
  <Words>1891</Words>
  <Application>Microsoft Office PowerPoint</Application>
  <PresentationFormat>와이드스크린</PresentationFormat>
  <Paragraphs>311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13-1.  1차원 배열의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13-2. enhanced for문</vt:lpstr>
      <vt:lpstr>PowerPoint 프레젠테이션</vt:lpstr>
      <vt:lpstr>PowerPoint 프레젠테이션</vt:lpstr>
      <vt:lpstr>PowerPoint 프레젠테이션</vt:lpstr>
      <vt:lpstr>13-3.  다차원 배열의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1084</cp:revision>
  <dcterms:created xsi:type="dcterms:W3CDTF">2017-07-09T08:11:09Z</dcterms:created>
  <dcterms:modified xsi:type="dcterms:W3CDTF">2021-11-08T01:34:26Z</dcterms:modified>
</cp:coreProperties>
</file>