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394" r:id="rId4"/>
    <p:sldId id="367" r:id="rId5"/>
    <p:sldId id="395" r:id="rId6"/>
    <p:sldId id="393" r:id="rId7"/>
    <p:sldId id="358" r:id="rId8"/>
    <p:sldId id="396" r:id="rId9"/>
    <p:sldId id="397" r:id="rId10"/>
    <p:sldId id="401" r:id="rId11"/>
    <p:sldId id="343" r:id="rId12"/>
    <p:sldId id="398" r:id="rId13"/>
    <p:sldId id="399" r:id="rId14"/>
    <p:sldId id="400" r:id="rId15"/>
    <p:sldId id="342" r:id="rId16"/>
    <p:sldId id="378" r:id="rId17"/>
    <p:sldId id="384" r:id="rId18"/>
    <p:sldId id="385" r:id="rId19"/>
    <p:sldId id="386" r:id="rId20"/>
    <p:sldId id="388" r:id="rId21"/>
    <p:sldId id="389" r:id="rId22"/>
    <p:sldId id="390" r:id="rId23"/>
    <p:sldId id="387" r:id="rId24"/>
    <p:sldId id="391" r:id="rId25"/>
    <p:sldId id="383" r:id="rId26"/>
    <p:sldId id="39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94"/>
  </p:normalViewPr>
  <p:slideViewPr>
    <p:cSldViewPr snapToGrid="0" snapToObjects="1">
      <p:cViewPr varScale="1">
        <p:scale>
          <a:sx n="123" d="100"/>
          <a:sy n="123" d="100"/>
        </p:scale>
        <p:origin x="192" y="2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5/7/25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기타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8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 - CJS vs.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844213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ESM 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CMA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odules)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ES2015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도입된 자바스크립트의 공식 모듈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가져오기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CJS 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ommon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모듈화를 위해 만들어진 비표준 방식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CommonJS: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밖에서 실행되는 자바스크립트를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module.exports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가져오기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require()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package.json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"type": 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추가하거나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.mjs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확장자로 만든 파일은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방식이 적용됨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Node.js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js, cjs, mjs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.js: package.json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"type":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"module"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해당 속성이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.cjs: "type":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상관 없이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방식의 모듈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.mjs: "type":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상관 없이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ESM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모듈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07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없음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파싱을 중지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스크립트 다운로드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다운로드가 완료되면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스크립트를 즉시 실행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 실행이 완료되면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파싱을 재개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실행 시간동안 페이지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렌더링 지연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발생할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8DF0A-F86C-46FF-A559-7287527B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2" y="2544771"/>
            <a:ext cx="10101575" cy="19685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EFF2B-D241-44B2-875D-9DF067D2A6B8}"/>
              </a:ext>
            </a:extLst>
          </p:cNvPr>
          <p:cNvSpPr txBox="1"/>
          <p:nvPr/>
        </p:nvSpPr>
        <p:spPr>
          <a:xfrm>
            <a:off x="1069337" y="4695219"/>
            <a:ext cx="10101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이미지 출처</a:t>
            </a:r>
            <a:r>
              <a:rPr lang="en-US" altLang="ko-KR" sz="1400"/>
              <a:t>: </a:t>
            </a:r>
            <a:r>
              <a:rPr lang="ko-KR" altLang="en-US" sz="1400"/>
              <a:t>https://wp-kama.com/2289/difference-between-async-and-defer-in-the-script-tag</a:t>
            </a:r>
          </a:p>
        </p:txBody>
      </p:sp>
    </p:spTree>
    <p:extLst>
      <p:ext uri="{BB962C8B-B14F-4D97-AF65-F5344CB8AC3E}">
        <p14:creationId xmlns:p14="http://schemas.microsoft.com/office/powerpoint/2010/main" val="197003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스크립트 다운로드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다운로드가 완료되면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파싱을 멈추고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즉시 실행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스크립트가 여러개 있을 경우 작성 순서와 상관없이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 완료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 스크립트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DOMContentLoaded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 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 아무때나 실행될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순서가 보장되지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스크립트에만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(src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있는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적용됨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방문자 수 카운트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접속 통계 기록 등 페이지 내의 스크립트와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독립적인 기능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BD6BF3-3BAC-4B79-B750-EC27E186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7" y="3314751"/>
            <a:ext cx="10117806" cy="1971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9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defer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스크립트 다운로드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다운로드가 완료되어도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파싱이 완료될 때까지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기다렸다가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DOMContentLoaded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 직전에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스크립트가 여러개 있을 경우 작성 순서대로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스크립트에만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(src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있는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적용됨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type="module"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있으면 기본이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동작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렌더링이 우선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되는 경우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4BBB1-EBF7-45D9-9030-881B0E62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8" y="3230385"/>
            <a:ext cx="10166684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6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없음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</a:t>
            </a: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AB835A-05F3-4849-B992-60780521D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97487"/>
            <a:ext cx="7429500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DE4B323-3E6D-4E1C-B6BD-67D1E84D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48025"/>
            <a:ext cx="7429500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8BC00BA-FCFD-4C1B-99FA-C1444BA4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27138"/>
            <a:ext cx="7429500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0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use strict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06328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strict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문제점으로 지적되어온 몇가지 문법적 특징들을 새로운 버전이 나오면서 보완 했지만 하위 호환을 위해서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비활성화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활성화 시키기 위해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코드나 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 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"use strict"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지시자를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실수 예방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예상치 못한 버그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문법과 호환되는 코드 작성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자동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적용됨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tsconfig.json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"strict": true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"alwaysStrict": true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설정하면 컴파일된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"use strict"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자동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엄격 모드에서 적용되는 주요 문법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선언 없이 사용하면 오류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호출할때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아닌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매개변수 사용 금지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미래에 사용될 수 있는 키워드는 식별자로 사용 못함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implements , interface, package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private, protected, public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4C38A-29B0-4A17-91AB-6B932BC01012}"/>
              </a:ext>
            </a:extLst>
          </p:cNvPr>
          <p:cNvSpPr txBox="1"/>
          <p:nvPr/>
        </p:nvSpPr>
        <p:spPr>
          <a:xfrm>
            <a:off x="6581777" y="2155206"/>
            <a:ext cx="477202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모드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window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window.x = 10;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F6327-EEB8-4092-A2EC-D818A3465A28}"/>
              </a:ext>
            </a:extLst>
          </p:cNvPr>
          <p:cNvSpPr txBox="1"/>
          <p:nvPr/>
        </p:nvSpPr>
        <p:spPr>
          <a:xfrm>
            <a:off x="6581777" y="4333201"/>
            <a:ext cx="477202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엄격 모드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 strict"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❌ SyntaxError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❌ ReferenceError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314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동기 방식과 비동기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함수는 호출되면 내부의 코드가 순차적으로 실행된 뒤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호출한 코드는 해당 함수가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반환될 때까지 기다리며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반환된 이후에 다음 코드가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코드 실행 순서가 명확하며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일관성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보장됨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동기 방식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FEACD-3459-495A-99B1-10A820B6B446}"/>
              </a:ext>
            </a:extLst>
          </p:cNvPr>
          <p:cNvSpPr txBox="1"/>
          <p:nvPr/>
        </p:nvSpPr>
        <p:spPr>
          <a:xfrm>
            <a:off x="981480" y="2228996"/>
            <a:ext cx="565638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3. 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5. 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2. test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f1()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리턴될 때까지 기다림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6. test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test()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리턴될 때까지 기다림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38C4-DFD0-48F7-82BB-B730AF1CF361}"/>
              </a:ext>
            </a:extLst>
          </p:cNvPr>
          <p:cNvSpPr txBox="1"/>
          <p:nvPr/>
        </p:nvSpPr>
        <p:spPr>
          <a:xfrm>
            <a:off x="7385601" y="3049442"/>
            <a:ext cx="34215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1. 작업 시작.</a:t>
            </a:r>
          </a:p>
          <a:p>
            <a:r>
              <a:rPr lang="ko-KR" altLang="en-US"/>
              <a:t>        2. test 호출됨.</a:t>
            </a:r>
          </a:p>
          <a:p>
            <a:r>
              <a:rPr lang="ko-KR" altLang="en-US"/>
              <a:t>                3. f1 호출됨.</a:t>
            </a:r>
          </a:p>
          <a:p>
            <a:r>
              <a:rPr lang="ko-KR" altLang="en-US"/>
              <a:t>                4. 작업중...</a:t>
            </a:r>
          </a:p>
          <a:p>
            <a:r>
              <a:rPr lang="ko-KR" altLang="en-US"/>
              <a:t>                5. f1 리턴됨.</a:t>
            </a:r>
          </a:p>
          <a:p>
            <a:r>
              <a:rPr lang="ko-KR" altLang="en-US"/>
              <a:t>        6. test 리턴됨</a:t>
            </a:r>
          </a:p>
          <a:p>
            <a:r>
              <a:rPr lang="ko-KR" altLang="en-US"/>
              <a:t>7. 작업 종료.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6D2B447-7F76-4B0F-8865-855B60F2C3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E5B36-806A-418D-B33F-C0209BB6FB0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2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함수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함수는 호출되면 작업을 바로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하지만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결과가 준비될 때까지 기다리지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곧바로 리턴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함수는 나중에 결과를 전달할 것을 약속하며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코드는 그 사이에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작업을 계속 진행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코드 실행 순서가 고정되지 않고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효율적인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분산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가능함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22E0-2F60-4773-AC83-C36DA5E72BDC}"/>
              </a:ext>
            </a:extLst>
          </p:cNvPr>
          <p:cNvSpPr txBox="1"/>
          <p:nvPr/>
        </p:nvSpPr>
        <p:spPr>
          <a:xfrm>
            <a:off x="563667" y="2014597"/>
            <a:ext cx="703918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3. f1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동안 작업중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...`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?. f1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5. f1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2. test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6. test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시작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종료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8ABE2-BC65-4429-BA73-0A9C89A54FF2}"/>
              </a:ext>
            </a:extLst>
          </p:cNvPr>
          <p:cNvSpPr txBox="1"/>
          <p:nvPr/>
        </p:nvSpPr>
        <p:spPr>
          <a:xfrm>
            <a:off x="4885051" y="3674941"/>
            <a:ext cx="609765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1. </a:t>
            </a:r>
            <a:r>
              <a:rPr lang="ko-KR" altLang="en-US" sz="1600"/>
              <a:t>작업 시작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2. test </a:t>
            </a:r>
            <a:r>
              <a:rPr lang="ko-KR" altLang="en-US" sz="1600"/>
              <a:t>호출됨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3. f1 </a:t>
            </a:r>
            <a:r>
              <a:rPr lang="ko-KR" altLang="en-US" sz="1600"/>
              <a:t>호출됨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4. 6857ms </a:t>
            </a:r>
            <a:r>
              <a:rPr lang="ko-KR" altLang="en-US" sz="1600"/>
              <a:t>동안 작업중</a:t>
            </a:r>
            <a:r>
              <a:rPr lang="en-US" altLang="ko-KR" sz="1600"/>
              <a:t>...</a:t>
            </a:r>
          </a:p>
          <a:p>
            <a:r>
              <a:rPr lang="en-US" altLang="ko-KR" sz="1600"/>
              <a:t>                5. f1 </a:t>
            </a:r>
            <a:r>
              <a:rPr lang="ko-KR" altLang="en-US" sz="1600"/>
              <a:t>리턴됨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3. f1 </a:t>
            </a:r>
            <a:r>
              <a:rPr lang="ko-KR" altLang="en-US" sz="1600"/>
              <a:t>호출됨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4. 2297ms </a:t>
            </a:r>
            <a:r>
              <a:rPr lang="ko-KR" altLang="en-US" sz="1600"/>
              <a:t>동안 작업중</a:t>
            </a:r>
            <a:r>
              <a:rPr lang="en-US" altLang="ko-KR" sz="1600"/>
              <a:t>...</a:t>
            </a:r>
          </a:p>
          <a:p>
            <a:r>
              <a:rPr lang="en-US" altLang="ko-KR" sz="1600"/>
              <a:t>                5. f1 </a:t>
            </a:r>
            <a:r>
              <a:rPr lang="ko-KR" altLang="en-US" sz="1600"/>
              <a:t>리턴됨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6. test </a:t>
            </a:r>
            <a:r>
              <a:rPr lang="ko-KR" altLang="en-US" sz="1600"/>
              <a:t>리턴됨</a:t>
            </a:r>
          </a:p>
          <a:p>
            <a:r>
              <a:rPr lang="en-US" altLang="ko-KR" sz="1600"/>
              <a:t>7. </a:t>
            </a:r>
            <a:r>
              <a:rPr lang="ko-KR" altLang="en-US" sz="1600"/>
              <a:t>작업 종료</a:t>
            </a:r>
            <a:r>
              <a:rPr lang="en-US" altLang="ko-KR" sz="1600"/>
              <a:t>.</a:t>
            </a:r>
            <a:endParaRPr lang="ko-KR" altLang="en-US" sz="1600"/>
          </a:p>
          <a:p>
            <a:r>
              <a:rPr lang="ko-KR" altLang="en-US" sz="1600"/>
              <a:t>                        </a:t>
            </a:r>
            <a:r>
              <a:rPr lang="en-US" altLang="ko-KR" sz="1600"/>
              <a:t>?. f1 </a:t>
            </a:r>
            <a:r>
              <a:rPr lang="ko-KR" altLang="en-US" sz="1600"/>
              <a:t>작업 완료</a:t>
            </a:r>
            <a:r>
              <a:rPr lang="en-US" altLang="ko-KR" sz="1600"/>
              <a:t>. 2296.751882600838</a:t>
            </a:r>
          </a:p>
          <a:p>
            <a:r>
              <a:rPr lang="en-US" altLang="ko-KR" sz="1600"/>
              <a:t>                        ?. f1 </a:t>
            </a:r>
            <a:r>
              <a:rPr lang="ko-KR" altLang="en-US" sz="1600"/>
              <a:t>작업 완료</a:t>
            </a:r>
            <a:r>
              <a:rPr lang="en-US" altLang="ko-KR" sz="1600"/>
              <a:t>. 6856.743768633691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17167-AD76-45F2-A81D-7A3CDB2C656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동기 방식과 비동기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817EA32-A2B8-45EB-84AA-95A0E6E292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81C03-8753-454D-B14E-0D882CDEAE4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- 1.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콜백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작업이 끝난 뒤에 실행할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전달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결과를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작업이 완료되면 미리 등록한 콜백 함수가 호출돼 결과나 에러를 전달받아 처리하는 방식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BD1AB-3080-488A-BA1A-88C7141C320E}"/>
              </a:ext>
            </a:extLst>
          </p:cNvPr>
          <p:cNvSpPr txBox="1"/>
          <p:nvPr/>
        </p:nvSpPr>
        <p:spPr>
          <a:xfrm>
            <a:off x="870941" y="1838287"/>
            <a:ext cx="79976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작업 완료 후 콜백 함수 호출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E483B-BC51-4507-9B1F-CB26997CEC15}"/>
              </a:ext>
            </a:extLst>
          </p:cNvPr>
          <p:cNvSpPr txBox="1"/>
          <p:nvPr/>
        </p:nvSpPr>
        <p:spPr>
          <a:xfrm>
            <a:off x="870941" y="5413115"/>
            <a:ext cx="60976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작업 종료 </a:t>
            </a:r>
            <a:r>
              <a:rPr lang="en-US" altLang="ko-KR"/>
              <a:t>.</a:t>
            </a:r>
          </a:p>
          <a:p>
            <a:r>
              <a:rPr lang="ko-KR" altLang="en-US"/>
              <a:t>f1 작업 완료. 6039.799201385707</a:t>
            </a:r>
          </a:p>
          <a:p>
            <a:r>
              <a:rPr lang="ko-KR" altLang="en-US"/>
              <a:t>f1의 작업이 완료된 후 호출. f1의 작업 결과.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D8604EC-02E3-4A94-A040-02D529093F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792DAF-9295-4C88-9485-9B90AAF83A5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ex08-07-02.ts, 03,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58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- 2. Promise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작업의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결과를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나중에 전달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(ES2015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함수가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반환한다면 현재 작업을 처리 중이며 작업이 처리 완료되는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어떤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준비해서 전달할 것이라는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약속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처리할 작업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가진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성공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적으로 완료 되었을 때 호출할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인자값은 작업 결과를 전달하는데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했을 때 호출할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인자값은 실패 사유를 전달하는데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1E094-87F8-4D4B-9DE5-ACE0E5E38099}"/>
              </a:ext>
            </a:extLst>
          </p:cNvPr>
          <p:cNvSpPr txBox="1"/>
          <p:nvPr/>
        </p:nvSpPr>
        <p:spPr>
          <a:xfrm>
            <a:off x="978083" y="3841442"/>
            <a:ext cx="754380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)</a:t>
            </a:r>
          </a:p>
        </p:txBody>
      </p:sp>
    </p:spTree>
    <p:extLst>
      <p:ext uri="{BB962C8B-B14F-4D97-AF65-F5344CB8AC3E}">
        <p14:creationId xmlns:p14="http://schemas.microsoft.com/office/powerpoint/2010/main" val="15214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001335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966756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에러 핸들링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ESM (ECMAScript Modules)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use strict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동기 방식과 비동기 방식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64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 이용한 비동기 함수 작성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Promise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반환하는 함수는 비동기 함수가 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작성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함수에서 처리할 작업 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성공 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호출하고 인자값으로 작업 결과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실패 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reject()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호출하고 인자값으로 실패 사유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56ADF-7377-4A06-8C81-A4E6E4FAC051}"/>
              </a:ext>
            </a:extLst>
          </p:cNvPr>
          <p:cNvSpPr txBox="1"/>
          <p:nvPr/>
        </p:nvSpPr>
        <p:spPr>
          <a:xfrm>
            <a:off x="1105579" y="2934107"/>
            <a:ext cx="733274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에러 발생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08553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64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 이용한 비동기 함수 호출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onfulfilled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Promise)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Promise)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endParaRPr lang="ko-KR" altLang="en-US"/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onfulfilled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호출될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함수에서 작업 성공 시 호출한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전달한 인자값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reject()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호출될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함수에서 작업 실패 시 호출한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전달한 인자값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반환되어 체인 방식으로 호출이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onfulfilled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반환하는 함수일 경우 여러 비동기 함수를 순차적으로 호출하는데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73627-65D3-4D40-8721-403EAA841B86}"/>
              </a:ext>
            </a:extLst>
          </p:cNvPr>
          <p:cNvSpPr txBox="1"/>
          <p:nvPr/>
        </p:nvSpPr>
        <p:spPr>
          <a:xfrm>
            <a:off x="838200" y="3784383"/>
            <a:ext cx="1051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},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4F3A626-3D24-4FE9-B6DB-ED5F1FE331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39B09E-E161-45E6-88E3-AE88E633E10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ex08-08.ts, 08-08-02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68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64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 이용한 비동기 함수 호출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)):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endParaRPr lang="ko-KR" altLang="en-US"/>
          </a:p>
          <a:p>
            <a:pPr lvl="2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then()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then()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두번째 인자인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처리하지 않은 에러는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처리됨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onfinally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onfinally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: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성공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실패와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상관없이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항상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73627-65D3-4D40-8721-403EAA841B86}"/>
              </a:ext>
            </a:extLst>
          </p:cNvPr>
          <p:cNvSpPr txBox="1"/>
          <p:nvPr/>
        </p:nvSpPr>
        <p:spPr>
          <a:xfrm>
            <a:off x="838200" y="2966868"/>
            <a:ext cx="10515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성공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실패와 상관없이 항상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BC99BA4-0094-4416-B044-30B1892E42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3F43DB-37AC-416A-982C-1279C36E239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ex08-08-03.ts, 08-08-04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16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static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748963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성공하면 각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결과들을 모은 배열을 가진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fulfilled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상태의 새로운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하나라도 실패하면 즉시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가장 먼저 실패한 사유를 가진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상태의 새로운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가장 먼저 성공한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실패하면 각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실패 사유를 모은 배열을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가진 결과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EFEA4-758E-4853-91D7-A4A22CB403FC}"/>
              </a:ext>
            </a:extLst>
          </p:cNvPr>
          <p:cNvSpPr txBox="1"/>
          <p:nvPr/>
        </p:nvSpPr>
        <p:spPr>
          <a:xfrm>
            <a:off x="563666" y="3538161"/>
            <a:ext cx="9170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작업이 모두 성공한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작업이 하나라도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C00FE-EFF7-41E9-BAF1-21A37303341B}"/>
              </a:ext>
            </a:extLst>
          </p:cNvPr>
          <p:cNvSpPr txBox="1"/>
          <p:nvPr/>
        </p:nvSpPr>
        <p:spPr>
          <a:xfrm>
            <a:off x="563666" y="5141913"/>
            <a:ext cx="9170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가장 먼저 성공한 작업의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작업이 모두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96091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static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5585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Promise.race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실행해서 성공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 여부와 상관없이 가장 먼저 끝난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(settled) 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Promise.allSettled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실행해서 모든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settled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 후 결과 배열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실패해도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 배열에는 각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상태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(status: fulfilled | rejected)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결과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(value | reason: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 이유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들어감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C9419-C960-4116-B738-4E68F65893E8}"/>
              </a:ext>
            </a:extLst>
          </p:cNvPr>
          <p:cNvSpPr txBox="1"/>
          <p:nvPr/>
        </p:nvSpPr>
        <p:spPr>
          <a:xfrm>
            <a:off x="809625" y="2665275"/>
            <a:ext cx="88011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가장 먼저 성공한 작업의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가장 먼저 실패한 작업의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A3F39-D237-44C6-94BB-FECD2096598F}"/>
              </a:ext>
            </a:extLst>
          </p:cNvPr>
          <p:cNvSpPr txBox="1"/>
          <p:nvPr/>
        </p:nvSpPr>
        <p:spPr>
          <a:xfrm>
            <a:off x="813703" y="4211491"/>
            <a:ext cx="7562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allSettled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모든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58A0B-359A-4C8D-A732-36B8B49D4735}"/>
              </a:ext>
            </a:extLst>
          </p:cNvPr>
          <p:cNvSpPr txBox="1"/>
          <p:nvPr/>
        </p:nvSpPr>
        <p:spPr>
          <a:xfrm>
            <a:off x="4831214" y="4889699"/>
            <a:ext cx="6096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모든 </a:t>
            </a:r>
            <a:r>
              <a:rPr lang="en-US" altLang="ko-KR"/>
              <a:t>f1 </a:t>
            </a:r>
            <a:r>
              <a:rPr lang="ko-KR" altLang="en-US"/>
              <a:t>작업 결과</a:t>
            </a:r>
            <a:r>
              <a:rPr lang="en-US" altLang="ko-KR"/>
              <a:t>. [</a:t>
            </a:r>
          </a:p>
          <a:p>
            <a:r>
              <a:rPr lang="en-US" altLang="ko-KR"/>
              <a:t>  { status: 'fulfilled', value: 'f1</a:t>
            </a:r>
            <a:r>
              <a:rPr lang="ko-KR" altLang="en-US"/>
              <a:t>의 작업 성공 결과</a:t>
            </a:r>
            <a:r>
              <a:rPr lang="en-US" altLang="ko-KR"/>
              <a:t>. 212' },</a:t>
            </a:r>
          </a:p>
          <a:p>
            <a:r>
              <a:rPr lang="en-US" altLang="ko-KR"/>
              <a:t>  { status: 'rejected', reason: 'f1 </a:t>
            </a:r>
            <a:r>
              <a:rPr lang="ko-KR" altLang="en-US"/>
              <a:t>작업 실패 사유</a:t>
            </a:r>
            <a:r>
              <a:rPr lang="en-US" altLang="ko-KR"/>
              <a:t>. 581' },</a:t>
            </a:r>
          </a:p>
          <a:p>
            <a:r>
              <a:rPr lang="en-US" altLang="ko-KR"/>
              <a:t>  { status: 'rejected', reason: 'f1 </a:t>
            </a:r>
            <a:r>
              <a:rPr lang="ko-KR" altLang="en-US"/>
              <a:t>작업 실패 사유</a:t>
            </a:r>
            <a:r>
              <a:rPr lang="en-US" altLang="ko-KR"/>
              <a:t>. 711' }</a:t>
            </a:r>
          </a:p>
          <a:p>
            <a:r>
              <a:rPr lang="en-US" altLang="ko-KR"/>
              <a:t>]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FFE9322-5904-4099-B5EE-1FA0B21B31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D5C3B0-CDFA-484F-BBF3-A7CFE97222D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ex08-08-05.ts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6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async/await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쉽게 다루기 위해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ES2017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콜백헬이나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then()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복잡한 체인 방식을 사용하지 않고도 비동기 함수의 순차적인 호출이 가능해서 비동기 코드를 마치 동기 코드처럼 작성할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async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선언부에 붙이는 키워드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키워드가 붙은 함수는 자동으로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리턴한 값은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값을 전달하는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throw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reject()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값을 전달하는 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08F15-A64C-4176-86BA-4FC8D73242E0}"/>
              </a:ext>
            </a:extLst>
          </p:cNvPr>
          <p:cNvSpPr txBox="1"/>
          <p:nvPr/>
        </p:nvSpPr>
        <p:spPr>
          <a:xfrm>
            <a:off x="443924" y="3815160"/>
            <a:ext cx="4953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Promise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async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95A51-1D5F-4113-A6A3-3920030FEE99}"/>
              </a:ext>
            </a:extLst>
          </p:cNvPr>
          <p:cNvSpPr txBox="1"/>
          <p:nvPr/>
        </p:nvSpPr>
        <p:spPr>
          <a:xfrm>
            <a:off x="5652076" y="3820320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Promise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'p2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async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'a2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207D2-B8DD-46DA-AF72-65F1BDA713E5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- 3. async/await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46417EB-7EBE-49FE-95A7-F6F8587247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F6FDF-8B7C-4474-8E52-C7D78575809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84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09186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await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앞에 붙여서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처리될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(settled)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기다렸다가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결과값을 반환해주는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안에서만 사용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흐름이 동기함수를 호출하는 것과 비슷해서 가독성이 좋아짐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2C51F-F3A7-49EC-AFE1-1420598CD28B}"/>
              </a:ext>
            </a:extLst>
          </p:cNvPr>
          <p:cNvSpPr txBox="1"/>
          <p:nvPr/>
        </p:nvSpPr>
        <p:spPr>
          <a:xfrm>
            <a:off x="563667" y="2136420"/>
            <a:ext cx="5237058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FC3BF-93BE-4073-84B5-C455F7677783}"/>
              </a:ext>
            </a:extLst>
          </p:cNvPr>
          <p:cNvSpPr txBox="1"/>
          <p:nvPr/>
        </p:nvSpPr>
        <p:spPr>
          <a:xfrm>
            <a:off x="6203586" y="2136420"/>
            <a:ext cx="5362575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D1D70-3349-484B-B82C-DAEB9759DF0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- 3. async/await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466AC5C-3D8A-47D8-97FA-2058E38CCB3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B0256-6F6F-4559-86DB-F7CAC5A0E9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ex08-09-02.ts, 08-10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51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Error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Error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정보를 표현하는 기본 클래스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ErrorOptions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원본 에러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중첩 에러를 만들때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cause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원본 에러를 지정하면 에러를 추적하기 용이함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ES2022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이름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생성한 에러명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(Error, TypeError, ReferenceError, SyntaxError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message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설명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함수에 전달한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stack: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 스택 정보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에러가 발생한 시점의 콜스택 정보가 들어있는 문자열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cause: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중첩 에러를 만들때 지정한 원본 에러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F324A-8027-4D4D-AE12-ECF85725A405}"/>
              </a:ext>
            </a:extLst>
          </p:cNvPr>
          <p:cNvSpPr txBox="1"/>
          <p:nvPr/>
        </p:nvSpPr>
        <p:spPr>
          <a:xfrm>
            <a:off x="733756" y="4036378"/>
            <a:ext cx="4543425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ED040-2E86-43A8-ABE2-77DFD460B0B9}"/>
              </a:ext>
            </a:extLst>
          </p:cNvPr>
          <p:cNvSpPr txBox="1"/>
          <p:nvPr/>
        </p:nvSpPr>
        <p:spPr>
          <a:xfrm>
            <a:off x="3874295" y="4608254"/>
            <a:ext cx="770096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Error: 에러 발생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at f1 (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C:\febc13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\01.js\JS\workspace\ch08\ex08-01.ts: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:1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at f2 (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C:\febc13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\01.js\JS\workspace \ch08\ex08-01.ts: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at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Object.&lt;anonymous&gt; (C:\febc13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\01.js\JS\workspace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\ch08\ex08-01.ts:10:1)</a:t>
            </a:r>
          </a:p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......</a:t>
            </a:r>
            <a:endParaRPr lang="ko-KR" altLang="en-US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9D0CA83-6BF1-434C-BF5D-9407D6D2F2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FC390-C657-4115-AF35-0F54F898647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71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에러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60379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Error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클래스를 상속 받아서 세분화된 에러를 표현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TypeError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타입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Uncaught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TypeError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Cannot read properties of null (reading 'fn')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Uncaught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TypeError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Cannot read properties of undefined (reading 'fn')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ReferenceError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선언되지 않은 변수 접근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Uncaught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ReferenceError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x is not defined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SyntaxError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문법 오류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'retrun x + 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에러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상속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C44D9EBF-FBC5-4AAE-8606-D8F88FB53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91345-C68F-4F81-A5A2-455C7C77C1AF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8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try...catch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try...catch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발생할 수 있는 코드를 안전하게 실행하기 위해서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try...catch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 없이 실행되는 코드에서 에러가 발생하면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엔진은 콘솔에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콜스택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정보를 출력하며 프로그램 실행을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중단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try...catch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사용할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블럭 내에서 에러가 발생하면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블럭이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 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이후의 코드가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적으로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finally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블럭을 추가하면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블럭의 모든 코드가 정상 실행되거나 에러가 발생해서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블럭이 실행되거나 상관없이 항상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try...catch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하는 코드를 작성할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64FA4-33C8-4181-94F6-438C4611ABA0}"/>
              </a:ext>
            </a:extLst>
          </p:cNvPr>
          <p:cNvSpPr txBox="1"/>
          <p:nvPr/>
        </p:nvSpPr>
        <p:spPr>
          <a:xfrm>
            <a:off x="981075" y="3175715"/>
            <a:ext cx="957685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'retrun x + 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SyntaxError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발생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에러가 발생하면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블럭의 나머지 코드는 실행되지 않음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finally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'try...catch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문의 마지막에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함수 정상 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에러가 발생해도 실행됨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3EBDC-F63C-488A-A610-5AE0B708BEE7}"/>
              </a:ext>
            </a:extLst>
          </p:cNvPr>
          <p:cNvSpPr txBox="1"/>
          <p:nvPr/>
        </p:nvSpPr>
        <p:spPr>
          <a:xfrm>
            <a:off x="6653212" y="4364156"/>
            <a:ext cx="5105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에러 발생 SyntaxError: Unexpected identifier 'x'</a:t>
            </a:r>
            <a:endParaRPr lang="en-US" altLang="ko-KR"/>
          </a:p>
          <a:p>
            <a:r>
              <a:rPr lang="en-US" altLang="ko-KR"/>
              <a:t>try...catch </a:t>
            </a:r>
            <a:r>
              <a:rPr lang="ko-KR" altLang="en-US"/>
              <a:t>문의 마지막에 호출</a:t>
            </a:r>
            <a:endParaRPr lang="en-US" altLang="ko-KR"/>
          </a:p>
          <a:p>
            <a:r>
              <a:rPr lang="en-US" altLang="ko-KR"/>
              <a:t>f1 </a:t>
            </a:r>
            <a:r>
              <a:rPr lang="ko-KR" altLang="en-US"/>
              <a:t>함수 정상 종료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E5DACBB6-BD6B-4694-9E16-876047ACBD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473B39-B28E-469F-87E2-0559CCB292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1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throw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throw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직접 에러를 발생시키는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에러를 직접 처리하지 않고 함수를 호출한 쪽으로 전달할때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throw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되면 프로그램 실행이 중지되고 가까운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블럭으로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65119-0A2E-4B38-A57D-9A4A203BDF3A}"/>
              </a:ext>
            </a:extLst>
          </p:cNvPr>
          <p:cNvSpPr txBox="1"/>
          <p:nvPr/>
        </p:nvSpPr>
        <p:spPr>
          <a:xfrm>
            <a:off x="940164" y="2084092"/>
            <a:ext cx="912469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으로 나눌 수 없습니다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2E3FD-5287-4722-A29C-845908A06DCF}"/>
              </a:ext>
            </a:extLst>
          </p:cNvPr>
          <p:cNvSpPr txBox="1"/>
          <p:nvPr/>
        </p:nvSpPr>
        <p:spPr>
          <a:xfrm>
            <a:off x="7261277" y="5023961"/>
            <a:ext cx="44068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에러 발생 </a:t>
            </a:r>
            <a:r>
              <a:rPr lang="en-US" altLang="ko-KR"/>
              <a:t>0</a:t>
            </a:r>
            <a:r>
              <a:rPr lang="ko-KR" altLang="en-US"/>
              <a:t>으로 나눌 수 없습니다</a:t>
            </a:r>
            <a:r>
              <a:rPr lang="en-US" altLang="ko-KR"/>
              <a:t>.</a:t>
            </a:r>
          </a:p>
          <a:p>
            <a:r>
              <a:rPr lang="ko-KR" altLang="en-US"/>
              <a:t>5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5EE6BD-4237-4664-8A9F-412121E650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7E372B-8314-46EC-B03E-FC083C9F018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08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30012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코드를 파일 단위로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불필요한 전역 오염 없이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있게 해줌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자체가 독립된 스코프를 가지므로 모듈내에서 선언한 변수는 전역변수가 아닌 모듈변수로써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내부에서만 접근 가능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구성 요소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내보내기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하면 다른 모듈에서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모듈에서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값을 참조하려면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모듈을 사용하려면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type="module"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A04D0-3CBF-4309-952B-ECDA4B779A7D}"/>
              </a:ext>
            </a:extLst>
          </p:cNvPr>
          <p:cNvSpPr txBox="1"/>
          <p:nvPr/>
        </p:nvSpPr>
        <p:spPr>
          <a:xfrm>
            <a:off x="933449" y="3230385"/>
            <a:ext cx="92297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C8A92-A94C-4AF7-B571-BD902F93B363}"/>
              </a:ext>
            </a:extLst>
          </p:cNvPr>
          <p:cNvSpPr txBox="1"/>
          <p:nvPr/>
        </p:nvSpPr>
        <p:spPr>
          <a:xfrm>
            <a:off x="933450" y="5554513"/>
            <a:ext cx="6153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"index.js"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8A4F4-B283-4BF2-8EBA-7A4848CFE134}"/>
              </a:ext>
            </a:extLst>
          </p:cNvPr>
          <p:cNvSpPr txBox="1"/>
          <p:nvPr/>
        </p:nvSpPr>
        <p:spPr>
          <a:xfrm>
            <a:off x="9507989" y="3312954"/>
            <a:ext cx="15335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ts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C2864-D5B1-4917-9AAA-DDB12D59BB5C}"/>
              </a:ext>
            </a:extLst>
          </p:cNvPr>
          <p:cNvSpPr txBox="1"/>
          <p:nvPr/>
        </p:nvSpPr>
        <p:spPr>
          <a:xfrm>
            <a:off x="933450" y="436259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6B63-43F0-4503-898C-E267D1B2EF44}"/>
              </a:ext>
            </a:extLst>
          </p:cNvPr>
          <p:cNvSpPr txBox="1"/>
          <p:nvPr/>
        </p:nvSpPr>
        <p:spPr>
          <a:xfrm>
            <a:off x="6924674" y="5391954"/>
            <a:ext cx="15335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index.html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B8B05-1BEC-4040-875B-84F363716799}"/>
              </a:ext>
            </a:extLst>
          </p:cNvPr>
          <p:cNvSpPr txBox="1"/>
          <p:nvPr/>
        </p:nvSpPr>
        <p:spPr>
          <a:xfrm>
            <a:off x="6496049" y="4443850"/>
            <a:ext cx="15335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index.ts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3ADE3BFC-1C76-4C4C-A6C4-2FF3CA4692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985D23-FBA7-440A-8F86-9CD3A186853F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ex08-05/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 - export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558587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구성 요소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등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외부로 내보내 다른 모듈에서 사용할 수 있게 해주는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Named Export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내보내기할 각 구성 요소 앞에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지정하거나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{ plus, minus }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</a:t>
            </a:r>
            <a:r>
              <a:rPr lang="ko-KR" altLang="en-US" b="0">
                <a:solidFill>
                  <a:srgbClr val="3B3B3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선언과 분리해서 따로 작성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여러번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중괄호 안에 정확한 구성 요소명을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plus, minus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3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Default Export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내보내기할 구성 요소 앞에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default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 default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모듈 내에서 한번만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이름은 자유롭게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219A515-34F7-44D5-8112-DAEB1C7205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77E24-CD51-45DD-98D2-AC682B8D9F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ex08-05/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2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 - import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4938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모듈에서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구성 요소를 가져올 때 사용하는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Named Import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내보낸 구성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감싸서 가져옴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이름이 정확히 일치 해야 하며 필요한 것만 선택해서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 사용 가능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 as add, minus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defRPr/>
            </a:pP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Default Import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default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내보낸 구성 요소는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 없이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자유롭게 이름을 지정해서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buFontTx/>
              <a:buChar char="•"/>
              <a:defRPr/>
            </a:pP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Mixed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Named 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같이 사용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일관성과 가독성 저하로 권장하지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solidFill>
                <a:srgbClr val="3B3B3B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Import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했을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228B5C9-7D48-4565-841D-16549382DC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2584A-04FC-497C-94F4-E289EE65DF0F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ex08-05/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0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12086</TotalTime>
  <Words>4149</Words>
  <Application>Microsoft Macintosh PowerPoint</Application>
  <PresentationFormat>와이드스크린</PresentationFormat>
  <Paragraphs>536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Noto Sans CJK KR Regular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이훈진[컴퓨터정보공학과]</cp:lastModifiedBy>
  <cp:revision>926</cp:revision>
  <dcterms:created xsi:type="dcterms:W3CDTF">2019-05-07T05:36:17Z</dcterms:created>
  <dcterms:modified xsi:type="dcterms:W3CDTF">2025-05-07T01:44:33Z</dcterms:modified>
</cp:coreProperties>
</file>