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2" r:id="rId26"/>
    <p:sldId id="286" r:id="rId27"/>
    <p:sldId id="280" r:id="rId28"/>
    <p:sldId id="281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3FBF1-6E6A-46A9-B1F6-E4A78160F649}" v="235" dt="2023-03-20T11:11:18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>
        <p:scale>
          <a:sx n="57" d="100"/>
          <a:sy n="57" d="100"/>
        </p:scale>
        <p:origin x="39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96EE-1326-4449-BF16-0B2F3607A27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34A1-BC92-43EC-9E3C-83FA7580B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2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59FAD-6774-10C5-C00F-82CB497F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2ABB5E-F81C-0B55-21F0-F802F470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684A1-1465-FDFE-7459-25DE4877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CD2-4FFD-4124-8354-5E51FAC5EB2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A7C-1506-D0F6-B654-6AC127B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049FA-9DEA-F32B-818F-F882639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C436-786D-C6A7-A112-87966C8C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F054A-4976-37B0-DEF8-6B32C38A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15D8D-F629-0733-1607-9B6F9DDE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DFB-D3A9-4AEF-90E9-048AD00CA4BF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447A6-7CD3-FBFB-CB9B-B88AB6A3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5F572-F184-EEA1-D6D8-55A64111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8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B87BA-1559-322A-281F-3869D8A7F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5B73F-9ED0-A5E1-C62E-67E0506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D50D5-1955-44EC-6E4E-4FE003D7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EE-9D75-478E-971C-46EC35535248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A4093-7546-A8A1-B793-82E60A37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A6F9D-C355-9C8F-C959-B948681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415E-2119-94F3-3257-40B6430D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B6644-2FA7-4C2A-B64B-E7AB8426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4493-92DF-5324-61C0-4252C48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0B6-1A58-4B49-ABE1-FA62C9BC6684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993F3-3501-D088-0564-C8CFC54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F8E0C-3247-06C1-D42E-1ACB58FE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74B9D-9481-9DC1-A9A4-8A29E959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0E532-CE76-5687-9FB7-8B34AA1A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1F789-3084-0C3D-FCDA-C9934798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539F-E3D9-4AE3-8A21-FCECE402D86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1CDF3-4991-C8DD-CFC6-B4020C3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4C180-4A65-946A-E3F0-C32BAF08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AB26D-E918-F55C-3F57-7C6323FA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AF3E5-7BDC-C59D-39E3-1F66037B8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D42BD2-853C-30C3-05C3-4B7BDDD5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3A39A-2D5A-85C3-C408-78ED88E6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C1E8-77C6-472F-83CF-059861E4DC9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B600B-6B4A-2CF0-B587-4FE25914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D3767-3DEE-21A0-D6E9-C785F7E7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9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4A946-D589-50FD-9F3D-276AA34C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3EC86-FA7C-A930-A6DB-D2370030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7CEED-7EA9-3A88-1EA5-A1B389D3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44154-4EAE-B62C-CF96-3F575B24C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0D35AA-BF59-496B-F53B-577061376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93644A-624F-C491-33EF-5CDD342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AFC-71E9-4CA5-AB83-21888F6CEA28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9758B-2BA2-95EF-8BB9-199AC819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EDB8B-AA4E-AAE9-13C7-D7863F79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C11AC-A5BD-9505-10EC-044DD1D3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09E04-5696-8A93-BDA7-61DF3B8C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2F5-0E85-4369-B74C-54197D5112F8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10B50-3E9F-45FF-40AA-ABE0C632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05E72-F728-BCE9-989D-7787A552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3BE951-E2FA-BCFE-22E2-7214FF70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DD52-988F-41E4-A2DF-1FF0E753774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F87C53-BE95-8505-01E7-1333C06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62898-B45C-E25F-003E-D3A03A9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0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CFC7-4B37-D0D3-7EE2-75AE3370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EDBDC-6F31-7781-1630-5C1F29AF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A507-8B30-73AE-4091-CF2434944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FCDD6-C99D-D546-3616-934392E9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334-3446-4DDD-9961-790BCC8D978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B430C-9947-C2BD-FD07-CD4A8054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5BE96-952E-E0F7-E506-3F46206F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8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02550-43D5-BE29-269E-D7A4577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5BE22-5175-6E6E-F1AC-DFC4E2D4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1A027-38F4-FEC9-7CA8-A0F17145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2F9CD-100C-1737-AD35-703B25D1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980-F742-4983-BDD5-FAAB7DC476B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BCC6B-B58F-6DE3-1019-CE45FFF3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B1F3A-DBA9-A59E-2452-DEB4D71E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823B46-3515-CA99-A6FA-B425D4D1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9AC0C-E1FB-EFCE-446C-495F6A1D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DC263-FB02-BACF-24C3-F1E5B268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0081-C261-45ED-94D3-9D691B1F6DF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4B8C-39E3-4B9C-5D20-586181864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4AD7-5535-5FD1-6FA5-922C6A78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84EC-3223-4EAB-8958-1C084D5FB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59021-6E0C-7F69-5665-3B6DF4763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A5896-C7C4-9951-C6D1-54071461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846"/>
            <a:ext cx="9144000" cy="1271954"/>
          </a:xfrm>
        </p:spPr>
        <p:txBody>
          <a:bodyPr/>
          <a:lstStyle/>
          <a:p>
            <a:r>
              <a:rPr lang="ko-KR" altLang="en-US" dirty="0" err="1"/>
              <a:t>이광운</a:t>
            </a:r>
            <a:r>
              <a:rPr lang="en-US" altLang="ko-KR" dirty="0"/>
              <a:t>, </a:t>
            </a:r>
            <a:r>
              <a:rPr lang="ko-KR" altLang="en-US" dirty="0"/>
              <a:t>이규환</a:t>
            </a:r>
            <a:r>
              <a:rPr lang="en-US" altLang="ko-KR" dirty="0"/>
              <a:t>, </a:t>
            </a:r>
            <a:r>
              <a:rPr lang="ko-KR" altLang="en-US" dirty="0"/>
              <a:t>손현정</a:t>
            </a:r>
            <a:r>
              <a:rPr lang="en-US" altLang="ko-KR" dirty="0"/>
              <a:t>, </a:t>
            </a:r>
            <a:r>
              <a:rPr lang="ko-KR" altLang="en-US" dirty="0"/>
              <a:t>허윤정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C71B3-DAA5-B95F-6FEA-2AFD0945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6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5B6F4-EAD6-27C2-8FB6-CF78D3C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074" name="Picture 2" descr="Daddy Makers: 비트코인 소스 코드 빌드, 사용 및 블록체인 코드 구조 분석">
            <a:extLst>
              <a:ext uri="{FF2B5EF4-FFF2-40B4-BE49-F238E27FC236}">
                <a16:creationId xmlns:a16="http://schemas.microsoft.com/office/drawing/2014/main" id="{C59D6952-3E7E-F38D-8100-E5D046E2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69" y="1889130"/>
            <a:ext cx="7930662" cy="30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5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041AB-0C32-19A0-FA30-9D9A0DB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975633-4864-FCF3-B608-25B9ECD6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30" y="1002139"/>
            <a:ext cx="9728140" cy="48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DCDA-24A5-8365-6B39-D432F6DC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Consensus algorithm (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inherit"/>
              </a:rPr>
              <a:t>합의 알고리즘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79645-DB0C-EDAB-3CCC-7ED05332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다수의 참여자들이 통일된 의사결정을 하기 위해 사용하는 알고리즘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algn="just" fontAlgn="base">
              <a:lnSpc>
                <a:spcPct val="150000"/>
              </a:lnSpc>
            </a:pPr>
            <a:r>
              <a:rPr lang="en-US" altLang="ko-KR" sz="2200" b="0" i="0" dirty="0" err="1">
                <a:solidFill>
                  <a:srgbClr val="000000"/>
                </a:solidFill>
                <a:effectLst/>
                <a:latin typeface="se-nanumgothic"/>
              </a:rPr>
              <a:t>PoW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(Proof of Work,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작업증명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200" b="0" i="0" dirty="0" err="1">
                <a:solidFill>
                  <a:srgbClr val="000000"/>
                </a:solidFill>
                <a:effectLst/>
                <a:latin typeface="se-nanumgothic"/>
              </a:rPr>
              <a:t>PoS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(Proof of Stake,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지분 증명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3002-B3F3-FE48-5050-DDA3AD3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7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2B9D-D8E1-CB9B-3DA1-B5B0B57C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inherit"/>
              </a:rPr>
              <a:t>비트코인</a:t>
            </a:r>
            <a:r>
              <a:rPr lang="en-US" altLang="ko-KR" sz="2800" b="1" dirty="0">
                <a:solidFill>
                  <a:srgbClr val="333333"/>
                </a:solidFill>
                <a:latin typeface="inherit"/>
              </a:rPr>
              <a:t>(Bitcoin)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E684E-9DEB-B866-4BF9-E55202AD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탈중앙화된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화폐</a:t>
            </a:r>
            <a:endParaRPr lang="en-US" altLang="ko-KR" sz="2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200" dirty="0">
              <a:solidFill>
                <a:srgbClr val="000000"/>
              </a:solidFill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비트코인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거래 명세를 보유</a:t>
            </a:r>
          </a:p>
          <a:p>
            <a:pPr>
              <a:lnSpc>
                <a:spcPct val="150000"/>
              </a:lnSpc>
            </a:pP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비트코인을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보상하는 과정을 통해 </a:t>
            </a:r>
            <a:r>
              <a:rPr lang="ko-KR" altLang="en-US" sz="2200" b="0" dirty="0">
                <a:solidFill>
                  <a:srgbClr val="000000"/>
                </a:solidFill>
                <a:effectLst/>
                <a:latin typeface="se-nanumgothic"/>
              </a:rPr>
              <a:t>네트워크 내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비트코인이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공급됨</a:t>
            </a:r>
            <a:endParaRPr lang="ko-KR" altLang="en-US" sz="22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ko-KR" altLang="en-US" sz="2200" b="0" i="0" dirty="0">
              <a:solidFill>
                <a:srgbClr val="333333"/>
              </a:solidFill>
              <a:effectLst/>
              <a:latin typeface="se-nanum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2B84C-D192-D196-28D3-F979E221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7996-9392-4372-5556-A4BB0C8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 err="1">
                <a:solidFill>
                  <a:srgbClr val="333333"/>
                </a:solidFill>
                <a:effectLst/>
                <a:latin typeface="se-nanumgothic"/>
              </a:rPr>
              <a:t>이더리움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(Ethereum)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F3365-62E4-16AB-097E-C5E5A3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en-US" altLang="ko-KR" sz="2200" b="0" i="0" dirty="0" err="1">
                <a:solidFill>
                  <a:srgbClr val="000000"/>
                </a:solidFill>
                <a:effectLst/>
                <a:latin typeface="+mn-ea"/>
              </a:rPr>
              <a:t>DApp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+mn-ea"/>
              </a:rPr>
              <a:t>을 실행할 수 있는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+mn-ea"/>
              </a:rPr>
              <a:t>탈중앙화된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+mn-ea"/>
              </a:rPr>
              <a:t> 플랫폼</a:t>
            </a:r>
            <a:endParaRPr lang="en-US" altLang="ko-KR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프로그래밍된대로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실행되는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+mn-ea"/>
              </a:rPr>
              <a:t>스마트 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+mn-ea"/>
              </a:rPr>
              <a:t>컨트랙트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+mn-ea"/>
              </a:rPr>
              <a:t>(smart contract)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를 사용해 작성</a:t>
            </a:r>
            <a:endParaRPr lang="en-US" altLang="ko-KR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솔리디티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(solidity)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프로그래밍 언어를 이용해 작성됨</a:t>
            </a:r>
            <a:endParaRPr lang="en-US" altLang="ko-KR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내부 화폐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이더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(ether)</a:t>
            </a:r>
            <a:endParaRPr lang="ko-KR" altLang="en-US" sz="20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just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단위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: ETH</a:t>
            </a:r>
          </a:p>
          <a:p>
            <a:pPr algn="just" fontAlgn="base"/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1 ether = 1,000,000,000,000,000,000 Wei</a:t>
            </a:r>
            <a:endParaRPr lang="ko-KR" altLang="en-US" sz="20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66232-83FB-98CB-0294-2F872EBB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7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207B-479C-0139-FB87-E629561C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kern="100" dirty="0">
                <a:effectLst/>
                <a:latin typeface="+mn-ea"/>
                <a:cs typeface="Times New Roman" panose="02020603050405020304" pitchFamily="18" charset="0"/>
              </a:rPr>
              <a:t>Ethereum : Account-based blockchain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1727-3F68-1D29-1819-16B0E481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215"/>
            <a:ext cx="10515600" cy="3984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kern="100" dirty="0">
                <a:effectLst/>
                <a:latin typeface="+mn-ea"/>
                <a:cs typeface="Times New Roman" panose="02020603050405020304" pitchFamily="18" charset="0"/>
              </a:rPr>
              <a:t>Account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en-US" sz="2200" kern="100" dirty="0">
                <a:effectLst/>
                <a:latin typeface="+mn-ea"/>
                <a:cs typeface="Times New Roman" panose="02020603050405020304" pitchFamily="18" charset="0"/>
              </a:rPr>
              <a:t>주소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(address), </a:t>
            </a:r>
            <a:r>
              <a:rPr lang="ko-KR" altLang="ko-KR" sz="2200" kern="100" dirty="0">
                <a:effectLst/>
                <a:latin typeface="+mn-ea"/>
                <a:cs typeface="Times New Roman" panose="02020603050405020304" pitchFamily="18" charset="0"/>
              </a:rPr>
              <a:t>잔액</a:t>
            </a:r>
            <a:r>
              <a:rPr lang="en-US" altLang="ko-KR" sz="22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balance</a:t>
            </a:r>
            <a:r>
              <a:rPr lang="en-US" altLang="ko-KR" sz="22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 err="1">
                <a:effectLst/>
                <a:latin typeface="+mn-ea"/>
                <a:cs typeface="Times New Roman" panose="02020603050405020304" pitchFamily="18" charset="0"/>
              </a:rPr>
              <a:t>논스</a:t>
            </a:r>
            <a:r>
              <a:rPr lang="en-US" altLang="ko-KR" sz="22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nonce</a:t>
            </a:r>
            <a:r>
              <a:rPr lang="en-US" altLang="ko-KR" sz="22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ko-KR" sz="2200" kern="100" dirty="0">
                <a:effectLst/>
                <a:latin typeface="+mn-ea"/>
                <a:cs typeface="Times New Roman" panose="02020603050405020304" pitchFamily="18" charset="0"/>
              </a:rPr>
              <a:t> 및 선택적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(optional) </a:t>
            </a:r>
            <a:r>
              <a:rPr lang="ko-KR" altLang="ko-KR" sz="2200" kern="100" dirty="0">
                <a:effectLst/>
                <a:latin typeface="+mn-ea"/>
                <a:cs typeface="Times New Roman" panose="02020603050405020304" pitchFamily="18" charset="0"/>
              </a:rPr>
              <a:t>스토리지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(storage)</a:t>
            </a:r>
            <a:r>
              <a:rPr lang="ko-KR" altLang="ko-KR" sz="2200" kern="100" dirty="0">
                <a:effectLst/>
                <a:latin typeface="+mn-ea"/>
                <a:cs typeface="Times New Roman" panose="02020603050405020304" pitchFamily="18" charset="0"/>
              </a:rPr>
              <a:t> 및 코드</a:t>
            </a:r>
            <a:r>
              <a:rPr lang="en-US" altLang="ko-KR" sz="2200" kern="100" dirty="0">
                <a:effectLst/>
                <a:latin typeface="+mn-ea"/>
                <a:cs typeface="Times New Roman" panose="02020603050405020304" pitchFamily="18" charset="0"/>
              </a:rPr>
              <a:t>(code)</a:t>
            </a:r>
            <a:r>
              <a:rPr lang="ko-KR" altLang="ko-KR" sz="2200" kern="100" dirty="0">
                <a:effectLst/>
                <a:latin typeface="+mn-ea"/>
                <a:cs typeface="Times New Roman" panose="02020603050405020304" pitchFamily="18" charset="0"/>
              </a:rPr>
              <a:t>를 포함하는 객체</a:t>
            </a:r>
            <a:endParaRPr lang="en-US" altLang="ko-KR" sz="2200" b="1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i="0" dirty="0">
                <a:effectLst/>
                <a:latin typeface="+mn-ea"/>
              </a:rPr>
              <a:t>EOA(externally-owned account)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i="0" dirty="0">
                <a:effectLst/>
                <a:latin typeface="+mn-ea"/>
              </a:rPr>
              <a:t>CA(contract account) </a:t>
            </a:r>
            <a:endParaRPr lang="ko-KR" altLang="en-US" sz="22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97E8E-0D95-B826-34EE-4E7C8161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7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D0B2-BCF3-4B66-851C-BA33F9DA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 err="1">
                <a:solidFill>
                  <a:srgbClr val="333333"/>
                </a:solidFill>
                <a:effectLst/>
                <a:latin typeface="se-nanumgothic"/>
              </a:rPr>
              <a:t>이더리움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 가상머신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(EVM, Ethereum virtual machine)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351E0-D76A-8F82-2579-62A6D892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707"/>
            <a:ext cx="10515600" cy="40902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이더리움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스마트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컨트랙트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바이트 코드 실행 환경</a:t>
            </a:r>
            <a:endParaRPr lang="en-US" altLang="ko-KR" sz="2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>
              <a:solidFill>
                <a:srgbClr val="000000"/>
              </a:solidFill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네트워크 내 모든 노드는 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e-nanumgothic"/>
              </a:rPr>
              <a:t>EVM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을 구동함 </a:t>
            </a:r>
            <a:endParaRPr lang="en-US" altLang="ko-KR" sz="2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457200" lvl="1" indent="0" algn="just" fontAlgn="base">
              <a:lnSpc>
                <a:spcPct val="150000"/>
              </a:lnSpc>
              <a:buNone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→ 스마트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컨트랙트를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가리키는 모든 트랜잭션 실행</a:t>
            </a:r>
            <a:endParaRPr lang="en-US" altLang="ko-KR" sz="2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se-nanumgothic"/>
              </a:rPr>
              <a:t>이더를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e-nanumgothic"/>
              </a:rPr>
              <a:t> 전송하는 트랜잭션도 주소가 잔액을 가지고 있는지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A16EC-FCB3-9A44-B1FF-DBF8221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7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12C8D-B941-51B4-734C-4AB986DE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i="0" dirty="0">
                <a:solidFill>
                  <a:srgbClr val="333333"/>
                </a:solidFill>
                <a:effectLst/>
                <a:latin typeface="se-nanumgothic"/>
              </a:rPr>
              <a:t>Geth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5594-CD9B-33A4-0445-B7715737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이더리움</a:t>
            </a:r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클라이언트의 대표적인 구현체 중 하나</a:t>
            </a:r>
            <a:endParaRPr lang="en-US" altLang="ko-KR" sz="2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333333"/>
                </a:solidFill>
                <a:latin typeface="se-nanumgothic"/>
              </a:rPr>
              <a:t>Go </a:t>
            </a:r>
            <a:r>
              <a:rPr lang="ko-KR" altLang="en-US" sz="2200" dirty="0">
                <a:solidFill>
                  <a:srgbClr val="333333"/>
                </a:solidFill>
                <a:latin typeface="se-nanumgothic"/>
              </a:rPr>
              <a:t>언어로 작성됨</a:t>
            </a:r>
            <a:endParaRPr lang="en-US" altLang="ko-KR" sz="2200" dirty="0">
              <a:solidFill>
                <a:srgbClr val="333333"/>
              </a:solidFill>
              <a:latin typeface="se-nanumgothic"/>
            </a:endParaRPr>
          </a:p>
          <a:p>
            <a:pPr>
              <a:lnSpc>
                <a:spcPct val="150000"/>
              </a:lnSpc>
            </a:pPr>
            <a:endParaRPr lang="en-US" altLang="ko-KR" sz="22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>
              <a:lnSpc>
                <a:spcPct val="150000"/>
              </a:lnSpc>
            </a:pPr>
            <a:r>
              <a:rPr lang="ko-KR" altLang="en-US" sz="2200" b="0" i="0" dirty="0">
                <a:solidFill>
                  <a:srgbClr val="333333"/>
                </a:solidFill>
                <a:effectLst/>
                <a:latin typeface="se-nanumgothic"/>
              </a:rPr>
              <a:t>노드 초기화 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se-nanumgothic"/>
                <a:sym typeface="Wingdings" panose="05000000000000000000" pitchFamily="2" charset="2"/>
              </a:rPr>
              <a:t>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se-nanumgothic"/>
              </a:rPr>
              <a:t>  genesis block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se-nanumgothic"/>
              </a:rPr>
              <a:t>으로 초기화함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5134F-8845-A8B2-5671-2BB34FD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970FF-367D-8DCF-825C-FD5ACB5E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44" y="4562898"/>
            <a:ext cx="10162511" cy="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46AA5-F3A7-7678-C823-932B68F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DDA27-3E41-61F1-54C2-722A7AD8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57" y="1315397"/>
            <a:ext cx="8355686" cy="42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BD17-D801-567A-0E56-2A89E85F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1804"/>
            <a:ext cx="2491154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새로운 계정 </a:t>
            </a:r>
            <a:b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</a:b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생성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D4EAE-C826-9C68-C30C-BE87E0BD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0F4559-B818-07F7-1736-DE14CBFE9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5" y="611144"/>
            <a:ext cx="8802565" cy="284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688EB81-47D1-7CEE-7CFB-E52C573E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5" y="3584696"/>
            <a:ext cx="8802565" cy="28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11B9B93-EA00-CF49-BD36-E15DC59678EC}"/>
              </a:ext>
            </a:extLst>
          </p:cNvPr>
          <p:cNvSpPr txBox="1">
            <a:spLocks/>
          </p:cNvSpPr>
          <p:nvPr/>
        </p:nvSpPr>
        <p:spPr>
          <a:xfrm>
            <a:off x="304800" y="4327768"/>
            <a:ext cx="2491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333333"/>
                </a:solidFill>
                <a:latin typeface="se-nanumgothic"/>
              </a:rPr>
              <a:t>계정 목록 확인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69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DD33-CCF8-39B5-5CA5-9EFDB94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EC03D-DA31-A97F-36DE-DB40460F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탈중앙화 애플리케이션</a:t>
            </a:r>
            <a:r>
              <a:rPr lang="en-US" altLang="ko-KR" dirty="0"/>
              <a:t>(</a:t>
            </a:r>
            <a:r>
              <a:rPr lang="en-US" altLang="ko-KR" dirty="0" err="1"/>
              <a:t>DApp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E6425-A156-D857-11CA-78FF5183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4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1347-EE2E-E3E5-A6D4-0CDE3FCB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대화형 </a:t>
            </a:r>
            <a:r>
              <a:rPr lang="en-US" altLang="ko-KR" sz="2800" b="1" i="0" dirty="0" err="1">
                <a:solidFill>
                  <a:srgbClr val="333333"/>
                </a:solidFill>
                <a:effectLst/>
                <a:latin typeface="se-nanumgothic"/>
              </a:rPr>
              <a:t>geth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콘솔로 이동</a:t>
            </a:r>
            <a:endParaRPr lang="ko-KR" altLang="en-US" sz="2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2D6B0F-FD56-0B68-895C-CE3A81B63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13" y="1690688"/>
            <a:ext cx="10934574" cy="73367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B1342-CE51-36B7-550B-1542CDA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85DD6C-08F5-3426-508F-1A0CE7B9A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62"/>
          <a:stretch/>
        </p:blipFill>
        <p:spPr bwMode="auto">
          <a:xfrm>
            <a:off x="628712" y="2625783"/>
            <a:ext cx="10934573" cy="306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8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3D2A8-C8B9-35DF-2B72-8617A10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새로운 계정 생성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EA8E62-AF74-747D-1FCC-72ECC44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DBEE76-30C9-EE19-2D02-F671846A9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4" y="2389768"/>
            <a:ext cx="11329691" cy="25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50A0-6554-633C-DDAE-88757A18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채굴 작업 시작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FA6C4D-D371-D0FA-D413-89E84173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474"/>
            <a:ext cx="9108902" cy="158157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5D721-B1A9-2D40-914B-147327B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02840AB-1705-0A03-190C-F56504D33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19"/>
          <a:stretch/>
        </p:blipFill>
        <p:spPr bwMode="auto">
          <a:xfrm>
            <a:off x="4069740" y="136525"/>
            <a:ext cx="7989887" cy="52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3BD4AA9-29F9-B11E-7CE5-428A8BCD1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0"/>
          <a:stretch/>
        </p:blipFill>
        <p:spPr bwMode="auto">
          <a:xfrm>
            <a:off x="4069740" y="5617063"/>
            <a:ext cx="7989887" cy="10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53737-BA27-F86E-9DB6-6A6F85E5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/>
              <a:t>채굴 작업 후 값 확인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833709-2225-BE43-C82B-38F55F7EB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78" y="1753710"/>
            <a:ext cx="8684244" cy="245672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157DA-D4D9-303F-3BB0-FDBE6EF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D592E-CCB0-18A6-956E-DC503DE7E2FE}"/>
              </a:ext>
            </a:extLst>
          </p:cNvPr>
          <p:cNvSpPr txBox="1"/>
          <p:nvPr/>
        </p:nvSpPr>
        <p:spPr>
          <a:xfrm>
            <a:off x="2027143" y="4800408"/>
            <a:ext cx="7345456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  <a:sym typeface="Wingdings" panose="05000000000000000000" pitchFamily="2" charset="2"/>
              </a:rPr>
              <a:t>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현재 채굴로 받을 수 있는 보상은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1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블록에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5 ether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이다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  <a:sym typeface="Wingdings" panose="05000000000000000000" pitchFamily="2" charset="2"/>
              </a:rPr>
              <a:t>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230 * 5 = 1150</a:t>
            </a:r>
          </a:p>
        </p:txBody>
      </p:sp>
    </p:spTree>
    <p:extLst>
      <p:ext uri="{BB962C8B-B14F-4D97-AF65-F5344CB8AC3E}">
        <p14:creationId xmlns:p14="http://schemas.microsoft.com/office/powerpoint/2010/main" val="344406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15C3-BCF0-00BE-BC38-53782159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Transaction 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전송</a:t>
            </a:r>
            <a:endParaRPr lang="ko-KR" altLang="en-US" sz="2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6FA6CD-C2DA-2221-70A9-61586396F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67" y="1693023"/>
            <a:ext cx="6450691" cy="45599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4AD70-EFAA-50D3-B4A2-C0175A9A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1BD32-5E13-0BC9-DFA9-9F3385FC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58" y="1693023"/>
            <a:ext cx="3077977" cy="45599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093B749-F3F3-CFB3-2732-545D7123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494756"/>
            <a:ext cx="957625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CBC06D3-D16F-1496-D50D-393549AA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67" y="4013653"/>
            <a:ext cx="9576254" cy="3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8E6018F-C43C-3C05-1A14-8F0A36CB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603418"/>
            <a:ext cx="9528668" cy="11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4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3AD5-8896-DABA-2378-FCC433C1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다시 </a:t>
            </a:r>
            <a:r>
              <a:rPr lang="en-US" altLang="ko-KR" sz="2200" dirty="0"/>
              <a:t>Mining </a:t>
            </a:r>
            <a:r>
              <a:rPr lang="ko-KR" altLang="en-US" sz="2200" dirty="0"/>
              <a:t>후 </a:t>
            </a:r>
            <a:r>
              <a:rPr lang="en-US" altLang="ko-KR" sz="2200" dirty="0" err="1"/>
              <a:t>tx</a:t>
            </a:r>
            <a:r>
              <a:rPr lang="ko-KR" altLang="en-US" sz="2200" dirty="0"/>
              <a:t>처리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9088F-5A63-61AC-CBE6-16F1F68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C8A6C43-E718-BB61-3C6E-80A353C6A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33" y="1891944"/>
            <a:ext cx="9699133" cy="30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87C6013-D4B8-5BD3-9B5F-5D805E70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40" y="5247896"/>
            <a:ext cx="9770920" cy="4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1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BC677-EE69-7953-94CE-130921F5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잔액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44EDA-E1E6-6600-45D8-F7EBB5DC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BBFAA-8731-E174-A99F-C970C2D7CF2D}"/>
              </a:ext>
            </a:extLst>
          </p:cNvPr>
          <p:cNvSpPr txBox="1"/>
          <p:nvPr/>
        </p:nvSpPr>
        <p:spPr>
          <a:xfrm>
            <a:off x="2201955" y="4123426"/>
            <a:ext cx="742613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10 ether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se-nanumgothic"/>
              </a:rPr>
              <a:t>보낸거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 확인</a:t>
            </a:r>
            <a:endParaRPr lang="en-US" altLang="ko-KR" sz="20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fontAlgn="base">
              <a:lnSpc>
                <a:spcPct val="150000"/>
              </a:lnSpc>
            </a:pPr>
            <a:endParaRPr lang="ko-KR" altLang="en-US" sz="20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account[0] : 1150 --&gt; 1190 ( - 10 ether +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se-nanumgothic"/>
              </a:rPr>
              <a:t>blockreward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50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e-nanumgothic"/>
              </a:rPr>
              <a:t>(10block*5ether)</a:t>
            </a:r>
            <a:r>
              <a:rPr lang="en-US" altLang="ko-KR" sz="2000" b="0" i="0" dirty="0">
                <a:effectLst/>
                <a:latin typeface="se-nanumgothic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account[1] : 0 --&gt; 10 ( +10 ether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E2004-0202-439E-9DE0-D93E084D2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1"/>
          <a:stretch/>
        </p:blipFill>
        <p:spPr bwMode="auto">
          <a:xfrm>
            <a:off x="1054397" y="2270411"/>
            <a:ext cx="10083205" cy="127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2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C1A3E-866E-A168-31C3-4BB37094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6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block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만들고 거래 확인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AC24B-85D7-B802-7F96-8D9D7D7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9CB413E-6E02-C5F0-331E-DDACEDF19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75" y="2379143"/>
            <a:ext cx="10220649" cy="329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50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C1C9D-0A4D-9555-1F6C-F15D68FE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b="0" i="0" dirty="0">
                <a:solidFill>
                  <a:srgbClr val="333333"/>
                </a:solidFill>
                <a:effectLst/>
                <a:latin typeface="se-nanumgothic"/>
              </a:rPr>
              <a:t>accounts[2]</a:t>
            </a:r>
            <a:r>
              <a:rPr lang="ko-KR" altLang="en-US" sz="2800" dirty="0">
                <a:solidFill>
                  <a:srgbClr val="333333"/>
                </a:solidFill>
                <a:latin typeface="se-nanumgothic"/>
              </a:rPr>
              <a:t>으로 </a:t>
            </a:r>
            <a:r>
              <a:rPr lang="en-US" altLang="ko-KR" sz="2800" dirty="0" err="1">
                <a:solidFill>
                  <a:srgbClr val="333333"/>
                </a:solidFill>
                <a:latin typeface="se-nanumgothic"/>
              </a:rPr>
              <a:t>coinbase</a:t>
            </a:r>
            <a:r>
              <a:rPr lang="ko-KR" altLang="en-US" sz="2800" dirty="0">
                <a:solidFill>
                  <a:srgbClr val="333333"/>
                </a:solidFill>
                <a:latin typeface="se-nanumgothic"/>
              </a:rPr>
              <a:t>변경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F28BA-4C21-7C38-DF34-F4D48A8E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810F337-0AC8-091C-1794-621560B9A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" y="2909887"/>
            <a:ext cx="11385105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1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5947-7B5B-358A-0698-07B791C8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account[2]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가 블록 채굴</a:t>
            </a:r>
            <a:endParaRPr lang="ko-KR" altLang="en-US" sz="2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67DE9D3-D475-6389-C47D-7D67E221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965239"/>
            <a:ext cx="6364391" cy="72399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1DE3B-CE81-350C-94E3-EF11E116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3E4CC-23B4-6EF9-DD1D-07C1391C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51" y="1965239"/>
            <a:ext cx="3047501" cy="723991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29DA27F5-C720-4B79-6665-0FC3D7B4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80037"/>
            <a:ext cx="9411892" cy="14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33B8E61-B3FA-B94F-C701-A2FAE978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4418335"/>
            <a:ext cx="9411892" cy="19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탈중앙화 애플리케이션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(</a:t>
            </a:r>
            <a:r>
              <a:rPr lang="en-US" altLang="ko-KR" sz="2800" b="1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, Decentralized application)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이란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?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396E4D-5380-5747-E6C7-64923E601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474" y="2482767"/>
            <a:ext cx="7691051" cy="32665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BAE8F-6BE0-C6CD-ED1F-826B4622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6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9F07B-95DF-C688-F80D-C7B084F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각 잔액 확인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EE47E-C7D7-1FA2-2F24-FB7CB837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4CB059E-829C-27B1-3C60-5F4B7AFAA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88" y="1811712"/>
            <a:ext cx="10388423" cy="245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69C32-B792-4FAC-0353-667690043922}"/>
              </a:ext>
            </a:extLst>
          </p:cNvPr>
          <p:cNvSpPr txBox="1"/>
          <p:nvPr/>
        </p:nvSpPr>
        <p:spPr>
          <a:xfrm>
            <a:off x="1387567" y="4741918"/>
            <a:ext cx="9416864" cy="14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account[0] : 1150 --&gt; 1190 --&gt; 1169.999979 ( - 20 ether -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수수료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: 0.000021)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account[1] : 0 --&gt; 10 --&gt; 30 ( +20 ether 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account[2] : 0 --&gt; 0 --&gt; 60.000021 ( + block reward : 60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se-nanumgothic"/>
              </a:rPr>
              <a:t>(12block*5ether)</a:t>
            </a:r>
            <a:r>
              <a:rPr lang="en-US" altLang="ko-KR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se-nanumgothic"/>
              </a:rPr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+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수수료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: 0.000021)</a:t>
            </a:r>
          </a:p>
        </p:txBody>
      </p:sp>
    </p:spTree>
    <p:extLst>
      <p:ext uri="{BB962C8B-B14F-4D97-AF65-F5344CB8AC3E}">
        <p14:creationId xmlns:p14="http://schemas.microsoft.com/office/powerpoint/2010/main" val="15457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DApp</a:t>
            </a:r>
            <a:r>
              <a:rPr lang="ko-KR" altLang="en-US" sz="2800" b="1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4F14-6B74-6F4A-A4AA-F78A9B0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6262" cy="4486275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b="0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se-nanumgothic"/>
              </a:rPr>
              <a:t>장점</a:t>
            </a:r>
            <a:endParaRPr lang="ko-KR" altLang="en-US" sz="2200" b="0" i="0" dirty="0">
              <a:solidFill>
                <a:srgbClr val="333333"/>
              </a:solidFill>
              <a:effectLst/>
              <a:latin typeface="inherit"/>
            </a:endParaRP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분산화 됨 → 단일 장애 지점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X </a:t>
            </a: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중앙 기관 없음 → 앱의 도메인 또는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IP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주소 차단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X</a:t>
            </a: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단일 권위자 제어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X →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신뢰하기 쉬움</a:t>
            </a:r>
            <a:endParaRPr lang="ko-KR" altLang="en-US" sz="22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ko-KR" altLang="en-US" sz="400" b="0" i="0" dirty="0">
                <a:solidFill>
                  <a:srgbClr val="333333"/>
                </a:solidFill>
                <a:effectLst/>
                <a:latin typeface="se-nanumgothic"/>
              </a:rPr>
              <a:t>  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b="0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se-nanumgothic"/>
              </a:rPr>
              <a:t>단점</a:t>
            </a:r>
            <a:endParaRPr lang="ko-KR" altLang="en-US" sz="2200" b="0" i="0" dirty="0">
              <a:solidFill>
                <a:srgbClr val="333333"/>
              </a:solidFill>
              <a:effectLst/>
              <a:latin typeface="inherit"/>
            </a:endParaRP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버그 수정 및 업데이트가 어려움</a:t>
            </a:r>
            <a:endParaRPr lang="en-US" altLang="ko-KR" sz="20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일부는 사용자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ID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확인 과정이 필요</a:t>
            </a:r>
            <a:endParaRPr lang="en-US" altLang="ko-KR" sz="20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lvl="1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더 많은 기능 추가 및 확장 불가능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C0F91-6598-69C9-F0D6-F3B84659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의 사용자 계정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4F14-6B74-6F4A-A4AA-F78A9B0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869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0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se-nanumgothic"/>
              </a:rPr>
              <a:t>내에서 사용자 계정 기능을 구현하기 위한 방법</a:t>
            </a:r>
            <a:endParaRPr lang="en-US" altLang="ko-KR" sz="22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공개키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-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개인키 쌍을 이용 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→ 공개키의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se-nanumgothic"/>
              </a:rPr>
              <a:t>해시값이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 계정의 고유한 식별자임 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→ 계정 데이터를 변경하기 위해서는 개인키를 이용해 변경 사항에 대해 서명해야 함 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 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→ 각 사용자가 개인키를 안전하게 저장하고 있다고 가정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ABD4A-F751-CAA9-FC3F-50709D1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se-nanumgothic"/>
              </a:rPr>
              <a:t>내에서의 내부 화폐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4F14-6B74-6F4A-A4AA-F78A9B0B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100" b="0" i="0" dirty="0">
                <a:solidFill>
                  <a:srgbClr val="333333"/>
                </a:solidFill>
                <a:effectLst/>
                <a:latin typeface="se-nanumgothic"/>
              </a:rPr>
              <a:t>대부분의 성공적인 </a:t>
            </a:r>
            <a:r>
              <a:rPr lang="en-US" altLang="ko-KR" sz="2100" b="0" i="0" dirty="0" err="1">
                <a:solidFill>
                  <a:srgbClr val="333333"/>
                </a:solidFill>
                <a:effectLst/>
                <a:latin typeface="se-nanumgothic"/>
              </a:rPr>
              <a:t>DApp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se-nanumgothic"/>
              </a:rPr>
              <a:t>의 경우 자체적은 내부화폐를 가짐</a:t>
            </a:r>
            <a:endParaRPr lang="en-US" altLang="ko-KR" sz="2100" dirty="0">
              <a:solidFill>
                <a:srgbClr val="333333"/>
              </a:solidFill>
              <a:latin typeface="se-nanumgothic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100" dirty="0">
              <a:solidFill>
                <a:srgbClr val="333333"/>
              </a:solidFill>
              <a:latin typeface="se-nanum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100" b="0" i="0" dirty="0">
                <a:solidFill>
                  <a:srgbClr val="333333"/>
                </a:solidFill>
                <a:effectLst/>
                <a:latin typeface="se-nanumgothic"/>
              </a:rPr>
              <a:t>합의 프로토콜 </a:t>
            </a:r>
            <a:br>
              <a:rPr lang="en-US" altLang="ko-KR" sz="2100" b="0" i="0" dirty="0">
                <a:solidFill>
                  <a:srgbClr val="333333"/>
                </a:solidFill>
                <a:effectLst/>
                <a:latin typeface="se-nanumgothic"/>
              </a:rPr>
            </a:br>
            <a:r>
              <a:rPr lang="ko-KR" altLang="en-US" sz="2100" b="0" i="0" dirty="0">
                <a:solidFill>
                  <a:srgbClr val="333333"/>
                </a:solidFill>
                <a:effectLst/>
                <a:latin typeface="se-nanumgothic"/>
              </a:rPr>
              <a:t>→ 노드가 얼마나 많은 화폐를 보상받을 것인지 결정함</a:t>
            </a:r>
            <a:br>
              <a:rPr lang="ko-KR" altLang="en-US" sz="2100" dirty="0"/>
            </a:br>
            <a:endParaRPr lang="ko-KR" altLang="en-US" sz="2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1E8CE-6A05-017C-FF56-E72E46EC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대중적인 </a:t>
            </a:r>
            <a:r>
              <a:rPr lang="en-US" altLang="ko-KR" sz="2800" dirty="0" err="1"/>
              <a:t>DApp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4F14-6B74-6F4A-A4AA-F78A9B0B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 err="1"/>
              <a:t>비트코인</a:t>
            </a:r>
            <a:r>
              <a:rPr lang="en-US" altLang="ko-KR" sz="2200" dirty="0"/>
              <a:t>(Bitcoin)</a:t>
            </a:r>
          </a:p>
          <a:p>
            <a:pPr>
              <a:lnSpc>
                <a:spcPct val="200000"/>
              </a:lnSpc>
            </a:pPr>
            <a:r>
              <a:rPr lang="ko-KR" altLang="en-US" sz="2200" dirty="0" err="1"/>
              <a:t>이더리움</a:t>
            </a:r>
            <a:r>
              <a:rPr lang="en-US" altLang="ko-KR" sz="2200" dirty="0"/>
              <a:t>(Ethereum)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06B81-9F38-3E08-92FC-E46D7A70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DD33-CCF8-39B5-5CA5-9EFDB94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EC03D-DA31-A97F-36DE-DB40460F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탈중앙화 애플리케이션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DApp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E6425-A156-D857-11CA-78FF5183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5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25EC-6F1D-F61C-A8B5-A745DBF0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333333"/>
                </a:solidFill>
                <a:effectLst/>
                <a:latin typeface="inherit"/>
              </a:rPr>
              <a:t>블록체인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inherit"/>
              </a:rPr>
              <a:t>(Blockchain)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inherit"/>
              </a:rPr>
              <a:t>이란 무엇인가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inherit"/>
              </a:rPr>
              <a:t>?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CA084-6B47-949A-FC3B-73F9BD3F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EC-3223-4EAB-8958-1C084D5FB80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83F2D-F99C-FD99-1ED9-556816B1E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51" y="1886378"/>
            <a:ext cx="6441098" cy="21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266A9-8300-8F1F-09DA-B392DFC57784}"/>
              </a:ext>
            </a:extLst>
          </p:cNvPr>
          <p:cNvSpPr txBox="1"/>
          <p:nvPr/>
        </p:nvSpPr>
        <p:spPr>
          <a:xfrm>
            <a:off x="1113691" y="4665152"/>
            <a:ext cx="9061939" cy="10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분산 </a:t>
            </a:r>
            <a:r>
              <a:rPr lang="ko-KR" altLang="en-US" sz="2200" i="0" dirty="0">
                <a:solidFill>
                  <a:srgbClr val="333333"/>
                </a:solidFill>
                <a:effectLst/>
                <a:latin typeface="se-nanumgothic"/>
              </a:rPr>
              <a:t>원장</a:t>
            </a:r>
            <a:r>
              <a:rPr lang="en-US" altLang="ko-KR" sz="2200" i="0" dirty="0">
                <a:solidFill>
                  <a:srgbClr val="333333"/>
                </a:solidFill>
                <a:effectLst/>
                <a:latin typeface="se-nanumgothic"/>
              </a:rPr>
              <a:t>(distributed ledger) </a:t>
            </a:r>
            <a:r>
              <a:rPr lang="ko-KR" altLang="en-US" sz="2200" i="0" dirty="0">
                <a:solidFill>
                  <a:srgbClr val="333333"/>
                </a:solidFill>
                <a:effectLst/>
                <a:latin typeface="se-nanumgothic"/>
              </a:rPr>
              <a:t>기술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원장</a:t>
            </a:r>
            <a:r>
              <a:rPr lang="en-US" altLang="ko-KR" sz="2200" i="0" dirty="0">
                <a:solidFill>
                  <a:srgbClr val="333333"/>
                </a:solidFill>
                <a:effectLst/>
                <a:latin typeface="se-nanumgothic"/>
              </a:rPr>
              <a:t>(ledger)</a:t>
            </a:r>
            <a:r>
              <a:rPr lang="ko-KR" altLang="en-US" sz="2200" dirty="0"/>
              <a:t>이란</a:t>
            </a:r>
            <a:r>
              <a:rPr lang="en-US" altLang="ko-KR" sz="2200" dirty="0"/>
              <a:t>? </a:t>
            </a:r>
            <a:r>
              <a:rPr lang="ko-KR" altLang="en-US" sz="2200" i="0" dirty="0">
                <a:solidFill>
                  <a:srgbClr val="333333"/>
                </a:solidFill>
                <a:effectLst/>
                <a:latin typeface="se-nanumgothic"/>
              </a:rPr>
              <a:t>기본적인 거래</a:t>
            </a:r>
            <a:r>
              <a:rPr lang="en-US" altLang="ko-KR" sz="2200" i="0" dirty="0">
                <a:solidFill>
                  <a:srgbClr val="333333"/>
                </a:solidFill>
                <a:effectLst/>
                <a:latin typeface="se-nanumgothic"/>
              </a:rPr>
              <a:t>(transaction)</a:t>
            </a:r>
            <a:r>
              <a:rPr lang="ko-KR" altLang="en-US" sz="2200" i="0" dirty="0">
                <a:solidFill>
                  <a:srgbClr val="333333"/>
                </a:solidFill>
                <a:effectLst/>
                <a:latin typeface="se-nanumgothic"/>
              </a:rPr>
              <a:t>의 목록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117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594</Words>
  <Application>Microsoft Office PowerPoint</Application>
  <PresentationFormat>와이드스크린</PresentationFormat>
  <Paragraphs>119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inherit</vt:lpstr>
      <vt:lpstr>se-nanumgothic</vt:lpstr>
      <vt:lpstr>맑은 고딕</vt:lpstr>
      <vt:lpstr>Arial</vt:lpstr>
      <vt:lpstr>Wingdings</vt:lpstr>
      <vt:lpstr>Office 테마</vt:lpstr>
      <vt:lpstr>이더리움 소개</vt:lpstr>
      <vt:lpstr>목차</vt:lpstr>
      <vt:lpstr>탈중앙화 애플리케이션 (DApp, Decentralized application)이란?</vt:lpstr>
      <vt:lpstr>DApp의 장단점</vt:lpstr>
      <vt:lpstr>DApp의 사용자 계정</vt:lpstr>
      <vt:lpstr>DApp 내에서의 내부 화폐</vt:lpstr>
      <vt:lpstr>대중적인 DApp</vt:lpstr>
      <vt:lpstr>목차</vt:lpstr>
      <vt:lpstr>블록체인(Blockchain)이란 무엇인가?</vt:lpstr>
      <vt:lpstr>PowerPoint 프레젠테이션</vt:lpstr>
      <vt:lpstr>PowerPoint 프레젠테이션</vt:lpstr>
      <vt:lpstr>Consensus algorithm (합의 알고리즘)</vt:lpstr>
      <vt:lpstr>비트코인(Bitcoin)</vt:lpstr>
      <vt:lpstr>이더리움(Ethereum)</vt:lpstr>
      <vt:lpstr>Ethereum : Account-based blockchain</vt:lpstr>
      <vt:lpstr>이더리움 가상머신(EVM, Ethereum virtual machine)</vt:lpstr>
      <vt:lpstr>Geth</vt:lpstr>
      <vt:lpstr>PowerPoint 프레젠테이션</vt:lpstr>
      <vt:lpstr>새로운 계정  생성</vt:lpstr>
      <vt:lpstr>대화형 geth 콘솔로 이동</vt:lpstr>
      <vt:lpstr>새로운 계정 생성</vt:lpstr>
      <vt:lpstr>채굴 작업 시작</vt:lpstr>
      <vt:lpstr>채굴 작업 후 값 확인</vt:lpstr>
      <vt:lpstr>Transaction 전송</vt:lpstr>
      <vt:lpstr>다시 Mining 후 tx처리 확인</vt:lpstr>
      <vt:lpstr>잔액 확인</vt:lpstr>
      <vt:lpstr>block만들고 거래 확인</vt:lpstr>
      <vt:lpstr>accounts[2]으로 coinbase변경</vt:lpstr>
      <vt:lpstr>account[2]가 블록 채굴</vt:lpstr>
      <vt:lpstr>각 잔액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허윤정</dc:creator>
  <cp:lastModifiedBy>허윤정</cp:lastModifiedBy>
  <cp:revision>2</cp:revision>
  <dcterms:created xsi:type="dcterms:W3CDTF">2023-03-20T00:35:49Z</dcterms:created>
  <dcterms:modified xsi:type="dcterms:W3CDTF">2023-03-20T12:32:53Z</dcterms:modified>
</cp:coreProperties>
</file>