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6"/>
  </p:notesMasterIdLst>
  <p:sldIdLst>
    <p:sldId id="258" r:id="rId2"/>
    <p:sldId id="339" r:id="rId3"/>
    <p:sldId id="513" r:id="rId4"/>
    <p:sldId id="438" r:id="rId5"/>
    <p:sldId id="504" r:id="rId6"/>
    <p:sldId id="541" r:id="rId7"/>
    <p:sldId id="548" r:id="rId8"/>
    <p:sldId id="514" r:id="rId9"/>
    <p:sldId id="519" r:id="rId10"/>
    <p:sldId id="520" r:id="rId11"/>
    <p:sldId id="521" r:id="rId12"/>
    <p:sldId id="522" r:id="rId13"/>
    <p:sldId id="515" r:id="rId14"/>
    <p:sldId id="523" r:id="rId15"/>
    <p:sldId id="524" r:id="rId16"/>
    <p:sldId id="516" r:id="rId17"/>
    <p:sldId id="542" r:id="rId18"/>
    <p:sldId id="549" r:id="rId19"/>
    <p:sldId id="550" r:id="rId20"/>
    <p:sldId id="551" r:id="rId21"/>
    <p:sldId id="543" r:id="rId22"/>
    <p:sldId id="544" r:id="rId23"/>
    <p:sldId id="552" r:id="rId24"/>
    <p:sldId id="525" r:id="rId25"/>
    <p:sldId id="553" r:id="rId26"/>
    <p:sldId id="545" r:id="rId27"/>
    <p:sldId id="554" r:id="rId28"/>
    <p:sldId id="555" r:id="rId29"/>
    <p:sldId id="546" r:id="rId30"/>
    <p:sldId id="547" r:id="rId31"/>
    <p:sldId id="517" r:id="rId32"/>
    <p:sldId id="526" r:id="rId33"/>
    <p:sldId id="527" r:id="rId34"/>
    <p:sldId id="528" r:id="rId35"/>
    <p:sldId id="529" r:id="rId36"/>
    <p:sldId id="530" r:id="rId37"/>
    <p:sldId id="531" r:id="rId38"/>
    <p:sldId id="532" r:id="rId39"/>
    <p:sldId id="533" r:id="rId40"/>
    <p:sldId id="538" r:id="rId41"/>
    <p:sldId id="518" r:id="rId42"/>
    <p:sldId id="539" r:id="rId43"/>
    <p:sldId id="540" r:id="rId44"/>
    <p:sldId id="342" r:id="rId45"/>
    <p:sldId id="352" r:id="rId46"/>
    <p:sldId id="439" r:id="rId47"/>
    <p:sldId id="440" r:id="rId48"/>
    <p:sldId id="441" r:id="rId49"/>
    <p:sldId id="443" r:id="rId50"/>
    <p:sldId id="444" r:id="rId51"/>
    <p:sldId id="445" r:id="rId52"/>
    <p:sldId id="446" r:id="rId53"/>
    <p:sldId id="447" r:id="rId54"/>
    <p:sldId id="511" r:id="rId55"/>
    <p:sldId id="449" r:id="rId56"/>
    <p:sldId id="510" r:id="rId57"/>
    <p:sldId id="450" r:id="rId58"/>
    <p:sldId id="451" r:id="rId59"/>
    <p:sldId id="452" r:id="rId60"/>
    <p:sldId id="453" r:id="rId61"/>
    <p:sldId id="454" r:id="rId62"/>
    <p:sldId id="456" r:id="rId63"/>
    <p:sldId id="458" r:id="rId64"/>
    <p:sldId id="459" r:id="rId65"/>
    <p:sldId id="460" r:id="rId66"/>
    <p:sldId id="461" r:id="rId67"/>
    <p:sldId id="462" r:id="rId68"/>
    <p:sldId id="512" r:id="rId69"/>
    <p:sldId id="463" r:id="rId70"/>
    <p:sldId id="464" r:id="rId71"/>
    <p:sldId id="466" r:id="rId72"/>
    <p:sldId id="467" r:id="rId73"/>
    <p:sldId id="468" r:id="rId74"/>
    <p:sldId id="469" r:id="rId75"/>
    <p:sldId id="470" r:id="rId76"/>
    <p:sldId id="471" r:id="rId77"/>
    <p:sldId id="472" r:id="rId78"/>
    <p:sldId id="473" r:id="rId79"/>
    <p:sldId id="474" r:id="rId80"/>
    <p:sldId id="475" r:id="rId81"/>
    <p:sldId id="507" r:id="rId82"/>
    <p:sldId id="448" r:id="rId83"/>
    <p:sldId id="442" r:id="rId84"/>
    <p:sldId id="257" r:id="rId8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99" autoAdjust="0"/>
  </p:normalViewPr>
  <p:slideViewPr>
    <p:cSldViewPr>
      <p:cViewPr varScale="1">
        <p:scale>
          <a:sx n="59" d="100"/>
          <a:sy n="59" d="100"/>
        </p:scale>
        <p:origin x="-14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ableStyles" Target="tableStyle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40218-9D36-48A1-A4CD-B02A7552C12F}" type="datetimeFigureOut">
              <a:rPr lang="zh-CN" altLang="en-US" smtClean="0"/>
              <a:pPr/>
              <a:t>2017/12/24 Sunday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989D1-6572-45B6-B00A-7B6845E5BD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939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da.org/joda-time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989D1-6572-45B6-B00A-7B6845E5BD5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3135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989D1-6572-45B6-B00A-7B6845E5BD51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6289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i="0">
              <a:latin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989D1-6572-45B6-B00A-7B6845E5BD51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1277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989D1-6572-45B6-B00A-7B6845E5BD51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8144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虽然这里的类型推断，虽然省了，但是类型检查在编译的时候，仍然是有的。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989D1-6572-45B6-B00A-7B6845E5BD51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1231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是一门多范式的编程语言，一种类似</a:t>
            </a:r>
            <a:r>
              <a:rPr lang="en-US" altLang="zh-CN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的编程语言，设计初衷是实现可伸缩的语言、并集成</a:t>
            </a:r>
            <a:r>
              <a:rPr lang="zh-CN" alt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面向对象编程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zh-CN" alt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函数式编程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的各种特性。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989D1-6572-45B6-B00A-7B6845E5BD51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1720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语法糖（</a:t>
            </a:r>
            <a:r>
              <a:rPr lang="en-US" altLang="zh-CN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Syntactic sugar</a:t>
            </a:r>
            <a:r>
              <a:rPr lang="zh-CN" alt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），也译为糖衣语法，是由英国计算机科学家彼得</a:t>
            </a:r>
            <a:r>
              <a:rPr lang="en-US" altLang="zh-CN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·</a:t>
            </a:r>
            <a:r>
              <a:rPr lang="zh-CN" alt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约翰</a:t>
            </a:r>
            <a:r>
              <a:rPr lang="en-US" altLang="zh-CN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·</a:t>
            </a:r>
            <a:r>
              <a:rPr lang="zh-CN" alt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兰达（</a:t>
            </a:r>
            <a:r>
              <a:rPr lang="en-US" altLang="zh-CN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Peter J. Landin</a:t>
            </a:r>
            <a:r>
              <a:rPr lang="zh-CN" alt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）发明的一个术语，指计算机语言中添加的某种语法，这种语法对语言的功能并没有影响，但是更方便程序员使用。通常来说使用语法糖能够增加程序的可读性，从而减少程序代码出错的机会。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989D1-6572-45B6-B00A-7B6845E5BD51}" type="slidenum">
              <a:rPr lang="zh-CN" altLang="en-US" smtClean="0"/>
              <a:pPr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2242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filter(Predicate p)——</a:t>
            </a:r>
            <a:r>
              <a:rPr lang="zh-CN" altLang="en-US" smtClean="0"/>
              <a:t>接收 </a:t>
            </a:r>
            <a:r>
              <a:rPr lang="en-US" altLang="zh-CN" smtClean="0"/>
              <a:t>Lambda </a:t>
            </a:r>
            <a:r>
              <a:rPr lang="zh-CN" altLang="en-US" smtClean="0"/>
              <a:t>， 从流中排除某些元素。</a:t>
            </a:r>
          </a:p>
          <a:p>
            <a:r>
              <a:rPr lang="en-US" altLang="zh-CN" smtClean="0"/>
              <a:t>limit(n)——</a:t>
            </a:r>
            <a:r>
              <a:rPr lang="zh-CN" altLang="en-US" smtClean="0"/>
              <a:t>截断流，使其元素不超过给定数量。</a:t>
            </a:r>
          </a:p>
          <a:p>
            <a:r>
              <a:rPr lang="en-US" altLang="zh-CN" smtClean="0"/>
              <a:t>skip(n) —— </a:t>
            </a:r>
            <a:r>
              <a:rPr lang="zh-CN" altLang="en-US" smtClean="0"/>
              <a:t>跳过元素，返回一个扔掉了前 </a:t>
            </a:r>
            <a:r>
              <a:rPr lang="en-US" altLang="zh-CN" smtClean="0"/>
              <a:t>n </a:t>
            </a:r>
            <a:r>
              <a:rPr lang="zh-CN" altLang="en-US" smtClean="0"/>
              <a:t>个元素的流。若流中元素不足 </a:t>
            </a:r>
            <a:r>
              <a:rPr lang="en-US" altLang="zh-CN" smtClean="0"/>
              <a:t>n </a:t>
            </a:r>
            <a:r>
              <a:rPr lang="zh-CN" altLang="en-US" smtClean="0"/>
              <a:t>个，则返回一个空流。与 </a:t>
            </a:r>
            <a:r>
              <a:rPr lang="en-US" altLang="zh-CN" smtClean="0"/>
              <a:t>limit(n) </a:t>
            </a:r>
            <a:r>
              <a:rPr lang="zh-CN" altLang="en-US" smtClean="0"/>
              <a:t>互补</a:t>
            </a:r>
          </a:p>
          <a:p>
            <a:r>
              <a:rPr lang="en-US" altLang="zh-CN" smtClean="0"/>
              <a:t>distinct()——</a:t>
            </a:r>
            <a:r>
              <a:rPr lang="zh-CN" altLang="en-US" smtClean="0"/>
              <a:t>筛选，通过流所生成元素的 </a:t>
            </a:r>
            <a:r>
              <a:rPr lang="en-US" altLang="zh-CN" smtClean="0"/>
              <a:t>hashCode() </a:t>
            </a:r>
            <a:r>
              <a:rPr lang="zh-CN" altLang="en-US" smtClean="0"/>
              <a:t>和 </a:t>
            </a:r>
            <a:r>
              <a:rPr lang="en-US" altLang="zh-CN" smtClean="0"/>
              <a:t>equals() </a:t>
            </a:r>
            <a:r>
              <a:rPr lang="zh-CN" altLang="en-US" smtClean="0"/>
              <a:t>去除重复元素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989D1-6572-45B6-B00A-7B6845E5BD51}" type="slidenum">
              <a:rPr lang="zh-CN" altLang="en-US" smtClean="0"/>
              <a:pPr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8369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map(Function f)——</a:t>
            </a:r>
            <a:r>
              <a:rPr lang="zh-CN" altLang="en-US" smtClean="0"/>
              <a:t>接收一个函数作为参数，将元素转换成其他形式或提取信息，该函数会被应用到每个元素上，并将其映射成一个新的元素。</a:t>
            </a:r>
            <a:endParaRPr lang="en-US" altLang="zh-CN" smtClean="0"/>
          </a:p>
          <a:p>
            <a:r>
              <a:rPr lang="zh-CN" altLang="en-US" smtClean="0"/>
              <a:t>练习：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获取员工姓名长度大于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的员工的姓名。</a:t>
            </a:r>
            <a:endParaRPr lang="zh-CN" altLang="en-US" smtClean="0"/>
          </a:p>
          <a:p>
            <a:r>
              <a:rPr lang="en-US" altLang="zh-CN" smtClean="0"/>
              <a:t>flatMap(Function f)——</a:t>
            </a:r>
            <a:r>
              <a:rPr lang="zh-CN" altLang="en-US" smtClean="0"/>
              <a:t>接收一个函数作为参数，将流中的每个值都换成另一个流，然后把所有流连接成一个流。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989D1-6572-45B6-B00A-7B6845E5BD51}" type="slidenum">
              <a:rPr lang="zh-CN" altLang="en-US" smtClean="0"/>
              <a:pPr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4973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sorted()——</a:t>
            </a:r>
            <a:r>
              <a:rPr lang="zh-CN" altLang="en-US" smtClean="0"/>
              <a:t>自然排序</a:t>
            </a:r>
          </a:p>
          <a:p>
            <a:r>
              <a:rPr lang="en-US" altLang="zh-CN" smtClean="0"/>
              <a:t>sorted(Comparator com)——</a:t>
            </a:r>
            <a:r>
              <a:rPr lang="zh-CN" altLang="en-US" smtClean="0"/>
              <a:t>定制排序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989D1-6572-45B6-B00A-7B6845E5BD51}" type="slidenum">
              <a:rPr lang="zh-CN" altLang="en-US" smtClean="0"/>
              <a:pPr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8464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allMatch(Predicate p)——</a:t>
            </a:r>
            <a:r>
              <a:rPr lang="zh-CN" altLang="en-US" smtClean="0"/>
              <a:t>检查是否匹配所有元素</a:t>
            </a:r>
          </a:p>
          <a:p>
            <a:r>
              <a:rPr lang="en-US" altLang="zh-CN" smtClean="0"/>
              <a:t>anyMatch(Predicate p)——</a:t>
            </a:r>
            <a:r>
              <a:rPr lang="zh-CN" altLang="en-US" smtClean="0"/>
              <a:t>检查是否至少匹配一个元素</a:t>
            </a:r>
          </a:p>
          <a:p>
            <a:r>
              <a:rPr lang="en-US" altLang="zh-CN" smtClean="0"/>
              <a:t>noneMatch(Predicate p)——</a:t>
            </a:r>
            <a:r>
              <a:rPr lang="zh-CN" altLang="en-US" smtClean="0"/>
              <a:t>检查是否没有匹配的元素</a:t>
            </a:r>
          </a:p>
          <a:p>
            <a:r>
              <a:rPr lang="en-US" altLang="zh-CN" smtClean="0"/>
              <a:t>findFirst——</a:t>
            </a:r>
            <a:r>
              <a:rPr lang="zh-CN" altLang="en-US" smtClean="0"/>
              <a:t>返回第一个元素</a:t>
            </a:r>
          </a:p>
          <a:p>
            <a:r>
              <a:rPr lang="en-US" altLang="zh-CN" smtClean="0"/>
              <a:t>findAny——</a:t>
            </a:r>
            <a:r>
              <a:rPr lang="zh-CN" altLang="en-US" smtClean="0"/>
              <a:t>返回当前流中的任意元素</a:t>
            </a:r>
          </a:p>
          <a:p>
            <a:r>
              <a:rPr lang="en-US" altLang="zh-CN" smtClean="0"/>
              <a:t>count——</a:t>
            </a:r>
            <a:r>
              <a:rPr lang="zh-CN" altLang="en-US" smtClean="0"/>
              <a:t>返回流中元素的总个数</a:t>
            </a:r>
          </a:p>
          <a:p>
            <a:r>
              <a:rPr lang="en-US" altLang="zh-CN" smtClean="0"/>
              <a:t>max(Comparator c)——</a:t>
            </a:r>
            <a:r>
              <a:rPr lang="zh-CN" altLang="en-US" smtClean="0"/>
              <a:t>返回流中最大值</a:t>
            </a:r>
            <a:endParaRPr lang="en-US" altLang="zh-CN" smtClean="0"/>
          </a:p>
          <a:p>
            <a:r>
              <a:rPr lang="zh-CN" altLang="en-US" smtClean="0"/>
              <a:t>练习：返回最高的工资：</a:t>
            </a:r>
          </a:p>
          <a:p>
            <a:r>
              <a:rPr lang="en-US" altLang="zh-CN" smtClean="0"/>
              <a:t>min(Comparator c)——</a:t>
            </a:r>
            <a:r>
              <a:rPr lang="zh-CN" altLang="en-US" smtClean="0"/>
              <a:t>返回流中最小值</a:t>
            </a:r>
            <a:endParaRPr lang="en-US" altLang="zh-CN" smtClean="0"/>
          </a:p>
          <a:p>
            <a:r>
              <a:rPr lang="zh-CN" altLang="en-US" smtClean="0"/>
              <a:t>练习：返回最低工资的员工</a:t>
            </a:r>
          </a:p>
          <a:p>
            <a:r>
              <a:rPr lang="en-US" altLang="zh-CN" smtClean="0"/>
              <a:t>forEach(Consumer c)——</a:t>
            </a:r>
            <a:r>
              <a:rPr lang="zh-CN" altLang="en-US" smtClean="0"/>
              <a:t>内部迭代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989D1-6572-45B6-B00A-7B6845E5BD51}" type="slidenum">
              <a:rPr lang="zh-CN" altLang="en-US" smtClean="0"/>
              <a:pPr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669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1.Nashorn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，发音“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nass-horn”,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是德国二战时一个坦克的命名，同时也是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java8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新一代的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javascript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引擎。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2.javascript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运行在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jvm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已经不是新鲜事了，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Rhino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早在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jdk6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的时候已经存在，但现在为何要替代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Rhino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，官方的解释是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Rhino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相比其他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javascript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引擎（比如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google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的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V8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）实在太慢了，要改造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Rhino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还不如重写。所以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Nashorn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的性能也是其一个亮点。</a:t>
            </a:r>
            <a:endParaRPr lang="zh-CN" altLang="en-US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989D1-6572-45B6-B00A-7B6845E5BD5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6648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989D1-6572-45B6-B00A-7B6845E5BD51}" type="slidenum">
              <a:rPr lang="zh-CN" altLang="en-US" smtClean="0"/>
              <a:pPr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4910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reduce(T identity, BinaryOperator)——</a:t>
            </a:r>
            <a:r>
              <a:rPr lang="zh-CN" altLang="en-US" smtClean="0"/>
              <a:t>可以将流中元素反复结合起来，得到一个值。返回 </a:t>
            </a:r>
            <a:r>
              <a:rPr lang="en-US" altLang="zh-CN" smtClean="0"/>
              <a:t>T  </a:t>
            </a:r>
          </a:p>
          <a:p>
            <a:r>
              <a:rPr lang="en-US" altLang="zh-CN" smtClean="0"/>
              <a:t>reduce(BinaryOperator) ——</a:t>
            </a:r>
            <a:r>
              <a:rPr lang="zh-CN" altLang="en-US" smtClean="0"/>
              <a:t>可以将流中元素反复结合起来，得到一个值。返回 </a:t>
            </a:r>
            <a:r>
              <a:rPr lang="en-US" altLang="zh-CN" smtClean="0"/>
              <a:t>Optional&lt;T&gt;</a:t>
            </a:r>
          </a:p>
          <a:p>
            <a:r>
              <a:rPr lang="zh-CN" altLang="en-US" smtClean="0"/>
              <a:t>练习</a:t>
            </a:r>
            <a:r>
              <a:rPr lang="en-US" altLang="zh-CN" smtClean="0"/>
              <a:t>1</a:t>
            </a:r>
            <a:r>
              <a:rPr lang="zh-CN" altLang="en-US" smtClean="0"/>
              <a:t>：计算公司所有员工工资的总和</a:t>
            </a:r>
            <a:endParaRPr lang="en-US" altLang="zh-CN" smtClean="0"/>
          </a:p>
          <a:p>
            <a:r>
              <a:rPr lang="zh-CN" altLang="en-US" smtClean="0"/>
              <a:t>练习</a:t>
            </a:r>
            <a:r>
              <a:rPr lang="en-US" altLang="zh-CN" smtClean="0"/>
              <a:t>2</a:t>
            </a:r>
            <a:r>
              <a:rPr lang="zh-CN" altLang="en-US" smtClean="0"/>
              <a:t>：员工姓名中包含“马”的员工个数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989D1-6572-45B6-B00A-7B6845E5BD51}" type="slidenum">
              <a:rPr lang="zh-CN" altLang="en-US" smtClean="0"/>
              <a:pPr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8358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collect(Collector c)——</a:t>
            </a:r>
            <a:r>
              <a:rPr lang="zh-CN" altLang="en-US" smtClean="0"/>
              <a:t>将流转换为其他形式。接收一个 </a:t>
            </a:r>
            <a:r>
              <a:rPr lang="en-US" altLang="zh-CN" smtClean="0"/>
              <a:t>Collector</a:t>
            </a:r>
            <a:r>
              <a:rPr lang="zh-CN" altLang="en-US" smtClean="0"/>
              <a:t>接口的实现，用于给</a:t>
            </a:r>
            <a:r>
              <a:rPr lang="en-US" altLang="zh-CN" smtClean="0"/>
              <a:t>Stream</a:t>
            </a:r>
            <a:r>
              <a:rPr lang="zh-CN" altLang="en-US" smtClean="0"/>
              <a:t>中元素做汇总的方法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989D1-6572-45B6-B00A-7B6845E5BD51}" type="slidenum">
              <a:rPr lang="zh-CN" altLang="en-US" smtClean="0"/>
              <a:pPr/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445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闰秒，是指为保持</a:t>
            </a:r>
            <a:r>
              <a:rPr lang="zh-CN" alt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协调世界时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接近于</a:t>
            </a:r>
            <a:r>
              <a:rPr lang="zh-CN" alt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世界时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时刻，由</a:t>
            </a:r>
            <a:r>
              <a:rPr lang="zh-CN" alt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国际计量局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统一规定在年底或</a:t>
            </a:r>
            <a:r>
              <a:rPr lang="zh-CN" alt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年中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（也可能在</a:t>
            </a:r>
            <a:r>
              <a:rPr lang="zh-CN" alt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季末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）对协调世界时增加或减少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的调整。由于地球</a:t>
            </a:r>
            <a:r>
              <a:rPr lang="zh-CN" alt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自转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的不均匀性和长期变慢性（主要由</a:t>
            </a:r>
            <a:r>
              <a:rPr lang="zh-CN" alt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潮汐摩擦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引起的），会使世界时（</a:t>
            </a:r>
            <a:r>
              <a:rPr lang="zh-CN" alt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民用时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）和</a:t>
            </a:r>
            <a:r>
              <a:rPr lang="zh-CN" alt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原子时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之间相差超过到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±0.9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秒时，就把协调世界时向前拨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秒（负闰秒，最后一分钟为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59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秒）或向后拨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秒（正闰秒，最后一分钟为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61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秒）； 闰秒一般加在</a:t>
            </a:r>
            <a:r>
              <a:rPr lang="zh-CN" alt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公历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年末或公历六月末。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目前，全球已经进行了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27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次闰秒，均为正闰秒。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962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Joda-Time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提供了一组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类包用于处理包括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ISO8601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标准在内的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。可以利用它把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JDK Date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Calendar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类完全替换掉，而且仍然能够提供很好的集成。目前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Joda Time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已经纳入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JDK 8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的官方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了。</a:t>
            </a:r>
            <a:endParaRPr lang="en-US" altLang="zh-CN" smtClean="0"/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官方地址：</a:t>
            </a:r>
            <a:r>
              <a:rPr lang="en-US" altLang="zh-CN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http://www.joda.org/joda-time/</a:t>
            </a:r>
            <a:endParaRPr lang="en-US" altLang="zh-CN" sz="1200" b="0" i="0" u="none" strike="noStrike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Maven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仓库：</a:t>
            </a:r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&lt;dependency&gt;</a:t>
            </a:r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&lt;groupId&gt;joda-time&lt;/groupId&gt;</a:t>
            </a:r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&lt;artifactId&gt;joda-time&lt;/artifactId&gt;</a:t>
            </a:r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&lt;version&gt;2.3&lt;/version&gt;</a:t>
            </a:r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&lt;/dependency&gt;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962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962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989D1-6572-45B6-B00A-7B6845E5BD51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521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989D1-6572-45B6-B00A-7B6845E5BD51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8144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mtClean="0"/>
              <a:t>整个地球分为二十四时区，每个时区都有自己的本地时间。在国际无线电通信场合，为了统一起见，使用一个统一的时间，称为通用协调时</a:t>
            </a:r>
            <a:r>
              <a:rPr lang="en-US" altLang="zh-CN" smtClean="0"/>
              <a:t>(UTC, Universal Time Coordinated)</a:t>
            </a:r>
            <a:r>
              <a:rPr lang="zh-CN" altLang="en-US" smtClean="0"/>
              <a:t>。</a:t>
            </a:r>
            <a:r>
              <a:rPr lang="en-US" altLang="zh-CN" smtClean="0"/>
              <a:t>UTC</a:t>
            </a:r>
            <a:r>
              <a:rPr lang="zh-CN" altLang="en-US" smtClean="0"/>
              <a:t>与</a:t>
            </a:r>
            <a:r>
              <a:rPr lang="zh-CN" altLang="en-US" sz="120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格林尼治</a:t>
            </a:r>
            <a:r>
              <a:rPr lang="zh-CN" altLang="en-US" smtClean="0"/>
              <a:t>平均时</a:t>
            </a:r>
            <a:r>
              <a:rPr lang="en-US" altLang="zh-CN" smtClean="0"/>
              <a:t>(GMT, Greenwich Mean Time)</a:t>
            </a:r>
            <a:r>
              <a:rPr lang="zh-CN" altLang="en-US" smtClean="0"/>
              <a:t>一样，都与英国伦敦的本地时相同。这里，</a:t>
            </a:r>
            <a:r>
              <a:rPr lang="en-US" altLang="zh-CN" smtClean="0"/>
              <a:t>UTC</a:t>
            </a:r>
            <a:r>
              <a:rPr lang="zh-CN" altLang="en-US" smtClean="0"/>
              <a:t>与</a:t>
            </a:r>
            <a:r>
              <a:rPr lang="en-US" altLang="zh-CN" smtClean="0"/>
              <a:t>GMT</a:t>
            </a:r>
            <a:r>
              <a:rPr lang="zh-CN" altLang="en-US" smtClean="0"/>
              <a:t>含义完全相同。 </a:t>
            </a:r>
            <a:br>
              <a:rPr lang="zh-CN" altLang="en-US" smtClean="0"/>
            </a:b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mtClean="0"/>
              <a:t>北京时区是东八区，领先</a:t>
            </a:r>
            <a:r>
              <a:rPr lang="en-US" altLang="zh-CN" smtClean="0"/>
              <a:t>UTC</a:t>
            </a:r>
            <a:r>
              <a:rPr lang="zh-CN" altLang="en-US" smtClean="0"/>
              <a:t>八个小时，在电子邮件信头的</a:t>
            </a:r>
            <a:r>
              <a:rPr lang="en-US" altLang="zh-CN" smtClean="0"/>
              <a:t>Date</a:t>
            </a:r>
            <a:r>
              <a:rPr lang="zh-CN" altLang="en-US" smtClean="0"/>
              <a:t>域记为</a:t>
            </a:r>
            <a:r>
              <a:rPr lang="en-US" altLang="zh-CN" smtClean="0"/>
              <a:t>+0800</a:t>
            </a:r>
            <a:r>
              <a:rPr lang="zh-CN" altLang="en-US" smtClean="0"/>
              <a:t>。如果在电子邮件的信头中有这么一行： </a:t>
            </a:r>
            <a:br>
              <a:rPr lang="zh-CN" altLang="en-US" smtClean="0"/>
            </a:br>
            <a:r>
              <a:rPr lang="zh-CN" altLang="en-US" smtClean="0"/>
              <a:t/>
            </a:r>
            <a:br>
              <a:rPr lang="zh-CN" altLang="en-US" smtClean="0"/>
            </a:br>
            <a:r>
              <a:rPr lang="en-US" altLang="zh-CN" smtClean="0"/>
              <a:t>Date: Fri, 08 Nov 2002 09:42:22 +0800 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说明信件的发送地的地方时间是二○○二年十一月八号，星期五，早上九点四十二分（二十二秒），这个地方的本地时领先</a:t>
            </a:r>
            <a:r>
              <a:rPr lang="en-US" altLang="zh-CN" smtClean="0"/>
              <a:t>UTC</a:t>
            </a:r>
            <a:r>
              <a:rPr lang="zh-CN" altLang="en-US" smtClean="0"/>
              <a:t>八个小时</a:t>
            </a:r>
            <a:r>
              <a:rPr lang="en-US" altLang="zh-CN" smtClean="0"/>
              <a:t>(+0800</a:t>
            </a:r>
            <a:r>
              <a:rPr lang="zh-CN" altLang="en-US" smtClean="0"/>
              <a:t>， 就是东八区时间</a:t>
            </a:r>
            <a:r>
              <a:rPr lang="en-US" altLang="zh-CN" smtClean="0"/>
              <a:t>)</a:t>
            </a:r>
            <a:r>
              <a:rPr lang="zh-CN" altLang="en-US" smtClean="0"/>
              <a:t>。电子邮件信头的</a:t>
            </a:r>
            <a:r>
              <a:rPr lang="en-US" altLang="zh-CN" smtClean="0"/>
              <a:t>Date</a:t>
            </a:r>
            <a:r>
              <a:rPr lang="zh-CN" altLang="en-US" smtClean="0"/>
              <a:t>域使用二十四小时的时钟，而不使用</a:t>
            </a:r>
            <a:r>
              <a:rPr lang="en-US" altLang="zh-CN" smtClean="0"/>
              <a:t>AM</a:t>
            </a:r>
            <a:r>
              <a:rPr lang="zh-CN" altLang="en-US" smtClean="0"/>
              <a:t>和</a:t>
            </a:r>
            <a:r>
              <a:rPr lang="en-US" altLang="zh-CN" smtClean="0"/>
              <a:t>PM</a:t>
            </a:r>
            <a:r>
              <a:rPr lang="zh-CN" altLang="en-US" smtClean="0"/>
              <a:t>来标记上下午。 </a:t>
            </a:r>
            <a:br>
              <a:rPr lang="zh-CN" altLang="en-US" smtClean="0"/>
            </a:b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mtClean="0"/>
              <a:t>以这个电子邮件的发送时间为例，如果要把这个时间转化为</a:t>
            </a:r>
            <a:r>
              <a:rPr lang="en-US" altLang="zh-CN" smtClean="0"/>
              <a:t>UTC</a:t>
            </a:r>
            <a:r>
              <a:rPr lang="zh-CN" altLang="en-US" smtClean="0"/>
              <a:t>，可以使用一下公式： </a:t>
            </a:r>
            <a:br>
              <a:rPr lang="zh-CN" altLang="en-US" smtClean="0"/>
            </a:br>
            <a:r>
              <a:rPr lang="zh-CN" altLang="en-US" smtClean="0"/>
              <a:t/>
            </a:r>
            <a:br>
              <a:rPr lang="zh-CN" altLang="en-US" smtClean="0"/>
            </a:br>
            <a:r>
              <a:rPr lang="en-US" altLang="zh-CN" smtClean="0"/>
              <a:t>UTC + </a:t>
            </a:r>
            <a:r>
              <a:rPr lang="zh-CN" altLang="en-US" smtClean="0"/>
              <a:t>时区差 ＝ 本地时间 </a:t>
            </a:r>
            <a:br>
              <a:rPr lang="zh-CN" altLang="en-US" smtClean="0"/>
            </a:b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mtClean="0"/>
              <a:t>时区差东为正，西为负。在此，把东八区时区差记为 </a:t>
            </a:r>
            <a:r>
              <a:rPr lang="en-US" altLang="zh-CN" smtClean="0"/>
              <a:t>+0800</a:t>
            </a:r>
            <a:r>
              <a:rPr lang="zh-CN" altLang="en-US" smtClean="0"/>
              <a:t>， </a:t>
            </a:r>
            <a:br>
              <a:rPr lang="zh-CN" altLang="en-US" smtClean="0"/>
            </a:br>
            <a:r>
              <a:rPr lang="zh-CN" altLang="en-US" smtClean="0"/>
              <a:t/>
            </a:r>
            <a:br>
              <a:rPr lang="zh-CN" altLang="en-US" smtClean="0"/>
            </a:br>
            <a:r>
              <a:rPr lang="en-US" altLang="zh-CN" smtClean="0"/>
              <a:t>UTC + (</a:t>
            </a:r>
            <a:r>
              <a:rPr lang="zh-CN" altLang="en-US" smtClean="0"/>
              <a:t>＋</a:t>
            </a:r>
            <a:r>
              <a:rPr lang="en-US" altLang="zh-CN" smtClean="0"/>
              <a:t>0800) = </a:t>
            </a:r>
            <a:r>
              <a:rPr lang="zh-CN" altLang="en-US" smtClean="0"/>
              <a:t>本地（北京）时间 </a:t>
            </a:r>
            <a:r>
              <a:rPr lang="en-US" altLang="zh-CN" smtClean="0"/>
              <a:t>(1) 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那么，</a:t>
            </a:r>
            <a:r>
              <a:rPr lang="en-US" altLang="zh-CN" smtClean="0"/>
              <a:t>UTC = </a:t>
            </a:r>
            <a:r>
              <a:rPr lang="zh-CN" altLang="en-US" smtClean="0"/>
              <a:t>本地时间（</a:t>
            </a:r>
            <a:r>
              <a:rPr lang="zh-CN" altLang="en-US" sz="120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北京时间</a:t>
            </a:r>
            <a:r>
              <a:rPr lang="zh-CN" altLang="en-US" smtClean="0"/>
              <a:t>）</a:t>
            </a:r>
            <a:r>
              <a:rPr lang="en-US" altLang="zh-CN" smtClean="0"/>
              <a:t>- 0800 (2) 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0942 - 0800 = 0142 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即</a:t>
            </a:r>
            <a:r>
              <a:rPr lang="en-US" altLang="zh-CN" smtClean="0"/>
              <a:t>UTC</a:t>
            </a:r>
            <a:r>
              <a:rPr lang="zh-CN" altLang="en-US" smtClean="0"/>
              <a:t>是当天凌晨一点四十二分二十二秒。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7982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中国大陆、中国香港、中国澳门、中国台湾、蒙古国、新加坡、马来西亚、菲律宾、西澳大利亚州的时间与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UTC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zh-CN" alt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时差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均为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+8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，也就是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UTC+8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050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3126" y="428604"/>
            <a:ext cx="8229600" cy="8572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71538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5496" y="2060848"/>
            <a:ext cx="8964488" cy="2592288"/>
          </a:xfrm>
        </p:spPr>
        <p:txBody>
          <a:bodyPr>
            <a:normAutofit/>
          </a:bodyPr>
          <a:lstStyle/>
          <a:p>
            <a:r>
              <a:rPr lang="en-US" altLang="zh-CN" sz="8000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Java8</a:t>
            </a:r>
            <a:r>
              <a:rPr lang="zh-CN" altLang="en-US" sz="8000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新特性</a:t>
            </a:r>
            <a:endParaRPr lang="zh-CN" altLang="zh-CN" sz="8000" b="1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613047"/>
            <a:ext cx="9144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讲师：宋红康   </a:t>
            </a:r>
            <a:endParaRPr lang="en-US" altLang="zh-CN" sz="40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新浪微博：</a:t>
            </a:r>
            <a:r>
              <a:rPr lang="zh-CN" alt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尚</a:t>
            </a:r>
            <a:r>
              <a:rPr lang="zh-CN" alt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硅谷</a:t>
            </a:r>
            <a:r>
              <a:rPr lang="en-US" altLang="zh-CN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-</a:t>
            </a:r>
            <a:r>
              <a:rPr lang="zh-CN" alt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宋红康</a:t>
            </a:r>
            <a:endParaRPr lang="zh-CN" altLang="en-US" sz="3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980728"/>
            <a:ext cx="813690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public interface AA {</a:t>
            </a:r>
          </a:p>
          <a:p>
            <a:r>
              <a:rPr lang="en-US" altLang="zh-CN" sz="2400" b="1" smtClean="0">
                <a:solidFill>
                  <a:srgbClr val="0000FF"/>
                </a:solidFill>
                <a:ea typeface="宋体" panose="02010600030101010101" pitchFamily="2" charset="-122"/>
              </a:rPr>
              <a:t>       double </a:t>
            </a: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PI = 3.14;</a:t>
            </a:r>
          </a:p>
          <a:p>
            <a:endParaRPr lang="zh-CN" altLang="en-US" sz="240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public default void method() {</a:t>
            </a:r>
          </a:p>
          <a:p>
            <a:pPr lvl="1"/>
            <a:r>
              <a:rPr lang="en-US" altLang="zh-CN" sz="2400" smtClean="0">
                <a:solidFill>
                  <a:srgbClr val="0000FF"/>
                </a:solidFill>
                <a:ea typeface="宋体" panose="02010600030101010101" pitchFamily="2" charset="-122"/>
              </a:rPr>
              <a:t>	System.</a:t>
            </a:r>
            <a:r>
              <a:rPr lang="en-US" altLang="zh-CN" sz="2400" b="1" smtClean="0">
                <a:solidFill>
                  <a:srgbClr val="0000FF"/>
                </a:solidFill>
                <a:ea typeface="宋体" panose="02010600030101010101" pitchFamily="2" charset="-122"/>
              </a:rPr>
              <a:t>out.println</a:t>
            </a: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("</a:t>
            </a:r>
            <a:r>
              <a:rPr lang="zh-CN" altLang="en-US" sz="2400" b="1">
                <a:solidFill>
                  <a:srgbClr val="0000FF"/>
                </a:solidFill>
                <a:ea typeface="宋体" panose="02010600030101010101" pitchFamily="2" charset="-122"/>
              </a:rPr>
              <a:t>北京</a:t>
            </a: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");</a:t>
            </a:r>
          </a:p>
          <a:p>
            <a:pPr lvl="1"/>
            <a:r>
              <a:rPr lang="en-US" altLang="zh-CN" sz="240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</a:p>
          <a:p>
            <a:endParaRPr lang="zh-CN" altLang="en-US" sz="240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default String method1() {</a:t>
            </a:r>
          </a:p>
          <a:p>
            <a:pPr lvl="1"/>
            <a:r>
              <a:rPr lang="en-US" altLang="zh-CN" sz="2400" b="1" smtClean="0">
                <a:solidFill>
                  <a:srgbClr val="0000FF"/>
                </a:solidFill>
                <a:ea typeface="宋体" panose="02010600030101010101" pitchFamily="2" charset="-122"/>
              </a:rPr>
              <a:t>	return </a:t>
            </a: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"</a:t>
            </a:r>
            <a:r>
              <a:rPr lang="zh-CN" altLang="en-US" sz="2400" b="1">
                <a:solidFill>
                  <a:srgbClr val="0000FF"/>
                </a:solidFill>
                <a:ea typeface="宋体" panose="02010600030101010101" pitchFamily="2" charset="-122"/>
              </a:rPr>
              <a:t>上海</a:t>
            </a: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";</a:t>
            </a:r>
          </a:p>
          <a:p>
            <a:pPr lvl="1"/>
            <a:r>
              <a:rPr lang="en-US" altLang="zh-CN" sz="240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</a:p>
          <a:p>
            <a:endParaRPr lang="zh-CN" altLang="en-US" sz="240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public static void method2() {</a:t>
            </a:r>
          </a:p>
          <a:p>
            <a:pPr lvl="1"/>
            <a:r>
              <a:rPr lang="en-US" altLang="zh-CN" sz="2400" smtClean="0">
                <a:solidFill>
                  <a:srgbClr val="0000FF"/>
                </a:solidFill>
                <a:ea typeface="宋体" panose="02010600030101010101" pitchFamily="2" charset="-122"/>
              </a:rPr>
              <a:t>	System.</a:t>
            </a:r>
            <a:r>
              <a:rPr lang="en-US" altLang="zh-CN" sz="2400" b="1" smtClean="0">
                <a:solidFill>
                  <a:srgbClr val="0000FF"/>
                </a:solidFill>
                <a:ea typeface="宋体" panose="02010600030101010101" pitchFamily="2" charset="-122"/>
              </a:rPr>
              <a:t>out.println(“hello lambda!");</a:t>
            </a: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240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</a:p>
          <a:p>
            <a:r>
              <a:rPr lang="en-US" altLang="zh-CN" sz="240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  <a:endParaRPr lang="zh-CN" altLang="en-US" sz="240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6918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692696"/>
            <a:ext cx="5445418" cy="792088"/>
          </a:xfrm>
        </p:spPr>
        <p:txBody>
          <a:bodyPr>
            <a:normAutofit/>
          </a:bodyPr>
          <a:lstStyle/>
          <a:p>
            <a:r>
              <a:rPr kumimoji="1" lang="zh-CN" altLang="en-US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接口中的默认方法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528" y="1700808"/>
            <a:ext cx="8640960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接口默认方法</a:t>
            </a:r>
            <a:r>
              <a:rPr lang="zh-CN" altLang="zh-CN" sz="2800" b="1" smtClean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sz="2800" b="1" smtClean="0"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zh-CN" altLang="zh-CN" sz="2800" b="1" smtClean="0">
                <a:latin typeface="宋体" panose="02010600030101010101" pitchFamily="2" charset="-122"/>
                <a:ea typeface="宋体" panose="02010600030101010101" pitchFamily="2" charset="-122"/>
              </a:rPr>
              <a:t>类优先</a:t>
            </a:r>
            <a:r>
              <a:rPr lang="en-US" altLang="zh-CN" sz="2800" b="1" smtClean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zh-CN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原则</a:t>
            </a:r>
            <a:endParaRPr lang="en-US" altLang="zh-CN" sz="2800" b="1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4000"/>
              </a:lnSpc>
            </a:pPr>
            <a:r>
              <a:rPr lang="zh-CN" altLang="en-US" sz="2400" smtClean="0">
                <a:latin typeface="宋体" panose="02010600030101010101" pitchFamily="2" charset="-122"/>
                <a:ea typeface="宋体" panose="02010600030101010101" pitchFamily="2" charset="-122"/>
              </a:rPr>
              <a:t>若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一个接口中定义了一个默认方法，而另外一个父类或接口中又定义了一个同名的方法时</a:t>
            </a: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zh-CN" altLang="en-US" sz="2400" smtClean="0">
                <a:latin typeface="宋体" panose="02010600030101010101" pitchFamily="2" charset="-122"/>
                <a:ea typeface="宋体" panose="02010600030101010101" pitchFamily="2" charset="-122"/>
              </a:rPr>
              <a:t>选择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父类中的方法。如果一个父类提供了具体的实现，那么接口中具有相同名称和参数的默认方法会被忽略。</a:t>
            </a: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zh-CN" altLang="en-US" sz="2400" smtClean="0">
                <a:latin typeface="宋体" panose="02010600030101010101" pitchFamily="2" charset="-122"/>
                <a:ea typeface="宋体" panose="02010600030101010101" pitchFamily="2" charset="-122"/>
              </a:rPr>
              <a:t>接口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冲突。如果一个父接口</a:t>
            </a:r>
            <a:r>
              <a:rPr lang="zh-CN" altLang="en-US" sz="2400" smtClean="0">
                <a:latin typeface="宋体" panose="02010600030101010101" pitchFamily="2" charset="-122"/>
                <a:ea typeface="宋体" panose="02010600030101010101" pitchFamily="2" charset="-122"/>
              </a:rPr>
              <a:t>提供一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个默认方法，而另一个接口也提供了一个具有相同名称和参数列表的方法（不管方法是否是默认方法），</a:t>
            </a:r>
            <a:r>
              <a:rPr lang="zh-CN" altLang="en-US" sz="2400" smtClean="0">
                <a:latin typeface="宋体" panose="02010600030101010101" pitchFamily="2" charset="-122"/>
                <a:ea typeface="宋体" panose="02010600030101010101" pitchFamily="2" charset="-122"/>
              </a:rPr>
              <a:t>那么实现类必须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覆盖该方法来解决冲突</a:t>
            </a:r>
          </a:p>
        </p:txBody>
      </p:sp>
    </p:spTree>
    <p:extLst>
      <p:ext uri="{BB962C8B-B14F-4D97-AF65-F5344CB8AC3E}">
        <p14:creationId xmlns:p14="http://schemas.microsoft.com/office/powerpoint/2010/main" val="21007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692696"/>
            <a:ext cx="6120680" cy="792088"/>
          </a:xfrm>
        </p:spPr>
        <p:txBody>
          <a:bodyPr>
            <a:normAutofit/>
          </a:bodyPr>
          <a:lstStyle/>
          <a:p>
            <a:r>
              <a:rPr kumimoji="1" lang="zh-CN" altLang="en-US" b="1" smtClean="0">
                <a:latin typeface="+mn-lt"/>
                <a:ea typeface="宋体" pitchFamily="2" charset="-122"/>
              </a:rPr>
              <a:t>接口冲突的解决方式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532055"/>
            <a:ext cx="5328592" cy="513626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419872" y="5733256"/>
            <a:ext cx="2952328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81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750" y="1816515"/>
            <a:ext cx="8429684" cy="1928826"/>
          </a:xfrm>
        </p:spPr>
      </p:pic>
      <p:sp>
        <p:nvSpPr>
          <p:cNvPr id="4" name="TextBox 3"/>
          <p:cNvSpPr txBox="1"/>
          <p:nvPr/>
        </p:nvSpPr>
        <p:spPr>
          <a:xfrm>
            <a:off x="461750" y="2392579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2 – 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注解的新特性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577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5616" y="836712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smtClean="0">
                <a:ea typeface="宋体" panose="02010600030101010101" pitchFamily="2" charset="-122"/>
              </a:rPr>
              <a:t>Java 8 </a:t>
            </a:r>
            <a:r>
              <a:rPr lang="zh-CN" altLang="en-US" sz="3600" b="1" smtClean="0">
                <a:ea typeface="宋体" panose="02010600030101010101" pitchFamily="2" charset="-122"/>
              </a:rPr>
              <a:t>中关于注解的修改</a:t>
            </a:r>
            <a:endParaRPr lang="zh-CN" altLang="en-US" sz="3600" b="1"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3528" y="1412776"/>
            <a:ext cx="849694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400">
                <a:ea typeface="宋体" panose="02010600030101010101" pitchFamily="2" charset="-122"/>
              </a:rPr>
              <a:t>Java 8</a:t>
            </a:r>
            <a:r>
              <a:rPr lang="zh-CN" altLang="en-US" sz="2400">
                <a:ea typeface="宋体" panose="02010600030101010101" pitchFamily="2" charset="-122"/>
              </a:rPr>
              <a:t>对注解处理提供了两点改进：</a:t>
            </a:r>
            <a:r>
              <a:rPr lang="zh-CN" altLang="en-US" sz="2400">
                <a:solidFill>
                  <a:srgbClr val="FF0000"/>
                </a:solidFill>
                <a:ea typeface="宋体" panose="02010600030101010101" pitchFamily="2" charset="-122"/>
              </a:rPr>
              <a:t>可重复的注解</a:t>
            </a:r>
            <a:r>
              <a:rPr lang="zh-CN" altLang="en-US" sz="2400">
                <a:ea typeface="宋体" panose="02010600030101010101" pitchFamily="2" charset="-122"/>
              </a:rPr>
              <a:t>及</a:t>
            </a:r>
            <a:r>
              <a:rPr lang="zh-CN" altLang="en-US" sz="2400">
                <a:solidFill>
                  <a:srgbClr val="FF0000"/>
                </a:solidFill>
                <a:ea typeface="宋体" panose="02010600030101010101" pitchFamily="2" charset="-122"/>
              </a:rPr>
              <a:t>可用于类型的注解</a:t>
            </a:r>
            <a:r>
              <a:rPr lang="zh-CN" altLang="en-US" sz="2400" smtClean="0">
                <a:ea typeface="宋体" panose="02010600030101010101" pitchFamily="2" charset="-122"/>
              </a:rPr>
              <a:t>。此外，反射也得到了加强，在</a:t>
            </a:r>
            <a:r>
              <a:rPr lang="en-US" altLang="zh-CN" sz="2400" smtClean="0">
                <a:ea typeface="宋体" panose="02010600030101010101" pitchFamily="2" charset="-122"/>
              </a:rPr>
              <a:t>Java8</a:t>
            </a:r>
            <a:r>
              <a:rPr lang="zh-CN" altLang="en-US" sz="2400" smtClean="0">
                <a:ea typeface="宋体" panose="02010600030101010101" pitchFamily="2" charset="-122"/>
              </a:rPr>
              <a:t>中能够得到方法参数的名称。这会简化标注在方法参数上的注解。</a:t>
            </a:r>
            <a:r>
              <a:rPr lang="zh-CN" altLang="zh-CN" sz="2400" smtClean="0">
                <a:ea typeface="宋体" panose="02010600030101010101" pitchFamily="2" charset="-122"/>
              </a:rPr>
              <a:t> </a:t>
            </a:r>
            <a:endParaRPr lang="zh-CN" altLang="zh-CN" sz="2400"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5537353"/>
            <a:ext cx="5441328" cy="105999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4187215"/>
            <a:ext cx="8705850" cy="10953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2996952"/>
            <a:ext cx="6534150" cy="9525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23528" y="4187215"/>
            <a:ext cx="2840757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856156" y="5949280"/>
            <a:ext cx="1973917" cy="202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55973" y="5589240"/>
            <a:ext cx="2021828" cy="3737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323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504" y="1124744"/>
            <a:ext cx="903649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/>
              <a:t>@Target({</a:t>
            </a:r>
            <a:r>
              <a:rPr lang="en-US" altLang="zh-CN" sz="2300" b="1"/>
              <a:t>TYPE, FIELD, METHOD, PARAMETER,PACKAGE, CONSTRUCTOR, </a:t>
            </a:r>
            <a:r>
              <a:rPr lang="en-US" altLang="zh-CN" sz="2400" b="1"/>
              <a:t>LOCAL_VARIABLE,</a:t>
            </a:r>
            <a:r>
              <a:rPr lang="en-US" altLang="zh-CN" sz="2400" b="1">
                <a:solidFill>
                  <a:srgbClr val="FF0000"/>
                </a:solidFill>
              </a:rPr>
              <a:t>TYPE_PARAMETER</a:t>
            </a:r>
            <a:r>
              <a:rPr lang="en-US" altLang="zh-CN" sz="2400" b="1"/>
              <a:t>})</a:t>
            </a:r>
          </a:p>
          <a:p>
            <a:r>
              <a:rPr lang="en-US" altLang="zh-CN" sz="2400"/>
              <a:t>@Retention(RetentionPolicy.</a:t>
            </a:r>
            <a:r>
              <a:rPr lang="en-US" altLang="zh-CN" sz="2400" b="1"/>
              <a:t>RUNTIME)</a:t>
            </a:r>
          </a:p>
          <a:p>
            <a:r>
              <a:rPr lang="en-US" altLang="zh-CN" sz="2400"/>
              <a:t>@Repeatable(MyAnnotations.</a:t>
            </a:r>
            <a:r>
              <a:rPr lang="en-US" altLang="zh-CN" sz="2400" b="1"/>
              <a:t>class)</a:t>
            </a:r>
          </a:p>
          <a:p>
            <a:r>
              <a:rPr lang="en-US" altLang="zh-CN" sz="2400" b="1"/>
              <a:t>public @interface MyAnnotation {</a:t>
            </a:r>
          </a:p>
          <a:p>
            <a:r>
              <a:rPr lang="en-US" altLang="zh-CN" sz="2400" smtClean="0"/>
              <a:t>	String</a:t>
            </a:r>
            <a:r>
              <a:rPr lang="en-US" altLang="zh-CN" sz="2400"/>
              <a:t>[] value();</a:t>
            </a:r>
          </a:p>
          <a:p>
            <a:r>
              <a:rPr lang="en-US" altLang="zh-CN" sz="2400"/>
              <a:t>}</a:t>
            </a:r>
            <a:endParaRPr lang="zh-CN" altLang="en-US" sz="2400"/>
          </a:p>
        </p:txBody>
      </p:sp>
      <p:sp>
        <p:nvSpPr>
          <p:cNvPr id="6" name="TextBox 5"/>
          <p:cNvSpPr txBox="1"/>
          <p:nvPr/>
        </p:nvSpPr>
        <p:spPr>
          <a:xfrm>
            <a:off x="251520" y="4162440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ea typeface="宋体" panose="02010600030101010101" pitchFamily="2" charset="-122"/>
              </a:rPr>
              <a:t>应用场景：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7018" y="4797152"/>
            <a:ext cx="87074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/>
              <a:t>public Person(</a:t>
            </a:r>
            <a:r>
              <a:rPr lang="en-US" altLang="zh-CN" sz="2400" b="1">
                <a:solidFill>
                  <a:srgbClr val="FF0000"/>
                </a:solidFill>
              </a:rPr>
              <a:t>@MyAnnotation(value="notnull")</a:t>
            </a:r>
            <a:r>
              <a:rPr lang="en-US" altLang="zh-CN" sz="2400" b="1"/>
              <a:t>String name){</a:t>
            </a:r>
          </a:p>
          <a:p>
            <a:r>
              <a:rPr lang="en-US" altLang="zh-CN" sz="2400" b="1" smtClean="0"/>
              <a:t>	this.name </a:t>
            </a:r>
            <a:r>
              <a:rPr lang="en-US" altLang="zh-CN" sz="2400" b="1"/>
              <a:t>= name;</a:t>
            </a:r>
          </a:p>
          <a:p>
            <a:r>
              <a:rPr lang="en-US" altLang="zh-CN" sz="2400"/>
              <a:t>}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631521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750" y="1816515"/>
            <a:ext cx="8429684" cy="1928826"/>
          </a:xfrm>
        </p:spPr>
      </p:pic>
      <p:sp>
        <p:nvSpPr>
          <p:cNvPr id="4" name="TextBox 3"/>
          <p:cNvSpPr txBox="1"/>
          <p:nvPr/>
        </p:nvSpPr>
        <p:spPr>
          <a:xfrm>
            <a:off x="461750" y="2392579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3 – 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集合的底层源码实现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577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79450" y="1024844"/>
            <a:ext cx="57409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ea typeface="宋体" panose="02010600030101010101" pitchFamily="2" charset="-122"/>
              </a:rPr>
              <a:t>ArrayList</a:t>
            </a:r>
            <a:r>
              <a:rPr lang="zh-CN" altLang="en-US" sz="2800" b="1">
                <a:solidFill>
                  <a:srgbClr val="FF0000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2800" b="1">
                <a:solidFill>
                  <a:srgbClr val="FF0000"/>
                </a:solidFill>
                <a:ea typeface="宋体" panose="02010600030101010101" pitchFamily="2" charset="-122"/>
              </a:rPr>
              <a:t>LinkedList</a:t>
            </a:r>
            <a:r>
              <a:rPr lang="zh-CN" altLang="en-US" sz="2800" b="1">
                <a:solidFill>
                  <a:srgbClr val="FF0000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2800" b="1">
                <a:solidFill>
                  <a:srgbClr val="FF0000"/>
                </a:solidFill>
                <a:ea typeface="宋体" panose="02010600030101010101" pitchFamily="2" charset="-122"/>
              </a:rPr>
              <a:t>Vector</a:t>
            </a:r>
            <a:r>
              <a:rPr lang="zh-CN" altLang="en-US" sz="2800" b="1">
                <a:solidFill>
                  <a:srgbClr val="FF0000"/>
                </a:solidFill>
                <a:ea typeface="宋体" panose="02010600030101010101" pitchFamily="2" charset="-122"/>
              </a:rPr>
              <a:t>区别？</a:t>
            </a: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679450" y="1901825"/>
            <a:ext cx="7939088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charset="0"/>
                <a:ea typeface="宋体" charset="-122"/>
              </a:rPr>
              <a:t>|------List</a:t>
            </a:r>
            <a:r>
              <a:rPr lang="zh-CN" altLang="en-US" sz="1800">
                <a:latin typeface="Arial" charset="0"/>
                <a:ea typeface="宋体" charset="-122"/>
              </a:rPr>
              <a:t>子接口：存储序的、可重复的数据 </a:t>
            </a:r>
            <a:r>
              <a:rPr lang="en-US" altLang="zh-CN" sz="1800">
                <a:latin typeface="Arial" charset="0"/>
                <a:ea typeface="宋体" charset="-122"/>
              </a:rPr>
              <a:t>----&gt;"</a:t>
            </a:r>
            <a:r>
              <a:rPr lang="zh-CN" altLang="en-US" sz="1800">
                <a:latin typeface="Arial" charset="0"/>
                <a:ea typeface="宋体" charset="-122"/>
              </a:rPr>
              <a:t>动态</a:t>
            </a:r>
            <a:r>
              <a:rPr lang="en-US" altLang="zh-CN" sz="1800">
                <a:latin typeface="Arial" charset="0"/>
                <a:ea typeface="宋体" charset="-122"/>
              </a:rPr>
              <a:t>"</a:t>
            </a:r>
            <a:r>
              <a:rPr lang="zh-CN" altLang="en-US" sz="1800">
                <a:latin typeface="Arial" charset="0"/>
                <a:ea typeface="宋体" charset="-122"/>
              </a:rPr>
              <a:t>数组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Arial" charset="0"/>
                <a:ea typeface="宋体" charset="-122"/>
              </a:rPr>
              <a:t>    </a:t>
            </a:r>
            <a:endParaRPr lang="en-US" altLang="zh-CN" sz="1800">
              <a:latin typeface="Arial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charset="0"/>
                <a:ea typeface="宋体" charset="-122"/>
              </a:rPr>
              <a:t>	|-----ArrayList:</a:t>
            </a:r>
            <a:r>
              <a:rPr lang="zh-CN" altLang="en-US" sz="1800">
                <a:latin typeface="Arial" charset="0"/>
                <a:ea typeface="宋体" charset="-122"/>
              </a:rPr>
              <a:t>作为</a:t>
            </a:r>
            <a:r>
              <a:rPr lang="en-US" altLang="zh-CN" sz="1800">
                <a:latin typeface="Arial" charset="0"/>
                <a:ea typeface="宋体" charset="-122"/>
              </a:rPr>
              <a:t>List</a:t>
            </a:r>
            <a:r>
              <a:rPr lang="zh-CN" altLang="en-US" sz="1800">
                <a:latin typeface="Arial" charset="0"/>
                <a:ea typeface="宋体" charset="-122"/>
              </a:rPr>
              <a:t>的主要实现类；线程不安全的，效率高；</a:t>
            </a:r>
            <a:r>
              <a:rPr lang="zh-CN" altLang="en-US" sz="1800">
                <a:solidFill>
                  <a:srgbClr val="FF0000"/>
                </a:solidFill>
                <a:latin typeface="Arial" charset="0"/>
                <a:ea typeface="宋体" charset="-122"/>
              </a:rPr>
              <a:t>底层使用数组实现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charset="0"/>
                <a:ea typeface="宋体" charset="-122"/>
              </a:rPr>
              <a:t>(Collections</a:t>
            </a:r>
            <a:r>
              <a:rPr lang="zh-CN" altLang="en-US" sz="1800">
                <a:latin typeface="Arial" charset="0"/>
                <a:ea typeface="宋体" charset="-122"/>
              </a:rPr>
              <a:t>中定义了</a:t>
            </a:r>
            <a:r>
              <a:rPr lang="en-US" altLang="zh-CN" sz="1800">
                <a:latin typeface="Arial" charset="0"/>
                <a:ea typeface="宋体" charset="-122"/>
              </a:rPr>
              <a:t>synchronizedList(List list)</a:t>
            </a:r>
            <a:r>
              <a:rPr lang="zh-CN" altLang="en-US" sz="1800">
                <a:latin typeface="Arial" charset="0"/>
                <a:ea typeface="宋体" charset="-122"/>
              </a:rPr>
              <a:t>将此</a:t>
            </a:r>
            <a:r>
              <a:rPr lang="en-US" altLang="zh-CN" sz="1800">
                <a:latin typeface="Arial" charset="0"/>
                <a:ea typeface="宋体" charset="-122"/>
              </a:rPr>
              <a:t>ArrayList</a:t>
            </a:r>
            <a:r>
              <a:rPr lang="zh-CN" altLang="en-US" sz="1800">
                <a:latin typeface="Arial" charset="0"/>
                <a:ea typeface="宋体" charset="-122"/>
              </a:rPr>
              <a:t>转化为线程安全的</a:t>
            </a:r>
            <a:r>
              <a:rPr lang="en-US" altLang="zh-CN" sz="1800">
                <a:latin typeface="Arial" charset="0"/>
                <a:ea typeface="宋体" charset="-122"/>
              </a:rPr>
              <a:t>)</a:t>
            </a:r>
            <a:endParaRPr lang="zh-CN" altLang="en-US" sz="1800">
              <a:latin typeface="Arial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Arial" charset="0"/>
                <a:ea typeface="宋体" charset="-122"/>
              </a:rPr>
              <a:t>    </a:t>
            </a:r>
            <a:endParaRPr lang="en-US" altLang="zh-CN" sz="1800">
              <a:latin typeface="Arial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charset="0"/>
                <a:ea typeface="宋体" charset="-122"/>
              </a:rPr>
              <a:t>	|-----LinkedList:</a:t>
            </a:r>
            <a:r>
              <a:rPr lang="zh-CN" altLang="en-US" sz="1800">
                <a:latin typeface="Arial" charset="0"/>
                <a:ea typeface="宋体" charset="-122"/>
              </a:rPr>
              <a:t>对于频繁的插入、删除操作，我们建议使用此类，因为效率高；内存消耗较</a:t>
            </a:r>
            <a:r>
              <a:rPr lang="en-US" altLang="zh-CN" sz="1800">
                <a:latin typeface="Arial" charset="0"/>
                <a:ea typeface="宋体" charset="-122"/>
              </a:rPr>
              <a:t>ArrayList</a:t>
            </a:r>
            <a:r>
              <a:rPr lang="zh-CN" altLang="en-US" sz="1800">
                <a:latin typeface="Arial" charset="0"/>
                <a:ea typeface="宋体" charset="-122"/>
              </a:rPr>
              <a:t>大；</a:t>
            </a:r>
            <a:r>
              <a:rPr lang="zh-CN" altLang="en-US" sz="1800">
                <a:solidFill>
                  <a:srgbClr val="FF0000"/>
                </a:solidFill>
                <a:latin typeface="Arial" charset="0"/>
                <a:ea typeface="宋体" charset="-122"/>
              </a:rPr>
              <a:t>底层使用双向链表实现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Arial" charset="0"/>
                <a:ea typeface="宋体" charset="-122"/>
              </a:rPr>
              <a:t>   </a:t>
            </a:r>
            <a:endParaRPr lang="en-US" altLang="zh-CN" sz="1800">
              <a:latin typeface="Arial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charset="0"/>
                <a:ea typeface="宋体" charset="-122"/>
              </a:rPr>
              <a:t>	|-----Vector:List</a:t>
            </a:r>
            <a:r>
              <a:rPr lang="zh-CN" altLang="en-US" sz="1800">
                <a:latin typeface="Arial" charset="0"/>
                <a:ea typeface="宋体" charset="-122"/>
              </a:rPr>
              <a:t>的古老实现类；线程安全的，效率低；</a:t>
            </a:r>
            <a:r>
              <a:rPr lang="zh-CN" altLang="en-US" sz="1800">
                <a:solidFill>
                  <a:srgbClr val="FF0000"/>
                </a:solidFill>
                <a:latin typeface="Arial" charset="0"/>
                <a:ea typeface="宋体" charset="-122"/>
              </a:rPr>
              <a:t>底层使用数组</a:t>
            </a:r>
            <a:r>
              <a:rPr lang="zh-CN" altLang="en-US" sz="1800" smtClean="0">
                <a:solidFill>
                  <a:srgbClr val="FF0000"/>
                </a:solidFill>
                <a:latin typeface="Arial" charset="0"/>
                <a:ea typeface="宋体" charset="-122"/>
              </a:rPr>
              <a:t>实现</a:t>
            </a:r>
            <a:endParaRPr lang="en-US" altLang="zh-CN" sz="1800" smtClean="0">
              <a:solidFill>
                <a:srgbClr val="FF0000"/>
              </a:solidFill>
              <a:latin typeface="Arial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>
              <a:solidFill>
                <a:srgbClr val="FF0000"/>
              </a:solidFill>
              <a:latin typeface="Arial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 smtClean="0">
              <a:solidFill>
                <a:srgbClr val="FF0000"/>
              </a:solidFill>
              <a:latin typeface="Arial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sz="1800">
                <a:ea typeface="宋体" panose="02010600030101010101" pitchFamily="2" charset="-122"/>
              </a:rPr>
              <a:t>然后可以分析一下</a:t>
            </a:r>
            <a:r>
              <a:rPr lang="en-US" altLang="zh-CN" sz="1800">
                <a:ea typeface="宋体" panose="02010600030101010101" pitchFamily="2" charset="-122"/>
              </a:rPr>
              <a:t>ArrayList</a:t>
            </a:r>
            <a:r>
              <a:rPr lang="zh-CN" altLang="en-US" sz="1800">
                <a:ea typeface="宋体" panose="02010600030101010101" pitchFamily="2" charset="-122"/>
              </a:rPr>
              <a:t>和</a:t>
            </a:r>
            <a:r>
              <a:rPr lang="en-US" altLang="zh-CN" sz="1800">
                <a:ea typeface="宋体" panose="02010600030101010101" pitchFamily="2" charset="-122"/>
              </a:rPr>
              <a:t>LinkedList</a:t>
            </a:r>
            <a:r>
              <a:rPr lang="zh-CN" altLang="en-US" sz="1800">
                <a:ea typeface="宋体" panose="02010600030101010101" pitchFamily="2" charset="-122"/>
              </a:rPr>
              <a:t>的底层源码</a:t>
            </a:r>
            <a:r>
              <a:rPr lang="zh-CN" altLang="en-US" sz="1800" smtClean="0">
                <a:ea typeface="宋体" panose="02010600030101010101" pitchFamily="2" charset="-122"/>
              </a:rPr>
              <a:t>实现</a:t>
            </a:r>
            <a:endParaRPr lang="en-US" altLang="zh-CN" sz="18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8830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1844675"/>
            <a:ext cx="6353175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933825"/>
            <a:ext cx="6365875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TextBox 3"/>
          <p:cNvSpPr txBox="1">
            <a:spLocks noChangeArrowheads="1"/>
          </p:cNvSpPr>
          <p:nvPr/>
        </p:nvSpPr>
        <p:spPr bwMode="auto">
          <a:xfrm>
            <a:off x="962025" y="1139825"/>
            <a:ext cx="4826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latin typeface="Arial" charset="0"/>
                <a:ea typeface="宋体" charset="-122"/>
              </a:rPr>
              <a:t>补充：你不可不知的数据结构</a:t>
            </a:r>
            <a:endParaRPr lang="en-US" altLang="zh-CN" sz="2400" b="1">
              <a:solidFill>
                <a:srgbClr val="FF0000"/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9405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1"/>
          <p:cNvSpPr txBox="1">
            <a:spLocks noChangeArrowheads="1"/>
          </p:cNvSpPr>
          <p:nvPr/>
        </p:nvSpPr>
        <p:spPr bwMode="auto">
          <a:xfrm>
            <a:off x="322263" y="781050"/>
            <a:ext cx="8572500" cy="587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  <a:latin typeface="Arial" charset="0"/>
                <a:ea typeface="宋体" charset="-122"/>
              </a:rPr>
              <a:t>ArrayList </a:t>
            </a:r>
            <a:r>
              <a:rPr lang="zh-CN" altLang="en-US" sz="2000" b="1">
                <a:solidFill>
                  <a:srgbClr val="FF0000"/>
                </a:solidFill>
                <a:latin typeface="Arial" charset="0"/>
                <a:ea typeface="宋体" charset="-122"/>
              </a:rPr>
              <a:t>源码分析：</a:t>
            </a:r>
            <a:endParaRPr lang="en-US" altLang="zh-CN" sz="2000" b="1">
              <a:solidFill>
                <a:srgbClr val="FF0000"/>
              </a:solidFill>
              <a:latin typeface="Arial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Arial" charset="0"/>
                <a:ea typeface="宋体" charset="-122"/>
              </a:rPr>
              <a:t>jdk7</a:t>
            </a:r>
            <a:r>
              <a:rPr lang="zh-CN" altLang="en-US" sz="1600">
                <a:solidFill>
                  <a:srgbClr val="FF0000"/>
                </a:solidFill>
                <a:latin typeface="Arial" charset="0"/>
                <a:ea typeface="宋体" charset="-122"/>
              </a:rPr>
              <a:t>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Arial" charset="0"/>
                <a:ea typeface="宋体" charset="-122"/>
              </a:rPr>
              <a:t>ArrayList list = new ArrayList();//</a:t>
            </a:r>
            <a:r>
              <a:rPr lang="zh-CN" altLang="en-US" sz="1600">
                <a:latin typeface="Arial" charset="0"/>
                <a:ea typeface="宋体" charset="-122"/>
              </a:rPr>
              <a:t>初始化一个长度为</a:t>
            </a:r>
            <a:r>
              <a:rPr lang="en-US" altLang="zh-CN" sz="1600">
                <a:latin typeface="Arial" charset="0"/>
                <a:ea typeface="宋体" charset="-122"/>
              </a:rPr>
              <a:t>10</a:t>
            </a:r>
            <a:r>
              <a:rPr lang="zh-CN" altLang="en-US" sz="1600">
                <a:latin typeface="Arial" charset="0"/>
                <a:ea typeface="宋体" charset="-122"/>
              </a:rPr>
              <a:t>的</a:t>
            </a:r>
            <a:r>
              <a:rPr lang="en-US" altLang="zh-CN" sz="1600">
                <a:latin typeface="Arial" charset="0"/>
                <a:ea typeface="宋体" charset="-122"/>
              </a:rPr>
              <a:t>Object[] elementData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Arial" charset="0"/>
                <a:ea typeface="宋体" charset="-122"/>
              </a:rPr>
              <a:t>sysout(list.size());//</a:t>
            </a:r>
            <a:r>
              <a:rPr lang="zh-CN" altLang="en-US" sz="1600">
                <a:latin typeface="Arial" charset="0"/>
                <a:ea typeface="宋体" charset="-122"/>
              </a:rPr>
              <a:t>返回存储的元素的个数</a:t>
            </a:r>
            <a:r>
              <a:rPr lang="en-US" altLang="zh-CN" sz="1600">
                <a:latin typeface="Arial" charset="0"/>
                <a:ea typeface="宋体" charset="-122"/>
              </a:rPr>
              <a:t>:0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Arial" charset="0"/>
                <a:ea typeface="宋体" charset="-122"/>
              </a:rPr>
              <a:t>list.add(123);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Arial" charset="0"/>
                <a:ea typeface="宋体" charset="-122"/>
              </a:rPr>
              <a:t>list.add(345);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Arial" charset="0"/>
                <a:ea typeface="宋体" charset="-122"/>
              </a:rPr>
              <a:t>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latin typeface="Arial" charset="0"/>
                <a:ea typeface="宋体" charset="-122"/>
              </a:rPr>
              <a:t>当添加第</a:t>
            </a:r>
            <a:r>
              <a:rPr lang="en-US" altLang="zh-CN" sz="1600">
                <a:latin typeface="Arial" charset="0"/>
                <a:ea typeface="宋体" charset="-122"/>
              </a:rPr>
              <a:t>11</a:t>
            </a:r>
            <a:r>
              <a:rPr lang="zh-CN" altLang="en-US" sz="1600">
                <a:latin typeface="Arial" charset="0"/>
                <a:ea typeface="宋体" charset="-122"/>
              </a:rPr>
              <a:t>个元素时，需要扩容，默认扩容为原来的</a:t>
            </a:r>
            <a:r>
              <a:rPr lang="en-US" altLang="zh-CN" sz="1600">
                <a:latin typeface="Arial" charset="0"/>
                <a:ea typeface="宋体" charset="-122"/>
              </a:rPr>
              <a:t>1.5</a:t>
            </a:r>
            <a:r>
              <a:rPr lang="zh-CN" altLang="en-US" sz="1600">
                <a:latin typeface="Arial" charset="0"/>
                <a:ea typeface="宋体" charset="-122"/>
              </a:rPr>
              <a:t>倍。还需要将原有数组中的数据复制到新的数组中。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latin typeface="Arial" charset="0"/>
                <a:ea typeface="宋体" charset="-122"/>
              </a:rPr>
              <a:t>删除操作：如果删除某一个数组位置的元素，需要其后面的元素依次前移。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Arial" charset="0"/>
                <a:ea typeface="宋体" charset="-122"/>
              </a:rPr>
              <a:t>remove(Object obj) / remove(int index)</a:t>
            </a:r>
            <a:endParaRPr lang="en-US" altLang="zh-CN" sz="1600">
              <a:solidFill>
                <a:srgbClr val="FF0000"/>
              </a:solidFill>
              <a:latin typeface="Arial" charset="0"/>
              <a:ea typeface="宋体" charset="-122"/>
            </a:endParaRP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Arial" charset="0"/>
                <a:ea typeface="宋体" charset="-122"/>
              </a:rPr>
              <a:t>jdk8: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Arial" charset="0"/>
                <a:ea typeface="宋体" charset="-122"/>
              </a:rPr>
              <a:t>ArrayList list = new ArrayList();//</a:t>
            </a:r>
            <a:r>
              <a:rPr lang="zh-CN" altLang="en-US" sz="1600">
                <a:latin typeface="Arial" charset="0"/>
                <a:ea typeface="宋体" charset="-122"/>
              </a:rPr>
              <a:t>初始化一个长度为</a:t>
            </a:r>
            <a:r>
              <a:rPr lang="en-US" altLang="zh-CN" sz="1600">
                <a:latin typeface="Arial" charset="0"/>
                <a:ea typeface="宋体" charset="-122"/>
              </a:rPr>
              <a:t>0</a:t>
            </a:r>
            <a:r>
              <a:rPr lang="zh-CN" altLang="en-US" sz="1600">
                <a:latin typeface="Arial" charset="0"/>
                <a:ea typeface="宋体" charset="-122"/>
              </a:rPr>
              <a:t>的</a:t>
            </a:r>
            <a:r>
              <a:rPr lang="en-US" altLang="zh-CN" sz="1600">
                <a:latin typeface="Arial" charset="0"/>
                <a:ea typeface="宋体" charset="-122"/>
              </a:rPr>
              <a:t>Object[] elementData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Arial" charset="0"/>
                <a:ea typeface="宋体" charset="-122"/>
              </a:rPr>
              <a:t>sysout(list.size());//</a:t>
            </a:r>
            <a:r>
              <a:rPr lang="zh-CN" altLang="en-US" sz="1600">
                <a:latin typeface="Arial" charset="0"/>
                <a:ea typeface="宋体" charset="-122"/>
              </a:rPr>
              <a:t>返回存储的元素的个数</a:t>
            </a:r>
            <a:r>
              <a:rPr lang="en-US" altLang="zh-CN" sz="1600">
                <a:latin typeface="Arial" charset="0"/>
                <a:ea typeface="宋体" charset="-122"/>
              </a:rPr>
              <a:t>:0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Arial" charset="0"/>
                <a:ea typeface="宋体" charset="-122"/>
              </a:rPr>
              <a:t>list.add(123);//</a:t>
            </a:r>
            <a:r>
              <a:rPr lang="zh-CN" altLang="en-US" sz="1600">
                <a:latin typeface="Arial" charset="0"/>
                <a:ea typeface="宋体" charset="-122"/>
              </a:rPr>
              <a:t>此时才创建一个长度为</a:t>
            </a:r>
            <a:r>
              <a:rPr lang="en-US" altLang="zh-CN" sz="1600">
                <a:latin typeface="Arial" charset="0"/>
                <a:ea typeface="宋体" charset="-122"/>
              </a:rPr>
              <a:t>10</a:t>
            </a:r>
            <a:r>
              <a:rPr lang="zh-CN" altLang="en-US" sz="1600">
                <a:latin typeface="Arial" charset="0"/>
                <a:ea typeface="宋体" charset="-122"/>
              </a:rPr>
              <a:t>的</a:t>
            </a:r>
            <a:r>
              <a:rPr lang="en-US" altLang="zh-CN" sz="1600">
                <a:latin typeface="Arial" charset="0"/>
                <a:ea typeface="宋体" charset="-122"/>
              </a:rPr>
              <a:t>Object[] elementData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Arial" charset="0"/>
                <a:ea typeface="宋体" charset="-122"/>
              </a:rPr>
              <a:t>list.add(345);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Arial" charset="0"/>
                <a:ea typeface="宋体" charset="-122"/>
              </a:rPr>
              <a:t>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latin typeface="Arial" charset="0"/>
                <a:ea typeface="宋体" charset="-122"/>
              </a:rPr>
              <a:t>当添加第</a:t>
            </a:r>
            <a:r>
              <a:rPr lang="en-US" altLang="zh-CN" sz="1600">
                <a:latin typeface="Arial" charset="0"/>
                <a:ea typeface="宋体" charset="-122"/>
              </a:rPr>
              <a:t>11</a:t>
            </a:r>
            <a:r>
              <a:rPr lang="zh-CN" altLang="en-US" sz="1600">
                <a:latin typeface="Arial" charset="0"/>
                <a:ea typeface="宋体" charset="-122"/>
              </a:rPr>
              <a:t>个元素时，需要扩容，默认扩容为原来的</a:t>
            </a:r>
            <a:r>
              <a:rPr lang="en-US" altLang="zh-CN" sz="1600">
                <a:latin typeface="Arial" charset="0"/>
                <a:ea typeface="宋体" charset="-122"/>
              </a:rPr>
              <a:t>1.5</a:t>
            </a:r>
            <a:r>
              <a:rPr lang="zh-CN" altLang="en-US" sz="1600">
                <a:latin typeface="Arial" charset="0"/>
                <a:ea typeface="宋体" charset="-122"/>
              </a:rPr>
              <a:t>倍。还需要将原有数组中的数据复制到新的数组中。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zh-CN" altLang="en-US" sz="1600">
                <a:solidFill>
                  <a:srgbClr val="FF0000"/>
                </a:solidFill>
                <a:latin typeface="Arial" charset="0"/>
                <a:ea typeface="宋体" charset="-122"/>
              </a:rPr>
              <a:t>开发时的启示：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Arial" charset="0"/>
                <a:ea typeface="宋体" charset="-122"/>
              </a:rPr>
              <a:t>1. </a:t>
            </a:r>
            <a:r>
              <a:rPr lang="zh-CN" altLang="en-US" sz="1600">
                <a:latin typeface="Arial" charset="0"/>
                <a:ea typeface="宋体" charset="-122"/>
              </a:rPr>
              <a:t>建议使用：</a:t>
            </a:r>
            <a:r>
              <a:rPr lang="en-US" altLang="zh-CN" sz="1600">
                <a:latin typeface="Arial" charset="0"/>
                <a:ea typeface="宋体" charset="-122"/>
              </a:rPr>
              <a:t>ArrayList list = new ArrayList(int length);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Arial" charset="0"/>
                <a:ea typeface="宋体" charset="-122"/>
              </a:rPr>
              <a:t>2. jdk8</a:t>
            </a:r>
            <a:r>
              <a:rPr lang="zh-CN" altLang="en-US" sz="1600">
                <a:latin typeface="Arial" charset="0"/>
                <a:ea typeface="宋体" charset="-122"/>
              </a:rPr>
              <a:t>延迟了底层数组的创建：内存的使用率；对象的创建更快 </a:t>
            </a:r>
          </a:p>
        </p:txBody>
      </p:sp>
    </p:spTree>
    <p:extLst>
      <p:ext uri="{BB962C8B-B14F-4D97-AF65-F5344CB8AC3E}">
        <p14:creationId xmlns:p14="http://schemas.microsoft.com/office/powerpoint/2010/main" val="2900524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692696"/>
            <a:ext cx="6840760" cy="857256"/>
          </a:xfrm>
        </p:spPr>
        <p:txBody>
          <a:bodyPr/>
          <a:lstStyle/>
          <a:p>
            <a:r>
              <a:rPr lang="zh-CN" altLang="en-US" b="1" smtClean="0">
                <a:latin typeface="宋体" pitchFamily="2" charset="-122"/>
                <a:ea typeface="宋体" pitchFamily="2" charset="-122"/>
              </a:rPr>
              <a:t>主要内容</a:t>
            </a:r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700808"/>
            <a:ext cx="8208912" cy="4752528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altLang="zh-CN" sz="3200" smtClean="0">
                <a:ea typeface="宋体" pitchFamily="2" charset="-122"/>
              </a:rPr>
              <a:t>1.</a:t>
            </a:r>
            <a:r>
              <a:rPr lang="en-US" altLang="zh-CN" sz="3200">
                <a:ea typeface="宋体" pitchFamily="2" charset="-122"/>
              </a:rPr>
              <a:t> </a:t>
            </a:r>
            <a:r>
              <a:rPr lang="zh-CN" altLang="en-US" sz="3200" smtClean="0">
                <a:ea typeface="宋体" pitchFamily="2" charset="-122"/>
              </a:rPr>
              <a:t>接口的新特性</a:t>
            </a:r>
            <a:endParaRPr lang="en-US" altLang="zh-CN" sz="3200" smtClean="0">
              <a:ea typeface="宋体" pitchFamily="2" charset="-122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3200" smtClean="0">
                <a:ea typeface="宋体" pitchFamily="2" charset="-122"/>
              </a:rPr>
              <a:t>2. </a:t>
            </a:r>
            <a:r>
              <a:rPr lang="zh-CN" altLang="en-US" sz="3200" smtClean="0">
                <a:ea typeface="宋体" pitchFamily="2" charset="-122"/>
              </a:rPr>
              <a:t>注解的新特性</a:t>
            </a:r>
            <a:endParaRPr lang="en-US" altLang="zh-CN" sz="3200" smtClean="0">
              <a:ea typeface="宋体" pitchFamily="2" charset="-122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3200" smtClean="0">
                <a:ea typeface="宋体" pitchFamily="2" charset="-122"/>
              </a:rPr>
              <a:t>3. </a:t>
            </a:r>
            <a:r>
              <a:rPr lang="zh-CN" altLang="en-US" sz="3200" smtClean="0">
                <a:ea typeface="宋体" pitchFamily="2" charset="-122"/>
              </a:rPr>
              <a:t>集合的底层源码实现</a:t>
            </a:r>
            <a:endParaRPr lang="en-US" altLang="zh-CN" sz="3200" smtClean="0">
              <a:ea typeface="宋体" pitchFamily="2" charset="-122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3200" smtClean="0">
                <a:ea typeface="宋体" pitchFamily="2" charset="-122"/>
              </a:rPr>
              <a:t>4. </a:t>
            </a:r>
            <a:r>
              <a:rPr lang="zh-CN" altLang="en-US" sz="3200" smtClean="0">
                <a:ea typeface="宋体" pitchFamily="2" charset="-122"/>
              </a:rPr>
              <a:t>新日期时间的</a:t>
            </a:r>
            <a:r>
              <a:rPr lang="en-US" altLang="zh-CN" sz="3200" smtClean="0">
                <a:ea typeface="宋体" pitchFamily="2" charset="-122"/>
              </a:rPr>
              <a:t>API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3200" smtClean="0">
                <a:ea typeface="宋体" pitchFamily="2" charset="-122"/>
              </a:rPr>
              <a:t>5. Optional</a:t>
            </a:r>
            <a:r>
              <a:rPr lang="zh-CN" altLang="en-US" sz="3200" smtClean="0">
                <a:ea typeface="宋体" pitchFamily="2" charset="-122"/>
              </a:rPr>
              <a:t>类的使用</a:t>
            </a:r>
            <a:endParaRPr lang="en-US" altLang="zh-CN" sz="3200" smtClean="0">
              <a:ea typeface="宋体" pitchFamily="2" charset="-122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3200" smtClean="0">
                <a:ea typeface="宋体" pitchFamily="2" charset="-122"/>
              </a:rPr>
              <a:t>6. Lambda </a:t>
            </a:r>
            <a:r>
              <a:rPr lang="zh-CN" altLang="en-US" sz="3200" smtClean="0">
                <a:ea typeface="宋体" pitchFamily="2" charset="-122"/>
              </a:rPr>
              <a:t>表达式</a:t>
            </a:r>
            <a:r>
              <a:rPr lang="en-US" altLang="zh-CN" sz="3200" smtClean="0">
                <a:ea typeface="宋体" pitchFamily="2" charset="-122"/>
              </a:rPr>
              <a:t>(</a:t>
            </a:r>
            <a:r>
              <a:rPr lang="en-US" altLang="zh-CN" sz="3200"/>
              <a:t>Lambda Expressions</a:t>
            </a:r>
            <a:r>
              <a:rPr lang="en-US" altLang="zh-CN" sz="3200" smtClean="0">
                <a:ea typeface="宋体" pitchFamily="2" charset="-122"/>
              </a:rPr>
              <a:t>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3200" smtClean="0">
                <a:ea typeface="宋体" pitchFamily="2" charset="-122"/>
              </a:rPr>
              <a:t>7. Stream API</a:t>
            </a:r>
          </a:p>
        </p:txBody>
      </p:sp>
    </p:spTree>
    <p:extLst>
      <p:ext uri="{BB962C8B-B14F-4D97-AF65-F5344CB8AC3E}">
        <p14:creationId xmlns:p14="http://schemas.microsoft.com/office/powerpoint/2010/main" val="19764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2"/>
          <p:cNvSpPr txBox="1">
            <a:spLocks noChangeArrowheads="1"/>
          </p:cNvSpPr>
          <p:nvPr/>
        </p:nvSpPr>
        <p:spPr bwMode="auto">
          <a:xfrm>
            <a:off x="682625" y="908050"/>
            <a:ext cx="7491413" cy="578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FF0000"/>
                </a:solidFill>
                <a:latin typeface="Arial" charset="0"/>
                <a:ea typeface="宋体" charset="-122"/>
              </a:rPr>
              <a:t>LinkedList </a:t>
            </a:r>
            <a:r>
              <a:rPr lang="zh-CN" altLang="en-US" b="1">
                <a:solidFill>
                  <a:srgbClr val="FF0000"/>
                </a:solidFill>
                <a:latin typeface="Arial" charset="0"/>
                <a:ea typeface="宋体" charset="-122"/>
              </a:rPr>
              <a:t>源码分析：</a:t>
            </a:r>
            <a:endParaRPr lang="en-US" altLang="zh-CN" b="1">
              <a:solidFill>
                <a:srgbClr val="FF0000"/>
              </a:solidFill>
              <a:latin typeface="Arial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>
              <a:latin typeface="Arial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charset="0"/>
                <a:ea typeface="宋体" charset="-122"/>
              </a:rPr>
              <a:t>LinkedList</a:t>
            </a:r>
            <a:r>
              <a:rPr lang="zh-CN" altLang="en-US" sz="1800">
                <a:latin typeface="Arial" charset="0"/>
                <a:ea typeface="宋体" charset="-122"/>
              </a:rPr>
              <a:t>：底层使用</a:t>
            </a:r>
            <a:r>
              <a:rPr lang="zh-CN" altLang="en-US" sz="1800">
                <a:solidFill>
                  <a:srgbClr val="FF0000"/>
                </a:solidFill>
                <a:latin typeface="Arial" charset="0"/>
                <a:ea typeface="宋体" charset="-122"/>
              </a:rPr>
              <a:t>双向链表</a:t>
            </a:r>
            <a:r>
              <a:rPr lang="zh-CN" altLang="en-US" sz="1800">
                <a:latin typeface="Arial" charset="0"/>
                <a:ea typeface="宋体" charset="-122"/>
              </a:rPr>
              <a:t>存储添加的元素</a:t>
            </a:r>
            <a:endParaRPr lang="en-US" altLang="zh-CN" sz="1800">
              <a:latin typeface="Arial" charset="0"/>
              <a:ea typeface="宋体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charset="0"/>
                <a:ea typeface="宋体" charset="-122"/>
              </a:rPr>
              <a:t>void linkLast(E e)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charset="0"/>
                <a:ea typeface="宋体" charset="-122"/>
              </a:rPr>
              <a:t>        final Node&lt;E&gt; l = last;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zh-CN" sz="1800">
                <a:latin typeface="Arial" charset="0"/>
                <a:ea typeface="宋体" charset="-122"/>
              </a:rPr>
              <a:t>        final Node&lt;E&gt; newNode = new Node&lt;&gt;(l, e, null);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charset="0"/>
                <a:ea typeface="宋体" charset="-122"/>
              </a:rPr>
              <a:t>        last = newNode;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charset="0"/>
                <a:ea typeface="宋体" charset="-122"/>
              </a:rPr>
              <a:t>        if (l == null)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charset="0"/>
                <a:ea typeface="宋体" charset="-122"/>
              </a:rPr>
              <a:t>            first = newNode;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charset="0"/>
                <a:ea typeface="宋体" charset="-122"/>
              </a:rPr>
              <a:t>        else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charset="0"/>
                <a:ea typeface="宋体" charset="-122"/>
              </a:rPr>
              <a:t>            l.next = newNode;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charset="0"/>
                <a:ea typeface="宋体" charset="-122"/>
              </a:rPr>
              <a:t>        size++;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charset="0"/>
                <a:ea typeface="宋体" charset="-122"/>
              </a:rPr>
              <a:t>        modCount++;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800">
                <a:latin typeface="Arial" charset="0"/>
                <a:ea typeface="宋体" charset="-122"/>
              </a:rPr>
              <a:t>    </a:t>
            </a:r>
            <a:r>
              <a:rPr lang="en-US" altLang="zh-CN" sz="1800">
                <a:latin typeface="Arial" charset="0"/>
                <a:ea typeface="宋体" charset="-122"/>
              </a:rPr>
              <a:t>}</a:t>
            </a:r>
            <a:endParaRPr lang="zh-CN" altLang="en-US" sz="1800">
              <a:latin typeface="Arial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Arial" charset="0"/>
                <a:ea typeface="宋体" charset="-122"/>
              </a:rPr>
              <a:t>内部类体现：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charset="0"/>
                <a:ea typeface="宋体" charset="-122"/>
              </a:rPr>
              <a:t>private static class Node&lt;E&gt;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charset="0"/>
                <a:ea typeface="宋体" charset="-122"/>
              </a:rPr>
              <a:t>        E item;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charset="0"/>
                <a:ea typeface="宋体" charset="-122"/>
              </a:rPr>
              <a:t>        Node&lt;E&gt; next;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charset="0"/>
                <a:ea typeface="宋体" charset="-122"/>
              </a:rPr>
              <a:t>        Node&lt;E&gt; prev;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charset="0"/>
                <a:ea typeface="宋体" charset="-122"/>
              </a:rPr>
              <a:t>}</a:t>
            </a:r>
            <a:endParaRPr lang="zh-CN" altLang="en-US" sz="180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7154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71273" y="1069994"/>
            <a:ext cx="51669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  <a:ea typeface="宋体" panose="02010600030101010101" pitchFamily="2" charset="-122"/>
              </a:rPr>
              <a:t>HashMap</a:t>
            </a:r>
            <a:r>
              <a:rPr lang="zh-CN" altLang="en-US" sz="3200" b="1">
                <a:solidFill>
                  <a:srgbClr val="FF0000"/>
                </a:solidFill>
                <a:ea typeface="宋体" panose="02010600030101010101" pitchFamily="2" charset="-122"/>
              </a:rPr>
              <a:t>和</a:t>
            </a:r>
            <a:r>
              <a:rPr lang="en-US" altLang="zh-CN" sz="3200" b="1">
                <a:solidFill>
                  <a:srgbClr val="FF0000"/>
                </a:solidFill>
                <a:ea typeface="宋体" panose="02010600030101010101" pitchFamily="2" charset="-122"/>
              </a:rPr>
              <a:t>Hashtable</a:t>
            </a:r>
            <a:r>
              <a:rPr lang="zh-CN" altLang="en-US" sz="3200" b="1">
                <a:solidFill>
                  <a:srgbClr val="FF0000"/>
                </a:solidFill>
                <a:ea typeface="宋体" panose="02010600030101010101" pitchFamily="2" charset="-122"/>
              </a:rPr>
              <a:t>的对比</a:t>
            </a:r>
          </a:p>
        </p:txBody>
      </p:sp>
      <p:sp>
        <p:nvSpPr>
          <p:cNvPr id="5" name="矩形 4"/>
          <p:cNvSpPr/>
          <p:nvPr/>
        </p:nvSpPr>
        <p:spPr>
          <a:xfrm>
            <a:off x="539552" y="1905506"/>
            <a:ext cx="80648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ea typeface="宋体" panose="02010600030101010101" pitchFamily="2" charset="-122"/>
              </a:rPr>
              <a:t>HashMap:Map</a:t>
            </a:r>
            <a:r>
              <a:rPr lang="zh-CN" altLang="en-US" sz="2400">
                <a:ea typeface="宋体" panose="02010600030101010101" pitchFamily="2" charset="-122"/>
              </a:rPr>
              <a:t>的主要实现类；线程不安全的，效率高；可以存储</a:t>
            </a:r>
            <a:r>
              <a:rPr lang="en-US" altLang="zh-CN" sz="2400">
                <a:ea typeface="宋体" panose="02010600030101010101" pitchFamily="2" charset="-122"/>
              </a:rPr>
              <a:t>null</a:t>
            </a:r>
            <a:r>
              <a:rPr lang="zh-CN" altLang="en-US" sz="2400">
                <a:ea typeface="宋体" panose="02010600030101010101" pitchFamily="2" charset="-122"/>
              </a:rPr>
              <a:t>的</a:t>
            </a:r>
            <a:r>
              <a:rPr lang="en-US" altLang="zh-CN" sz="2400">
                <a:ea typeface="宋体" panose="02010600030101010101" pitchFamily="2" charset="-122"/>
              </a:rPr>
              <a:t>key</a:t>
            </a:r>
            <a:r>
              <a:rPr lang="zh-CN" altLang="en-US" sz="2400">
                <a:ea typeface="宋体" panose="02010600030101010101" pitchFamily="2" charset="-122"/>
              </a:rPr>
              <a:t>和</a:t>
            </a:r>
            <a:r>
              <a:rPr lang="en-US" altLang="zh-CN" sz="2400">
                <a:ea typeface="宋体" panose="02010600030101010101" pitchFamily="2" charset="-122"/>
              </a:rPr>
              <a:t>value</a:t>
            </a:r>
          </a:p>
          <a:p>
            <a:r>
              <a:rPr lang="zh-CN" altLang="en-US" sz="2400" smtClean="0">
                <a:ea typeface="宋体" panose="02010600030101010101" pitchFamily="2" charset="-122"/>
              </a:rPr>
              <a:t>（</a:t>
            </a:r>
            <a:r>
              <a:rPr lang="zh-CN" altLang="en-US" sz="2400">
                <a:ea typeface="宋体" panose="02010600030101010101" pitchFamily="2" charset="-122"/>
              </a:rPr>
              <a:t>存储结构：</a:t>
            </a:r>
            <a:r>
              <a:rPr lang="en-US" altLang="zh-CN" sz="2400">
                <a:ea typeface="宋体" panose="02010600030101010101" pitchFamily="2" charset="-122"/>
              </a:rPr>
              <a:t>jdk7.0 </a:t>
            </a:r>
            <a:r>
              <a:rPr lang="zh-CN" altLang="en-US" sz="2400">
                <a:ea typeface="宋体" panose="02010600030101010101" pitchFamily="2" charset="-122"/>
              </a:rPr>
              <a:t>数组</a:t>
            </a:r>
            <a:r>
              <a:rPr lang="en-US" altLang="zh-CN" sz="2400">
                <a:ea typeface="宋体" panose="02010600030101010101" pitchFamily="2" charset="-122"/>
              </a:rPr>
              <a:t>+</a:t>
            </a:r>
            <a:r>
              <a:rPr lang="zh-CN" altLang="en-US" sz="2400">
                <a:ea typeface="宋体" panose="02010600030101010101" pitchFamily="2" charset="-122"/>
              </a:rPr>
              <a:t>链表； </a:t>
            </a:r>
            <a:r>
              <a:rPr lang="en-US" altLang="zh-CN" sz="2400">
                <a:ea typeface="宋体" panose="02010600030101010101" pitchFamily="2" charset="-122"/>
              </a:rPr>
              <a:t>jdk8.0 </a:t>
            </a:r>
            <a:r>
              <a:rPr lang="zh-CN" altLang="en-US" sz="2400">
                <a:ea typeface="宋体" panose="02010600030101010101" pitchFamily="2" charset="-122"/>
              </a:rPr>
              <a:t>数组</a:t>
            </a:r>
            <a:r>
              <a:rPr lang="en-US" altLang="zh-CN" sz="2400">
                <a:ea typeface="宋体" panose="02010600030101010101" pitchFamily="2" charset="-122"/>
              </a:rPr>
              <a:t>+</a:t>
            </a:r>
            <a:r>
              <a:rPr lang="zh-CN" altLang="en-US" sz="2400">
                <a:ea typeface="宋体" panose="02010600030101010101" pitchFamily="2" charset="-122"/>
              </a:rPr>
              <a:t>链表</a:t>
            </a:r>
            <a:r>
              <a:rPr lang="en-US" altLang="zh-CN" sz="2400">
                <a:ea typeface="宋体" panose="02010600030101010101" pitchFamily="2" charset="-122"/>
              </a:rPr>
              <a:t>+</a:t>
            </a:r>
            <a:r>
              <a:rPr lang="zh-CN" altLang="en-US" sz="2400">
                <a:ea typeface="宋体" panose="02010600030101010101" pitchFamily="2" charset="-122"/>
              </a:rPr>
              <a:t>红黑树</a:t>
            </a:r>
            <a:r>
              <a:rPr lang="zh-CN" altLang="en-US" sz="2400" smtClean="0">
                <a:ea typeface="宋体" panose="02010600030101010101" pitchFamily="2" charset="-122"/>
              </a:rPr>
              <a:t>）</a:t>
            </a:r>
            <a:endParaRPr lang="en-US" altLang="zh-CN" sz="2400" smtClean="0">
              <a:ea typeface="宋体" panose="02010600030101010101" pitchFamily="2" charset="-122"/>
            </a:endParaRPr>
          </a:p>
          <a:p>
            <a:endParaRPr lang="en-US" altLang="zh-CN" sz="2400"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Hashtable:Map</a:t>
            </a:r>
            <a:r>
              <a:rPr lang="zh-CN" altLang="en-US" sz="2400">
                <a:ea typeface="宋体" panose="02010600030101010101" pitchFamily="2" charset="-122"/>
              </a:rPr>
              <a:t>的古老实现类；线程安全的，效率低；不可以存储</a:t>
            </a:r>
            <a:r>
              <a:rPr lang="en-US" altLang="zh-CN" sz="2400">
                <a:ea typeface="宋体" panose="02010600030101010101" pitchFamily="2" charset="-122"/>
              </a:rPr>
              <a:t>null</a:t>
            </a:r>
            <a:r>
              <a:rPr lang="zh-CN" altLang="en-US" sz="2400">
                <a:ea typeface="宋体" panose="02010600030101010101" pitchFamily="2" charset="-122"/>
              </a:rPr>
              <a:t>的</a:t>
            </a:r>
            <a:r>
              <a:rPr lang="en-US" altLang="zh-CN" sz="2400">
                <a:ea typeface="宋体" panose="02010600030101010101" pitchFamily="2" charset="-122"/>
              </a:rPr>
              <a:t>key</a:t>
            </a:r>
            <a:r>
              <a:rPr lang="zh-CN" altLang="en-US" sz="2400">
                <a:ea typeface="宋体" panose="02010600030101010101" pitchFamily="2" charset="-122"/>
              </a:rPr>
              <a:t>和</a:t>
            </a:r>
            <a:r>
              <a:rPr lang="en-US" altLang="zh-CN" sz="2400">
                <a:ea typeface="宋体" panose="02010600030101010101" pitchFamily="2" charset="-122"/>
              </a:rPr>
              <a:t>value</a:t>
            </a:r>
            <a:endParaRPr lang="zh-CN" altLang="en-US" sz="24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25243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58992" y="860390"/>
            <a:ext cx="41328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ea typeface="宋体" panose="02010600030101010101" pitchFamily="2" charset="-122"/>
              </a:rPr>
              <a:t>HashMap</a:t>
            </a:r>
            <a:r>
              <a:rPr lang="zh-CN" altLang="en-US" sz="2800" b="1">
                <a:solidFill>
                  <a:srgbClr val="FF0000"/>
                </a:solidFill>
                <a:ea typeface="宋体" panose="02010600030101010101" pitchFamily="2" charset="-122"/>
              </a:rPr>
              <a:t>的底层实现</a:t>
            </a:r>
            <a:r>
              <a:rPr lang="zh-CN" altLang="en-US" sz="2800" b="1" smtClean="0">
                <a:solidFill>
                  <a:srgbClr val="FF0000"/>
                </a:solidFill>
                <a:ea typeface="宋体" panose="02010600030101010101" pitchFamily="2" charset="-122"/>
              </a:rPr>
              <a:t>原理</a:t>
            </a:r>
            <a:endParaRPr lang="zh-CN" altLang="en-US" sz="28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7544" y="1383610"/>
            <a:ext cx="8404185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>
                <a:ea typeface="宋体" panose="02010600030101010101" pitchFamily="2" charset="-122"/>
              </a:rPr>
              <a:t>HashMap map = new HashMap();//</a:t>
            </a:r>
            <a:r>
              <a:rPr lang="zh-CN" altLang="en-US" sz="2200">
                <a:ea typeface="宋体" panose="02010600030101010101" pitchFamily="2" charset="-122"/>
              </a:rPr>
              <a:t>底层创建了长度为</a:t>
            </a:r>
            <a:r>
              <a:rPr lang="en-US" altLang="zh-CN" sz="2200">
                <a:ea typeface="宋体" panose="02010600030101010101" pitchFamily="2" charset="-122"/>
              </a:rPr>
              <a:t>16</a:t>
            </a:r>
            <a:r>
              <a:rPr lang="zh-CN" altLang="en-US" sz="2200">
                <a:ea typeface="宋体" panose="02010600030101010101" pitchFamily="2" charset="-122"/>
              </a:rPr>
              <a:t>的</a:t>
            </a:r>
            <a:r>
              <a:rPr lang="en-US" altLang="zh-CN" sz="2200">
                <a:ea typeface="宋体" panose="02010600030101010101" pitchFamily="2" charset="-122"/>
              </a:rPr>
              <a:t>Entry</a:t>
            </a:r>
            <a:r>
              <a:rPr lang="zh-CN" altLang="en-US" sz="2200">
                <a:ea typeface="宋体" panose="02010600030101010101" pitchFamily="2" charset="-122"/>
              </a:rPr>
              <a:t>数组</a:t>
            </a:r>
          </a:p>
          <a:p>
            <a:r>
              <a:rPr lang="zh-CN" altLang="en-US" sz="2200" smtClean="0">
                <a:ea typeface="宋体" panose="02010600030101010101" pitchFamily="2" charset="-122"/>
              </a:rPr>
              <a:t>向</a:t>
            </a:r>
            <a:r>
              <a:rPr lang="en-US" altLang="zh-CN" sz="2200">
                <a:ea typeface="宋体" panose="02010600030101010101" pitchFamily="2" charset="-122"/>
              </a:rPr>
              <a:t>HashMap</a:t>
            </a:r>
            <a:r>
              <a:rPr lang="zh-CN" altLang="en-US" sz="2200">
                <a:ea typeface="宋体" panose="02010600030101010101" pitchFamily="2" charset="-122"/>
              </a:rPr>
              <a:t>中添加</a:t>
            </a:r>
            <a:r>
              <a:rPr lang="en-US" altLang="zh-CN" sz="2200">
                <a:ea typeface="宋体" panose="02010600030101010101" pitchFamily="2" charset="-122"/>
              </a:rPr>
              <a:t>entry1(key</a:t>
            </a:r>
            <a:r>
              <a:rPr lang="zh-CN" altLang="en-US" sz="2200">
                <a:ea typeface="宋体" panose="02010600030101010101" pitchFamily="2" charset="-122"/>
              </a:rPr>
              <a:t>，</a:t>
            </a:r>
            <a:r>
              <a:rPr lang="en-US" altLang="zh-CN" sz="2200">
                <a:ea typeface="宋体" panose="02010600030101010101" pitchFamily="2" charset="-122"/>
              </a:rPr>
              <a:t>value)</a:t>
            </a:r>
            <a:r>
              <a:rPr lang="zh-CN" altLang="en-US" sz="2200">
                <a:ea typeface="宋体" panose="02010600030101010101" pitchFamily="2" charset="-122"/>
              </a:rPr>
              <a:t>，需要首先计算</a:t>
            </a:r>
            <a:r>
              <a:rPr lang="en-US" altLang="zh-CN" sz="2200">
                <a:ea typeface="宋体" panose="02010600030101010101" pitchFamily="2" charset="-122"/>
              </a:rPr>
              <a:t>entry1</a:t>
            </a:r>
            <a:r>
              <a:rPr lang="zh-CN" altLang="en-US" sz="2200">
                <a:ea typeface="宋体" panose="02010600030101010101" pitchFamily="2" charset="-122"/>
              </a:rPr>
              <a:t>中</a:t>
            </a:r>
            <a:r>
              <a:rPr lang="en-US" altLang="zh-CN" sz="2200">
                <a:ea typeface="宋体" panose="02010600030101010101" pitchFamily="2" charset="-122"/>
              </a:rPr>
              <a:t>key</a:t>
            </a:r>
            <a:r>
              <a:rPr lang="zh-CN" altLang="en-US" sz="2200">
                <a:ea typeface="宋体" panose="02010600030101010101" pitchFamily="2" charset="-122"/>
              </a:rPr>
              <a:t>的哈希值</a:t>
            </a:r>
            <a:r>
              <a:rPr lang="en-US" altLang="zh-CN" sz="2200">
                <a:ea typeface="宋体" panose="02010600030101010101" pitchFamily="2" charset="-122"/>
              </a:rPr>
              <a:t>(</a:t>
            </a:r>
            <a:r>
              <a:rPr lang="zh-CN" altLang="en-US" sz="2200">
                <a:ea typeface="宋体" panose="02010600030101010101" pitchFamily="2" charset="-122"/>
              </a:rPr>
              <a:t>根据</a:t>
            </a:r>
            <a:r>
              <a:rPr lang="en-US" altLang="zh-CN" sz="2200">
                <a:ea typeface="宋体" panose="02010600030101010101" pitchFamily="2" charset="-122"/>
              </a:rPr>
              <a:t>key</a:t>
            </a:r>
            <a:r>
              <a:rPr lang="zh-CN" altLang="en-US" sz="2200">
                <a:ea typeface="宋体" panose="02010600030101010101" pitchFamily="2" charset="-122"/>
              </a:rPr>
              <a:t>所在类的</a:t>
            </a:r>
            <a:r>
              <a:rPr lang="en-US" altLang="zh-CN" sz="2200">
                <a:ea typeface="宋体" panose="02010600030101010101" pitchFamily="2" charset="-122"/>
              </a:rPr>
              <a:t>hashCode()</a:t>
            </a:r>
            <a:r>
              <a:rPr lang="zh-CN" altLang="en-US" sz="2200" smtClean="0">
                <a:ea typeface="宋体" panose="02010600030101010101" pitchFamily="2" charset="-122"/>
              </a:rPr>
              <a:t>计算得到</a:t>
            </a:r>
            <a:r>
              <a:rPr lang="en-US" altLang="zh-CN" sz="2200">
                <a:ea typeface="宋体" panose="02010600030101010101" pitchFamily="2" charset="-122"/>
              </a:rPr>
              <a:t>)</a:t>
            </a:r>
            <a:r>
              <a:rPr lang="zh-CN" altLang="en-US" sz="2200">
                <a:ea typeface="宋体" panose="02010600030101010101" pitchFamily="2" charset="-122"/>
              </a:rPr>
              <a:t>，此哈希值经过处理以后，得到在底层</a:t>
            </a:r>
            <a:r>
              <a:rPr lang="en-US" altLang="zh-CN" sz="2200">
                <a:ea typeface="宋体" panose="02010600030101010101" pitchFamily="2" charset="-122"/>
              </a:rPr>
              <a:t>Entry[]</a:t>
            </a:r>
            <a:r>
              <a:rPr lang="zh-CN" altLang="en-US" sz="2200">
                <a:ea typeface="宋体" panose="02010600030101010101" pitchFamily="2" charset="-122"/>
              </a:rPr>
              <a:t>数组中要存储的位置</a:t>
            </a:r>
            <a:r>
              <a:rPr lang="en-US" altLang="zh-CN" sz="2200">
                <a:ea typeface="宋体" panose="02010600030101010101" pitchFamily="2" charset="-122"/>
              </a:rPr>
              <a:t>i.</a:t>
            </a:r>
            <a:r>
              <a:rPr lang="zh-CN" altLang="en-US" sz="2200">
                <a:ea typeface="宋体" panose="02010600030101010101" pitchFamily="2" charset="-122"/>
              </a:rPr>
              <a:t>如果位置</a:t>
            </a:r>
            <a:r>
              <a:rPr lang="en-US" altLang="zh-CN" sz="2200">
                <a:ea typeface="宋体" panose="02010600030101010101" pitchFamily="2" charset="-122"/>
              </a:rPr>
              <a:t>i</a:t>
            </a:r>
            <a:r>
              <a:rPr lang="zh-CN" altLang="en-US" sz="2200">
                <a:ea typeface="宋体" panose="02010600030101010101" pitchFamily="2" charset="-122"/>
              </a:rPr>
              <a:t>上没有元素，则</a:t>
            </a:r>
            <a:r>
              <a:rPr lang="en-US" altLang="zh-CN" sz="2200">
                <a:ea typeface="宋体" panose="02010600030101010101" pitchFamily="2" charset="-122"/>
              </a:rPr>
              <a:t>entry1</a:t>
            </a:r>
            <a:r>
              <a:rPr lang="zh-CN" altLang="en-US" sz="2200">
                <a:ea typeface="宋体" panose="02010600030101010101" pitchFamily="2" charset="-122"/>
              </a:rPr>
              <a:t>直接添加成功</a:t>
            </a:r>
            <a:r>
              <a:rPr lang="zh-CN" altLang="en-US" sz="2200" smtClean="0">
                <a:ea typeface="宋体" panose="02010600030101010101" pitchFamily="2" charset="-122"/>
              </a:rPr>
              <a:t>。如果</a:t>
            </a:r>
            <a:r>
              <a:rPr lang="zh-CN" altLang="en-US" sz="2200">
                <a:ea typeface="宋体" panose="02010600030101010101" pitchFamily="2" charset="-122"/>
              </a:rPr>
              <a:t>位置</a:t>
            </a:r>
            <a:r>
              <a:rPr lang="en-US" altLang="zh-CN" sz="2200">
                <a:ea typeface="宋体" panose="02010600030101010101" pitchFamily="2" charset="-122"/>
              </a:rPr>
              <a:t>i</a:t>
            </a:r>
            <a:r>
              <a:rPr lang="zh-CN" altLang="en-US" sz="2200">
                <a:ea typeface="宋体" panose="02010600030101010101" pitchFamily="2" charset="-122"/>
              </a:rPr>
              <a:t>上已经存在</a:t>
            </a:r>
            <a:r>
              <a:rPr lang="en-US" altLang="zh-CN" sz="2200">
                <a:ea typeface="宋体" panose="02010600030101010101" pitchFamily="2" charset="-122"/>
              </a:rPr>
              <a:t>entry2(</a:t>
            </a:r>
            <a:r>
              <a:rPr lang="zh-CN" altLang="en-US" sz="2200">
                <a:ea typeface="宋体" panose="02010600030101010101" pitchFamily="2" charset="-122"/>
              </a:rPr>
              <a:t>或还有链表存在的</a:t>
            </a:r>
            <a:r>
              <a:rPr lang="en-US" altLang="zh-CN" sz="2200">
                <a:ea typeface="宋体" panose="02010600030101010101" pitchFamily="2" charset="-122"/>
              </a:rPr>
              <a:t>entry3</a:t>
            </a:r>
            <a:r>
              <a:rPr lang="zh-CN" altLang="en-US" sz="2200">
                <a:ea typeface="宋体" panose="02010600030101010101" pitchFamily="2" charset="-122"/>
              </a:rPr>
              <a:t>，</a:t>
            </a:r>
            <a:r>
              <a:rPr lang="en-US" altLang="zh-CN" sz="2200">
                <a:ea typeface="宋体" panose="02010600030101010101" pitchFamily="2" charset="-122"/>
              </a:rPr>
              <a:t>entry4),</a:t>
            </a:r>
            <a:r>
              <a:rPr lang="zh-CN" altLang="en-US" sz="2200">
                <a:ea typeface="宋体" panose="02010600030101010101" pitchFamily="2" charset="-122"/>
              </a:rPr>
              <a:t>则需要通过循环的方法，依次比较</a:t>
            </a:r>
            <a:r>
              <a:rPr lang="en-US" altLang="zh-CN" sz="2200">
                <a:ea typeface="宋体" panose="02010600030101010101" pitchFamily="2" charset="-122"/>
              </a:rPr>
              <a:t>entry1</a:t>
            </a:r>
            <a:r>
              <a:rPr lang="zh-CN" altLang="en-US" sz="2200">
                <a:ea typeface="宋体" panose="02010600030101010101" pitchFamily="2" charset="-122"/>
              </a:rPr>
              <a:t>中</a:t>
            </a:r>
            <a:r>
              <a:rPr lang="en-US" altLang="zh-CN" sz="2200">
                <a:ea typeface="宋体" panose="02010600030101010101" pitchFamily="2" charset="-122"/>
              </a:rPr>
              <a:t>key</a:t>
            </a:r>
            <a:r>
              <a:rPr lang="zh-CN" altLang="en-US" sz="2200">
                <a:ea typeface="宋体" panose="02010600030101010101" pitchFamily="2" charset="-122"/>
              </a:rPr>
              <a:t>和</a:t>
            </a:r>
            <a:r>
              <a:rPr lang="zh-CN" altLang="en-US" sz="2200" smtClean="0">
                <a:ea typeface="宋体" panose="02010600030101010101" pitchFamily="2" charset="-122"/>
              </a:rPr>
              <a:t>其他的</a:t>
            </a:r>
            <a:r>
              <a:rPr lang="en-US" altLang="zh-CN" sz="2200">
                <a:ea typeface="宋体" panose="02010600030101010101" pitchFamily="2" charset="-122"/>
              </a:rPr>
              <a:t>entry</a:t>
            </a:r>
            <a:r>
              <a:rPr lang="zh-CN" altLang="en-US" sz="2200">
                <a:ea typeface="宋体" panose="02010600030101010101" pitchFamily="2" charset="-122"/>
              </a:rPr>
              <a:t>是否</a:t>
            </a:r>
            <a:r>
              <a:rPr lang="en-US" altLang="zh-CN" sz="2200">
                <a:ea typeface="宋体" panose="02010600030101010101" pitchFamily="2" charset="-122"/>
              </a:rPr>
              <a:t>equals.</a:t>
            </a:r>
            <a:r>
              <a:rPr lang="zh-CN" altLang="en-US" sz="2200">
                <a:ea typeface="宋体" panose="02010600030101010101" pitchFamily="2" charset="-122"/>
              </a:rPr>
              <a:t>如果返回值为</a:t>
            </a:r>
            <a:r>
              <a:rPr lang="en-US" altLang="zh-CN" sz="2200">
                <a:ea typeface="宋体" panose="02010600030101010101" pitchFamily="2" charset="-122"/>
              </a:rPr>
              <a:t>true.</a:t>
            </a:r>
            <a:r>
              <a:rPr lang="zh-CN" altLang="en-US" sz="2200">
                <a:ea typeface="宋体" panose="02010600030101010101" pitchFamily="2" charset="-122"/>
              </a:rPr>
              <a:t>则使用</a:t>
            </a:r>
            <a:r>
              <a:rPr lang="en-US" altLang="zh-CN" sz="2200">
                <a:ea typeface="宋体" panose="02010600030101010101" pitchFamily="2" charset="-122"/>
              </a:rPr>
              <a:t>entry1</a:t>
            </a:r>
            <a:r>
              <a:rPr lang="zh-CN" altLang="en-US" sz="2200">
                <a:ea typeface="宋体" panose="02010600030101010101" pitchFamily="2" charset="-122"/>
              </a:rPr>
              <a:t>的</a:t>
            </a:r>
            <a:r>
              <a:rPr lang="en-US" altLang="zh-CN" sz="2200">
                <a:ea typeface="宋体" panose="02010600030101010101" pitchFamily="2" charset="-122"/>
              </a:rPr>
              <a:t>value</a:t>
            </a:r>
            <a:r>
              <a:rPr lang="zh-CN" altLang="en-US" sz="2200">
                <a:ea typeface="宋体" panose="02010600030101010101" pitchFamily="2" charset="-122"/>
              </a:rPr>
              <a:t>去替换</a:t>
            </a:r>
            <a:r>
              <a:rPr lang="en-US" altLang="zh-CN" sz="2200">
                <a:ea typeface="宋体" panose="02010600030101010101" pitchFamily="2" charset="-122"/>
              </a:rPr>
              <a:t>equals</a:t>
            </a:r>
            <a:r>
              <a:rPr lang="zh-CN" altLang="en-US" sz="2200">
                <a:ea typeface="宋体" panose="02010600030101010101" pitchFamily="2" charset="-122"/>
              </a:rPr>
              <a:t>为</a:t>
            </a:r>
            <a:r>
              <a:rPr lang="en-US" altLang="zh-CN" sz="2200">
                <a:ea typeface="宋体" panose="02010600030101010101" pitchFamily="2" charset="-122"/>
              </a:rPr>
              <a:t>true</a:t>
            </a:r>
            <a:r>
              <a:rPr lang="zh-CN" altLang="en-US" sz="2200">
                <a:ea typeface="宋体" panose="02010600030101010101" pitchFamily="2" charset="-122"/>
              </a:rPr>
              <a:t>的</a:t>
            </a:r>
            <a:r>
              <a:rPr lang="en-US" altLang="zh-CN" sz="2200">
                <a:ea typeface="宋体" panose="02010600030101010101" pitchFamily="2" charset="-122"/>
              </a:rPr>
              <a:t>entry</a:t>
            </a:r>
            <a:r>
              <a:rPr lang="zh-CN" altLang="en-US" sz="2200">
                <a:ea typeface="宋体" panose="02010600030101010101" pitchFamily="2" charset="-122"/>
              </a:rPr>
              <a:t>的</a:t>
            </a:r>
            <a:r>
              <a:rPr lang="en-US" altLang="zh-CN" sz="2200">
                <a:ea typeface="宋体" panose="02010600030101010101" pitchFamily="2" charset="-122"/>
              </a:rPr>
              <a:t>value.</a:t>
            </a:r>
            <a:r>
              <a:rPr lang="zh-CN" altLang="en-US" sz="2200">
                <a:ea typeface="宋体" panose="02010600030101010101" pitchFamily="2" charset="-122"/>
              </a:rPr>
              <a:t>如果遍历一遍以后</a:t>
            </a:r>
            <a:r>
              <a:rPr lang="zh-CN" altLang="en-US" sz="2200" smtClean="0">
                <a:ea typeface="宋体" panose="02010600030101010101" pitchFamily="2" charset="-122"/>
              </a:rPr>
              <a:t>，发现</a:t>
            </a:r>
            <a:r>
              <a:rPr lang="zh-CN" altLang="en-US" sz="2200">
                <a:ea typeface="宋体" panose="02010600030101010101" pitchFamily="2" charset="-122"/>
              </a:rPr>
              <a:t>所有的</a:t>
            </a:r>
            <a:r>
              <a:rPr lang="en-US" altLang="zh-CN" sz="2200">
                <a:ea typeface="宋体" panose="02010600030101010101" pitchFamily="2" charset="-122"/>
              </a:rPr>
              <a:t>equals</a:t>
            </a:r>
            <a:r>
              <a:rPr lang="zh-CN" altLang="en-US" sz="2200">
                <a:ea typeface="宋体" panose="02010600030101010101" pitchFamily="2" charset="-122"/>
              </a:rPr>
              <a:t>返回都为</a:t>
            </a:r>
            <a:r>
              <a:rPr lang="en-US" altLang="zh-CN" sz="2200">
                <a:ea typeface="宋体" panose="02010600030101010101" pitchFamily="2" charset="-122"/>
              </a:rPr>
              <a:t>false,</a:t>
            </a:r>
            <a:r>
              <a:rPr lang="zh-CN" altLang="en-US" sz="2200">
                <a:ea typeface="宋体" panose="02010600030101010101" pitchFamily="2" charset="-122"/>
              </a:rPr>
              <a:t>则</a:t>
            </a:r>
            <a:r>
              <a:rPr lang="en-US" altLang="zh-CN" sz="2200">
                <a:ea typeface="宋体" panose="02010600030101010101" pitchFamily="2" charset="-122"/>
              </a:rPr>
              <a:t>entry1</a:t>
            </a:r>
            <a:r>
              <a:rPr lang="zh-CN" altLang="en-US" sz="2200">
                <a:ea typeface="宋体" panose="02010600030101010101" pitchFamily="2" charset="-122"/>
              </a:rPr>
              <a:t>仍可添加成功。</a:t>
            </a:r>
            <a:r>
              <a:rPr lang="en-US" altLang="zh-CN" sz="2200">
                <a:ea typeface="宋体" panose="02010600030101010101" pitchFamily="2" charset="-122"/>
              </a:rPr>
              <a:t>entry1</a:t>
            </a:r>
            <a:r>
              <a:rPr lang="zh-CN" altLang="en-US" sz="2200">
                <a:ea typeface="宋体" panose="02010600030101010101" pitchFamily="2" charset="-122"/>
              </a:rPr>
              <a:t>指向原有的</a:t>
            </a:r>
            <a:r>
              <a:rPr lang="en-US" altLang="zh-CN" sz="2200">
                <a:ea typeface="宋体" panose="02010600030101010101" pitchFamily="2" charset="-122"/>
              </a:rPr>
              <a:t>entry</a:t>
            </a:r>
            <a:r>
              <a:rPr lang="zh-CN" altLang="en-US" sz="2200">
                <a:ea typeface="宋体" panose="02010600030101010101" pitchFamily="2" charset="-122"/>
              </a:rPr>
              <a:t>元素。</a:t>
            </a:r>
          </a:p>
          <a:p>
            <a:endParaRPr lang="en-US" altLang="zh-CN" sz="2200" smtClean="0">
              <a:ea typeface="宋体" panose="02010600030101010101" pitchFamily="2" charset="-122"/>
            </a:endParaRPr>
          </a:p>
          <a:p>
            <a:r>
              <a:rPr lang="zh-CN" altLang="en-US" sz="2200" smtClean="0">
                <a:ea typeface="宋体" panose="02010600030101010101" pitchFamily="2" charset="-122"/>
              </a:rPr>
              <a:t>默认</a:t>
            </a:r>
            <a:r>
              <a:rPr lang="zh-CN" altLang="en-US" sz="2200">
                <a:ea typeface="宋体" panose="02010600030101010101" pitchFamily="2" charset="-122"/>
              </a:rPr>
              <a:t>情况下，如果添加元素的长度 </a:t>
            </a:r>
            <a:r>
              <a:rPr lang="en-US" altLang="zh-CN" sz="2200">
                <a:ea typeface="宋体" panose="02010600030101010101" pitchFamily="2" charset="-122"/>
              </a:rPr>
              <a:t>&gt;= DEFAULT_INITIAL_CAPACITY * DEFAULT_LOAD_FACTOR </a:t>
            </a:r>
            <a:r>
              <a:rPr lang="en-US" altLang="zh-CN" sz="2200" smtClean="0">
                <a:ea typeface="宋体" panose="02010600030101010101" pitchFamily="2" charset="-122"/>
              </a:rPr>
              <a:t>(</a:t>
            </a:r>
            <a:r>
              <a:rPr lang="zh-CN" altLang="en-US" sz="2200" smtClean="0">
                <a:ea typeface="宋体" panose="02010600030101010101" pitchFamily="2" charset="-122"/>
              </a:rPr>
              <a:t>临界值</a:t>
            </a:r>
            <a:r>
              <a:rPr lang="en-US" altLang="zh-CN" sz="2200" smtClean="0">
                <a:ea typeface="宋体" panose="02010600030101010101" pitchFamily="2" charset="-122"/>
              </a:rPr>
              <a:t>threshold</a:t>
            </a:r>
            <a:r>
              <a:rPr lang="zh-CN" altLang="en-US" sz="2200" smtClean="0">
                <a:ea typeface="宋体" panose="02010600030101010101" pitchFamily="2" charset="-122"/>
              </a:rPr>
              <a:t>默认</a:t>
            </a:r>
            <a:r>
              <a:rPr lang="zh-CN" altLang="en-US" sz="2200">
                <a:ea typeface="宋体" panose="02010600030101010101" pitchFamily="2" charset="-122"/>
              </a:rPr>
              <a:t>值为</a:t>
            </a:r>
            <a:r>
              <a:rPr lang="en-US" altLang="zh-CN" sz="2200">
                <a:ea typeface="宋体" panose="02010600030101010101" pitchFamily="2" charset="-122"/>
              </a:rPr>
              <a:t>12</a:t>
            </a:r>
            <a:r>
              <a:rPr lang="en-US" altLang="zh-CN" sz="2200" smtClean="0">
                <a:ea typeface="宋体" panose="02010600030101010101" pitchFamily="2" charset="-122"/>
              </a:rPr>
              <a:t>)</a:t>
            </a:r>
            <a:r>
              <a:rPr lang="zh-CN" altLang="en-US" sz="2200" smtClean="0">
                <a:ea typeface="宋体" panose="02010600030101010101" pitchFamily="2" charset="-122"/>
              </a:rPr>
              <a:t>且</a:t>
            </a:r>
            <a:r>
              <a:rPr lang="zh-CN" altLang="en-US" sz="2200">
                <a:ea typeface="宋体" panose="02010600030101010101" pitchFamily="2" charset="-122"/>
              </a:rPr>
              <a:t>新要添加的数组位置不为</a:t>
            </a:r>
            <a:r>
              <a:rPr lang="en-US" altLang="zh-CN" sz="2200">
                <a:ea typeface="宋体" panose="02010600030101010101" pitchFamily="2" charset="-122"/>
              </a:rPr>
              <a:t>null</a:t>
            </a:r>
            <a:r>
              <a:rPr lang="zh-CN" altLang="en-US" sz="2200">
                <a:ea typeface="宋体" panose="02010600030101010101" pitchFamily="2" charset="-122"/>
              </a:rPr>
              <a:t>的情况下，就进行扩容。默认扩容为原有长度的</a:t>
            </a:r>
            <a:r>
              <a:rPr lang="en-US" altLang="zh-CN" sz="2200">
                <a:ea typeface="宋体" panose="02010600030101010101" pitchFamily="2" charset="-122"/>
              </a:rPr>
              <a:t>2</a:t>
            </a:r>
            <a:r>
              <a:rPr lang="zh-CN" altLang="en-US" sz="2200">
                <a:ea typeface="宋体" panose="02010600030101010101" pitchFamily="2" charset="-122"/>
              </a:rPr>
              <a:t>倍。将原有的数据复制到新的数组中</a:t>
            </a:r>
            <a:r>
              <a:rPr lang="zh-CN" altLang="en-US" sz="2200" smtClean="0">
                <a:ea typeface="宋体" panose="02010600030101010101" pitchFamily="2" charset="-122"/>
              </a:rPr>
              <a:t>。</a:t>
            </a:r>
            <a:endParaRPr lang="zh-CN" altLang="en-US" sz="22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87682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560" y="961564"/>
            <a:ext cx="41328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ea typeface="宋体" panose="02010600030101010101" pitchFamily="2" charset="-122"/>
              </a:rPr>
              <a:t>HashMap</a:t>
            </a:r>
            <a:r>
              <a:rPr lang="zh-CN" altLang="en-US" sz="2800" b="1">
                <a:solidFill>
                  <a:srgbClr val="FF0000"/>
                </a:solidFill>
                <a:ea typeface="宋体" panose="02010600030101010101" pitchFamily="2" charset="-122"/>
              </a:rPr>
              <a:t>的底层实现</a:t>
            </a:r>
            <a:r>
              <a:rPr lang="zh-CN" altLang="en-US" sz="2800" b="1" smtClean="0">
                <a:solidFill>
                  <a:srgbClr val="FF0000"/>
                </a:solidFill>
                <a:ea typeface="宋体" panose="02010600030101010101" pitchFamily="2" charset="-122"/>
              </a:rPr>
              <a:t>原理</a:t>
            </a:r>
            <a:endParaRPr lang="zh-CN" altLang="en-US" sz="28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1560" y="1628800"/>
            <a:ext cx="813690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u="sng">
                <a:solidFill>
                  <a:srgbClr val="FF0000"/>
                </a:solidFill>
                <a:ea typeface="宋体" panose="02010600030101010101" pitchFamily="2" charset="-122"/>
              </a:rPr>
              <a:t>jdk 8.0 :</a:t>
            </a:r>
          </a:p>
          <a:p>
            <a:r>
              <a:rPr lang="en-US" altLang="zh-CN" sz="2400" smtClean="0">
                <a:ea typeface="宋体" panose="02010600030101010101" pitchFamily="2" charset="-122"/>
              </a:rPr>
              <a:t>1.HashMap </a:t>
            </a:r>
            <a:r>
              <a:rPr lang="en-US" altLang="zh-CN" sz="2400">
                <a:ea typeface="宋体" panose="02010600030101010101" pitchFamily="2" charset="-122"/>
              </a:rPr>
              <a:t>map = new HashMap();//</a:t>
            </a:r>
            <a:r>
              <a:rPr lang="zh-CN" altLang="en-US" sz="2400">
                <a:ea typeface="宋体" panose="02010600030101010101" pitchFamily="2" charset="-122"/>
              </a:rPr>
              <a:t>默认情况下，先不创建长度为</a:t>
            </a:r>
            <a:r>
              <a:rPr lang="en-US" altLang="zh-CN" sz="2400">
                <a:ea typeface="宋体" panose="02010600030101010101" pitchFamily="2" charset="-122"/>
              </a:rPr>
              <a:t>16</a:t>
            </a:r>
            <a:r>
              <a:rPr lang="zh-CN" altLang="en-US" sz="2400">
                <a:ea typeface="宋体" panose="02010600030101010101" pitchFamily="2" charset="-122"/>
              </a:rPr>
              <a:t>的数组。</a:t>
            </a:r>
          </a:p>
          <a:p>
            <a:endParaRPr lang="en-US" altLang="zh-CN" sz="2400" smtClean="0">
              <a:ea typeface="宋体" panose="02010600030101010101" pitchFamily="2" charset="-122"/>
            </a:endParaRPr>
          </a:p>
          <a:p>
            <a:r>
              <a:rPr lang="en-US" altLang="zh-CN" sz="2400" smtClean="0">
                <a:ea typeface="宋体" panose="02010600030101010101" pitchFamily="2" charset="-122"/>
              </a:rPr>
              <a:t>2</a:t>
            </a:r>
            <a:r>
              <a:rPr lang="en-US" altLang="zh-CN" sz="2400">
                <a:ea typeface="宋体" panose="02010600030101010101" pitchFamily="2" charset="-122"/>
              </a:rPr>
              <a:t>.</a:t>
            </a:r>
            <a:r>
              <a:rPr lang="zh-CN" altLang="en-US" sz="2400">
                <a:ea typeface="宋体" panose="02010600030101010101" pitchFamily="2" charset="-122"/>
              </a:rPr>
              <a:t>当首次调用</a:t>
            </a:r>
            <a:r>
              <a:rPr lang="en-US" altLang="zh-CN" sz="2400">
                <a:ea typeface="宋体" panose="02010600030101010101" pitchFamily="2" charset="-122"/>
              </a:rPr>
              <a:t>map.put()</a:t>
            </a:r>
            <a:r>
              <a:rPr lang="zh-CN" altLang="en-US" sz="2400">
                <a:ea typeface="宋体" panose="02010600030101010101" pitchFamily="2" charset="-122"/>
              </a:rPr>
              <a:t>时，再创建长度为</a:t>
            </a:r>
            <a:r>
              <a:rPr lang="en-US" altLang="zh-CN" sz="2400">
                <a:ea typeface="宋体" panose="02010600030101010101" pitchFamily="2" charset="-122"/>
              </a:rPr>
              <a:t>16</a:t>
            </a:r>
            <a:r>
              <a:rPr lang="zh-CN" altLang="en-US" sz="2400">
                <a:ea typeface="宋体" panose="02010600030101010101" pitchFamily="2" charset="-122"/>
              </a:rPr>
              <a:t>的数组</a:t>
            </a:r>
          </a:p>
          <a:p>
            <a:endParaRPr lang="en-US" altLang="zh-CN" sz="2400" smtClean="0">
              <a:ea typeface="宋体" panose="02010600030101010101" pitchFamily="2" charset="-122"/>
            </a:endParaRPr>
          </a:p>
          <a:p>
            <a:r>
              <a:rPr lang="en-US" altLang="zh-CN" sz="2400" smtClean="0">
                <a:ea typeface="宋体" panose="02010600030101010101" pitchFamily="2" charset="-122"/>
              </a:rPr>
              <a:t>3</a:t>
            </a:r>
            <a:r>
              <a:rPr lang="en-US" altLang="zh-CN" sz="2400">
                <a:ea typeface="宋体" panose="02010600030101010101" pitchFamily="2" charset="-122"/>
              </a:rPr>
              <a:t>.</a:t>
            </a:r>
            <a:r>
              <a:rPr lang="zh-CN" altLang="en-US" sz="2400">
                <a:ea typeface="宋体" panose="02010600030101010101" pitchFamily="2" charset="-122"/>
              </a:rPr>
              <a:t>当数组指定索引位置的链表长度</a:t>
            </a:r>
            <a:r>
              <a:rPr lang="en-US" altLang="zh-CN" sz="2400">
                <a:ea typeface="宋体" panose="02010600030101010101" pitchFamily="2" charset="-122"/>
              </a:rPr>
              <a:t>&gt;8</a:t>
            </a:r>
            <a:r>
              <a:rPr lang="zh-CN" altLang="en-US" sz="2400">
                <a:ea typeface="宋体" panose="02010600030101010101" pitchFamily="2" charset="-122"/>
              </a:rPr>
              <a:t>时，且</a:t>
            </a:r>
            <a:r>
              <a:rPr lang="en-US" altLang="zh-CN" sz="2400">
                <a:ea typeface="宋体" panose="02010600030101010101" pitchFamily="2" charset="-122"/>
              </a:rPr>
              <a:t>map</a:t>
            </a:r>
            <a:r>
              <a:rPr lang="zh-CN" altLang="en-US" sz="2400">
                <a:ea typeface="宋体" panose="02010600030101010101" pitchFamily="2" charset="-122"/>
              </a:rPr>
              <a:t>中的数组的长度</a:t>
            </a:r>
            <a:r>
              <a:rPr lang="en-US" altLang="zh-CN" sz="2400">
                <a:ea typeface="宋体" panose="02010600030101010101" pitchFamily="2" charset="-122"/>
              </a:rPr>
              <a:t>&gt; 64</a:t>
            </a:r>
            <a:r>
              <a:rPr lang="zh-CN" altLang="en-US" sz="2400">
                <a:ea typeface="宋体" panose="02010600030101010101" pitchFamily="2" charset="-122"/>
              </a:rPr>
              <a:t>时，此索引位置上的所有</a:t>
            </a:r>
            <a:r>
              <a:rPr lang="en-US" altLang="zh-CN" sz="2400">
                <a:ea typeface="宋体" panose="02010600030101010101" pitchFamily="2" charset="-122"/>
              </a:rPr>
              <a:t>entry</a:t>
            </a:r>
            <a:r>
              <a:rPr lang="zh-CN" altLang="en-US" sz="2400">
                <a:ea typeface="宋体" panose="02010600030101010101" pitchFamily="2" charset="-122"/>
              </a:rPr>
              <a:t>使用红黑树进行存储</a:t>
            </a:r>
            <a:r>
              <a:rPr lang="zh-CN" altLang="en-US" sz="2400" smtClean="0">
                <a:ea typeface="宋体" panose="02010600030101010101" pitchFamily="2" charset="-122"/>
              </a:rPr>
              <a:t>。而</a:t>
            </a:r>
            <a:r>
              <a:rPr lang="en-US" altLang="zh-CN" sz="2400" smtClean="0">
                <a:ea typeface="宋体" panose="02010600030101010101" pitchFamily="2" charset="-122"/>
              </a:rPr>
              <a:t>jdk 7 </a:t>
            </a:r>
            <a:r>
              <a:rPr lang="zh-CN" altLang="en-US" sz="2400" smtClean="0">
                <a:ea typeface="宋体" panose="02010600030101010101" pitchFamily="2" charset="-122"/>
              </a:rPr>
              <a:t>中没有红黑树结构</a:t>
            </a:r>
            <a:endParaRPr lang="en-US" altLang="zh-CN" sz="2400" smtClean="0">
              <a:ea typeface="宋体" panose="02010600030101010101" pitchFamily="2" charset="-122"/>
            </a:endParaRPr>
          </a:p>
          <a:p>
            <a:endParaRPr lang="en-US" altLang="zh-CN" sz="2400" smtClean="0">
              <a:ea typeface="宋体" panose="02010600030101010101" pitchFamily="2" charset="-122"/>
            </a:endParaRPr>
          </a:p>
          <a:p>
            <a:r>
              <a:rPr lang="en-US" altLang="zh-CN" sz="2400" smtClean="0">
                <a:ea typeface="宋体" panose="02010600030101010101" pitchFamily="2" charset="-122"/>
              </a:rPr>
              <a:t>4.</a:t>
            </a:r>
            <a:r>
              <a:rPr lang="zh-CN" altLang="en-US" sz="2400">
                <a:latin typeface="Arial" charset="0"/>
                <a:ea typeface="宋体" charset="-122"/>
              </a:rPr>
              <a:t>新添加的元素如果与现有的元素以链表方式存储的时候：“七上八下”：</a:t>
            </a:r>
            <a:r>
              <a:rPr lang="en-US" altLang="zh-CN" sz="2400">
                <a:latin typeface="Arial" charset="0"/>
                <a:ea typeface="宋体" charset="-122"/>
              </a:rPr>
              <a:t>jdk7</a:t>
            </a:r>
            <a:r>
              <a:rPr lang="zh-CN" altLang="en-US" sz="2400">
                <a:latin typeface="Arial" charset="0"/>
                <a:ea typeface="宋体" charset="-122"/>
              </a:rPr>
              <a:t>：新添加的当链表头，</a:t>
            </a:r>
            <a:r>
              <a:rPr lang="en-US" altLang="zh-CN" sz="2400">
                <a:latin typeface="Arial" charset="0"/>
                <a:ea typeface="宋体" charset="-122"/>
              </a:rPr>
              <a:t>jdk8:</a:t>
            </a:r>
            <a:r>
              <a:rPr lang="zh-CN" altLang="en-US" sz="2400">
                <a:latin typeface="Arial" charset="0"/>
                <a:ea typeface="宋体" charset="-122"/>
              </a:rPr>
              <a:t>新添加的当链表</a:t>
            </a:r>
            <a:r>
              <a:rPr lang="zh-CN" altLang="en-US" sz="2400" smtClean="0">
                <a:latin typeface="Arial" charset="0"/>
                <a:ea typeface="宋体" charset="-122"/>
              </a:rPr>
              <a:t>尾</a:t>
            </a:r>
            <a:endParaRPr lang="zh-CN" altLang="en-US" sz="240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64615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39752" y="838453"/>
            <a:ext cx="496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smtClean="0">
                <a:ea typeface="宋体" panose="02010600030101010101" pitchFamily="2" charset="-122"/>
              </a:rPr>
              <a:t>HashMap</a:t>
            </a:r>
            <a:r>
              <a:rPr lang="zh-CN" altLang="en-US" sz="3600" b="1" smtClean="0">
                <a:ea typeface="宋体" panose="02010600030101010101" pitchFamily="2" charset="-122"/>
              </a:rPr>
              <a:t>的存储结构</a:t>
            </a:r>
            <a:endParaRPr lang="zh-CN" altLang="en-US" sz="3600" b="1">
              <a:ea typeface="宋体" panose="0201060003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1484784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FF0000"/>
                </a:solidFill>
                <a:ea typeface="宋体" panose="02010600030101010101" pitchFamily="2" charset="-122"/>
              </a:rPr>
              <a:t>JDK 7</a:t>
            </a:r>
            <a:r>
              <a:rPr lang="zh-CN" altLang="en-US" sz="2400" smtClean="0">
                <a:solidFill>
                  <a:srgbClr val="FF0000"/>
                </a:solidFill>
                <a:ea typeface="宋体" panose="02010600030101010101" pitchFamily="2" charset="-122"/>
              </a:rPr>
              <a:t>及以前版本：</a:t>
            </a:r>
            <a:r>
              <a:rPr lang="en-US" altLang="zh-CN" sz="2400" smtClean="0">
                <a:solidFill>
                  <a:srgbClr val="FF0000"/>
                </a:solidFill>
                <a:ea typeface="宋体" panose="02010600030101010101" pitchFamily="2" charset="-122"/>
              </a:rPr>
              <a:t>HashMap</a:t>
            </a:r>
            <a:r>
              <a:rPr lang="zh-CN" altLang="en-US" sz="2400" smtClean="0">
                <a:solidFill>
                  <a:srgbClr val="FF0000"/>
                </a:solidFill>
                <a:ea typeface="宋体" panose="02010600030101010101" pitchFamily="2" charset="-122"/>
              </a:rPr>
              <a:t>是数组</a:t>
            </a:r>
            <a:r>
              <a:rPr lang="en-US" altLang="zh-CN" sz="2400" smtClean="0">
                <a:solidFill>
                  <a:srgbClr val="FF0000"/>
                </a:solidFill>
                <a:ea typeface="宋体" panose="02010600030101010101" pitchFamily="2" charset="-122"/>
              </a:rPr>
              <a:t>+</a:t>
            </a:r>
            <a:r>
              <a:rPr lang="zh-CN" altLang="en-US" sz="2400" smtClean="0">
                <a:solidFill>
                  <a:srgbClr val="FF0000"/>
                </a:solidFill>
                <a:ea typeface="宋体" panose="02010600030101010101" pitchFamily="2" charset="-122"/>
              </a:rPr>
              <a:t>链表结构</a:t>
            </a:r>
            <a:r>
              <a:rPr lang="en-US" altLang="zh-CN" sz="2400" smtClean="0">
                <a:solidFill>
                  <a:srgbClr val="FF0000"/>
                </a:solidFill>
                <a:ea typeface="宋体" panose="02010600030101010101" pitchFamily="2" charset="-122"/>
              </a:rPr>
              <a:t>(</a:t>
            </a:r>
            <a:r>
              <a:rPr lang="zh-CN" altLang="en-US" sz="2400" smtClean="0">
                <a:solidFill>
                  <a:srgbClr val="FF0000"/>
                </a:solidFill>
                <a:ea typeface="宋体" panose="02010600030101010101" pitchFamily="2" charset="-122"/>
              </a:rPr>
              <a:t>即为链地址法</a:t>
            </a:r>
            <a:r>
              <a:rPr lang="en-US" altLang="zh-CN" sz="2400" smtClean="0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</a:p>
          <a:p>
            <a:r>
              <a:rPr lang="en-US" altLang="zh-CN" sz="2400" smtClean="0">
                <a:solidFill>
                  <a:srgbClr val="FF0000"/>
                </a:solidFill>
                <a:ea typeface="宋体" panose="02010600030101010101" pitchFamily="2" charset="-122"/>
              </a:rPr>
              <a:t>JDK 8</a:t>
            </a:r>
            <a:r>
              <a:rPr lang="zh-CN" altLang="en-US" sz="2400" smtClean="0">
                <a:solidFill>
                  <a:srgbClr val="FF0000"/>
                </a:solidFill>
                <a:ea typeface="宋体" panose="02010600030101010101" pitchFamily="2" charset="-122"/>
              </a:rPr>
              <a:t>版本发布以后：</a:t>
            </a:r>
            <a:r>
              <a:rPr lang="en-US" altLang="zh-CN" sz="2400" smtClean="0">
                <a:solidFill>
                  <a:srgbClr val="FF0000"/>
                </a:solidFill>
                <a:ea typeface="宋体" panose="02010600030101010101" pitchFamily="2" charset="-122"/>
              </a:rPr>
              <a:t>HashMap</a:t>
            </a:r>
            <a:r>
              <a:rPr lang="zh-CN" altLang="en-US" sz="2400" smtClean="0">
                <a:solidFill>
                  <a:srgbClr val="FF0000"/>
                </a:solidFill>
                <a:ea typeface="宋体" panose="02010600030101010101" pitchFamily="2" charset="-122"/>
              </a:rPr>
              <a:t>是数组</a:t>
            </a:r>
            <a:r>
              <a:rPr lang="en-US" altLang="zh-CN" sz="2400" smtClean="0">
                <a:solidFill>
                  <a:srgbClr val="FF0000"/>
                </a:solidFill>
                <a:ea typeface="宋体" panose="02010600030101010101" pitchFamily="2" charset="-122"/>
              </a:rPr>
              <a:t>+</a:t>
            </a:r>
            <a:r>
              <a:rPr lang="zh-CN" altLang="en-US" sz="2400" smtClean="0">
                <a:solidFill>
                  <a:srgbClr val="FF0000"/>
                </a:solidFill>
                <a:ea typeface="宋体" panose="02010600030101010101" pitchFamily="2" charset="-122"/>
              </a:rPr>
              <a:t>链表</a:t>
            </a:r>
            <a:r>
              <a:rPr lang="en-US" altLang="zh-CN" sz="2400" smtClean="0">
                <a:solidFill>
                  <a:srgbClr val="FF0000"/>
                </a:solidFill>
                <a:ea typeface="宋体" panose="02010600030101010101" pitchFamily="2" charset="-122"/>
              </a:rPr>
              <a:t>+</a:t>
            </a:r>
            <a:r>
              <a:rPr lang="zh-CN" altLang="en-US" sz="2400" smtClean="0">
                <a:solidFill>
                  <a:srgbClr val="FF0000"/>
                </a:solidFill>
                <a:ea typeface="宋体" panose="02010600030101010101" pitchFamily="2" charset="-122"/>
              </a:rPr>
              <a:t>红黑树实现。</a:t>
            </a:r>
            <a:endParaRPr lang="zh-CN" altLang="en-US" sz="24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2996952"/>
            <a:ext cx="8902700" cy="309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19259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39752" y="838453"/>
            <a:ext cx="496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smtClean="0">
                <a:ea typeface="宋体" panose="02010600030101010101" pitchFamily="2" charset="-122"/>
              </a:rPr>
              <a:t>HashMap</a:t>
            </a:r>
            <a:r>
              <a:rPr lang="zh-CN" altLang="en-US" sz="3600" b="1" smtClean="0">
                <a:ea typeface="宋体" panose="02010600030101010101" pitchFamily="2" charset="-122"/>
              </a:rPr>
              <a:t>的存储结构</a:t>
            </a:r>
            <a:endParaRPr lang="zh-CN" altLang="en-US" sz="3600" b="1">
              <a:ea typeface="宋体" panose="02010600030101010101" pitchFamily="2" charset="-122"/>
            </a:endParaRPr>
          </a:p>
        </p:txBody>
      </p:sp>
      <p:pic>
        <p:nvPicPr>
          <p:cNvPr id="1028" name="Picture 4" descr="http://img.blog.csdn.net/20151028085926432?watermark/2/text/aHR0cDovL2Jsb2cuY3Nkbi5uZXQv/font/5a6L5L2T/fontsize/400/fill/I0JBQkFCMA==/dissolve/70/gravity/Cen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060848"/>
            <a:ext cx="8690618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50674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9552" y="2060848"/>
            <a:ext cx="813690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smtClean="0">
                <a:solidFill>
                  <a:srgbClr val="FF0000"/>
                </a:solidFill>
                <a:ea typeface="宋体" panose="02010600030101010101" pitchFamily="2" charset="-122"/>
              </a:rPr>
              <a:t>负载</a:t>
            </a:r>
            <a:r>
              <a:rPr lang="zh-CN" altLang="en-US" sz="2400">
                <a:solidFill>
                  <a:srgbClr val="FF0000"/>
                </a:solidFill>
                <a:ea typeface="宋体" panose="02010600030101010101" pitchFamily="2" charset="-122"/>
              </a:rPr>
              <a:t>因子的大小决定了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HashMap</a:t>
            </a:r>
            <a:r>
              <a:rPr lang="zh-CN" altLang="en-US" sz="2400">
                <a:solidFill>
                  <a:srgbClr val="FF0000"/>
                </a:solidFill>
                <a:ea typeface="宋体" panose="02010600030101010101" pitchFamily="2" charset="-122"/>
              </a:rPr>
              <a:t>的数据密度</a:t>
            </a:r>
            <a:r>
              <a:rPr lang="zh-CN" altLang="en-US" sz="2400">
                <a:ea typeface="宋体" panose="02010600030101010101" pitchFamily="2" charset="-122"/>
              </a:rPr>
              <a:t>，负载因子越大密度越大，发生碰撞的几率越高，数组中的链表越容易长，</a:t>
            </a:r>
          </a:p>
          <a:p>
            <a:r>
              <a:rPr lang="zh-CN" altLang="en-US" sz="2400">
                <a:ea typeface="宋体" panose="02010600030101010101" pitchFamily="2" charset="-122"/>
              </a:rPr>
              <a:t> 造成查询或插入时的比较次数增多，性能会下降。负载因子越小，就越容易触发扩容，数据密度也越小，意味着发生</a:t>
            </a:r>
            <a:r>
              <a:rPr lang="zh-CN" altLang="en-US" sz="2400" smtClean="0">
                <a:ea typeface="宋体" panose="02010600030101010101" pitchFamily="2" charset="-122"/>
              </a:rPr>
              <a:t>碰撞的</a:t>
            </a:r>
            <a:r>
              <a:rPr lang="zh-CN" altLang="en-US" sz="2400">
                <a:ea typeface="宋体" panose="02010600030101010101" pitchFamily="2" charset="-122"/>
              </a:rPr>
              <a:t>几率越小，数组中的链表也就越短，查询和插入时比较的次数也越小，性能会更高。但是会浪费一定的内容空间。</a:t>
            </a:r>
            <a:r>
              <a:rPr lang="zh-CN" altLang="en-US" sz="2400" smtClean="0">
                <a:ea typeface="宋体" panose="02010600030101010101" pitchFamily="2" charset="-122"/>
              </a:rPr>
              <a:t>而且经常</a:t>
            </a:r>
            <a:r>
              <a:rPr lang="zh-CN" altLang="en-US" sz="2400">
                <a:ea typeface="宋体" panose="02010600030101010101" pitchFamily="2" charset="-122"/>
              </a:rPr>
              <a:t>扩容也会影响性能，建议初始化预设大一点的空间。</a:t>
            </a:r>
          </a:p>
        </p:txBody>
      </p:sp>
      <p:sp>
        <p:nvSpPr>
          <p:cNvPr id="5" name="矩形 4"/>
          <p:cNvSpPr/>
          <p:nvPr/>
        </p:nvSpPr>
        <p:spPr>
          <a:xfrm>
            <a:off x="539552" y="1056566"/>
            <a:ext cx="69653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ea typeface="宋体" panose="02010600030101010101" pitchFamily="2" charset="-122"/>
              </a:rPr>
              <a:t>负载因子值的大小，对</a:t>
            </a:r>
            <a:r>
              <a:rPr lang="en-US" altLang="zh-CN" sz="2800" b="1">
                <a:solidFill>
                  <a:srgbClr val="FF0000"/>
                </a:solidFill>
                <a:ea typeface="宋体" panose="02010600030101010101" pitchFamily="2" charset="-122"/>
              </a:rPr>
              <a:t>HashMap</a:t>
            </a:r>
            <a:r>
              <a:rPr lang="zh-CN" altLang="en-US" sz="2800" b="1">
                <a:solidFill>
                  <a:srgbClr val="FF0000"/>
                </a:solidFill>
                <a:ea typeface="宋体" panose="02010600030101010101" pitchFamily="2" charset="-122"/>
              </a:rPr>
              <a:t>有什么</a:t>
            </a:r>
            <a:r>
              <a:rPr lang="zh-CN" altLang="en-US" sz="2800" b="1" smtClean="0">
                <a:solidFill>
                  <a:srgbClr val="FF0000"/>
                </a:solidFill>
                <a:ea typeface="宋体" panose="02010600030101010101" pitchFamily="2" charset="-122"/>
              </a:rPr>
              <a:t>影响</a:t>
            </a:r>
            <a:endParaRPr lang="zh-CN" altLang="en-US" sz="28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00735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1"/>
          <p:cNvSpPr txBox="1">
            <a:spLocks noChangeArrowheads="1"/>
          </p:cNvSpPr>
          <p:nvPr/>
        </p:nvSpPr>
        <p:spPr bwMode="auto">
          <a:xfrm>
            <a:off x="682625" y="1268413"/>
            <a:ext cx="7635875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latin typeface="Arial" charset="0"/>
                <a:ea typeface="宋体" charset="-122"/>
              </a:rPr>
              <a:t>拓展</a:t>
            </a:r>
            <a:r>
              <a:rPr lang="en-US" altLang="zh-CN" sz="2400" b="1">
                <a:solidFill>
                  <a:srgbClr val="FF0000"/>
                </a:solidFill>
                <a:latin typeface="Arial" charset="0"/>
                <a:ea typeface="宋体" charset="-122"/>
              </a:rPr>
              <a:t>1</a:t>
            </a:r>
            <a:r>
              <a:rPr lang="zh-CN" altLang="en-US" sz="2400" b="1">
                <a:solidFill>
                  <a:srgbClr val="FF0000"/>
                </a:solidFill>
                <a:latin typeface="Arial" charset="0"/>
                <a:ea typeface="宋体" charset="-122"/>
              </a:rPr>
              <a:t>：</a:t>
            </a:r>
            <a:r>
              <a:rPr lang="en-US" altLang="zh-CN" sz="2400" b="1">
                <a:solidFill>
                  <a:srgbClr val="FF0000"/>
                </a:solidFill>
                <a:latin typeface="Arial" charset="0"/>
                <a:ea typeface="宋体" charset="-122"/>
              </a:rPr>
              <a:t>LinkedHashMap </a:t>
            </a:r>
            <a:r>
              <a:rPr lang="zh-CN" altLang="en-US" sz="2400" b="1">
                <a:solidFill>
                  <a:srgbClr val="FF0000"/>
                </a:solidFill>
                <a:latin typeface="Arial" charset="0"/>
                <a:ea typeface="宋体" charset="-122"/>
              </a:rPr>
              <a:t>源码分析</a:t>
            </a:r>
            <a:endParaRPr lang="en-US" altLang="zh-CN" sz="2400" b="1">
              <a:solidFill>
                <a:srgbClr val="FF0000"/>
              </a:solidFill>
              <a:latin typeface="Arial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>
              <a:latin typeface="Arial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>
              <a:latin typeface="Arial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charset="0"/>
                <a:ea typeface="宋体" charset="-122"/>
              </a:rPr>
              <a:t>LinkedHashMap</a:t>
            </a:r>
            <a:r>
              <a:rPr lang="zh-CN" altLang="en-US" sz="1800">
                <a:latin typeface="Arial" charset="0"/>
                <a:ea typeface="宋体" charset="-122"/>
              </a:rPr>
              <a:t>继承于</a:t>
            </a:r>
            <a:r>
              <a:rPr lang="en-US" altLang="zh-CN" sz="1800">
                <a:latin typeface="Arial" charset="0"/>
                <a:ea typeface="宋体" charset="-122"/>
              </a:rPr>
              <a:t>HashMap</a:t>
            </a:r>
            <a:r>
              <a:rPr lang="zh-CN" altLang="en-US" sz="1800">
                <a:latin typeface="Arial" charset="0"/>
                <a:ea typeface="宋体" charset="-122"/>
              </a:rPr>
              <a:t>，在</a:t>
            </a:r>
            <a:r>
              <a:rPr lang="en-US" altLang="zh-CN" sz="1800">
                <a:latin typeface="Arial" charset="0"/>
                <a:ea typeface="宋体" charset="-122"/>
              </a:rPr>
              <a:t>HashMap</a:t>
            </a:r>
            <a:r>
              <a:rPr lang="zh-CN" altLang="en-US" sz="1800">
                <a:latin typeface="Arial" charset="0"/>
                <a:ea typeface="宋体" charset="-122"/>
              </a:rPr>
              <a:t>底层结构的基础上额外添加了一对链表：</a:t>
            </a:r>
            <a:endParaRPr lang="en-US" altLang="zh-CN" sz="1800">
              <a:latin typeface="Arial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charset="0"/>
                <a:ea typeface="宋体" charset="-122"/>
              </a:rPr>
              <a:t>static class Entry&lt;K,V&gt; extends HashMap.Node&lt;K,V&gt;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charset="0"/>
                <a:ea typeface="宋体" charset="-122"/>
              </a:rPr>
              <a:t>        Entry&lt;K,V&gt; before, after;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charset="0"/>
                <a:ea typeface="宋体" charset="-122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>
              <a:latin typeface="Arial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>
              <a:latin typeface="Arial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latin typeface="Arial" charset="0"/>
                <a:ea typeface="宋体" charset="-122"/>
              </a:rPr>
              <a:t>拓展</a:t>
            </a:r>
            <a:r>
              <a:rPr lang="en-US" altLang="zh-CN" sz="2400" b="1">
                <a:solidFill>
                  <a:srgbClr val="FF0000"/>
                </a:solidFill>
                <a:latin typeface="Arial" charset="0"/>
                <a:ea typeface="宋体" charset="-122"/>
              </a:rPr>
              <a:t>2</a:t>
            </a:r>
            <a:r>
              <a:rPr lang="zh-CN" altLang="en-US" sz="2400" b="1">
                <a:solidFill>
                  <a:srgbClr val="FF0000"/>
                </a:solidFill>
                <a:latin typeface="Arial" charset="0"/>
                <a:ea typeface="宋体" charset="-122"/>
              </a:rPr>
              <a:t>：</a:t>
            </a:r>
            <a:r>
              <a:rPr lang="en-US" altLang="zh-CN" sz="2400" b="1">
                <a:solidFill>
                  <a:srgbClr val="FF0000"/>
                </a:solidFill>
                <a:latin typeface="Arial" charset="0"/>
                <a:ea typeface="宋体" charset="-122"/>
              </a:rPr>
              <a:t>HashSet </a:t>
            </a:r>
            <a:r>
              <a:rPr lang="zh-CN" altLang="en-US" sz="2400" b="1">
                <a:solidFill>
                  <a:srgbClr val="FF0000"/>
                </a:solidFill>
                <a:latin typeface="Arial" charset="0"/>
                <a:ea typeface="宋体" charset="-122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latin typeface="Arial" charset="0"/>
                <a:ea typeface="宋体" charset="-122"/>
              </a:rPr>
              <a:t>/ LinkedHashSet </a:t>
            </a:r>
            <a:r>
              <a:rPr lang="zh-CN" altLang="en-US" sz="2400" b="1">
                <a:solidFill>
                  <a:srgbClr val="FF0000"/>
                </a:solidFill>
                <a:latin typeface="Arial" charset="0"/>
                <a:ea typeface="宋体" charset="-122"/>
              </a:rPr>
              <a:t>等底层源码有变化吗？</a:t>
            </a:r>
          </a:p>
        </p:txBody>
      </p:sp>
    </p:spTree>
    <p:extLst>
      <p:ext uri="{BB962C8B-B14F-4D97-AF65-F5344CB8AC3E}">
        <p14:creationId xmlns:p14="http://schemas.microsoft.com/office/powerpoint/2010/main" val="33986629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604088"/>
              </p:ext>
            </p:extLst>
          </p:nvPr>
        </p:nvGraphicFramePr>
        <p:xfrm>
          <a:off x="1428728" y="1428736"/>
          <a:ext cx="1571636" cy="3357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636"/>
              </a:tblGrid>
              <a:tr h="83939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AA</a:t>
                      </a:r>
                      <a:endParaRPr lang="zh-CN" altLang="en-US" dirty="0"/>
                    </a:p>
                  </a:txBody>
                  <a:tcPr/>
                </a:tc>
              </a:tr>
              <a:tr h="83939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BB</a:t>
                      </a:r>
                      <a:endParaRPr lang="zh-CN" altLang="en-US" dirty="0"/>
                    </a:p>
                  </a:txBody>
                  <a:tcPr/>
                </a:tc>
              </a:tr>
              <a:tr h="83939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CC</a:t>
                      </a:r>
                      <a:endParaRPr lang="zh-CN" altLang="en-US" dirty="0"/>
                    </a:p>
                  </a:txBody>
                  <a:tcPr/>
                </a:tc>
              </a:tr>
              <a:tr h="83939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DD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143504" y="1428736"/>
          <a:ext cx="1571636" cy="3357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636"/>
              </a:tblGrid>
              <a:tr h="83939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90</a:t>
                      </a:r>
                      <a:endParaRPr lang="zh-CN" altLang="en-US" dirty="0"/>
                    </a:p>
                  </a:txBody>
                  <a:tcPr/>
                </a:tc>
              </a:tr>
              <a:tr h="83939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90</a:t>
                      </a:r>
                      <a:endParaRPr lang="zh-CN" altLang="en-US" dirty="0"/>
                    </a:p>
                  </a:txBody>
                  <a:tcPr/>
                </a:tc>
              </a:tr>
              <a:tr h="83939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56</a:t>
                      </a:r>
                      <a:endParaRPr lang="zh-CN" altLang="en-US" dirty="0"/>
                    </a:p>
                  </a:txBody>
                  <a:tcPr/>
                </a:tc>
              </a:tr>
              <a:tr h="83939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78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直接箭头连接符 6"/>
          <p:cNvCxnSpPr/>
          <p:nvPr/>
        </p:nvCxnSpPr>
        <p:spPr>
          <a:xfrm flipV="1">
            <a:off x="3000364" y="1643050"/>
            <a:ext cx="207170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3071802" y="2714620"/>
            <a:ext cx="200026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3143240" y="3500438"/>
            <a:ext cx="200026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3143240" y="4357694"/>
            <a:ext cx="185738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857224" y="1428736"/>
            <a:ext cx="6215106" cy="857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57224" y="2285992"/>
            <a:ext cx="6215106" cy="857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857224" y="3143248"/>
            <a:ext cx="6215106" cy="857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69800" y="4000504"/>
            <a:ext cx="6215106" cy="857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436802" y="928670"/>
            <a:ext cx="1571636" cy="44291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068221" y="5572140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Key</a:t>
            </a:r>
            <a:r>
              <a:rPr lang="en-US" altLang="zh-CN" dirty="0" err="1" smtClean="0"/>
              <a:t>Set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5000628" y="928670"/>
            <a:ext cx="2286016" cy="44291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607851" y="5716192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Values</a:t>
            </a:r>
            <a:endParaRPr lang="zh-CN" altLang="en-US" dirty="0"/>
          </a:p>
        </p:txBody>
      </p:sp>
      <p:cxnSp>
        <p:nvCxnSpPr>
          <p:cNvPr id="9" name="曲线连接符 8"/>
          <p:cNvCxnSpPr>
            <a:endCxn id="15" idx="3"/>
          </p:cNvCxnSpPr>
          <p:nvPr/>
        </p:nvCxnSpPr>
        <p:spPr>
          <a:xfrm rot="16200000" flipV="1">
            <a:off x="7049721" y="1879973"/>
            <a:ext cx="857256" cy="81203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曲线连接符 12"/>
          <p:cNvCxnSpPr>
            <a:endCxn id="16" idx="3"/>
          </p:cNvCxnSpPr>
          <p:nvPr/>
        </p:nvCxnSpPr>
        <p:spPr>
          <a:xfrm rot="10800000">
            <a:off x="7072330" y="2714620"/>
            <a:ext cx="812038" cy="71438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曲线连接符 23"/>
          <p:cNvCxnSpPr>
            <a:endCxn id="17" idx="3"/>
          </p:cNvCxnSpPr>
          <p:nvPr/>
        </p:nvCxnSpPr>
        <p:spPr>
          <a:xfrm rot="10800000" flipV="1">
            <a:off x="7072330" y="2786058"/>
            <a:ext cx="812038" cy="785818"/>
          </a:xfrm>
          <a:prstGeom prst="curvedConnector3">
            <a:avLst>
              <a:gd name="adj1" fmla="val 3621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/>
          <p:cNvCxnSpPr>
            <a:endCxn id="18" idx="3"/>
          </p:cNvCxnSpPr>
          <p:nvPr/>
        </p:nvCxnSpPr>
        <p:spPr>
          <a:xfrm rot="5400000">
            <a:off x="6659413" y="3211551"/>
            <a:ext cx="1643074" cy="79208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884368" y="2494637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个</a:t>
            </a:r>
            <a:r>
              <a:rPr lang="en-US" altLang="zh-CN" dirty="0" smtClean="0"/>
              <a:t>Entry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81073" y="5581844"/>
            <a:ext cx="1260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Set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88224" y="5581844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Collection</a:t>
            </a:r>
            <a:endParaRPr lang="zh-CN" alt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100392" y="3356992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Set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879817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8996" y="1412776"/>
            <a:ext cx="684076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/>
              <a:t>public static void main(String[] args) {</a:t>
            </a:r>
          </a:p>
          <a:p>
            <a:r>
              <a:rPr lang="en-US" altLang="zh-CN" sz="2400"/>
              <a:t>	List list = new ArrayList();</a:t>
            </a:r>
          </a:p>
          <a:p>
            <a:r>
              <a:rPr lang="en-US" altLang="zh-CN" sz="2400"/>
              <a:t>	list.add(1):</a:t>
            </a:r>
          </a:p>
          <a:p>
            <a:r>
              <a:rPr lang="en-US" altLang="zh-CN" sz="2400"/>
              <a:t>	list.add(2);</a:t>
            </a:r>
          </a:p>
          <a:p>
            <a:r>
              <a:rPr lang="en-US" altLang="zh-CN" sz="2400"/>
              <a:t>	list.add(3);</a:t>
            </a:r>
          </a:p>
          <a:p>
            <a:r>
              <a:rPr lang="en-US" altLang="zh-CN" sz="2400"/>
              <a:t>	updateList(list);</a:t>
            </a:r>
          </a:p>
          <a:p>
            <a:r>
              <a:rPr lang="en-US" altLang="zh-CN" sz="2400"/>
              <a:t>	System.out.println(list);</a:t>
            </a:r>
          </a:p>
          <a:p>
            <a:r>
              <a:rPr lang="en-US" altLang="zh-CN" sz="2400"/>
              <a:t>}</a:t>
            </a:r>
          </a:p>
          <a:p>
            <a:endParaRPr lang="en-US" altLang="zh-CN" sz="2400"/>
          </a:p>
          <a:p>
            <a:r>
              <a:rPr lang="en-US" altLang="zh-CN" sz="2400"/>
              <a:t>private static void updateList(List list) {</a:t>
            </a:r>
          </a:p>
          <a:p>
            <a:r>
              <a:rPr lang="en-US" altLang="zh-CN" sz="2400"/>
              <a:t>	</a:t>
            </a:r>
            <a:r>
              <a:rPr lang="en-US" altLang="zh-CN" sz="2400" smtClean="0"/>
              <a:t>list.remove(2); </a:t>
            </a:r>
            <a:endParaRPr lang="en-US" altLang="zh-CN" sz="2400"/>
          </a:p>
          <a:p>
            <a:r>
              <a:rPr lang="en-US" altLang="zh-CN" sz="2400"/>
              <a:t>}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377213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20170412111056_25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05" y="1015041"/>
            <a:ext cx="7200800" cy="4140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467545" y="5445224"/>
            <a:ext cx="82809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Java </a:t>
            </a:r>
            <a:r>
              <a:rPr lang="en-US" altLang="zh-CN" sz="2400" b="1" smtClean="0">
                <a:solidFill>
                  <a:srgbClr val="FF0000"/>
                </a:solidFill>
                <a:ea typeface="宋体" panose="02010600030101010101" pitchFamily="2" charset="-122"/>
              </a:rPr>
              <a:t>9</a:t>
            </a:r>
            <a:r>
              <a:rPr lang="zh-CN" altLang="en-US" sz="2400" b="1" smtClean="0">
                <a:solidFill>
                  <a:srgbClr val="FF0000"/>
                </a:solidFill>
                <a:ea typeface="宋体" panose="02010600030101010101" pitchFamily="2" charset="-122"/>
              </a:rPr>
              <a:t>已于今年</a:t>
            </a:r>
            <a:r>
              <a:rPr lang="en-US" altLang="zh-CN" sz="2400" b="1" smtClean="0">
                <a:solidFill>
                  <a:srgbClr val="FF0000"/>
                </a:solidFill>
                <a:ea typeface="宋体" panose="02010600030101010101" pitchFamily="2" charset="-122"/>
              </a:rPr>
              <a:t>9</a:t>
            </a:r>
            <a:r>
              <a:rPr lang="zh-CN" altLang="en-US" sz="2400" b="1" smtClean="0">
                <a:solidFill>
                  <a:srgbClr val="FF0000"/>
                </a:solidFill>
                <a:ea typeface="宋体" panose="02010600030101010101" pitchFamily="2" charset="-122"/>
              </a:rPr>
              <a:t>月份发布，那么</a:t>
            </a:r>
            <a:r>
              <a:rPr lang="zh-CN" altLang="en-US" sz="2400" b="1" smtClean="0">
                <a:solidFill>
                  <a:srgbClr val="FF0000"/>
                </a:solidFill>
                <a:ea typeface="宋体" panose="02010600030101010101" pitchFamily="2" charset="-122"/>
              </a:rPr>
              <a:t>还有</a:t>
            </a:r>
            <a:r>
              <a:rPr lang="zh-CN" altLang="en-US" sz="2400" b="1" smtClean="0">
                <a:solidFill>
                  <a:srgbClr val="FF0000"/>
                </a:solidFill>
                <a:ea typeface="宋体" panose="02010600030101010101" pitchFamily="2" charset="-122"/>
              </a:rPr>
              <a:t>必要学习</a:t>
            </a:r>
            <a:r>
              <a:rPr lang="en-US" altLang="zh-CN" sz="2400" b="1" smtClean="0">
                <a:solidFill>
                  <a:srgbClr val="FF0000"/>
                </a:solidFill>
                <a:ea typeface="宋体" panose="02010600030101010101" pitchFamily="2" charset="-122"/>
              </a:rPr>
              <a:t>java 8 </a:t>
            </a:r>
            <a:r>
              <a:rPr lang="zh-CN" altLang="en-US" sz="2400" b="1" smtClean="0">
                <a:solidFill>
                  <a:srgbClr val="FF0000"/>
                </a:solidFill>
                <a:ea typeface="宋体" panose="02010600030101010101" pitchFamily="2" charset="-122"/>
              </a:rPr>
              <a:t>吗？</a:t>
            </a:r>
            <a:endParaRPr lang="zh-CN" altLang="en-US" sz="24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64422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1124744"/>
            <a:ext cx="806489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ea typeface="宋体" panose="02010600030101010101" pitchFamily="2" charset="-122"/>
              </a:rPr>
              <a:t>HashSet set = new HashSet();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Person p1 = new Person(1001,"AA");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Person p2 = new Person(1002,"BB</a:t>
            </a:r>
            <a:r>
              <a:rPr lang="en-US" altLang="zh-CN" sz="2400" smtClean="0">
                <a:ea typeface="宋体" panose="02010600030101010101" pitchFamily="2" charset="-122"/>
              </a:rPr>
              <a:t>");</a:t>
            </a:r>
            <a:endParaRPr lang="en-US" altLang="zh-CN" sz="2400"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set.add(p1);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set.add(p2);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p1.name = "CC";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set.remove(p1);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System.out.println(set</a:t>
            </a:r>
            <a:r>
              <a:rPr lang="en-US" altLang="zh-CN" sz="2400" smtClean="0">
                <a:ea typeface="宋体" panose="02010600030101010101" pitchFamily="2" charset="-122"/>
              </a:rPr>
              <a:t>);</a:t>
            </a:r>
            <a:endParaRPr lang="en-US" altLang="zh-CN" sz="2400"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set.add(new Person(1001,"CC"));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System.out.println(set</a:t>
            </a:r>
            <a:r>
              <a:rPr lang="en-US" altLang="zh-CN" sz="2400" smtClean="0">
                <a:ea typeface="宋体" panose="02010600030101010101" pitchFamily="2" charset="-122"/>
              </a:rPr>
              <a:t>);</a:t>
            </a:r>
            <a:endParaRPr lang="en-US" altLang="zh-CN" sz="2400"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set.add(new Person(1001,"AA"));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System.out.println(set);</a:t>
            </a:r>
          </a:p>
          <a:p>
            <a:endParaRPr lang="en-US" altLang="zh-CN" sz="2400">
              <a:ea typeface="宋体" panose="02010600030101010101" pitchFamily="2" charset="-122"/>
            </a:endParaRPr>
          </a:p>
          <a:p>
            <a:r>
              <a:rPr lang="zh-CN" altLang="en-US" sz="2400">
                <a:ea typeface="宋体" panose="02010600030101010101" pitchFamily="2" charset="-122"/>
              </a:rPr>
              <a:t>其中，其中</a:t>
            </a:r>
            <a:r>
              <a:rPr lang="en-US" altLang="zh-CN" sz="2400">
                <a:ea typeface="宋体" panose="02010600030101010101" pitchFamily="2" charset="-122"/>
              </a:rPr>
              <a:t>Person</a:t>
            </a:r>
            <a:r>
              <a:rPr lang="zh-CN" altLang="en-US" sz="2400">
                <a:ea typeface="宋体" panose="02010600030101010101" pitchFamily="2" charset="-122"/>
              </a:rPr>
              <a:t>类中重写了</a:t>
            </a:r>
            <a:r>
              <a:rPr lang="en-US" altLang="zh-CN" sz="2400">
                <a:ea typeface="宋体" panose="02010600030101010101" pitchFamily="2" charset="-122"/>
              </a:rPr>
              <a:t>hashCode()</a:t>
            </a:r>
            <a:r>
              <a:rPr lang="zh-CN" altLang="en-US" sz="2400">
                <a:ea typeface="宋体" panose="02010600030101010101" pitchFamily="2" charset="-122"/>
              </a:rPr>
              <a:t>和</a:t>
            </a:r>
            <a:r>
              <a:rPr lang="en-US" altLang="zh-CN" sz="2400">
                <a:ea typeface="宋体" panose="02010600030101010101" pitchFamily="2" charset="-122"/>
              </a:rPr>
              <a:t>equal()</a:t>
            </a:r>
            <a:r>
              <a:rPr lang="zh-CN" altLang="en-US" sz="2400">
                <a:ea typeface="宋体" panose="02010600030101010101" pitchFamily="2" charset="-122"/>
              </a:rPr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33772132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750" y="1816515"/>
            <a:ext cx="8429684" cy="1928826"/>
          </a:xfrm>
        </p:spPr>
      </p:pic>
      <p:sp>
        <p:nvSpPr>
          <p:cNvPr id="4" name="TextBox 3"/>
          <p:cNvSpPr txBox="1"/>
          <p:nvPr/>
        </p:nvSpPr>
        <p:spPr>
          <a:xfrm>
            <a:off x="461750" y="2392579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4 – 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新日期时间的</a:t>
            </a:r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API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577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7624" y="931387"/>
            <a:ext cx="676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smtClean="0">
                <a:ea typeface="宋体" panose="02010600030101010101" pitchFamily="2" charset="-122"/>
              </a:rPr>
              <a:t>新时间日期</a:t>
            </a:r>
            <a:r>
              <a:rPr lang="en-US" altLang="zh-CN" sz="3600" b="1" smtClean="0">
                <a:ea typeface="宋体" panose="02010600030101010101" pitchFamily="2" charset="-122"/>
              </a:rPr>
              <a:t>API</a:t>
            </a:r>
            <a:endParaRPr lang="zh-CN" altLang="en-US" sz="3600" b="1"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8028" y="1601168"/>
            <a:ext cx="8646460" cy="5029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200" smtClean="0">
                <a:ea typeface="宋体" panose="02010600030101010101" pitchFamily="2" charset="-122"/>
              </a:rPr>
              <a:t>如果我们可以跟别人说：“我们在</a:t>
            </a:r>
            <a:r>
              <a:rPr lang="en-US" altLang="zh-CN" sz="2200"/>
              <a:t>1502643933071</a:t>
            </a:r>
            <a:r>
              <a:rPr lang="zh-CN" altLang="en-US" sz="2200" smtClean="0">
                <a:ea typeface="宋体" panose="02010600030101010101" pitchFamily="2" charset="-122"/>
              </a:rPr>
              <a:t>见面，别晚了！”那么就再简单不过了。但是我们希望时间与昼夜和四季有关，于是事情就变复杂了。</a:t>
            </a:r>
            <a:r>
              <a:rPr lang="en-US" altLang="zh-CN" sz="2200" smtClean="0">
                <a:ea typeface="宋体" panose="02010600030101010101" pitchFamily="2" charset="-122"/>
              </a:rPr>
              <a:t>JDK 1.0</a:t>
            </a:r>
            <a:r>
              <a:rPr lang="zh-CN" altLang="en-US" sz="2200" smtClean="0">
                <a:ea typeface="宋体" panose="02010600030101010101" pitchFamily="2" charset="-122"/>
              </a:rPr>
              <a:t>中包含了一个</a:t>
            </a:r>
            <a:r>
              <a:rPr lang="en-US" altLang="zh-CN" sz="2200" smtClean="0">
                <a:ea typeface="宋体" panose="02010600030101010101" pitchFamily="2" charset="-122"/>
              </a:rPr>
              <a:t>java.util.Date</a:t>
            </a:r>
            <a:r>
              <a:rPr lang="zh-CN" altLang="en-US" sz="2200" smtClean="0">
                <a:ea typeface="宋体" panose="02010600030101010101" pitchFamily="2" charset="-122"/>
              </a:rPr>
              <a:t>类，但是它的大多数方法已经在</a:t>
            </a:r>
            <a:r>
              <a:rPr lang="en-US" altLang="zh-CN" sz="2200" smtClean="0">
                <a:ea typeface="宋体" panose="02010600030101010101" pitchFamily="2" charset="-122"/>
              </a:rPr>
              <a:t>JDK 1.1</a:t>
            </a:r>
            <a:r>
              <a:rPr lang="zh-CN" altLang="en-US" sz="2200" smtClean="0">
                <a:ea typeface="宋体" panose="02010600030101010101" pitchFamily="2" charset="-122"/>
              </a:rPr>
              <a:t>引入</a:t>
            </a:r>
            <a:r>
              <a:rPr lang="en-US" altLang="zh-CN" sz="2200" smtClean="0">
                <a:ea typeface="宋体" panose="02010600030101010101" pitchFamily="2" charset="-122"/>
              </a:rPr>
              <a:t>Calendar</a:t>
            </a:r>
            <a:r>
              <a:rPr lang="zh-CN" altLang="en-US" sz="2200" smtClean="0">
                <a:ea typeface="宋体" panose="02010600030101010101" pitchFamily="2" charset="-122"/>
              </a:rPr>
              <a:t>类之后被弃用了。而</a:t>
            </a:r>
            <a:r>
              <a:rPr lang="en-US" altLang="zh-CN" sz="2200" smtClean="0">
                <a:ea typeface="宋体" panose="02010600030101010101" pitchFamily="2" charset="-122"/>
              </a:rPr>
              <a:t>Calendar</a:t>
            </a:r>
            <a:r>
              <a:rPr lang="zh-CN" altLang="en-US" sz="2200" smtClean="0">
                <a:ea typeface="宋体" panose="02010600030101010101" pitchFamily="2" charset="-122"/>
              </a:rPr>
              <a:t>并不比</a:t>
            </a:r>
            <a:r>
              <a:rPr lang="en-US" altLang="zh-CN" sz="2200" smtClean="0">
                <a:ea typeface="宋体" panose="02010600030101010101" pitchFamily="2" charset="-122"/>
              </a:rPr>
              <a:t>Date</a:t>
            </a:r>
            <a:r>
              <a:rPr lang="zh-CN" altLang="en-US" sz="2200" smtClean="0">
                <a:ea typeface="宋体" panose="02010600030101010101" pitchFamily="2" charset="-122"/>
              </a:rPr>
              <a:t>好多少。它们面临的问题是：</a:t>
            </a:r>
            <a:endParaRPr lang="en-US" altLang="zh-CN" sz="2200" smtClean="0">
              <a:ea typeface="宋体" panose="02010600030101010101" pitchFamily="2" charset="-122"/>
            </a:endParaRPr>
          </a:p>
          <a:p>
            <a:pPr>
              <a:lnSpc>
                <a:spcPts val="3500"/>
              </a:lnSpc>
            </a:pPr>
            <a:r>
              <a:rPr lang="zh-CN" altLang="en-US" sz="2200" smtClean="0">
                <a:solidFill>
                  <a:srgbClr val="0000FF"/>
                </a:solidFill>
                <a:ea typeface="宋体" panose="02010600030101010101" pitchFamily="2" charset="-122"/>
              </a:rPr>
              <a:t>可变性：像日期和时间这样的类应该是不可变的。</a:t>
            </a:r>
            <a:endParaRPr lang="en-US" altLang="zh-CN" sz="2200" smtClean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ts val="3500"/>
              </a:lnSpc>
            </a:pPr>
            <a:r>
              <a:rPr lang="zh-CN" altLang="en-US" sz="2200">
                <a:solidFill>
                  <a:srgbClr val="0000FF"/>
                </a:solidFill>
                <a:ea typeface="宋体" panose="02010600030101010101" pitchFamily="2" charset="-122"/>
              </a:rPr>
              <a:t>偏移</a:t>
            </a:r>
            <a:r>
              <a:rPr lang="zh-CN" altLang="en-US" sz="2200" smtClean="0">
                <a:solidFill>
                  <a:srgbClr val="0000FF"/>
                </a:solidFill>
                <a:ea typeface="宋体" panose="02010600030101010101" pitchFamily="2" charset="-122"/>
              </a:rPr>
              <a:t>性：</a:t>
            </a:r>
            <a:r>
              <a:rPr lang="en-US" altLang="zh-CN" sz="2200" smtClean="0">
                <a:solidFill>
                  <a:srgbClr val="0000FF"/>
                </a:solidFill>
                <a:ea typeface="宋体" panose="02010600030101010101" pitchFamily="2" charset="-122"/>
              </a:rPr>
              <a:t>Date</a:t>
            </a:r>
            <a:r>
              <a:rPr lang="zh-CN" altLang="en-US" sz="2200" smtClean="0">
                <a:solidFill>
                  <a:srgbClr val="0000FF"/>
                </a:solidFill>
                <a:ea typeface="宋体" panose="02010600030101010101" pitchFamily="2" charset="-122"/>
              </a:rPr>
              <a:t>中的年份是从</a:t>
            </a:r>
            <a:r>
              <a:rPr lang="en-US" altLang="zh-CN" sz="2200" smtClean="0">
                <a:solidFill>
                  <a:srgbClr val="0000FF"/>
                </a:solidFill>
                <a:ea typeface="宋体" panose="02010600030101010101" pitchFamily="2" charset="-122"/>
              </a:rPr>
              <a:t>1900</a:t>
            </a:r>
            <a:r>
              <a:rPr lang="zh-CN" altLang="en-US" sz="2200" smtClean="0">
                <a:solidFill>
                  <a:srgbClr val="0000FF"/>
                </a:solidFill>
                <a:ea typeface="宋体" panose="02010600030101010101" pitchFamily="2" charset="-122"/>
              </a:rPr>
              <a:t>开始的，而月份都从</a:t>
            </a:r>
            <a:r>
              <a:rPr lang="en-US" altLang="zh-CN" sz="2200" smtClean="0">
                <a:solidFill>
                  <a:srgbClr val="0000FF"/>
                </a:solidFill>
                <a:ea typeface="宋体" panose="02010600030101010101" pitchFamily="2" charset="-122"/>
              </a:rPr>
              <a:t>0</a:t>
            </a:r>
            <a:r>
              <a:rPr lang="zh-CN" altLang="en-US" sz="2200" smtClean="0">
                <a:solidFill>
                  <a:srgbClr val="0000FF"/>
                </a:solidFill>
                <a:ea typeface="宋体" panose="02010600030101010101" pitchFamily="2" charset="-122"/>
              </a:rPr>
              <a:t>开始。</a:t>
            </a:r>
            <a:endParaRPr lang="en-US" altLang="zh-CN" sz="2200" smtClean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ts val="3500"/>
              </a:lnSpc>
            </a:pPr>
            <a:r>
              <a:rPr lang="zh-CN" altLang="en-US" sz="2200" smtClean="0">
                <a:solidFill>
                  <a:srgbClr val="0000FF"/>
                </a:solidFill>
                <a:ea typeface="宋体" panose="02010600030101010101" pitchFamily="2" charset="-122"/>
              </a:rPr>
              <a:t>格式化：格式化只对</a:t>
            </a:r>
            <a:r>
              <a:rPr lang="en-US" altLang="zh-CN" sz="2200" smtClean="0">
                <a:solidFill>
                  <a:srgbClr val="0000FF"/>
                </a:solidFill>
                <a:ea typeface="宋体" panose="02010600030101010101" pitchFamily="2" charset="-122"/>
              </a:rPr>
              <a:t>Date</a:t>
            </a:r>
            <a:r>
              <a:rPr lang="zh-CN" altLang="en-US" sz="2200" smtClean="0">
                <a:solidFill>
                  <a:srgbClr val="0000FF"/>
                </a:solidFill>
                <a:ea typeface="宋体" panose="02010600030101010101" pitchFamily="2" charset="-122"/>
              </a:rPr>
              <a:t>有用，</a:t>
            </a:r>
            <a:r>
              <a:rPr lang="en-US" altLang="zh-CN" sz="2200" smtClean="0">
                <a:solidFill>
                  <a:srgbClr val="0000FF"/>
                </a:solidFill>
                <a:ea typeface="宋体" panose="02010600030101010101" pitchFamily="2" charset="-122"/>
              </a:rPr>
              <a:t>Calendar</a:t>
            </a:r>
            <a:r>
              <a:rPr lang="zh-CN" altLang="en-US" sz="2200" smtClean="0">
                <a:solidFill>
                  <a:srgbClr val="0000FF"/>
                </a:solidFill>
                <a:ea typeface="宋体" panose="02010600030101010101" pitchFamily="2" charset="-122"/>
              </a:rPr>
              <a:t>则不行。</a:t>
            </a:r>
            <a:endParaRPr lang="en-US" altLang="zh-CN" sz="2200" smtClean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ts val="3500"/>
              </a:lnSpc>
            </a:pPr>
            <a:r>
              <a:rPr lang="zh-CN" altLang="en-US" sz="2200" smtClean="0">
                <a:solidFill>
                  <a:srgbClr val="0000FF"/>
                </a:solidFill>
                <a:ea typeface="宋体" panose="02010600030101010101" pitchFamily="2" charset="-122"/>
              </a:rPr>
              <a:t>此外，它们也不是线程安全的；不能处理闰秒等。</a:t>
            </a:r>
            <a:endParaRPr lang="en-US" altLang="zh-CN" sz="2200" smtClean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ts val="3500"/>
              </a:lnSpc>
            </a:pPr>
            <a:endParaRPr lang="en-US" altLang="zh-CN" sz="2200" smtClean="0">
              <a:ea typeface="宋体" panose="02010600030101010101" pitchFamily="2" charset="-122"/>
            </a:endParaRPr>
          </a:p>
          <a:p>
            <a:pPr>
              <a:lnSpc>
                <a:spcPts val="3500"/>
              </a:lnSpc>
            </a:pPr>
            <a:r>
              <a:rPr lang="zh-CN" altLang="en-US" sz="2200" smtClean="0">
                <a:ea typeface="宋体" panose="02010600030101010101" pitchFamily="2" charset="-122"/>
              </a:rPr>
              <a:t>总结：对日期和时间的操作一直是</a:t>
            </a:r>
            <a:r>
              <a:rPr lang="en-US" altLang="zh-CN" sz="2200" smtClean="0">
                <a:ea typeface="宋体" panose="02010600030101010101" pitchFamily="2" charset="-122"/>
              </a:rPr>
              <a:t>Java</a:t>
            </a:r>
            <a:r>
              <a:rPr lang="zh-CN" altLang="en-US" sz="2200" smtClean="0">
                <a:ea typeface="宋体" panose="02010600030101010101" pitchFamily="2" charset="-122"/>
              </a:rPr>
              <a:t>程序员最痛苦的地方之一。</a:t>
            </a:r>
            <a:endParaRPr lang="zh-CN" altLang="en-US" sz="22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01435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7624" y="931387"/>
            <a:ext cx="676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smtClean="0">
                <a:ea typeface="宋体" panose="02010600030101010101" pitchFamily="2" charset="-122"/>
              </a:rPr>
              <a:t>新时间日期</a:t>
            </a:r>
            <a:r>
              <a:rPr lang="en-US" altLang="zh-CN" sz="3600" b="1" smtClean="0">
                <a:ea typeface="宋体" panose="02010600030101010101" pitchFamily="2" charset="-122"/>
              </a:rPr>
              <a:t>API</a:t>
            </a:r>
            <a:endParaRPr lang="zh-CN" altLang="en-US" sz="3600" b="1"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4810" y="1604250"/>
            <a:ext cx="8352928" cy="45807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500"/>
              </a:lnSpc>
              <a:buFont typeface="Wingdings" panose="05000000000000000000" pitchFamily="2" charset="2"/>
              <a:buChar char="l"/>
            </a:pPr>
            <a:r>
              <a:rPr lang="zh-CN" altLang="en-US" sz="2400">
                <a:ea typeface="宋体" panose="02010600030101010101" pitchFamily="2" charset="-122"/>
              </a:rPr>
              <a:t>第三次引入的</a:t>
            </a:r>
            <a:r>
              <a:rPr lang="en-US" altLang="zh-CN" sz="2400">
                <a:ea typeface="宋体" panose="02010600030101010101" pitchFamily="2" charset="-122"/>
              </a:rPr>
              <a:t>API</a:t>
            </a:r>
            <a:r>
              <a:rPr lang="zh-CN" altLang="en-US" sz="2400">
                <a:ea typeface="宋体" panose="02010600030101010101" pitchFamily="2" charset="-122"/>
              </a:rPr>
              <a:t>是成功的，并且</a:t>
            </a:r>
            <a:r>
              <a:rPr lang="en-US" altLang="zh-CN" sz="2400">
                <a:ea typeface="宋体" panose="02010600030101010101" pitchFamily="2" charset="-122"/>
              </a:rPr>
              <a:t>java 8</a:t>
            </a:r>
            <a:r>
              <a:rPr lang="zh-CN" altLang="en-US" sz="2400">
                <a:ea typeface="宋体" panose="02010600030101010101" pitchFamily="2" charset="-122"/>
              </a:rPr>
              <a:t>中引入的</a:t>
            </a:r>
            <a:r>
              <a:rPr lang="en-US" altLang="zh-CN" sz="2400">
                <a:ea typeface="宋体" panose="02010600030101010101" pitchFamily="2" charset="-122"/>
              </a:rPr>
              <a:t>java.time API </a:t>
            </a:r>
            <a:r>
              <a:rPr lang="zh-CN" altLang="en-US" sz="2400">
                <a:ea typeface="宋体" panose="02010600030101010101" pitchFamily="2" charset="-122"/>
              </a:rPr>
              <a:t>已经纠正了过去的缺陷，将来很长一段时间内它都会为我们服务。</a:t>
            </a:r>
            <a:endParaRPr lang="en-US" altLang="zh-CN" sz="2400" smtClean="0">
              <a:ea typeface="宋体" panose="02010600030101010101" pitchFamily="2" charset="-122"/>
            </a:endParaRPr>
          </a:p>
          <a:p>
            <a:pPr marL="342900" indent="-342900">
              <a:lnSpc>
                <a:spcPts val="3500"/>
              </a:lnSpc>
              <a:buFont typeface="Wingdings" panose="05000000000000000000" pitchFamily="2" charset="2"/>
              <a:buChar char="l"/>
            </a:pPr>
            <a:r>
              <a:rPr lang="en-US" altLang="zh-CN" sz="2400" smtClean="0">
                <a:ea typeface="宋体" panose="02010600030101010101" pitchFamily="2" charset="-122"/>
              </a:rPr>
              <a:t>Java </a:t>
            </a:r>
            <a:r>
              <a:rPr lang="en-US" altLang="zh-CN" sz="2400">
                <a:ea typeface="宋体" panose="02010600030101010101" pitchFamily="2" charset="-122"/>
              </a:rPr>
              <a:t>8 </a:t>
            </a:r>
            <a:r>
              <a:rPr lang="zh-CN" altLang="en-US" sz="2400">
                <a:ea typeface="宋体" panose="02010600030101010101" pitchFamily="2" charset="-122"/>
              </a:rPr>
              <a:t>吸收了 </a:t>
            </a:r>
            <a:r>
              <a:rPr lang="en-US" altLang="zh-CN" sz="2400">
                <a:ea typeface="宋体" panose="02010600030101010101" pitchFamily="2" charset="-122"/>
              </a:rPr>
              <a:t>Joda-Time </a:t>
            </a:r>
            <a:r>
              <a:rPr lang="zh-CN" altLang="en-US" sz="2400">
                <a:ea typeface="宋体" panose="02010600030101010101" pitchFamily="2" charset="-122"/>
              </a:rPr>
              <a:t>的精华，以一个新的开始为 </a:t>
            </a:r>
            <a:r>
              <a:rPr lang="en-US" altLang="zh-CN" sz="2400">
                <a:ea typeface="宋体" panose="02010600030101010101" pitchFamily="2" charset="-122"/>
              </a:rPr>
              <a:t>Java </a:t>
            </a:r>
            <a:r>
              <a:rPr lang="zh-CN" altLang="en-US" sz="2400">
                <a:ea typeface="宋体" panose="02010600030101010101" pitchFamily="2" charset="-122"/>
              </a:rPr>
              <a:t>创建优秀的 </a:t>
            </a:r>
            <a:r>
              <a:rPr lang="en-US" altLang="zh-CN" sz="2400">
                <a:ea typeface="宋体" panose="02010600030101010101" pitchFamily="2" charset="-122"/>
              </a:rPr>
              <a:t>API</a:t>
            </a:r>
            <a:r>
              <a:rPr lang="zh-CN" altLang="en-US" sz="2400">
                <a:ea typeface="宋体" panose="02010600030101010101" pitchFamily="2" charset="-122"/>
              </a:rPr>
              <a:t>。新的 </a:t>
            </a:r>
            <a:r>
              <a:rPr lang="en-US" altLang="zh-CN" sz="2400">
                <a:solidFill>
                  <a:srgbClr val="0000FF"/>
                </a:solidFill>
                <a:ea typeface="宋体" panose="02010600030101010101" pitchFamily="2" charset="-122"/>
              </a:rPr>
              <a:t>java.time </a:t>
            </a:r>
            <a:r>
              <a:rPr lang="zh-CN" altLang="en-US" sz="2400">
                <a:ea typeface="宋体" panose="02010600030101010101" pitchFamily="2" charset="-122"/>
              </a:rPr>
              <a:t>中包含了所</a:t>
            </a:r>
            <a:r>
              <a:rPr lang="zh-CN" altLang="en-US" sz="2400" smtClean="0">
                <a:ea typeface="宋体" panose="02010600030101010101" pitchFamily="2" charset="-122"/>
              </a:rPr>
              <a:t>有关于</a:t>
            </a:r>
            <a:r>
              <a:rPr lang="zh-CN" altLang="en-US" sz="2400" smtClean="0">
                <a:solidFill>
                  <a:srgbClr val="C00000"/>
                </a:solidFill>
                <a:ea typeface="宋体" panose="02010600030101010101" pitchFamily="2" charset="-122"/>
              </a:rPr>
              <a:t>本地</a:t>
            </a:r>
            <a:r>
              <a:rPr lang="zh-CN" altLang="en-US" sz="2400">
                <a:solidFill>
                  <a:srgbClr val="C00000"/>
                </a:solidFill>
                <a:ea typeface="宋体" panose="02010600030101010101" pitchFamily="2" charset="-122"/>
              </a:rPr>
              <a:t>日期（</a:t>
            </a:r>
            <a:r>
              <a:rPr lang="en-US" altLang="zh-CN" sz="2400">
                <a:solidFill>
                  <a:srgbClr val="C00000"/>
                </a:solidFill>
                <a:ea typeface="宋体" panose="02010600030101010101" pitchFamily="2" charset="-122"/>
              </a:rPr>
              <a:t>LocalDate</a:t>
            </a:r>
            <a:r>
              <a:rPr lang="zh-CN" altLang="en-US" sz="2400">
                <a:solidFill>
                  <a:srgbClr val="C00000"/>
                </a:solidFill>
                <a:ea typeface="宋体" panose="02010600030101010101" pitchFamily="2" charset="-122"/>
              </a:rPr>
              <a:t>）、本地时间（</a:t>
            </a:r>
            <a:r>
              <a:rPr lang="en-US" altLang="zh-CN" sz="2400">
                <a:solidFill>
                  <a:srgbClr val="C00000"/>
                </a:solidFill>
                <a:ea typeface="宋体" panose="02010600030101010101" pitchFamily="2" charset="-122"/>
              </a:rPr>
              <a:t>LocalTime</a:t>
            </a:r>
            <a:r>
              <a:rPr lang="zh-CN" altLang="en-US" sz="2400">
                <a:solidFill>
                  <a:srgbClr val="C00000"/>
                </a:solidFill>
                <a:ea typeface="宋体" panose="02010600030101010101" pitchFamily="2" charset="-122"/>
              </a:rPr>
              <a:t>）、本地日期时间（</a:t>
            </a:r>
            <a:r>
              <a:rPr lang="en-US" altLang="zh-CN" sz="2400">
                <a:solidFill>
                  <a:srgbClr val="C00000"/>
                </a:solidFill>
                <a:ea typeface="宋体" panose="02010600030101010101" pitchFamily="2" charset="-122"/>
              </a:rPr>
              <a:t>LocalDateTime</a:t>
            </a:r>
            <a:r>
              <a:rPr lang="zh-CN" altLang="en-US" sz="2400">
                <a:solidFill>
                  <a:srgbClr val="C00000"/>
                </a:solidFill>
                <a:ea typeface="宋体" panose="02010600030101010101" pitchFamily="2" charset="-122"/>
              </a:rPr>
              <a:t>）、时区（</a:t>
            </a:r>
            <a:r>
              <a:rPr lang="en-US" altLang="zh-CN" sz="2400">
                <a:solidFill>
                  <a:srgbClr val="C00000"/>
                </a:solidFill>
                <a:ea typeface="宋体" panose="02010600030101010101" pitchFamily="2" charset="-122"/>
              </a:rPr>
              <a:t>ZonedDateTime</a:t>
            </a:r>
            <a:r>
              <a:rPr lang="zh-CN" altLang="en-US" sz="2400">
                <a:solidFill>
                  <a:srgbClr val="C00000"/>
                </a:solidFill>
                <a:ea typeface="宋体" panose="02010600030101010101" pitchFamily="2" charset="-122"/>
              </a:rPr>
              <a:t>）和持续时间（</a:t>
            </a:r>
            <a:r>
              <a:rPr lang="en-US" altLang="zh-CN" sz="2400">
                <a:solidFill>
                  <a:srgbClr val="C00000"/>
                </a:solidFill>
                <a:ea typeface="宋体" panose="02010600030101010101" pitchFamily="2" charset="-122"/>
              </a:rPr>
              <a:t>Duration</a:t>
            </a:r>
            <a:r>
              <a:rPr lang="zh-CN" altLang="en-US" sz="2400">
                <a:solidFill>
                  <a:srgbClr val="C00000"/>
                </a:solidFill>
                <a:ea typeface="宋体" panose="02010600030101010101" pitchFamily="2" charset="-122"/>
              </a:rPr>
              <a:t>）的类</a:t>
            </a:r>
            <a:r>
              <a:rPr lang="zh-CN" altLang="en-US" sz="2400">
                <a:ea typeface="宋体" panose="02010600030101010101" pitchFamily="2" charset="-122"/>
              </a:rPr>
              <a:t>。历史悠久的 </a:t>
            </a:r>
            <a:r>
              <a:rPr lang="en-US" altLang="zh-CN" sz="2400">
                <a:ea typeface="宋体" panose="02010600030101010101" pitchFamily="2" charset="-122"/>
              </a:rPr>
              <a:t>Date </a:t>
            </a:r>
            <a:r>
              <a:rPr lang="zh-CN" altLang="en-US" sz="2400">
                <a:ea typeface="宋体" panose="02010600030101010101" pitchFamily="2" charset="-122"/>
              </a:rPr>
              <a:t>类新增了 </a:t>
            </a:r>
            <a:r>
              <a:rPr lang="en-US" altLang="zh-CN" sz="2400">
                <a:ea typeface="宋体" panose="02010600030101010101" pitchFamily="2" charset="-122"/>
              </a:rPr>
              <a:t>toInstant() </a:t>
            </a:r>
            <a:r>
              <a:rPr lang="zh-CN" altLang="en-US" sz="2400">
                <a:ea typeface="宋体" panose="02010600030101010101" pitchFamily="2" charset="-122"/>
              </a:rPr>
              <a:t>方法，用于把 </a:t>
            </a:r>
            <a:r>
              <a:rPr lang="en-US" altLang="zh-CN" sz="2400">
                <a:ea typeface="宋体" panose="02010600030101010101" pitchFamily="2" charset="-122"/>
              </a:rPr>
              <a:t>Date </a:t>
            </a:r>
            <a:r>
              <a:rPr lang="zh-CN" altLang="en-US" sz="2400">
                <a:ea typeface="宋体" panose="02010600030101010101" pitchFamily="2" charset="-122"/>
              </a:rPr>
              <a:t>转换成新的表示形式。这些新增的本地化时间日期 </a:t>
            </a:r>
            <a:r>
              <a:rPr lang="en-US" altLang="zh-CN" sz="2400">
                <a:ea typeface="宋体" panose="02010600030101010101" pitchFamily="2" charset="-122"/>
              </a:rPr>
              <a:t>API </a:t>
            </a:r>
            <a:r>
              <a:rPr lang="zh-CN" altLang="en-US" sz="2400">
                <a:ea typeface="宋体" panose="02010600030101010101" pitchFamily="2" charset="-122"/>
              </a:rPr>
              <a:t>大大</a:t>
            </a:r>
            <a:r>
              <a:rPr lang="zh-CN" altLang="en-US" sz="2400" smtClean="0">
                <a:ea typeface="宋体" panose="02010600030101010101" pitchFamily="2" charset="-122"/>
              </a:rPr>
              <a:t>简化了</a:t>
            </a:r>
            <a:r>
              <a:rPr lang="zh-CN" altLang="en-US" sz="2400">
                <a:ea typeface="宋体" panose="02010600030101010101" pitchFamily="2" charset="-122"/>
              </a:rPr>
              <a:t>日期时间和本地化的管理。</a:t>
            </a:r>
          </a:p>
        </p:txBody>
      </p:sp>
    </p:spTree>
    <p:extLst>
      <p:ext uri="{BB962C8B-B14F-4D97-AF65-F5344CB8AC3E}">
        <p14:creationId xmlns:p14="http://schemas.microsoft.com/office/powerpoint/2010/main" val="12892321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7624" y="931387"/>
            <a:ext cx="676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smtClean="0">
                <a:ea typeface="宋体" panose="02010600030101010101" pitchFamily="2" charset="-122"/>
              </a:rPr>
              <a:t>新时间日期</a:t>
            </a:r>
            <a:r>
              <a:rPr lang="en-US" altLang="zh-CN" sz="3600" b="1" smtClean="0">
                <a:ea typeface="宋体" panose="02010600030101010101" pitchFamily="2" charset="-122"/>
              </a:rPr>
              <a:t>API</a:t>
            </a:r>
            <a:endParaRPr lang="zh-CN" altLang="en-US" sz="3600" b="1"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5536" y="1916832"/>
            <a:ext cx="835292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java.time </a:t>
            </a:r>
            <a:r>
              <a:rPr lang="en-US" altLang="zh-CN" sz="2800">
                <a:ea typeface="宋体" panose="02010600030101010101" pitchFamily="2" charset="-122"/>
              </a:rPr>
              <a:t>– </a:t>
            </a:r>
            <a:r>
              <a:rPr lang="zh-CN" altLang="en-US" sz="2800">
                <a:ea typeface="宋体" panose="02010600030101010101" pitchFamily="2" charset="-122"/>
              </a:rPr>
              <a:t>包含值对象的基础包</a:t>
            </a:r>
          </a:p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0000FF"/>
                </a:solidFill>
                <a:ea typeface="宋体" panose="02010600030101010101" pitchFamily="2" charset="-122"/>
              </a:rPr>
              <a:t>java.time.chrono</a:t>
            </a:r>
            <a:r>
              <a:rPr lang="en-US" altLang="zh-CN" sz="2800">
                <a:ea typeface="宋体" panose="02010600030101010101" pitchFamily="2" charset="-122"/>
              </a:rPr>
              <a:t> </a:t>
            </a:r>
            <a:r>
              <a:rPr lang="en-US" altLang="zh-CN" sz="2800" smtClean="0">
                <a:ea typeface="宋体" panose="02010600030101010101" pitchFamily="2" charset="-122"/>
              </a:rPr>
              <a:t>– </a:t>
            </a:r>
            <a:r>
              <a:rPr lang="zh-CN" altLang="en-US" sz="2800">
                <a:ea typeface="宋体" panose="02010600030101010101" pitchFamily="2" charset="-122"/>
              </a:rPr>
              <a:t>提供对不同的日历系统的访问</a:t>
            </a:r>
          </a:p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0000FF"/>
                </a:solidFill>
                <a:ea typeface="宋体" panose="02010600030101010101" pitchFamily="2" charset="-122"/>
              </a:rPr>
              <a:t>java.time.format</a:t>
            </a:r>
            <a:r>
              <a:rPr lang="en-US" altLang="zh-CN" sz="2800">
                <a:ea typeface="宋体" panose="02010600030101010101" pitchFamily="2" charset="-122"/>
              </a:rPr>
              <a:t> </a:t>
            </a:r>
            <a:r>
              <a:rPr lang="en-US" altLang="zh-CN" sz="2800" smtClean="0">
                <a:ea typeface="宋体" panose="02010600030101010101" pitchFamily="2" charset="-122"/>
              </a:rPr>
              <a:t>– </a:t>
            </a:r>
            <a:r>
              <a:rPr lang="zh-CN" altLang="en-US" sz="2800">
                <a:ea typeface="宋体" panose="02010600030101010101" pitchFamily="2" charset="-122"/>
              </a:rPr>
              <a:t>格式化和解析时间和日期</a:t>
            </a: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java.time.temporal</a:t>
            </a:r>
            <a:r>
              <a:rPr lang="en-US" altLang="zh-CN" sz="2800">
                <a:ea typeface="宋体" panose="02010600030101010101" pitchFamily="2" charset="-122"/>
              </a:rPr>
              <a:t> – </a:t>
            </a:r>
            <a:r>
              <a:rPr lang="zh-CN" altLang="en-US" sz="2800">
                <a:ea typeface="宋体" panose="02010600030101010101" pitchFamily="2" charset="-122"/>
              </a:rPr>
              <a:t>包括底层框架和扩展特性</a:t>
            </a: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java.time.zone</a:t>
            </a:r>
            <a:r>
              <a:rPr lang="en-US" altLang="zh-CN" sz="2800">
                <a:ea typeface="宋体" panose="02010600030101010101" pitchFamily="2" charset="-122"/>
              </a:rPr>
              <a:t> – </a:t>
            </a:r>
            <a:r>
              <a:rPr lang="zh-CN" altLang="en-US" sz="2800">
                <a:ea typeface="宋体" panose="02010600030101010101" pitchFamily="2" charset="-122"/>
              </a:rPr>
              <a:t>包含时区支持的</a:t>
            </a:r>
            <a:r>
              <a:rPr lang="zh-CN" altLang="en-US" sz="2800" smtClean="0">
                <a:ea typeface="宋体" panose="02010600030101010101" pitchFamily="2" charset="-122"/>
              </a:rPr>
              <a:t>类</a:t>
            </a:r>
            <a:endParaRPr lang="zh-CN" altLang="en-US" sz="2800"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5536" y="5603460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>
                <a:solidFill>
                  <a:srgbClr val="C00000"/>
                </a:solidFill>
                <a:ea typeface="宋体" panose="02010600030101010101" pitchFamily="2" charset="-122"/>
              </a:rPr>
              <a:t>说明：大多数</a:t>
            </a:r>
            <a:r>
              <a:rPr lang="zh-CN" altLang="en-US">
                <a:solidFill>
                  <a:srgbClr val="C00000"/>
                </a:solidFill>
                <a:ea typeface="宋体" panose="02010600030101010101" pitchFamily="2" charset="-122"/>
              </a:rPr>
              <a:t>开发者只会用到</a:t>
            </a:r>
            <a:r>
              <a:rPr lang="zh-CN" altLang="en-US" smtClean="0">
                <a:solidFill>
                  <a:srgbClr val="C00000"/>
                </a:solidFill>
                <a:ea typeface="宋体" panose="02010600030101010101" pitchFamily="2" charset="-122"/>
              </a:rPr>
              <a:t>基础包和</a:t>
            </a:r>
            <a:r>
              <a:rPr lang="en-US" altLang="zh-CN">
                <a:solidFill>
                  <a:srgbClr val="C00000"/>
                </a:solidFill>
                <a:ea typeface="宋体" panose="02010600030101010101" pitchFamily="2" charset="-122"/>
              </a:rPr>
              <a:t>format</a:t>
            </a:r>
            <a:r>
              <a:rPr lang="zh-CN" altLang="en-US">
                <a:solidFill>
                  <a:srgbClr val="C00000"/>
                </a:solidFill>
                <a:ea typeface="宋体" panose="02010600030101010101" pitchFamily="2" charset="-122"/>
              </a:rPr>
              <a:t>包，也可能会用到</a:t>
            </a:r>
            <a:r>
              <a:rPr lang="en-US" altLang="zh-CN">
                <a:solidFill>
                  <a:srgbClr val="C00000"/>
                </a:solidFill>
                <a:ea typeface="宋体" panose="02010600030101010101" pitchFamily="2" charset="-122"/>
              </a:rPr>
              <a:t>temporal</a:t>
            </a:r>
            <a:r>
              <a:rPr lang="zh-CN" altLang="en-US">
                <a:solidFill>
                  <a:srgbClr val="C00000"/>
                </a:solidFill>
                <a:ea typeface="宋体" panose="02010600030101010101" pitchFamily="2" charset="-122"/>
              </a:rPr>
              <a:t>包。因此，尽管有</a:t>
            </a:r>
            <a:r>
              <a:rPr lang="en-US" altLang="zh-CN">
                <a:solidFill>
                  <a:srgbClr val="C00000"/>
                </a:solidFill>
                <a:ea typeface="宋体" panose="02010600030101010101" pitchFamily="2" charset="-122"/>
              </a:rPr>
              <a:t>68</a:t>
            </a:r>
            <a:r>
              <a:rPr lang="zh-CN" altLang="en-US">
                <a:solidFill>
                  <a:srgbClr val="C00000"/>
                </a:solidFill>
                <a:ea typeface="宋体" panose="02010600030101010101" pitchFamily="2" charset="-122"/>
              </a:rPr>
              <a:t>个新的公开类型，大多数开发者，</a:t>
            </a:r>
            <a:r>
              <a:rPr lang="zh-CN" altLang="en-US" smtClean="0">
                <a:solidFill>
                  <a:srgbClr val="C00000"/>
                </a:solidFill>
                <a:ea typeface="宋体" panose="02010600030101010101" pitchFamily="2" charset="-122"/>
              </a:rPr>
              <a:t>大概将</a:t>
            </a:r>
            <a:r>
              <a:rPr lang="zh-CN" altLang="en-US">
                <a:solidFill>
                  <a:srgbClr val="C00000"/>
                </a:solidFill>
                <a:ea typeface="宋体" panose="02010600030101010101" pitchFamily="2" charset="-122"/>
              </a:rPr>
              <a:t>只会用到其中的三分之一。</a:t>
            </a:r>
          </a:p>
        </p:txBody>
      </p:sp>
    </p:spTree>
    <p:extLst>
      <p:ext uri="{BB962C8B-B14F-4D97-AF65-F5344CB8AC3E}">
        <p14:creationId xmlns:p14="http://schemas.microsoft.com/office/powerpoint/2010/main" val="16330231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908720"/>
            <a:ext cx="8964488" cy="857256"/>
          </a:xfrm>
        </p:spPr>
        <p:txBody>
          <a:bodyPr>
            <a:normAutofit/>
          </a:bodyPr>
          <a:lstStyle/>
          <a:p>
            <a:r>
              <a:rPr lang="en-US" altLang="zh-CN" sz="3200" b="1" smtClean="0">
                <a:latin typeface="+mn-lt"/>
                <a:ea typeface="宋体" pitchFamily="2" charset="-122"/>
              </a:rPr>
              <a:t>4.1 LocalDate</a:t>
            </a:r>
            <a:r>
              <a:rPr lang="zh-CN" altLang="en-US" sz="3200" b="1">
                <a:latin typeface="+mn-lt"/>
                <a:ea typeface="宋体" pitchFamily="2" charset="-122"/>
              </a:rPr>
              <a:t>、</a:t>
            </a:r>
            <a:r>
              <a:rPr lang="en-US" altLang="zh-CN" sz="3200" b="1">
                <a:latin typeface="+mn-lt"/>
                <a:ea typeface="宋体" pitchFamily="2" charset="-122"/>
              </a:rPr>
              <a:t>LocalTime</a:t>
            </a:r>
            <a:r>
              <a:rPr lang="zh-CN" altLang="en-US" sz="3200" b="1">
                <a:latin typeface="+mn-lt"/>
                <a:ea typeface="宋体" pitchFamily="2" charset="-122"/>
              </a:rPr>
              <a:t>、</a:t>
            </a:r>
            <a:r>
              <a:rPr lang="en-US" altLang="zh-CN" sz="3200" b="1">
                <a:latin typeface="+mn-lt"/>
                <a:ea typeface="宋体" pitchFamily="2" charset="-122"/>
              </a:rPr>
              <a:t>LocalDateTime</a:t>
            </a:r>
            <a:endParaRPr lang="zh-CN" altLang="en-US" sz="3200" b="1">
              <a:latin typeface="+mn-lt"/>
              <a:ea typeface="宋体" pitchFamily="2" charset="-122"/>
            </a:endParaRPr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844824"/>
            <a:ext cx="8280920" cy="468052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>
                <a:ea typeface="宋体" pitchFamily="2" charset="-122"/>
              </a:rPr>
              <a:t>LocalDate</a:t>
            </a:r>
            <a:r>
              <a:rPr lang="zh-CN" altLang="en-US">
                <a:ea typeface="宋体" pitchFamily="2" charset="-122"/>
              </a:rPr>
              <a:t>、</a:t>
            </a:r>
            <a:r>
              <a:rPr lang="en-US" altLang="zh-CN">
                <a:ea typeface="宋体" pitchFamily="2" charset="-122"/>
              </a:rPr>
              <a:t>LocalTime</a:t>
            </a:r>
            <a:r>
              <a:rPr lang="zh-CN" altLang="en-US">
                <a:ea typeface="宋体" pitchFamily="2" charset="-122"/>
              </a:rPr>
              <a:t>、</a:t>
            </a:r>
            <a:r>
              <a:rPr lang="en-US" altLang="zh-CN">
                <a:ea typeface="宋体" pitchFamily="2" charset="-122"/>
              </a:rPr>
              <a:t>LocalDateTime </a:t>
            </a:r>
            <a:r>
              <a:rPr lang="zh-CN" altLang="en-US" smtClean="0">
                <a:ea typeface="宋体" pitchFamily="2" charset="-122"/>
              </a:rPr>
              <a:t>类是其中较重要的几个类，它们的</a:t>
            </a:r>
            <a:r>
              <a:rPr lang="zh-CN" altLang="en-US">
                <a:ea typeface="宋体" pitchFamily="2" charset="-122"/>
              </a:rPr>
              <a:t>实例是</a:t>
            </a:r>
            <a:r>
              <a:rPr lang="zh-CN" altLang="en-US">
                <a:solidFill>
                  <a:srgbClr val="FF0000"/>
                </a:solidFill>
                <a:ea typeface="宋体" pitchFamily="2" charset="-122"/>
              </a:rPr>
              <a:t>不可变的对象</a:t>
            </a:r>
            <a:r>
              <a:rPr lang="zh-CN" altLang="en-US">
                <a:ea typeface="宋体" pitchFamily="2" charset="-122"/>
              </a:rPr>
              <a:t>，分别表示使用 </a:t>
            </a:r>
            <a:r>
              <a:rPr lang="en-US" altLang="zh-CN">
                <a:ea typeface="宋体" pitchFamily="2" charset="-122"/>
              </a:rPr>
              <a:t>ISO-8601</a:t>
            </a:r>
            <a:r>
              <a:rPr lang="zh-CN" altLang="en-US">
                <a:ea typeface="宋体" pitchFamily="2" charset="-122"/>
              </a:rPr>
              <a:t>日历系统的日期、时间、日期和时间。它们提供了简单</a:t>
            </a:r>
            <a:r>
              <a:rPr lang="zh-CN" altLang="en-US" smtClean="0">
                <a:ea typeface="宋体" pitchFamily="2" charset="-122"/>
              </a:rPr>
              <a:t>的本地日期</a:t>
            </a:r>
            <a:r>
              <a:rPr lang="zh-CN" altLang="en-US">
                <a:ea typeface="宋体" pitchFamily="2" charset="-122"/>
              </a:rPr>
              <a:t>或时间，并不包含当前的时间</a:t>
            </a:r>
            <a:r>
              <a:rPr lang="zh-CN" altLang="en-US" smtClean="0">
                <a:ea typeface="宋体" pitchFamily="2" charset="-122"/>
              </a:rPr>
              <a:t>信息，也</a:t>
            </a:r>
            <a:r>
              <a:rPr lang="zh-CN" altLang="en-US">
                <a:ea typeface="宋体" pitchFamily="2" charset="-122"/>
              </a:rPr>
              <a:t>不包含与时区相关的信息</a:t>
            </a:r>
            <a:r>
              <a:rPr lang="zh-CN" altLang="en-US" smtClean="0">
                <a:ea typeface="宋体" pitchFamily="2" charset="-122"/>
              </a:rPr>
              <a:t>。</a:t>
            </a:r>
            <a:endParaRPr lang="en-US" altLang="zh-CN" smtClean="0">
              <a:ea typeface="宋体" pitchFamily="2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endParaRPr lang="zh-CN" altLang="en-US">
              <a:ea typeface="宋体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>
                <a:solidFill>
                  <a:srgbClr val="0000FF"/>
                </a:solidFill>
                <a:ea typeface="宋体" pitchFamily="2" charset="-122"/>
              </a:rPr>
              <a:t> </a:t>
            </a:r>
            <a:r>
              <a:rPr lang="zh-CN" altLang="en-US" sz="2000" smtClean="0">
                <a:solidFill>
                  <a:srgbClr val="0000FF"/>
                </a:solidFill>
                <a:ea typeface="宋体" pitchFamily="2" charset="-122"/>
              </a:rPr>
              <a:t>注</a:t>
            </a:r>
            <a:r>
              <a:rPr lang="zh-CN" altLang="en-US" sz="2000">
                <a:solidFill>
                  <a:srgbClr val="0000FF"/>
                </a:solidFill>
                <a:ea typeface="宋体" pitchFamily="2" charset="-122"/>
              </a:rPr>
              <a:t>：</a:t>
            </a:r>
            <a:r>
              <a:rPr lang="en-US" altLang="zh-CN" sz="2000">
                <a:solidFill>
                  <a:srgbClr val="0000FF"/>
                </a:solidFill>
                <a:ea typeface="宋体" pitchFamily="2" charset="-122"/>
              </a:rPr>
              <a:t>ISO-8601</a:t>
            </a:r>
            <a:r>
              <a:rPr lang="zh-CN" altLang="en-US" sz="2000">
                <a:solidFill>
                  <a:srgbClr val="0000FF"/>
                </a:solidFill>
                <a:ea typeface="宋体" pitchFamily="2" charset="-122"/>
              </a:rPr>
              <a:t>日历系统是国际标准化组织制定的现代公民的日期和时间的表示</a:t>
            </a:r>
            <a:r>
              <a:rPr lang="zh-CN" altLang="en-US" sz="2000" smtClean="0">
                <a:solidFill>
                  <a:srgbClr val="0000FF"/>
                </a:solidFill>
                <a:ea typeface="宋体" pitchFamily="2" charset="-122"/>
              </a:rPr>
              <a:t>法，也就是公历。</a:t>
            </a:r>
            <a:endParaRPr lang="zh-CN" altLang="en-US" sz="2000">
              <a:solidFill>
                <a:srgbClr val="0000FF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187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381812"/>
              </p:ext>
            </p:extLst>
          </p:nvPr>
        </p:nvGraphicFramePr>
        <p:xfrm>
          <a:off x="107504" y="188640"/>
          <a:ext cx="8928992" cy="64087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16424"/>
                <a:gridCol w="5112568"/>
              </a:tblGrid>
              <a:tr h="6047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方法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描述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047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kern="100">
                          <a:solidFill>
                            <a:srgbClr val="FFFF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now</a:t>
                      </a:r>
                      <a:r>
                        <a:rPr lang="en-US" sz="1700" kern="100" smtClean="0">
                          <a:solidFill>
                            <a:srgbClr val="FFFF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() /</a:t>
                      </a:r>
                      <a:r>
                        <a:rPr lang="en-US" sz="1700" kern="100" baseline="0" smtClean="0">
                          <a:solidFill>
                            <a:srgbClr val="FFFF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 *  now(ZoneId zone)</a:t>
                      </a:r>
                      <a:endParaRPr lang="zh-CN" sz="1700" kern="100">
                        <a:solidFill>
                          <a:srgbClr val="FFFF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7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静态</a:t>
                      </a:r>
                      <a:r>
                        <a:rPr lang="zh-CN" sz="17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方法</a:t>
                      </a:r>
                      <a:r>
                        <a:rPr lang="zh-CN" altLang="en-US" sz="17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，</a:t>
                      </a:r>
                      <a:r>
                        <a:rPr lang="zh-CN" sz="17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根据</a:t>
                      </a:r>
                      <a:r>
                        <a:rPr lang="zh-CN" sz="17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当前时间创建</a:t>
                      </a:r>
                      <a:r>
                        <a:rPr lang="zh-CN" sz="17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对象</a:t>
                      </a:r>
                      <a:r>
                        <a:rPr lang="en-US" altLang="zh-CN" sz="17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7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指定时区的对象</a:t>
                      </a:r>
                      <a:endParaRPr lang="zh-CN" sz="17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039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kern="100">
                          <a:solidFill>
                            <a:srgbClr val="FFFF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of()</a:t>
                      </a:r>
                      <a:endParaRPr lang="zh-CN" sz="1700" kern="100">
                        <a:solidFill>
                          <a:srgbClr val="FFFF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7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静态方法，根据指定日期</a:t>
                      </a:r>
                      <a:r>
                        <a:rPr lang="en-US" sz="17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sz="17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时间创建对象</a:t>
                      </a:r>
                      <a:endParaRPr lang="zh-CN" sz="17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03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00" smtClean="0">
                          <a:solidFill>
                            <a:srgbClr val="FFC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getDayOfMonth()/</a:t>
                      </a:r>
                      <a:r>
                        <a:rPr lang="en-US" altLang="zh-CN" sz="1700" kern="100" smtClean="0">
                          <a:solidFill>
                            <a:srgbClr val="FFC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getDayOfYear()</a:t>
                      </a:r>
                      <a:endParaRPr lang="zh-CN" altLang="zh-CN" sz="1700" kern="100" smtClean="0">
                        <a:solidFill>
                          <a:srgbClr val="FFC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7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获得月份天数</a:t>
                      </a:r>
                      <a:r>
                        <a:rPr lang="en-US" sz="17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(1-31</a:t>
                      </a:r>
                      <a:r>
                        <a:rPr lang="en-US" sz="17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) /</a:t>
                      </a:r>
                      <a:r>
                        <a:rPr lang="zh-CN" altLang="zh-CN" sz="17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获得年份天数</a:t>
                      </a:r>
                      <a:r>
                        <a:rPr lang="en-US" altLang="zh-CN" sz="17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(1-366)</a:t>
                      </a:r>
                      <a:endParaRPr lang="zh-CN" altLang="zh-CN" sz="1700" kern="100" smtClean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039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kern="100" smtClean="0">
                          <a:solidFill>
                            <a:srgbClr val="FFC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getDayOfWeek()</a:t>
                      </a:r>
                      <a:endParaRPr lang="zh-CN" sz="1700" kern="100">
                        <a:solidFill>
                          <a:srgbClr val="FFC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7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获得星期几</a:t>
                      </a:r>
                      <a:r>
                        <a:rPr lang="en-US" sz="17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zh-CN" sz="17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返回一个</a:t>
                      </a:r>
                      <a:r>
                        <a:rPr lang="en-US" sz="17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 DayOfWeek </a:t>
                      </a:r>
                      <a:r>
                        <a:rPr lang="zh-CN" sz="17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枚举值</a:t>
                      </a:r>
                      <a:r>
                        <a:rPr lang="en-US" sz="17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)</a:t>
                      </a:r>
                      <a:endParaRPr lang="zh-CN" sz="17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039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kern="100" smtClean="0">
                          <a:solidFill>
                            <a:srgbClr val="FFC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getMonth()</a:t>
                      </a:r>
                      <a:endParaRPr lang="zh-CN" sz="1700" kern="100">
                        <a:solidFill>
                          <a:srgbClr val="FFC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7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获得月份</a:t>
                      </a:r>
                      <a:r>
                        <a:rPr lang="en-US" sz="17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, </a:t>
                      </a:r>
                      <a:r>
                        <a:rPr lang="zh-CN" sz="17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返回一个</a:t>
                      </a:r>
                      <a:r>
                        <a:rPr lang="en-US" sz="17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 Month </a:t>
                      </a:r>
                      <a:r>
                        <a:rPr lang="zh-CN" sz="17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枚举值</a:t>
                      </a:r>
                      <a:endParaRPr lang="zh-CN" sz="17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03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00" smtClean="0">
                          <a:solidFill>
                            <a:srgbClr val="FFC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getMonthValue() / </a:t>
                      </a:r>
                      <a:r>
                        <a:rPr lang="en-US" altLang="zh-CN" sz="1700" kern="100" smtClean="0">
                          <a:solidFill>
                            <a:srgbClr val="FFC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getYear()</a:t>
                      </a:r>
                      <a:endParaRPr lang="zh-CN" altLang="zh-CN" sz="1700" kern="100" smtClean="0">
                        <a:solidFill>
                          <a:srgbClr val="FFC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7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获得月份</a:t>
                      </a:r>
                      <a:r>
                        <a:rPr lang="en-US" sz="17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(1-12</a:t>
                      </a:r>
                      <a:r>
                        <a:rPr lang="en-US" sz="17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) /</a:t>
                      </a:r>
                      <a:r>
                        <a:rPr lang="zh-CN" altLang="zh-CN" sz="17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获得年份</a:t>
                      </a:r>
                      <a:endParaRPr lang="zh-CN" altLang="zh-CN" sz="1700" kern="100" smtClean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03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kern="100" smtClean="0">
                          <a:solidFill>
                            <a:srgbClr val="FFC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getHour()/getMinute()/getSecond()</a:t>
                      </a:r>
                      <a:endParaRPr lang="zh-CN" altLang="zh-CN" sz="1700" kern="100" smtClean="0">
                        <a:solidFill>
                          <a:srgbClr val="FFC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kern="100" smtClean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获得当前对象对应的小时、分钟、秒</a:t>
                      </a:r>
                      <a:endParaRPr lang="zh-CN" altLang="zh-CN" sz="1700" kern="100" smtClean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252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withDayOfMonth()/withDayOfYear()/</a:t>
                      </a:r>
                      <a:endParaRPr lang="zh-CN" sz="1700" kern="10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withMonth()/withYear()</a:t>
                      </a:r>
                      <a:endParaRPr lang="zh-CN" sz="17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7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将月份天数、年份天数、月份、年份修改为指定的值并返回新</a:t>
                      </a:r>
                      <a:r>
                        <a:rPr lang="zh-CN" sz="17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的对象</a:t>
                      </a:r>
                      <a:endParaRPr lang="zh-CN" sz="17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252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kern="100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plusDays(), plusWeeks(), </a:t>
                      </a:r>
                      <a:endParaRPr lang="zh-CN" sz="1700" kern="10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kern="100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plusMonths(), plusYears(),</a:t>
                      </a:r>
                      <a:r>
                        <a:rPr lang="en-US" altLang="zh-CN" sz="1700" kern="100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plusHours()</a:t>
                      </a:r>
                      <a:endParaRPr lang="zh-CN" sz="1700" kern="10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7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向</a:t>
                      </a:r>
                      <a:r>
                        <a:rPr lang="zh-CN" sz="17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当前对象</a:t>
                      </a:r>
                      <a:r>
                        <a:rPr lang="zh-CN" sz="17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添加几天、几周、几个月、</a:t>
                      </a:r>
                      <a:r>
                        <a:rPr lang="zh-CN" sz="17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几年</a:t>
                      </a:r>
                      <a:r>
                        <a:rPr lang="zh-CN" altLang="en-US" sz="17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、几小时</a:t>
                      </a:r>
                      <a:endParaRPr lang="zh-CN" sz="17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252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700" kern="100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minusMonths() </a:t>
                      </a:r>
                      <a:r>
                        <a:rPr lang="en-US" sz="1700" kern="100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/ minusWeeks()/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700" kern="100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minusDays()/</a:t>
                      </a:r>
                      <a:r>
                        <a:rPr lang="en-US" sz="1700" kern="100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minusYears()/minusHours()</a:t>
                      </a:r>
                      <a:endParaRPr lang="zh-CN" sz="1700" kern="10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7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从</a:t>
                      </a:r>
                      <a:r>
                        <a:rPr lang="zh-CN" sz="17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当前对象</a:t>
                      </a:r>
                      <a:r>
                        <a:rPr lang="zh-CN" sz="17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减去</a:t>
                      </a:r>
                      <a:r>
                        <a:rPr lang="zh-CN" sz="17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几</a:t>
                      </a:r>
                      <a:r>
                        <a:rPr lang="zh-CN" altLang="en-US" sz="17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月</a:t>
                      </a:r>
                      <a:r>
                        <a:rPr lang="zh-CN" sz="17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、几周</a:t>
                      </a:r>
                      <a:r>
                        <a:rPr lang="zh-CN" sz="17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zh-CN" sz="17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几</a:t>
                      </a:r>
                      <a:r>
                        <a:rPr lang="zh-CN" altLang="en-US" sz="17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天</a:t>
                      </a:r>
                      <a:r>
                        <a:rPr lang="zh-CN" sz="17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、几年</a:t>
                      </a:r>
                      <a:r>
                        <a:rPr lang="zh-CN" altLang="en-US" sz="17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、几小时</a:t>
                      </a:r>
                      <a:endParaRPr lang="zh-CN" sz="17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419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764704"/>
            <a:ext cx="8229600" cy="857256"/>
          </a:xfrm>
        </p:spPr>
        <p:txBody>
          <a:bodyPr>
            <a:normAutofit/>
          </a:bodyPr>
          <a:lstStyle/>
          <a:p>
            <a:r>
              <a:rPr lang="en-US" altLang="zh-CN" b="1" smtClean="0">
                <a:latin typeface="+mn-lt"/>
                <a:ea typeface="宋体" pitchFamily="2" charset="-122"/>
              </a:rPr>
              <a:t>4.2 Instant </a:t>
            </a:r>
            <a:r>
              <a:rPr lang="zh-CN" altLang="en-US" b="1" smtClean="0">
                <a:latin typeface="+mn-lt"/>
                <a:ea typeface="宋体" pitchFamily="2" charset="-122"/>
              </a:rPr>
              <a:t>时间点</a:t>
            </a:r>
            <a:endParaRPr lang="zh-CN" altLang="en-US" b="1">
              <a:latin typeface="+mn-lt"/>
              <a:ea typeface="宋体" pitchFamily="2" charset="-122"/>
            </a:endParaRPr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700808"/>
            <a:ext cx="8568952" cy="468052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400">
                <a:ea typeface="宋体" panose="02010600030101010101" pitchFamily="2" charset="-122"/>
              </a:rPr>
              <a:t>在处理时间和日期的时候，我们通常会想到</a:t>
            </a:r>
            <a:r>
              <a:rPr lang="zh-CN" altLang="en-US" sz="2400" smtClean="0">
                <a:ea typeface="宋体" panose="02010600030101010101" pitchFamily="2" charset="-122"/>
              </a:rPr>
              <a:t>年</a:t>
            </a:r>
            <a:r>
              <a:rPr lang="en-US" altLang="zh-CN" sz="2400" smtClean="0">
                <a:ea typeface="宋体" panose="02010600030101010101" pitchFamily="2" charset="-122"/>
              </a:rPr>
              <a:t>,</a:t>
            </a:r>
            <a:r>
              <a:rPr lang="zh-CN" altLang="en-US" sz="2400" smtClean="0">
                <a:ea typeface="宋体" panose="02010600030101010101" pitchFamily="2" charset="-122"/>
              </a:rPr>
              <a:t>月</a:t>
            </a:r>
            <a:r>
              <a:rPr lang="en-US" altLang="zh-CN" sz="2400" smtClean="0">
                <a:ea typeface="宋体" panose="02010600030101010101" pitchFamily="2" charset="-122"/>
              </a:rPr>
              <a:t>,</a:t>
            </a:r>
            <a:r>
              <a:rPr lang="zh-CN" altLang="en-US" sz="2400" smtClean="0">
                <a:ea typeface="宋体" panose="02010600030101010101" pitchFamily="2" charset="-122"/>
              </a:rPr>
              <a:t>日</a:t>
            </a:r>
            <a:r>
              <a:rPr lang="en-US" altLang="zh-CN" sz="2400" smtClean="0">
                <a:ea typeface="宋体" panose="02010600030101010101" pitchFamily="2" charset="-122"/>
              </a:rPr>
              <a:t>,</a:t>
            </a:r>
            <a:r>
              <a:rPr lang="zh-CN" altLang="en-US" sz="2400" smtClean="0">
                <a:ea typeface="宋体" panose="02010600030101010101" pitchFamily="2" charset="-122"/>
              </a:rPr>
              <a:t>时</a:t>
            </a:r>
            <a:r>
              <a:rPr lang="en-US" altLang="zh-CN" sz="2400" smtClean="0">
                <a:ea typeface="宋体" panose="02010600030101010101" pitchFamily="2" charset="-122"/>
              </a:rPr>
              <a:t>,</a:t>
            </a:r>
            <a:r>
              <a:rPr lang="zh-CN" altLang="en-US" sz="2400" smtClean="0">
                <a:ea typeface="宋体" panose="02010600030101010101" pitchFamily="2" charset="-122"/>
              </a:rPr>
              <a:t>分</a:t>
            </a:r>
            <a:r>
              <a:rPr lang="en-US" altLang="zh-CN" sz="2400" smtClean="0">
                <a:ea typeface="宋体" panose="02010600030101010101" pitchFamily="2" charset="-122"/>
              </a:rPr>
              <a:t>,</a:t>
            </a:r>
            <a:r>
              <a:rPr lang="zh-CN" altLang="en-US" sz="2400" smtClean="0">
                <a:ea typeface="宋体" panose="02010600030101010101" pitchFamily="2" charset="-122"/>
              </a:rPr>
              <a:t>秒</a:t>
            </a:r>
            <a:r>
              <a:rPr lang="zh-CN" altLang="en-US" sz="2400">
                <a:ea typeface="宋体" panose="02010600030101010101" pitchFamily="2" charset="-122"/>
              </a:rPr>
              <a:t>。然而，这只是时间的一个模型，是面向人类的。第二种通用模型是面向机器的，或者说是连续的。在此模型中，时间线中的一个点表示为一个很大的</a:t>
            </a:r>
            <a:r>
              <a:rPr lang="zh-CN" altLang="en-US" sz="2400" smtClean="0">
                <a:ea typeface="宋体" panose="02010600030101010101" pitchFamily="2" charset="-122"/>
              </a:rPr>
              <a:t>数，这</a:t>
            </a:r>
            <a:r>
              <a:rPr lang="zh-CN" altLang="en-US" sz="2400">
                <a:ea typeface="宋体" panose="02010600030101010101" pitchFamily="2" charset="-122"/>
              </a:rPr>
              <a:t>有利于计算机处理。</a:t>
            </a:r>
            <a:r>
              <a:rPr lang="zh-CN" altLang="en-US" sz="2400">
                <a:solidFill>
                  <a:srgbClr val="0000FF"/>
                </a:solidFill>
                <a:ea typeface="宋体" panose="02010600030101010101" pitchFamily="2" charset="-122"/>
              </a:rPr>
              <a:t>在</a:t>
            </a:r>
            <a:r>
              <a:rPr lang="en-US" altLang="zh-CN" sz="2400">
                <a:solidFill>
                  <a:srgbClr val="0000FF"/>
                </a:solidFill>
                <a:ea typeface="宋体" panose="02010600030101010101" pitchFamily="2" charset="-122"/>
              </a:rPr>
              <a:t>UNIX</a:t>
            </a:r>
            <a:r>
              <a:rPr lang="zh-CN" altLang="en-US" sz="2400">
                <a:solidFill>
                  <a:srgbClr val="0000FF"/>
                </a:solidFill>
                <a:ea typeface="宋体" panose="02010600030101010101" pitchFamily="2" charset="-122"/>
              </a:rPr>
              <a:t>中，这个数从</a:t>
            </a:r>
            <a:r>
              <a:rPr lang="en-US" altLang="zh-CN" sz="2400">
                <a:solidFill>
                  <a:srgbClr val="0000FF"/>
                </a:solidFill>
                <a:ea typeface="宋体" panose="02010600030101010101" pitchFamily="2" charset="-122"/>
              </a:rPr>
              <a:t>1970</a:t>
            </a:r>
            <a:r>
              <a:rPr lang="zh-CN" altLang="en-US" sz="2400">
                <a:solidFill>
                  <a:srgbClr val="0000FF"/>
                </a:solidFill>
                <a:ea typeface="宋体" panose="02010600030101010101" pitchFamily="2" charset="-122"/>
              </a:rPr>
              <a:t>年开始，以秒为的单位；同样的，在</a:t>
            </a:r>
            <a:r>
              <a:rPr lang="en-US" altLang="zh-CN" sz="2400">
                <a:solidFill>
                  <a:srgbClr val="0000FF"/>
                </a:solidFill>
                <a:ea typeface="宋体" panose="02010600030101010101" pitchFamily="2" charset="-122"/>
              </a:rPr>
              <a:t>Java</a:t>
            </a:r>
            <a:r>
              <a:rPr lang="zh-CN" altLang="en-US" sz="2400">
                <a:solidFill>
                  <a:srgbClr val="0000FF"/>
                </a:solidFill>
                <a:ea typeface="宋体" panose="02010600030101010101" pitchFamily="2" charset="-122"/>
              </a:rPr>
              <a:t>中，也是从</a:t>
            </a:r>
            <a:r>
              <a:rPr lang="en-US" altLang="zh-CN" sz="2400">
                <a:solidFill>
                  <a:srgbClr val="0000FF"/>
                </a:solidFill>
                <a:ea typeface="宋体" panose="02010600030101010101" pitchFamily="2" charset="-122"/>
              </a:rPr>
              <a:t>1970</a:t>
            </a:r>
            <a:r>
              <a:rPr lang="zh-CN" altLang="en-US" sz="2400">
                <a:solidFill>
                  <a:srgbClr val="0000FF"/>
                </a:solidFill>
                <a:ea typeface="宋体" panose="02010600030101010101" pitchFamily="2" charset="-122"/>
              </a:rPr>
              <a:t>年开始，但以毫秒为单位。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en-US" altLang="zh-CN" sz="2400">
                <a:solidFill>
                  <a:srgbClr val="0000FF"/>
                </a:solidFill>
                <a:ea typeface="宋体" panose="02010600030101010101" pitchFamily="2" charset="-122"/>
              </a:rPr>
              <a:t>java.time</a:t>
            </a:r>
            <a:r>
              <a:rPr lang="zh-CN" altLang="en-US" sz="2400">
                <a:solidFill>
                  <a:srgbClr val="0000FF"/>
                </a:solidFill>
                <a:ea typeface="宋体" panose="02010600030101010101" pitchFamily="2" charset="-122"/>
              </a:rPr>
              <a:t>包通过值类型</a:t>
            </a:r>
            <a:r>
              <a:rPr lang="en-US" altLang="zh-CN" sz="2400">
                <a:solidFill>
                  <a:srgbClr val="0000FF"/>
                </a:solidFill>
                <a:ea typeface="宋体" panose="02010600030101010101" pitchFamily="2" charset="-122"/>
              </a:rPr>
              <a:t>Instant</a:t>
            </a:r>
            <a:r>
              <a:rPr lang="zh-CN" altLang="en-US" sz="2400">
                <a:solidFill>
                  <a:srgbClr val="0000FF"/>
                </a:solidFill>
                <a:ea typeface="宋体" panose="02010600030101010101" pitchFamily="2" charset="-122"/>
              </a:rPr>
              <a:t>提供机器</a:t>
            </a:r>
            <a:r>
              <a:rPr lang="zh-CN" altLang="en-US" sz="2400" smtClean="0">
                <a:solidFill>
                  <a:srgbClr val="0000FF"/>
                </a:solidFill>
                <a:ea typeface="宋体" panose="02010600030101010101" pitchFamily="2" charset="-122"/>
              </a:rPr>
              <a:t>视图，不提供处理人类意义上的时间单位。</a:t>
            </a:r>
            <a:r>
              <a:rPr lang="en-US" altLang="zh-CN" sz="2400">
                <a:ea typeface="宋体" panose="02010600030101010101" pitchFamily="2" charset="-122"/>
              </a:rPr>
              <a:t>Instant</a:t>
            </a:r>
            <a:r>
              <a:rPr lang="zh-CN" altLang="en-US" sz="2400">
                <a:ea typeface="宋体" panose="02010600030101010101" pitchFamily="2" charset="-122"/>
              </a:rPr>
              <a:t>表示时间线上的一点，而不需要任何上下文信息，例如，时区。概念上讲，</a:t>
            </a:r>
            <a:r>
              <a:rPr lang="zh-CN" altLang="en-US" sz="2400">
                <a:solidFill>
                  <a:srgbClr val="0000FF"/>
                </a:solidFill>
                <a:ea typeface="宋体" panose="02010600030101010101" pitchFamily="2" charset="-122"/>
              </a:rPr>
              <a:t>它只是简单的表示自</a:t>
            </a:r>
            <a:r>
              <a:rPr lang="en-US" altLang="zh-CN" sz="2400">
                <a:solidFill>
                  <a:srgbClr val="0000FF"/>
                </a:solidFill>
                <a:ea typeface="宋体" panose="02010600030101010101" pitchFamily="2" charset="-122"/>
              </a:rPr>
              <a:t>1970</a:t>
            </a:r>
            <a:r>
              <a:rPr lang="zh-CN" altLang="en-US" sz="2400">
                <a:solidFill>
                  <a:srgbClr val="0000FF"/>
                </a:solidFill>
                <a:ea typeface="宋体" panose="02010600030101010101" pitchFamily="2" charset="-122"/>
              </a:rPr>
              <a:t>年</a:t>
            </a:r>
            <a:r>
              <a:rPr lang="en-US" altLang="zh-CN" sz="2400">
                <a:solidFill>
                  <a:srgbClr val="0000FF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400">
                <a:solidFill>
                  <a:srgbClr val="0000FF"/>
                </a:solidFill>
                <a:ea typeface="宋体" panose="02010600030101010101" pitchFamily="2" charset="-122"/>
              </a:rPr>
              <a:t>月</a:t>
            </a:r>
            <a:r>
              <a:rPr lang="en-US" altLang="zh-CN" sz="2400">
                <a:solidFill>
                  <a:srgbClr val="0000FF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400">
                <a:solidFill>
                  <a:srgbClr val="0000FF"/>
                </a:solidFill>
                <a:ea typeface="宋体" panose="02010600030101010101" pitchFamily="2" charset="-122"/>
              </a:rPr>
              <a:t>日</a:t>
            </a:r>
            <a:r>
              <a:rPr lang="en-US" altLang="zh-CN" sz="2400">
                <a:solidFill>
                  <a:srgbClr val="0000FF"/>
                </a:solidFill>
                <a:ea typeface="宋体" panose="02010600030101010101" pitchFamily="2" charset="-122"/>
              </a:rPr>
              <a:t>0</a:t>
            </a:r>
            <a:r>
              <a:rPr lang="zh-CN" altLang="en-US" sz="2400">
                <a:solidFill>
                  <a:srgbClr val="0000FF"/>
                </a:solidFill>
                <a:ea typeface="宋体" panose="02010600030101010101" pitchFamily="2" charset="-122"/>
              </a:rPr>
              <a:t>时</a:t>
            </a:r>
            <a:r>
              <a:rPr lang="en-US" altLang="zh-CN" sz="2400">
                <a:solidFill>
                  <a:srgbClr val="0000FF"/>
                </a:solidFill>
                <a:ea typeface="宋体" panose="02010600030101010101" pitchFamily="2" charset="-122"/>
              </a:rPr>
              <a:t>0</a:t>
            </a:r>
            <a:r>
              <a:rPr lang="zh-CN" altLang="en-US" sz="2400">
                <a:solidFill>
                  <a:srgbClr val="0000FF"/>
                </a:solidFill>
                <a:ea typeface="宋体" panose="02010600030101010101" pitchFamily="2" charset="-122"/>
              </a:rPr>
              <a:t>分</a:t>
            </a:r>
            <a:r>
              <a:rPr lang="en-US" altLang="zh-CN" sz="2400">
                <a:solidFill>
                  <a:srgbClr val="0000FF"/>
                </a:solidFill>
                <a:ea typeface="宋体" panose="02010600030101010101" pitchFamily="2" charset="-122"/>
              </a:rPr>
              <a:t>0</a:t>
            </a:r>
            <a:r>
              <a:rPr lang="zh-CN" altLang="en-US" sz="2400">
                <a:solidFill>
                  <a:srgbClr val="0000FF"/>
                </a:solidFill>
                <a:ea typeface="宋体" panose="02010600030101010101" pitchFamily="2" charset="-122"/>
              </a:rPr>
              <a:t>秒（</a:t>
            </a:r>
            <a:r>
              <a:rPr lang="en-US" altLang="zh-CN" sz="2400">
                <a:solidFill>
                  <a:srgbClr val="0000FF"/>
                </a:solidFill>
                <a:ea typeface="宋体" panose="02010600030101010101" pitchFamily="2" charset="-122"/>
              </a:rPr>
              <a:t>UTC</a:t>
            </a:r>
            <a:r>
              <a:rPr lang="zh-CN" altLang="en-US" sz="2400">
                <a:solidFill>
                  <a:srgbClr val="0000FF"/>
                </a:solidFill>
                <a:ea typeface="宋体" panose="02010600030101010101" pitchFamily="2" charset="-122"/>
              </a:rPr>
              <a:t>）开始的秒数。</a:t>
            </a:r>
            <a:r>
              <a:rPr lang="zh-CN" altLang="en-US" sz="2400">
                <a:ea typeface="宋体" panose="02010600030101010101" pitchFamily="2" charset="-122"/>
              </a:rPr>
              <a:t>因为</a:t>
            </a:r>
            <a:r>
              <a:rPr lang="en-US" altLang="zh-CN" sz="2400">
                <a:ea typeface="宋体" panose="02010600030101010101" pitchFamily="2" charset="-122"/>
              </a:rPr>
              <a:t>java.time</a:t>
            </a:r>
            <a:r>
              <a:rPr lang="zh-CN" altLang="en-US" sz="2400">
                <a:ea typeface="宋体" panose="02010600030101010101" pitchFamily="2" charset="-122"/>
              </a:rPr>
              <a:t>包是基于纳秒计算的，所以</a:t>
            </a:r>
            <a:r>
              <a:rPr lang="en-US" altLang="zh-CN" sz="2400">
                <a:ea typeface="宋体" panose="02010600030101010101" pitchFamily="2" charset="-122"/>
              </a:rPr>
              <a:t>Instant</a:t>
            </a:r>
            <a:r>
              <a:rPr lang="zh-CN" altLang="en-US" sz="2400">
                <a:ea typeface="宋体" panose="02010600030101010101" pitchFamily="2" charset="-122"/>
              </a:rPr>
              <a:t>的精度可以达到纳秒级</a:t>
            </a:r>
            <a:r>
              <a:rPr lang="zh-CN" altLang="en-US" sz="2400" smtClean="0">
                <a:ea typeface="宋体" panose="02010600030101010101" pitchFamily="2" charset="-122"/>
              </a:rPr>
              <a:t>。</a:t>
            </a:r>
            <a:r>
              <a:rPr lang="en-US" altLang="zh-CN" sz="2400" smtClean="0">
                <a:ea typeface="宋体" panose="02010600030101010101" pitchFamily="2" charset="-122"/>
              </a:rPr>
              <a:t>(</a:t>
            </a:r>
            <a:r>
              <a:rPr lang="en-US" altLang="zh-CN" sz="2400"/>
              <a:t>1 ns = 10</a:t>
            </a:r>
            <a:r>
              <a:rPr lang="en-US" altLang="zh-CN" sz="2400" baseline="30000"/>
              <a:t>-9</a:t>
            </a:r>
            <a:r>
              <a:rPr lang="en-US" altLang="zh-CN" sz="2400"/>
              <a:t> s</a:t>
            </a:r>
            <a:r>
              <a:rPr lang="en-US" altLang="zh-CN" sz="2400" smtClean="0">
                <a:ea typeface="宋体" panose="02010600030101010101" pitchFamily="2" charset="-122"/>
              </a:rPr>
              <a:t>)   1</a:t>
            </a:r>
            <a:r>
              <a:rPr lang="zh-CN" altLang="en-US" sz="2400" smtClean="0">
                <a:ea typeface="宋体" panose="02010600030101010101" pitchFamily="2" charset="-122"/>
              </a:rPr>
              <a:t>秒 </a:t>
            </a:r>
            <a:r>
              <a:rPr lang="en-US" altLang="zh-CN" sz="2400" smtClean="0">
                <a:ea typeface="宋体" panose="02010600030101010101" pitchFamily="2" charset="-122"/>
              </a:rPr>
              <a:t>= 1000</a:t>
            </a:r>
            <a:r>
              <a:rPr lang="zh-CN" altLang="en-US" sz="2400" smtClean="0">
                <a:ea typeface="宋体" panose="02010600030101010101" pitchFamily="2" charset="-122"/>
              </a:rPr>
              <a:t>毫秒 </a:t>
            </a:r>
            <a:r>
              <a:rPr lang="en-US" altLang="zh-CN" sz="2400">
                <a:ea typeface="宋体" panose="02010600030101010101" pitchFamily="2" charset="-122"/>
              </a:rPr>
              <a:t>=</a:t>
            </a:r>
            <a:r>
              <a:rPr lang="en-US" altLang="zh-CN" sz="2400" smtClean="0">
                <a:ea typeface="宋体" panose="02010600030101010101" pitchFamily="2" charset="-122"/>
              </a:rPr>
              <a:t>10^6</a:t>
            </a:r>
            <a:r>
              <a:rPr lang="zh-CN" altLang="en-US" sz="2400" smtClean="0">
                <a:ea typeface="宋体" panose="02010600030101010101" pitchFamily="2" charset="-122"/>
              </a:rPr>
              <a:t>微秒</a:t>
            </a:r>
            <a:r>
              <a:rPr lang="en-US" altLang="zh-CN" sz="2400" smtClean="0">
                <a:ea typeface="宋体" panose="02010600030101010101" pitchFamily="2" charset="-122"/>
              </a:rPr>
              <a:t>=10^9</a:t>
            </a:r>
            <a:r>
              <a:rPr lang="zh-CN" altLang="en-US" sz="2400" smtClean="0">
                <a:ea typeface="宋体" panose="02010600030101010101" pitchFamily="2" charset="-122"/>
              </a:rPr>
              <a:t>纳秒</a:t>
            </a:r>
            <a:endParaRPr lang="zh-CN" altLang="en-US" sz="24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895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istrator\Desktop\tim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8640"/>
            <a:ext cx="8928992" cy="6518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2921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205061"/>
              </p:ext>
            </p:extLst>
          </p:nvPr>
        </p:nvGraphicFramePr>
        <p:xfrm>
          <a:off x="107504" y="1340768"/>
          <a:ext cx="8928992" cy="35354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15608"/>
                <a:gridCol w="4813384"/>
              </a:tblGrid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方法</a:t>
                      </a:r>
                      <a:endParaRPr lang="zh-CN" sz="20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描述</a:t>
                      </a:r>
                      <a:endParaRPr lang="zh-CN" sz="20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025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FFFF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now()</a:t>
                      </a:r>
                      <a:endParaRPr lang="zh-CN" sz="2000" kern="100">
                        <a:solidFill>
                          <a:srgbClr val="FFFF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静态方法</a:t>
                      </a:r>
                      <a:r>
                        <a:rPr lang="zh-CN" sz="18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，</a:t>
                      </a:r>
                      <a:r>
                        <a:rPr lang="zh-CN" altLang="en-US" sz="18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返回默认</a:t>
                      </a:r>
                      <a:r>
                        <a:rPr lang="en-US" altLang="zh-CN" sz="18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UTC</a:t>
                      </a:r>
                      <a:r>
                        <a:rPr lang="zh-CN" altLang="en-US" sz="18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时区的</a:t>
                      </a:r>
                      <a:r>
                        <a:rPr lang="en-US" altLang="zh-CN" sz="18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Instant</a:t>
                      </a:r>
                      <a:r>
                        <a:rPr lang="zh-CN" altLang="en-US" sz="18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类的对象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726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smtClean="0">
                          <a:solidFill>
                            <a:srgbClr val="FFFF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of</a:t>
                      </a:r>
                      <a:r>
                        <a:rPr lang="en-US" altLang="zh-CN" sz="2000" kern="100" smtClean="0">
                          <a:solidFill>
                            <a:srgbClr val="FFFF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EpochMilli</a:t>
                      </a:r>
                      <a:r>
                        <a:rPr lang="en-US" sz="2000" kern="100" smtClean="0">
                          <a:solidFill>
                            <a:srgbClr val="FFFF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(long epochMilli)</a:t>
                      </a:r>
                      <a:endParaRPr lang="zh-CN" sz="2000" kern="100">
                        <a:solidFill>
                          <a:srgbClr val="FFFF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静态方法</a:t>
                      </a:r>
                      <a:r>
                        <a:rPr lang="zh-CN" sz="18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，</a:t>
                      </a:r>
                      <a:r>
                        <a:rPr lang="zh-CN" altLang="en-US" sz="18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返回在</a:t>
                      </a:r>
                      <a:r>
                        <a:rPr lang="en-US" altLang="zh-CN" sz="1800" kern="100" smtClean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1970-01-01</a:t>
                      </a:r>
                      <a:r>
                        <a:rPr lang="en-US" altLang="zh-CN" sz="1800" kern="100" baseline="0" smtClean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00:00:00</a:t>
                      </a:r>
                      <a:r>
                        <a:rPr lang="zh-CN" altLang="en-US" sz="1800" kern="100" baseline="0" smtClean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基础上加上指定毫秒数之后的</a:t>
                      </a:r>
                      <a:r>
                        <a:rPr lang="en-US" altLang="zh-CN" sz="1800" kern="100" baseline="0" smtClean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Instant</a:t>
                      </a:r>
                      <a:r>
                        <a:rPr lang="zh-CN" altLang="en-US" sz="1800" kern="100" baseline="0" smtClean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类的对象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8120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smtClean="0">
                          <a:solidFill>
                            <a:srgbClr val="FFC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atOffset(ZoneOffset offset)</a:t>
                      </a:r>
                      <a:endParaRPr lang="zh-CN" sz="2000" kern="100">
                        <a:solidFill>
                          <a:srgbClr val="FFC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800" smtClean="0">
                          <a:latin typeface="+mn-lt"/>
                          <a:ea typeface="宋体" panose="02010600030101010101" pitchFamily="2" charset="-122"/>
                        </a:rPr>
                        <a:t>结合即时的偏移来创建一个 </a:t>
                      </a:r>
                      <a:r>
                        <a:rPr lang="en-US" altLang="zh-CN" sz="1800" smtClean="0">
                          <a:latin typeface="+mn-lt"/>
                          <a:ea typeface="宋体" panose="02010600030101010101" pitchFamily="2" charset="-122"/>
                        </a:rPr>
                        <a:t>OffsetDateTime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8441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toEpochMilli()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800" kern="100" smtClean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返回</a:t>
                      </a:r>
                      <a:r>
                        <a:rPr lang="en-US" altLang="zh-CN" sz="1800" kern="100" smtClean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1970-01-01</a:t>
                      </a:r>
                      <a:r>
                        <a:rPr lang="en-US" altLang="zh-CN" sz="1800" kern="100" baseline="0" smtClean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00:00:00</a:t>
                      </a:r>
                      <a:r>
                        <a:rPr lang="zh-CN" altLang="en-US" sz="1800" kern="100" baseline="0" smtClean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到当前时间的毫秒数，即为时间戳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539552" y="5589240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b="1">
                <a:solidFill>
                  <a:srgbClr val="FF0000"/>
                </a:solidFill>
                <a:ea typeface="宋体" panose="02010600030101010101" pitchFamily="2" charset="-122"/>
              </a:rPr>
              <a:t>时间戳是指格林威治时间</a:t>
            </a: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1970</a:t>
            </a:r>
            <a:r>
              <a:rPr lang="zh-CN" altLang="en-US" b="1">
                <a:solidFill>
                  <a:srgbClr val="FF0000"/>
                </a:solidFill>
                <a:ea typeface="宋体" panose="02010600030101010101" pitchFamily="2" charset="-122"/>
              </a:rPr>
              <a:t>年</a:t>
            </a: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01</a:t>
            </a:r>
            <a:r>
              <a:rPr lang="zh-CN" altLang="en-US" b="1">
                <a:solidFill>
                  <a:srgbClr val="FF0000"/>
                </a:solidFill>
                <a:ea typeface="宋体" panose="02010600030101010101" pitchFamily="2" charset="-122"/>
              </a:rPr>
              <a:t>月</a:t>
            </a: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01</a:t>
            </a:r>
            <a:r>
              <a:rPr lang="zh-CN" altLang="en-US" b="1">
                <a:solidFill>
                  <a:srgbClr val="FF0000"/>
                </a:solidFill>
                <a:ea typeface="宋体" panose="02010600030101010101" pitchFamily="2" charset="-122"/>
              </a:rPr>
              <a:t>日</a:t>
            </a: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00</a:t>
            </a:r>
            <a:r>
              <a:rPr lang="zh-CN" altLang="en-US" b="1">
                <a:solidFill>
                  <a:srgbClr val="FF0000"/>
                </a:solidFill>
                <a:ea typeface="宋体" panose="02010600030101010101" pitchFamily="2" charset="-122"/>
              </a:rPr>
              <a:t>时</a:t>
            </a: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00</a:t>
            </a:r>
            <a:r>
              <a:rPr lang="zh-CN" altLang="en-US" b="1">
                <a:solidFill>
                  <a:srgbClr val="FF0000"/>
                </a:solidFill>
                <a:ea typeface="宋体" panose="02010600030101010101" pitchFamily="2" charset="-122"/>
              </a:rPr>
              <a:t>分</a:t>
            </a: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00</a:t>
            </a:r>
            <a:r>
              <a:rPr lang="zh-CN" altLang="en-US" b="1">
                <a:solidFill>
                  <a:srgbClr val="FF0000"/>
                </a:solidFill>
                <a:ea typeface="宋体" panose="02010600030101010101" pitchFamily="2" charset="-122"/>
              </a:rPr>
              <a:t>秒</a:t>
            </a: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(</a:t>
            </a:r>
            <a:r>
              <a:rPr lang="zh-CN" altLang="en-US" b="1">
                <a:solidFill>
                  <a:srgbClr val="FF0000"/>
                </a:solidFill>
                <a:ea typeface="宋体" panose="02010600030101010101" pitchFamily="2" charset="-122"/>
              </a:rPr>
              <a:t>北京时间</a:t>
            </a: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1970</a:t>
            </a:r>
            <a:r>
              <a:rPr lang="zh-CN" altLang="en-US" b="1">
                <a:solidFill>
                  <a:srgbClr val="FF0000"/>
                </a:solidFill>
                <a:ea typeface="宋体" panose="02010600030101010101" pitchFamily="2" charset="-122"/>
              </a:rPr>
              <a:t>年</a:t>
            </a: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01</a:t>
            </a:r>
            <a:r>
              <a:rPr lang="zh-CN" altLang="en-US" b="1">
                <a:solidFill>
                  <a:srgbClr val="FF0000"/>
                </a:solidFill>
                <a:ea typeface="宋体" panose="02010600030101010101" pitchFamily="2" charset="-122"/>
              </a:rPr>
              <a:t>月</a:t>
            </a: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01</a:t>
            </a:r>
            <a:r>
              <a:rPr lang="zh-CN" altLang="en-US" b="1">
                <a:solidFill>
                  <a:srgbClr val="FF0000"/>
                </a:solidFill>
                <a:ea typeface="宋体" panose="02010600030101010101" pitchFamily="2" charset="-122"/>
              </a:rPr>
              <a:t>日</a:t>
            </a: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08</a:t>
            </a:r>
            <a:r>
              <a:rPr lang="zh-CN" altLang="en-US" b="1">
                <a:solidFill>
                  <a:srgbClr val="FF0000"/>
                </a:solidFill>
                <a:ea typeface="宋体" panose="02010600030101010101" pitchFamily="2" charset="-122"/>
              </a:rPr>
              <a:t>时</a:t>
            </a: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00</a:t>
            </a:r>
            <a:r>
              <a:rPr lang="zh-CN" altLang="en-US" b="1">
                <a:solidFill>
                  <a:srgbClr val="FF0000"/>
                </a:solidFill>
                <a:ea typeface="宋体" panose="02010600030101010101" pitchFamily="2" charset="-122"/>
              </a:rPr>
              <a:t>分</a:t>
            </a: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00</a:t>
            </a:r>
            <a:r>
              <a:rPr lang="zh-CN" altLang="en-US" b="1">
                <a:solidFill>
                  <a:srgbClr val="FF0000"/>
                </a:solidFill>
                <a:ea typeface="宋体" panose="02010600030101010101" pitchFamily="2" charset="-122"/>
              </a:rPr>
              <a:t>秒</a:t>
            </a: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  <a:r>
              <a:rPr lang="zh-CN" altLang="en-US" b="1">
                <a:solidFill>
                  <a:srgbClr val="FF0000"/>
                </a:solidFill>
                <a:ea typeface="宋体" panose="02010600030101010101" pitchFamily="2" charset="-122"/>
              </a:rPr>
              <a:t>起至现在的总秒数。</a:t>
            </a:r>
            <a:endParaRPr lang="en-US" altLang="zh-CN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868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771544"/>
            <a:ext cx="8229600" cy="857256"/>
          </a:xfrm>
        </p:spPr>
        <p:txBody>
          <a:bodyPr/>
          <a:lstStyle/>
          <a:p>
            <a:r>
              <a:rPr lang="en-US" altLang="zh-CN" b="1" smtClean="0">
                <a:latin typeface="+mn-lt"/>
                <a:ea typeface="宋体" pitchFamily="2" charset="-122"/>
              </a:rPr>
              <a:t>Java 8</a:t>
            </a:r>
            <a:r>
              <a:rPr lang="zh-CN" altLang="en-US" b="1" smtClean="0">
                <a:latin typeface="+mn-lt"/>
                <a:ea typeface="宋体" pitchFamily="2" charset="-122"/>
              </a:rPr>
              <a:t>新特性简介</a:t>
            </a:r>
            <a:endParaRPr lang="zh-CN" altLang="en-US" b="1">
              <a:latin typeface="+mn-lt"/>
              <a:ea typeface="宋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2204864"/>
            <a:ext cx="792088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ea typeface="宋体" panose="02010600030101010101" pitchFamily="2" charset="-122"/>
              </a:rPr>
              <a:t>Java 8 (</a:t>
            </a:r>
            <a:r>
              <a:rPr lang="zh-CN" altLang="en-US" sz="2800">
                <a:ea typeface="宋体" panose="02010600030101010101" pitchFamily="2" charset="-122"/>
              </a:rPr>
              <a:t>又称为 </a:t>
            </a:r>
            <a:r>
              <a:rPr lang="en-US" altLang="zh-CN" sz="2800">
                <a:ea typeface="宋体" panose="02010600030101010101" pitchFamily="2" charset="-122"/>
              </a:rPr>
              <a:t>jdk 1.8) </a:t>
            </a:r>
            <a:r>
              <a:rPr lang="zh-CN" altLang="en-US" sz="2800">
                <a:ea typeface="宋体" panose="02010600030101010101" pitchFamily="2" charset="-122"/>
              </a:rPr>
              <a:t>是 </a:t>
            </a:r>
            <a:r>
              <a:rPr lang="en-US" altLang="zh-CN" sz="2800">
                <a:ea typeface="宋体" panose="02010600030101010101" pitchFamily="2" charset="-122"/>
              </a:rPr>
              <a:t>Java </a:t>
            </a:r>
            <a:r>
              <a:rPr lang="zh-CN" altLang="en-US" sz="2800">
                <a:ea typeface="宋体" panose="02010600030101010101" pitchFamily="2" charset="-122"/>
              </a:rPr>
              <a:t>语言开发的一个主要版本。 </a:t>
            </a:r>
            <a:r>
              <a:rPr lang="en-US" altLang="zh-CN" sz="2800" smtClean="0">
                <a:ea typeface="宋体" panose="02010600030101010101" pitchFamily="2" charset="-122"/>
              </a:rPr>
              <a:t>Java 8 </a:t>
            </a:r>
            <a:r>
              <a:rPr lang="zh-CN" altLang="en-US" sz="2800" smtClean="0">
                <a:ea typeface="宋体" panose="02010600030101010101" pitchFamily="2" charset="-122"/>
              </a:rPr>
              <a:t>是</a:t>
            </a:r>
            <a:r>
              <a:rPr lang="en-US" altLang="zh-CN" sz="2800" smtClean="0">
                <a:ea typeface="宋体" panose="02010600030101010101" pitchFamily="2" charset="-122"/>
              </a:rPr>
              <a:t>oracle</a:t>
            </a:r>
            <a:r>
              <a:rPr lang="zh-CN" altLang="en-US" sz="2800" smtClean="0">
                <a:ea typeface="宋体" panose="02010600030101010101" pitchFamily="2" charset="-122"/>
              </a:rPr>
              <a:t>公司于</a:t>
            </a:r>
            <a:r>
              <a:rPr lang="en-US" altLang="zh-CN" sz="2800" smtClean="0">
                <a:ea typeface="宋体" panose="02010600030101010101" pitchFamily="2" charset="-122"/>
              </a:rPr>
              <a:t>2014</a:t>
            </a:r>
            <a:r>
              <a:rPr lang="zh-CN" altLang="en-US" sz="2800" smtClean="0">
                <a:ea typeface="宋体" panose="02010600030101010101" pitchFamily="2" charset="-122"/>
              </a:rPr>
              <a:t>年</a:t>
            </a:r>
            <a:r>
              <a:rPr lang="en-US" altLang="zh-CN" sz="2800" smtClean="0">
                <a:ea typeface="宋体" panose="02010600030101010101" pitchFamily="2" charset="-122"/>
              </a:rPr>
              <a:t>3</a:t>
            </a:r>
            <a:r>
              <a:rPr lang="zh-CN" altLang="en-US" sz="2800" smtClean="0">
                <a:ea typeface="宋体" panose="02010600030101010101" pitchFamily="2" charset="-122"/>
              </a:rPr>
              <a:t>月发布，可以看成是自</a:t>
            </a:r>
            <a:r>
              <a:rPr lang="en-US" altLang="zh-CN" sz="2800" smtClean="0">
                <a:ea typeface="宋体" panose="02010600030101010101" pitchFamily="2" charset="-122"/>
              </a:rPr>
              <a:t>Java 5 </a:t>
            </a:r>
            <a:r>
              <a:rPr lang="zh-CN" altLang="en-US" sz="2800" smtClean="0">
                <a:ea typeface="宋体" panose="02010600030101010101" pitchFamily="2" charset="-122"/>
              </a:rPr>
              <a:t>以来最具革命性的版本。</a:t>
            </a:r>
            <a:r>
              <a:rPr lang="en-US" altLang="zh-CN" sz="2800" smtClean="0">
                <a:ea typeface="宋体" panose="02010600030101010101" pitchFamily="2" charset="-122"/>
              </a:rPr>
              <a:t>Java 8</a:t>
            </a:r>
            <a:r>
              <a:rPr lang="zh-CN" altLang="en-US" sz="2800" smtClean="0">
                <a:ea typeface="宋体" panose="02010600030101010101" pitchFamily="2" charset="-122"/>
              </a:rPr>
              <a:t>为</a:t>
            </a:r>
            <a:r>
              <a:rPr lang="en-US" altLang="zh-CN" sz="2800" smtClean="0">
                <a:ea typeface="宋体" panose="02010600030101010101" pitchFamily="2" charset="-122"/>
              </a:rPr>
              <a:t>Java</a:t>
            </a:r>
            <a:r>
              <a:rPr lang="zh-CN" altLang="en-US" sz="2800" smtClean="0">
                <a:ea typeface="宋体" panose="02010600030101010101" pitchFamily="2" charset="-122"/>
              </a:rPr>
              <a:t>语言、编译器、类库、开发工具与</a:t>
            </a:r>
            <a:r>
              <a:rPr lang="en-US" altLang="zh-CN" sz="2800" smtClean="0">
                <a:ea typeface="宋体" panose="02010600030101010101" pitchFamily="2" charset="-122"/>
              </a:rPr>
              <a:t>JVM</a:t>
            </a:r>
            <a:r>
              <a:rPr lang="zh-CN" altLang="en-US" sz="2800" smtClean="0">
                <a:ea typeface="宋体" panose="02010600030101010101" pitchFamily="2" charset="-122"/>
              </a:rPr>
              <a:t>带来了大量新特性。</a:t>
            </a:r>
            <a:endParaRPr lang="zh-CN" altLang="en-US" sz="28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710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46856" y="843552"/>
            <a:ext cx="8229600" cy="857256"/>
          </a:xfrm>
        </p:spPr>
        <p:txBody>
          <a:bodyPr>
            <a:normAutofit/>
          </a:bodyPr>
          <a:lstStyle/>
          <a:p>
            <a:r>
              <a:rPr lang="en-US" altLang="zh-CN" b="1" smtClean="0">
                <a:latin typeface="+mn-lt"/>
                <a:ea typeface="宋体" pitchFamily="2" charset="-122"/>
              </a:rPr>
              <a:t>4.3 </a:t>
            </a:r>
            <a:r>
              <a:rPr lang="zh-CN" altLang="en-US" b="1" smtClean="0">
                <a:latin typeface="+mn-lt"/>
                <a:ea typeface="宋体" pitchFamily="2" charset="-122"/>
              </a:rPr>
              <a:t>格式化与解析日期</a:t>
            </a:r>
            <a:r>
              <a:rPr lang="zh-CN" altLang="en-US" b="1">
                <a:latin typeface="+mn-lt"/>
                <a:ea typeface="宋体" pitchFamily="2" charset="-122"/>
              </a:rPr>
              <a:t>或</a:t>
            </a:r>
            <a:r>
              <a:rPr lang="zh-CN" altLang="en-US" b="1" smtClean="0">
                <a:latin typeface="+mn-lt"/>
                <a:ea typeface="宋体" pitchFamily="2" charset="-122"/>
              </a:rPr>
              <a:t>时间</a:t>
            </a:r>
            <a:endParaRPr lang="zh-CN" altLang="en-US" b="1">
              <a:latin typeface="+mn-lt"/>
              <a:ea typeface="宋体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79512" y="1624110"/>
            <a:ext cx="8892480" cy="4397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400"/>
              </a:lnSpc>
              <a:buFont typeface="Arial" pitchFamily="34" charset="0"/>
              <a:buNone/>
            </a:pPr>
            <a:r>
              <a:rPr lang="en-US" altLang="zh-CN" smtClean="0">
                <a:solidFill>
                  <a:srgbClr val="0000FF"/>
                </a:solidFill>
                <a:ea typeface="宋体" pitchFamily="2" charset="-122"/>
              </a:rPr>
              <a:t>java.time.format.DateTimeFormatter </a:t>
            </a:r>
            <a:r>
              <a:rPr lang="zh-CN" altLang="en-US" smtClean="0">
                <a:ea typeface="宋体" pitchFamily="2" charset="-122"/>
              </a:rPr>
              <a:t>类：该类提供了三种格式化方法：</a:t>
            </a:r>
            <a:endParaRPr lang="en-US" altLang="zh-CN" smtClean="0">
              <a:ea typeface="宋体" pitchFamily="2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>
                <a:ea typeface="宋体" pitchFamily="2" charset="-122"/>
              </a:rPr>
              <a:t>预定</a:t>
            </a:r>
            <a:r>
              <a:rPr lang="zh-CN" altLang="en-US" sz="2400" smtClean="0">
                <a:ea typeface="宋体" pitchFamily="2" charset="-122"/>
              </a:rPr>
              <a:t>义的标准格式。如：</a:t>
            </a:r>
            <a:r>
              <a:rPr lang="en-US" altLang="zh-CN" sz="2200" b="1" smtClean="0">
                <a:ea typeface="宋体" pitchFamily="2" charset="-122"/>
              </a:rPr>
              <a:t>ISO_LOCAL_DATE_TIME;ISO_LOCAL_DATE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>
                <a:ea typeface="宋体" pitchFamily="2" charset="-122"/>
              </a:rPr>
              <a:t>本地化</a:t>
            </a:r>
            <a:r>
              <a:rPr lang="zh-CN" altLang="en-US" sz="2400" smtClean="0">
                <a:ea typeface="宋体" pitchFamily="2" charset="-122"/>
              </a:rPr>
              <a:t>相关的格式。如：</a:t>
            </a:r>
            <a:r>
              <a:rPr lang="en-US" altLang="zh-CN" sz="2400" smtClean="0"/>
              <a:t>ofLocalizedDate(FormatStyle.FULL)</a:t>
            </a:r>
            <a:endParaRPr lang="en-US" altLang="zh-CN" sz="2400" smtClean="0">
              <a:ea typeface="宋体" pitchFamily="2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smtClean="0">
                <a:solidFill>
                  <a:srgbClr val="FF0000"/>
                </a:solidFill>
                <a:ea typeface="宋体" pitchFamily="2" charset="-122"/>
              </a:rPr>
              <a:t>自定义的格式。如：</a:t>
            </a:r>
            <a:r>
              <a:rPr lang="en-US" altLang="zh-CN" sz="2400" smtClean="0">
                <a:solidFill>
                  <a:srgbClr val="FF0000"/>
                </a:solidFill>
                <a:ea typeface="宋体" pitchFamily="2" charset="-122"/>
              </a:rPr>
              <a:t>ofPattern(“yyyy-MM-dd hh:mm:ss E”)</a:t>
            </a: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endParaRPr lang="zh-CN" altLang="en-US">
              <a:ea typeface="宋体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423771"/>
              </p:ext>
            </p:extLst>
          </p:nvPr>
        </p:nvGraphicFramePr>
        <p:xfrm>
          <a:off x="107504" y="4005064"/>
          <a:ext cx="8928992" cy="2160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80319"/>
                <a:gridCol w="4548673"/>
              </a:tblGrid>
              <a:tr h="6480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方法</a:t>
                      </a:r>
                      <a:endParaRPr lang="zh-CN" sz="20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描述</a:t>
                      </a:r>
                      <a:endParaRPr lang="zh-CN" sz="20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smtClean="0">
                          <a:solidFill>
                            <a:srgbClr val="FFFF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ofPattern(String</a:t>
                      </a:r>
                      <a:r>
                        <a:rPr lang="en-US" altLang="zh-CN" sz="2000" kern="100" baseline="0" smtClean="0">
                          <a:solidFill>
                            <a:srgbClr val="FFFF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pattern)</a:t>
                      </a:r>
                      <a:endParaRPr lang="zh-CN" sz="2000" kern="100">
                        <a:solidFill>
                          <a:srgbClr val="FFFF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600" kern="100" smtClean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静态方法，返回一个指定字符串格式的</a:t>
                      </a:r>
                      <a:r>
                        <a:rPr lang="en-US" altLang="zh-CN" sz="1600" kern="100" smtClean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DateTimeFormatter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format(TemporalAccessor</a:t>
                      </a:r>
                      <a:r>
                        <a:rPr lang="en-US" altLang="zh-CN" sz="2000" kern="100" baseline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t)</a:t>
                      </a:r>
                      <a:endParaRPr lang="zh-CN" sz="2000" kern="10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600" kern="100" smtClean="0"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格式化一个日期、时间，返回字符串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parse(CharSequence</a:t>
                      </a:r>
                      <a:r>
                        <a:rPr lang="en-US" altLang="zh-CN" sz="2000" kern="100" baseline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text)</a:t>
                      </a:r>
                      <a:endParaRPr lang="zh-CN" sz="2000" kern="10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600" kern="100" smtClean="0"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将指定格式的字符序列解析为一个日期、时间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448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750" y="1816515"/>
            <a:ext cx="8429684" cy="1928826"/>
          </a:xfrm>
        </p:spPr>
      </p:pic>
      <p:sp>
        <p:nvSpPr>
          <p:cNvPr id="4" name="TextBox 3"/>
          <p:cNvSpPr txBox="1"/>
          <p:nvPr/>
        </p:nvSpPr>
        <p:spPr>
          <a:xfrm>
            <a:off x="461750" y="2392579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5 – Optional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类的使用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577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692696"/>
            <a:ext cx="5445418" cy="792088"/>
          </a:xfrm>
        </p:spPr>
        <p:txBody>
          <a:bodyPr>
            <a:normAutofit/>
          </a:bodyPr>
          <a:lstStyle/>
          <a:p>
            <a:r>
              <a:rPr kumimoji="1" lang="en-US" altLang="zh-CN" b="1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13.4 Optional </a:t>
            </a:r>
            <a:r>
              <a:rPr kumimoji="1" lang="zh-CN" altLang="en-US" b="1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类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9512" y="1340768"/>
            <a:ext cx="8784976" cy="5304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en-US" sz="2400" smtClean="0">
                <a:ea typeface="宋体" panose="02010600030101010101" pitchFamily="2" charset="-122"/>
              </a:rPr>
              <a:t>         到目前为止，</a:t>
            </a:r>
            <a:r>
              <a:rPr lang="zh-CN" altLang="en-US" sz="2400">
                <a:ea typeface="宋体" panose="02010600030101010101" pitchFamily="2" charset="-122"/>
              </a:rPr>
              <a:t>臭名昭著的空指针异常是导致</a:t>
            </a:r>
            <a:r>
              <a:rPr lang="en-US" altLang="zh-CN" sz="2400">
                <a:ea typeface="宋体" panose="02010600030101010101" pitchFamily="2" charset="-122"/>
              </a:rPr>
              <a:t>Java</a:t>
            </a:r>
            <a:r>
              <a:rPr lang="zh-CN" altLang="en-US" sz="2400">
                <a:ea typeface="宋体" panose="02010600030101010101" pitchFamily="2" charset="-122"/>
              </a:rPr>
              <a:t>应用程序失败的最常见原因。以前，为了解决空指针异常，</a:t>
            </a:r>
            <a:r>
              <a:rPr lang="en-US" altLang="zh-CN" sz="2400">
                <a:ea typeface="宋体" panose="02010600030101010101" pitchFamily="2" charset="-122"/>
              </a:rPr>
              <a:t>Google</a:t>
            </a:r>
            <a:r>
              <a:rPr lang="zh-CN" altLang="en-US" sz="2400">
                <a:ea typeface="宋体" panose="02010600030101010101" pitchFamily="2" charset="-122"/>
              </a:rPr>
              <a:t>公司著名的</a:t>
            </a:r>
            <a:r>
              <a:rPr lang="en-US" altLang="zh-CN" sz="2400">
                <a:ea typeface="宋体" panose="02010600030101010101" pitchFamily="2" charset="-122"/>
              </a:rPr>
              <a:t>Guava</a:t>
            </a:r>
            <a:r>
              <a:rPr lang="zh-CN" altLang="en-US" sz="2400">
                <a:ea typeface="宋体" panose="02010600030101010101" pitchFamily="2" charset="-122"/>
              </a:rPr>
              <a:t>项目引入了</a:t>
            </a:r>
            <a:r>
              <a:rPr lang="en-US" altLang="zh-CN" sz="2400">
                <a:ea typeface="宋体" panose="02010600030101010101" pitchFamily="2" charset="-122"/>
              </a:rPr>
              <a:t>Optional</a:t>
            </a:r>
            <a:r>
              <a:rPr lang="zh-CN" altLang="en-US" sz="2400">
                <a:ea typeface="宋体" panose="02010600030101010101" pitchFamily="2" charset="-122"/>
              </a:rPr>
              <a:t>类，</a:t>
            </a:r>
            <a:r>
              <a:rPr lang="en-US" altLang="zh-CN" sz="2400">
                <a:ea typeface="宋体" panose="02010600030101010101" pitchFamily="2" charset="-122"/>
              </a:rPr>
              <a:t>Guava</a:t>
            </a:r>
            <a:r>
              <a:rPr lang="zh-CN" altLang="en-US" sz="2400">
                <a:ea typeface="宋体" panose="02010600030101010101" pitchFamily="2" charset="-122"/>
              </a:rPr>
              <a:t>通过使用检查空值的方式来防止代码污染，它鼓励程序员写更干净的代码。受到</a:t>
            </a:r>
            <a:r>
              <a:rPr lang="en-US" altLang="zh-CN" sz="2400">
                <a:ea typeface="宋体" panose="02010600030101010101" pitchFamily="2" charset="-122"/>
              </a:rPr>
              <a:t>Google Guava</a:t>
            </a:r>
            <a:r>
              <a:rPr lang="zh-CN" altLang="en-US" sz="2400">
                <a:ea typeface="宋体" panose="02010600030101010101" pitchFamily="2" charset="-122"/>
              </a:rPr>
              <a:t>的启发，</a:t>
            </a:r>
            <a:r>
              <a:rPr lang="en-US" altLang="zh-CN" sz="2400">
                <a:ea typeface="宋体" panose="02010600030101010101" pitchFamily="2" charset="-122"/>
              </a:rPr>
              <a:t>Optional</a:t>
            </a:r>
            <a:r>
              <a:rPr lang="zh-CN" altLang="en-US" sz="2400">
                <a:ea typeface="宋体" panose="02010600030101010101" pitchFamily="2" charset="-122"/>
              </a:rPr>
              <a:t>类已经成为</a:t>
            </a:r>
            <a:r>
              <a:rPr lang="en-US" altLang="zh-CN" sz="2400">
                <a:ea typeface="宋体" panose="02010600030101010101" pitchFamily="2" charset="-122"/>
              </a:rPr>
              <a:t>Java 8</a:t>
            </a:r>
            <a:r>
              <a:rPr lang="zh-CN" altLang="en-US" sz="2400">
                <a:ea typeface="宋体" panose="02010600030101010101" pitchFamily="2" charset="-122"/>
              </a:rPr>
              <a:t>类库的一部分</a:t>
            </a:r>
            <a:r>
              <a:rPr lang="zh-CN" altLang="en-US" sz="2400" smtClean="0">
                <a:ea typeface="宋体" panose="02010600030101010101" pitchFamily="2" charset="-122"/>
              </a:rPr>
              <a:t>。</a:t>
            </a:r>
            <a:endParaRPr lang="en-US" altLang="zh-CN" sz="2400" smtClean="0">
              <a:ea typeface="宋体" panose="02010600030101010101" pitchFamily="2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        Optional</a:t>
            </a:r>
            <a:r>
              <a:rPr lang="zh-CN" altLang="en-US" sz="2400">
                <a:ea typeface="宋体" panose="02010600030101010101" pitchFamily="2" charset="-122"/>
              </a:rPr>
              <a:t>实际上是个容器：</a:t>
            </a:r>
            <a:r>
              <a:rPr lang="zh-CN" altLang="en-US" sz="2400">
                <a:solidFill>
                  <a:srgbClr val="C00000"/>
                </a:solidFill>
                <a:ea typeface="宋体" panose="02010600030101010101" pitchFamily="2" charset="-122"/>
              </a:rPr>
              <a:t>它可以保存类型</a:t>
            </a:r>
            <a:r>
              <a:rPr lang="en-US" altLang="zh-CN" sz="2400">
                <a:solidFill>
                  <a:srgbClr val="C00000"/>
                </a:solidFill>
                <a:ea typeface="宋体" panose="02010600030101010101" pitchFamily="2" charset="-122"/>
              </a:rPr>
              <a:t>T</a:t>
            </a:r>
            <a:r>
              <a:rPr lang="zh-CN" altLang="en-US" sz="2400">
                <a:solidFill>
                  <a:srgbClr val="C00000"/>
                </a:solidFill>
                <a:ea typeface="宋体" panose="02010600030101010101" pitchFamily="2" charset="-122"/>
              </a:rPr>
              <a:t>的值，或者仅仅保存</a:t>
            </a:r>
            <a:r>
              <a:rPr lang="en-US" altLang="zh-CN" sz="2400">
                <a:solidFill>
                  <a:srgbClr val="C00000"/>
                </a:solidFill>
                <a:ea typeface="宋体" panose="02010600030101010101" pitchFamily="2" charset="-122"/>
              </a:rPr>
              <a:t>null</a:t>
            </a:r>
            <a:r>
              <a:rPr lang="zh-CN" altLang="en-US" sz="2400">
                <a:solidFill>
                  <a:srgbClr val="C00000"/>
                </a:solidFill>
                <a:ea typeface="宋体" panose="02010600030101010101" pitchFamily="2" charset="-122"/>
              </a:rPr>
              <a:t>。</a:t>
            </a:r>
            <a:r>
              <a:rPr lang="en-US" altLang="zh-CN" sz="2400">
                <a:solidFill>
                  <a:srgbClr val="C00000"/>
                </a:solidFill>
                <a:ea typeface="宋体" panose="02010600030101010101" pitchFamily="2" charset="-122"/>
              </a:rPr>
              <a:t>Optional</a:t>
            </a:r>
            <a:r>
              <a:rPr lang="zh-CN" altLang="en-US" sz="2400">
                <a:solidFill>
                  <a:srgbClr val="C00000"/>
                </a:solidFill>
                <a:ea typeface="宋体" panose="02010600030101010101" pitchFamily="2" charset="-122"/>
              </a:rPr>
              <a:t>提供很多有用的方法，这样我们就不用显式进行空值检测</a:t>
            </a:r>
            <a:r>
              <a:rPr lang="zh-CN" altLang="en-US" sz="2400" smtClean="0">
                <a:solidFill>
                  <a:srgbClr val="C00000"/>
                </a:solidFill>
                <a:ea typeface="宋体" panose="02010600030101010101" pitchFamily="2" charset="-122"/>
              </a:rPr>
              <a:t>。</a:t>
            </a:r>
            <a:endParaRPr lang="en-US" altLang="zh-CN" sz="2400" smtClean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Optional</a:t>
            </a:r>
            <a:r>
              <a:rPr lang="zh-CN" altLang="en-US" sz="2400">
                <a:ea typeface="宋体" panose="02010600030101010101" pitchFamily="2" charset="-122"/>
              </a:rPr>
              <a:t>类的</a:t>
            </a:r>
            <a:r>
              <a:rPr lang="en-US" altLang="zh-CN" sz="2400">
                <a:ea typeface="宋体" panose="02010600030101010101" pitchFamily="2" charset="-122"/>
              </a:rPr>
              <a:t>Javadoc</a:t>
            </a:r>
            <a:r>
              <a:rPr lang="zh-CN" altLang="en-US" sz="2400">
                <a:ea typeface="宋体" panose="02010600030101010101" pitchFamily="2" charset="-122"/>
              </a:rPr>
              <a:t>描述如下</a:t>
            </a:r>
            <a:r>
              <a:rPr lang="zh-CN" altLang="en-US" sz="2400" smtClean="0">
                <a:ea typeface="宋体" panose="02010600030101010101" pitchFamily="2" charset="-122"/>
              </a:rPr>
              <a:t>：这</a:t>
            </a:r>
            <a:r>
              <a:rPr lang="zh-CN" altLang="en-US" sz="2400">
                <a:ea typeface="宋体" panose="02010600030101010101" pitchFamily="2" charset="-122"/>
              </a:rPr>
              <a:t>是一个可以为</a:t>
            </a:r>
            <a:r>
              <a:rPr lang="en-US" altLang="zh-CN" sz="2400">
                <a:ea typeface="宋体" panose="02010600030101010101" pitchFamily="2" charset="-122"/>
              </a:rPr>
              <a:t>null</a:t>
            </a:r>
            <a:r>
              <a:rPr lang="zh-CN" altLang="en-US" sz="2400">
                <a:ea typeface="宋体" panose="02010600030101010101" pitchFamily="2" charset="-122"/>
              </a:rPr>
              <a:t>的容器对象。如果值存在则</a:t>
            </a:r>
            <a:r>
              <a:rPr lang="en-US" altLang="zh-CN" sz="2400">
                <a:ea typeface="宋体" panose="02010600030101010101" pitchFamily="2" charset="-122"/>
              </a:rPr>
              <a:t>isPresent()</a:t>
            </a:r>
            <a:r>
              <a:rPr lang="zh-CN" altLang="en-US" sz="2400">
                <a:ea typeface="宋体" panose="02010600030101010101" pitchFamily="2" charset="-122"/>
              </a:rPr>
              <a:t>方法会返回</a:t>
            </a:r>
            <a:r>
              <a:rPr lang="en-US" altLang="zh-CN" sz="2400">
                <a:ea typeface="宋体" panose="02010600030101010101" pitchFamily="2" charset="-122"/>
              </a:rPr>
              <a:t>true</a:t>
            </a:r>
            <a:r>
              <a:rPr lang="zh-CN" altLang="en-US" sz="2400">
                <a:ea typeface="宋体" panose="02010600030101010101" pitchFamily="2" charset="-122"/>
              </a:rPr>
              <a:t>，调用</a:t>
            </a:r>
            <a:r>
              <a:rPr lang="en-US" altLang="zh-CN" sz="2400">
                <a:ea typeface="宋体" panose="02010600030101010101" pitchFamily="2" charset="-122"/>
              </a:rPr>
              <a:t>get()</a:t>
            </a:r>
            <a:r>
              <a:rPr lang="zh-CN" altLang="en-US" sz="2400">
                <a:ea typeface="宋体" panose="02010600030101010101" pitchFamily="2" charset="-122"/>
              </a:rPr>
              <a:t>方法会返回该对象</a:t>
            </a:r>
            <a:r>
              <a:rPr lang="zh-CN" altLang="en-US" sz="2400" smtClean="0">
                <a:ea typeface="宋体" panose="02010600030101010101" pitchFamily="2" charset="-122"/>
              </a:rPr>
              <a:t>。</a:t>
            </a:r>
            <a:endParaRPr lang="zh-CN" altLang="en-US" sz="24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639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123728" y="548680"/>
            <a:ext cx="5445418" cy="792088"/>
          </a:xfrm>
        </p:spPr>
        <p:txBody>
          <a:bodyPr>
            <a:normAutofit/>
          </a:bodyPr>
          <a:lstStyle/>
          <a:p>
            <a:r>
              <a:rPr kumimoji="1" lang="en-US" altLang="zh-CN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13.4 Optional </a:t>
            </a:r>
            <a:r>
              <a:rPr kumimoji="1" lang="zh-CN" altLang="en-US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类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9512" y="1236330"/>
            <a:ext cx="8892480" cy="5144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Optional&lt;T&gt; </a:t>
            </a:r>
            <a:r>
              <a:rPr lang="zh-CN" altLang="zh-CN" sz="2000">
                <a:solidFill>
                  <a:srgbClr val="0000FF"/>
                </a:solidFill>
                <a:ea typeface="宋体" panose="02010600030101010101" pitchFamily="2" charset="-122"/>
              </a:rPr>
              <a:t>类</a:t>
            </a: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(java.util.Optional) </a:t>
            </a:r>
            <a:r>
              <a:rPr lang="zh-CN" altLang="zh-CN" sz="2000">
                <a:solidFill>
                  <a:srgbClr val="0000FF"/>
                </a:solidFill>
                <a:ea typeface="宋体" panose="02010600030101010101" pitchFamily="2" charset="-122"/>
              </a:rPr>
              <a:t>是一个容器类，代表一个值存在或不</a:t>
            </a:r>
            <a:r>
              <a:rPr lang="zh-CN" altLang="zh-CN" sz="2000" smtClean="0">
                <a:solidFill>
                  <a:srgbClr val="0000FF"/>
                </a:solidFill>
                <a:ea typeface="宋体" panose="02010600030101010101" pitchFamily="2" charset="-122"/>
              </a:rPr>
              <a:t>存在</a:t>
            </a:r>
            <a:r>
              <a:rPr lang="zh-CN" altLang="en-US" sz="2000">
                <a:solidFill>
                  <a:srgbClr val="0000FF"/>
                </a:solidFill>
                <a:ea typeface="宋体" panose="02010600030101010101" pitchFamily="2" charset="-122"/>
              </a:rPr>
              <a:t>，</a:t>
            </a:r>
            <a:r>
              <a:rPr lang="zh-CN" altLang="en-US" sz="2000" smtClean="0">
                <a:solidFill>
                  <a:srgbClr val="0000FF"/>
                </a:solidFill>
                <a:ea typeface="宋体" panose="02010600030101010101" pitchFamily="2" charset="-122"/>
              </a:rPr>
              <a:t>原来用 </a:t>
            </a:r>
            <a:r>
              <a:rPr lang="en-US" altLang="zh-CN" sz="2000" smtClean="0">
                <a:solidFill>
                  <a:srgbClr val="0000FF"/>
                </a:solidFill>
                <a:ea typeface="宋体" panose="02010600030101010101" pitchFamily="2" charset="-122"/>
              </a:rPr>
              <a:t>null </a:t>
            </a:r>
            <a:r>
              <a:rPr lang="zh-CN" altLang="en-US" sz="2000" smtClean="0">
                <a:solidFill>
                  <a:srgbClr val="0000FF"/>
                </a:solidFill>
                <a:ea typeface="宋体" panose="02010600030101010101" pitchFamily="2" charset="-122"/>
              </a:rPr>
              <a:t>表示一个值不存在，现在 </a:t>
            </a:r>
            <a:r>
              <a:rPr lang="en-US" altLang="zh-CN" sz="2000" smtClean="0">
                <a:solidFill>
                  <a:srgbClr val="0000FF"/>
                </a:solidFill>
                <a:ea typeface="宋体" panose="02010600030101010101" pitchFamily="2" charset="-122"/>
              </a:rPr>
              <a:t>Optional </a:t>
            </a:r>
            <a:r>
              <a:rPr lang="zh-CN" altLang="en-US" sz="2000" smtClean="0">
                <a:solidFill>
                  <a:srgbClr val="0000FF"/>
                </a:solidFill>
                <a:ea typeface="宋体" panose="02010600030101010101" pitchFamily="2" charset="-122"/>
              </a:rPr>
              <a:t>可以更好的表达这个概念。并且</a:t>
            </a:r>
            <a:r>
              <a:rPr lang="zh-CN" altLang="zh-CN" sz="2000">
                <a:solidFill>
                  <a:srgbClr val="0000FF"/>
                </a:solidFill>
                <a:ea typeface="宋体" panose="02010600030101010101" pitchFamily="2" charset="-122"/>
              </a:rPr>
              <a:t>可以避免空指针异常</a:t>
            </a:r>
            <a:r>
              <a:rPr lang="zh-CN" altLang="en-US" sz="2000" smtClean="0">
                <a:solidFill>
                  <a:srgbClr val="0000FF"/>
                </a:solidFill>
                <a:ea typeface="宋体" panose="02010600030101010101" pitchFamily="2" charset="-122"/>
              </a:rPr>
              <a:t>。</a:t>
            </a:r>
            <a:endParaRPr lang="en-US" altLang="zh-CN" sz="200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ts val="3100"/>
              </a:lnSpc>
            </a:pPr>
            <a:r>
              <a:rPr lang="zh-CN" altLang="en-US" b="1" smtClean="0">
                <a:ea typeface="宋体" panose="02010600030101010101" pitchFamily="2" charset="-122"/>
              </a:rPr>
              <a:t>常用方法：</a:t>
            </a:r>
            <a:endParaRPr lang="en-US" altLang="zh-CN" b="1" smtClean="0">
              <a:ea typeface="宋体" panose="02010600030101010101" pitchFamily="2" charset="-122"/>
            </a:endParaRPr>
          </a:p>
          <a:p>
            <a:pPr>
              <a:lnSpc>
                <a:spcPts val="3100"/>
              </a:lnSpc>
            </a:pPr>
            <a:r>
              <a:rPr lang="en-US" altLang="zh-CN" smtClean="0">
                <a:solidFill>
                  <a:srgbClr val="0000FF"/>
                </a:solidFill>
                <a:ea typeface="宋体" panose="02010600030101010101" pitchFamily="2" charset="-122"/>
              </a:rPr>
              <a:t>Optional.empty() : </a:t>
            </a:r>
            <a:r>
              <a:rPr lang="zh-CN" altLang="en-US" smtClean="0">
                <a:solidFill>
                  <a:srgbClr val="0000FF"/>
                </a:solidFill>
                <a:ea typeface="宋体" panose="02010600030101010101" pitchFamily="2" charset="-122"/>
              </a:rPr>
              <a:t>创建一个空的 </a:t>
            </a:r>
            <a:r>
              <a:rPr lang="en-US" altLang="zh-CN" smtClean="0">
                <a:solidFill>
                  <a:srgbClr val="0000FF"/>
                </a:solidFill>
                <a:ea typeface="宋体" panose="02010600030101010101" pitchFamily="2" charset="-122"/>
              </a:rPr>
              <a:t>Optional </a:t>
            </a:r>
            <a:r>
              <a:rPr lang="zh-CN" altLang="en-US" smtClean="0">
                <a:solidFill>
                  <a:srgbClr val="0000FF"/>
                </a:solidFill>
                <a:ea typeface="宋体" panose="02010600030101010101" pitchFamily="2" charset="-122"/>
              </a:rPr>
              <a:t>实例</a:t>
            </a:r>
            <a:endParaRPr lang="en-US" altLang="zh-CN" smtClean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ts val="3100"/>
              </a:lnSpc>
            </a:pPr>
            <a:r>
              <a:rPr lang="en-US" altLang="zh-CN" smtClean="0">
                <a:ea typeface="宋体" panose="02010600030101010101" pitchFamily="2" charset="-122"/>
              </a:rPr>
              <a:t>Optional.of(T </a:t>
            </a:r>
            <a:r>
              <a:rPr lang="en-US" altLang="zh-CN">
                <a:ea typeface="宋体" panose="02010600030101010101" pitchFamily="2" charset="-122"/>
              </a:rPr>
              <a:t>t) : </a:t>
            </a:r>
            <a:r>
              <a:rPr lang="zh-CN" altLang="en-US">
                <a:ea typeface="宋体" panose="02010600030101010101" pitchFamily="2" charset="-122"/>
              </a:rPr>
              <a:t>创建一个 </a:t>
            </a:r>
            <a:r>
              <a:rPr lang="en-US" altLang="zh-CN">
                <a:ea typeface="宋体" panose="02010600030101010101" pitchFamily="2" charset="-122"/>
              </a:rPr>
              <a:t>Optional </a:t>
            </a:r>
            <a:r>
              <a:rPr lang="zh-CN" altLang="en-US" smtClean="0">
                <a:ea typeface="宋体" panose="02010600030101010101" pitchFamily="2" charset="-122"/>
              </a:rPr>
              <a:t>实例</a:t>
            </a:r>
            <a:endParaRPr lang="en-US" altLang="zh-CN" smtClean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ts val="3100"/>
              </a:lnSpc>
            </a:pPr>
            <a:r>
              <a:rPr lang="en-US" altLang="zh-CN" b="1">
                <a:solidFill>
                  <a:srgbClr val="0000FF"/>
                </a:solidFill>
                <a:ea typeface="宋体" panose="02010600030101010101" pitchFamily="2" charset="-122"/>
              </a:rPr>
              <a:t>Optional.ofNullable(T t):</a:t>
            </a:r>
            <a:r>
              <a:rPr lang="zh-CN" altLang="en-US" b="1">
                <a:solidFill>
                  <a:srgbClr val="0000FF"/>
                </a:solidFill>
                <a:ea typeface="宋体" panose="02010600030101010101" pitchFamily="2" charset="-122"/>
              </a:rPr>
              <a:t>若 </a:t>
            </a:r>
            <a:r>
              <a:rPr lang="en-US" altLang="zh-CN" b="1">
                <a:solidFill>
                  <a:srgbClr val="0000FF"/>
                </a:solidFill>
                <a:ea typeface="宋体" panose="02010600030101010101" pitchFamily="2" charset="-122"/>
              </a:rPr>
              <a:t>t </a:t>
            </a:r>
            <a:r>
              <a:rPr lang="zh-CN" altLang="en-US" b="1">
                <a:solidFill>
                  <a:srgbClr val="0000FF"/>
                </a:solidFill>
                <a:ea typeface="宋体" panose="02010600030101010101" pitchFamily="2" charset="-122"/>
              </a:rPr>
              <a:t>不为 </a:t>
            </a:r>
            <a:r>
              <a:rPr lang="en-US" altLang="zh-CN" b="1">
                <a:solidFill>
                  <a:srgbClr val="0000FF"/>
                </a:solidFill>
                <a:ea typeface="宋体" panose="02010600030101010101" pitchFamily="2" charset="-122"/>
              </a:rPr>
              <a:t>null</a:t>
            </a:r>
            <a:r>
              <a:rPr lang="en-US" altLang="zh-CN" b="1" smtClean="0">
                <a:solidFill>
                  <a:srgbClr val="0000FF"/>
                </a:solidFill>
                <a:ea typeface="宋体" panose="02010600030101010101" pitchFamily="2" charset="-122"/>
              </a:rPr>
              <a:t>,</a:t>
            </a:r>
            <a:r>
              <a:rPr lang="zh-CN" altLang="en-US" b="1" smtClean="0">
                <a:solidFill>
                  <a:srgbClr val="0000FF"/>
                </a:solidFill>
                <a:ea typeface="宋体" panose="02010600030101010101" pitchFamily="2" charset="-122"/>
              </a:rPr>
              <a:t>创建 </a:t>
            </a:r>
            <a:r>
              <a:rPr lang="en-US" altLang="zh-CN" b="1">
                <a:solidFill>
                  <a:srgbClr val="0000FF"/>
                </a:solidFill>
                <a:ea typeface="宋体" panose="02010600030101010101" pitchFamily="2" charset="-122"/>
              </a:rPr>
              <a:t>Optional </a:t>
            </a:r>
            <a:r>
              <a:rPr lang="zh-CN" altLang="en-US" b="1" smtClean="0">
                <a:solidFill>
                  <a:srgbClr val="0000FF"/>
                </a:solidFill>
                <a:ea typeface="宋体" panose="02010600030101010101" pitchFamily="2" charset="-122"/>
              </a:rPr>
              <a:t>实例</a:t>
            </a:r>
            <a:r>
              <a:rPr lang="en-US" altLang="zh-CN" b="1" smtClean="0">
                <a:solidFill>
                  <a:srgbClr val="0000FF"/>
                </a:solidFill>
                <a:ea typeface="宋体" panose="02010600030101010101" pitchFamily="2" charset="-122"/>
              </a:rPr>
              <a:t>,</a:t>
            </a:r>
            <a:r>
              <a:rPr lang="zh-CN" altLang="en-US" b="1" smtClean="0">
                <a:solidFill>
                  <a:srgbClr val="0000FF"/>
                </a:solidFill>
                <a:ea typeface="宋体" panose="02010600030101010101" pitchFamily="2" charset="-122"/>
              </a:rPr>
              <a:t>否则</a:t>
            </a:r>
            <a:r>
              <a:rPr lang="zh-CN" altLang="en-US" b="1">
                <a:solidFill>
                  <a:srgbClr val="0000FF"/>
                </a:solidFill>
                <a:ea typeface="宋体" panose="02010600030101010101" pitchFamily="2" charset="-122"/>
              </a:rPr>
              <a:t>创建</a:t>
            </a:r>
            <a:r>
              <a:rPr lang="zh-CN" altLang="en-US" b="1" smtClean="0">
                <a:solidFill>
                  <a:srgbClr val="0000FF"/>
                </a:solidFill>
                <a:ea typeface="宋体" panose="02010600030101010101" pitchFamily="2" charset="-122"/>
              </a:rPr>
              <a:t>空实例</a:t>
            </a:r>
            <a:endParaRPr lang="en-US" altLang="zh-CN" b="1" smtClean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ts val="3100"/>
              </a:lnSpc>
            </a:pPr>
            <a:r>
              <a:rPr lang="en-US" altLang="zh-CN">
                <a:ea typeface="宋体" panose="02010600030101010101" pitchFamily="2" charset="-122"/>
              </a:rPr>
              <a:t>isPresent() : </a:t>
            </a:r>
            <a:r>
              <a:rPr lang="zh-CN" altLang="en-US">
                <a:ea typeface="宋体" panose="02010600030101010101" pitchFamily="2" charset="-122"/>
              </a:rPr>
              <a:t>判断是否包含值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lnSpc>
                <a:spcPts val="3100"/>
              </a:lnSpc>
            </a:pPr>
            <a:r>
              <a:rPr lang="en-US" altLang="zh-CN" smtClean="0">
                <a:ea typeface="宋体" panose="02010600030101010101" pitchFamily="2" charset="-122"/>
              </a:rPr>
              <a:t>T get(): </a:t>
            </a:r>
            <a:r>
              <a:rPr lang="zh-CN" altLang="en-US" smtClean="0">
                <a:ea typeface="宋体" panose="02010600030101010101" pitchFamily="2" charset="-122"/>
              </a:rPr>
              <a:t>如果调用对象包含值，返回该值，否则抛异常</a:t>
            </a:r>
            <a:endParaRPr lang="en-US" altLang="zh-CN" smtClean="0">
              <a:ea typeface="宋体" panose="02010600030101010101" pitchFamily="2" charset="-122"/>
            </a:endParaRPr>
          </a:p>
          <a:p>
            <a:pPr>
              <a:lnSpc>
                <a:spcPts val="3100"/>
              </a:lnSpc>
            </a:pPr>
            <a:r>
              <a:rPr lang="en-US" altLang="zh-CN" b="1" smtClean="0">
                <a:solidFill>
                  <a:srgbClr val="0000FF"/>
                </a:solidFill>
                <a:ea typeface="宋体" panose="02010600030101010101" pitchFamily="2" charset="-122"/>
              </a:rPr>
              <a:t>orElse(T t) :  </a:t>
            </a:r>
            <a:r>
              <a:rPr lang="zh-CN" altLang="en-US" b="1" smtClean="0">
                <a:solidFill>
                  <a:srgbClr val="0000FF"/>
                </a:solidFill>
                <a:ea typeface="宋体" panose="02010600030101010101" pitchFamily="2" charset="-122"/>
              </a:rPr>
              <a:t>如果调用对象包含值，返回该值，否则返回</a:t>
            </a:r>
            <a:r>
              <a:rPr lang="en-US" altLang="zh-CN" b="1" smtClean="0">
                <a:solidFill>
                  <a:srgbClr val="0000FF"/>
                </a:solidFill>
                <a:ea typeface="宋体" panose="02010600030101010101" pitchFamily="2" charset="-122"/>
              </a:rPr>
              <a:t>t</a:t>
            </a:r>
          </a:p>
          <a:p>
            <a:pPr>
              <a:lnSpc>
                <a:spcPts val="3100"/>
              </a:lnSpc>
            </a:pPr>
            <a:r>
              <a:rPr lang="en-US" altLang="zh-CN">
                <a:ea typeface="宋体" panose="02010600030101010101" pitchFamily="2" charset="-122"/>
              </a:rPr>
              <a:t>orElseGet(Supplier s) :</a:t>
            </a:r>
            <a:r>
              <a:rPr lang="zh-CN" altLang="en-US">
                <a:ea typeface="宋体" panose="02010600030101010101" pitchFamily="2" charset="-122"/>
              </a:rPr>
              <a:t>如果调用对象包含值，返回该值，否则返回 </a:t>
            </a:r>
            <a:r>
              <a:rPr lang="en-US" altLang="zh-CN">
                <a:ea typeface="宋体" panose="02010600030101010101" pitchFamily="2" charset="-122"/>
              </a:rPr>
              <a:t>s </a:t>
            </a:r>
            <a:r>
              <a:rPr lang="zh-CN" altLang="en-US">
                <a:ea typeface="宋体" panose="02010600030101010101" pitchFamily="2" charset="-122"/>
              </a:rPr>
              <a:t>获取的值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lnSpc>
                <a:spcPts val="3100"/>
              </a:lnSpc>
            </a:pPr>
            <a:r>
              <a:rPr lang="en-US" altLang="zh-CN">
                <a:ea typeface="宋体" panose="02010600030101010101" pitchFamily="2" charset="-122"/>
              </a:rPr>
              <a:t>map(Function f</a:t>
            </a:r>
            <a:r>
              <a:rPr lang="en-US" altLang="zh-CN" smtClean="0">
                <a:ea typeface="宋体" panose="02010600030101010101" pitchFamily="2" charset="-122"/>
              </a:rPr>
              <a:t>): </a:t>
            </a:r>
            <a:r>
              <a:rPr lang="zh-CN" altLang="en-US" sz="1700" smtClean="0">
                <a:ea typeface="宋体" panose="02010600030101010101" pitchFamily="2" charset="-122"/>
              </a:rPr>
              <a:t>如果有值对其处理，并返回处理后的</a:t>
            </a:r>
            <a:r>
              <a:rPr lang="en-US" altLang="zh-CN" sz="1700" smtClean="0">
                <a:ea typeface="宋体" panose="02010600030101010101" pitchFamily="2" charset="-122"/>
              </a:rPr>
              <a:t>Optional</a:t>
            </a:r>
            <a:r>
              <a:rPr lang="zh-CN" altLang="en-US" sz="1700" smtClean="0">
                <a:ea typeface="宋体" panose="02010600030101010101" pitchFamily="2" charset="-122"/>
              </a:rPr>
              <a:t>，否则返回 </a:t>
            </a:r>
            <a:r>
              <a:rPr lang="en-US" altLang="zh-CN" sz="1700" smtClean="0">
                <a:ea typeface="宋体" panose="02010600030101010101" pitchFamily="2" charset="-122"/>
              </a:rPr>
              <a:t>Optional.empty()</a:t>
            </a:r>
            <a:endParaRPr lang="en-US" altLang="zh-CN" sz="1700">
              <a:ea typeface="宋体" panose="02010600030101010101" pitchFamily="2" charset="-122"/>
            </a:endParaRPr>
          </a:p>
          <a:p>
            <a:pPr>
              <a:lnSpc>
                <a:spcPts val="3100"/>
              </a:lnSpc>
            </a:pPr>
            <a:r>
              <a:rPr lang="en-US" altLang="zh-CN">
                <a:ea typeface="宋体" panose="02010600030101010101" pitchFamily="2" charset="-122"/>
              </a:rPr>
              <a:t>flatMap(Function </a:t>
            </a:r>
            <a:r>
              <a:rPr lang="en-US" altLang="zh-CN" smtClean="0">
                <a:ea typeface="宋体" panose="02010600030101010101" pitchFamily="2" charset="-122"/>
              </a:rPr>
              <a:t>mapper):</a:t>
            </a:r>
            <a:r>
              <a:rPr lang="zh-CN" altLang="en-US" smtClean="0">
                <a:ea typeface="宋体" panose="02010600030101010101" pitchFamily="2" charset="-122"/>
              </a:rPr>
              <a:t>与 </a:t>
            </a:r>
            <a:r>
              <a:rPr lang="en-US" altLang="zh-CN" smtClean="0">
                <a:ea typeface="宋体" panose="02010600030101010101" pitchFamily="2" charset="-122"/>
              </a:rPr>
              <a:t>map </a:t>
            </a:r>
            <a:r>
              <a:rPr lang="zh-CN" altLang="en-US" smtClean="0">
                <a:ea typeface="宋体" panose="02010600030101010101" pitchFamily="2" charset="-122"/>
              </a:rPr>
              <a:t>类似，要求返回值必须是</a:t>
            </a:r>
            <a:r>
              <a:rPr lang="en-US" altLang="zh-CN" smtClean="0">
                <a:ea typeface="宋体" panose="02010600030101010101" pitchFamily="2" charset="-122"/>
              </a:rPr>
              <a:t>Optional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564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750" y="1816515"/>
            <a:ext cx="8429684" cy="1928826"/>
          </a:xfrm>
        </p:spPr>
      </p:pic>
      <p:sp>
        <p:nvSpPr>
          <p:cNvPr id="4" name="TextBox 3"/>
          <p:cNvSpPr txBox="1"/>
          <p:nvPr/>
        </p:nvSpPr>
        <p:spPr>
          <a:xfrm>
            <a:off x="461750" y="2392579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6-1 Lambda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表达式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798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908720"/>
            <a:ext cx="8229600" cy="857256"/>
          </a:xfrm>
        </p:spPr>
        <p:txBody>
          <a:bodyPr>
            <a:normAutofit/>
          </a:bodyPr>
          <a:lstStyle/>
          <a:p>
            <a:r>
              <a:rPr lang="zh-CN" altLang="en-US" b="1" smtClean="0">
                <a:latin typeface="+mn-lt"/>
                <a:ea typeface="宋体" pitchFamily="2" charset="-122"/>
              </a:rPr>
              <a:t>为什么使用 </a:t>
            </a:r>
            <a:r>
              <a:rPr lang="en-US" altLang="zh-CN" b="1" smtClean="0">
                <a:latin typeface="+mn-lt"/>
                <a:ea typeface="宋体" pitchFamily="2" charset="-122"/>
              </a:rPr>
              <a:t>Lambda </a:t>
            </a:r>
            <a:r>
              <a:rPr lang="zh-CN" altLang="en-US" b="1" smtClean="0">
                <a:latin typeface="+mn-lt"/>
                <a:ea typeface="宋体" pitchFamily="2" charset="-122"/>
              </a:rPr>
              <a:t>表达式</a:t>
            </a:r>
            <a:endParaRPr lang="zh-CN" altLang="en-US" b="1">
              <a:latin typeface="+mn-lt"/>
              <a:ea typeface="宋体" pitchFamily="2" charset="-122"/>
            </a:endParaRPr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979041"/>
            <a:ext cx="8064896" cy="439717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mtClean="0">
                <a:ea typeface="宋体" pitchFamily="2" charset="-122"/>
              </a:rPr>
              <a:t>Lambda </a:t>
            </a:r>
            <a:r>
              <a:rPr lang="zh-CN" altLang="en-US" smtClean="0">
                <a:ea typeface="宋体" pitchFamily="2" charset="-122"/>
              </a:rPr>
              <a:t>是一个</a:t>
            </a:r>
            <a:r>
              <a:rPr lang="zh-CN" altLang="en-US" b="1" smtClean="0">
                <a:solidFill>
                  <a:srgbClr val="FF0000"/>
                </a:solidFill>
                <a:ea typeface="宋体" pitchFamily="2" charset="-122"/>
              </a:rPr>
              <a:t>匿名函数</a:t>
            </a:r>
            <a:r>
              <a:rPr lang="zh-CN" altLang="en-US" smtClean="0">
                <a:ea typeface="宋体" pitchFamily="2" charset="-122"/>
              </a:rPr>
              <a:t>，我们可以把 </a:t>
            </a:r>
            <a:r>
              <a:rPr lang="en-US" altLang="zh-CN" smtClean="0">
                <a:ea typeface="宋体" pitchFamily="2" charset="-122"/>
              </a:rPr>
              <a:t>Lambda </a:t>
            </a:r>
            <a:r>
              <a:rPr lang="zh-CN" altLang="en-US" smtClean="0">
                <a:ea typeface="宋体" pitchFamily="2" charset="-122"/>
              </a:rPr>
              <a:t>表达式理解为是</a:t>
            </a:r>
            <a:r>
              <a:rPr lang="zh-CN" altLang="en-US" b="1" smtClean="0">
                <a:solidFill>
                  <a:srgbClr val="FF0000"/>
                </a:solidFill>
                <a:ea typeface="宋体" pitchFamily="2" charset="-122"/>
              </a:rPr>
              <a:t>一段可以传递的代码</a:t>
            </a:r>
            <a:r>
              <a:rPr lang="zh-CN" altLang="en-US" smtClean="0">
                <a:ea typeface="宋体" pitchFamily="2" charset="-122"/>
              </a:rPr>
              <a:t>（将代码像数据一样进行传递）。使用它可以写出更简洁、更灵活的代码。作为一种更紧凑的代码风格，使</a:t>
            </a:r>
            <a:r>
              <a:rPr lang="en-US" altLang="zh-CN" smtClean="0">
                <a:ea typeface="宋体" pitchFamily="2" charset="-122"/>
              </a:rPr>
              <a:t>Java</a:t>
            </a:r>
            <a:r>
              <a:rPr lang="zh-CN" altLang="en-US" smtClean="0">
                <a:ea typeface="宋体" pitchFamily="2" charset="-122"/>
              </a:rPr>
              <a:t>的语言表达能力得到了提升。</a:t>
            </a:r>
            <a:endParaRPr lang="zh-CN" altLang="en-US" sz="280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212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483766" y="764704"/>
            <a:ext cx="4176464" cy="792088"/>
          </a:xfrm>
        </p:spPr>
        <p:txBody>
          <a:bodyPr/>
          <a:lstStyle/>
          <a:p>
            <a:r>
              <a:rPr kumimoji="1" lang="en-US" altLang="zh-CN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Lambda </a:t>
            </a:r>
            <a:r>
              <a:rPr kumimoji="1" lang="zh-CN" altLang="en-US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表达式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0123" y="1840745"/>
            <a:ext cx="8023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400" smtClean="0">
                <a:ea typeface="宋体" panose="02010600030101010101" pitchFamily="2" charset="-122"/>
              </a:rPr>
              <a:t>从匿名类到 </a:t>
            </a:r>
            <a:r>
              <a:rPr lang="en-US" altLang="zh-CN" sz="2400" smtClean="0">
                <a:ea typeface="宋体" panose="02010600030101010101" pitchFamily="2" charset="-122"/>
              </a:rPr>
              <a:t>Lambda </a:t>
            </a:r>
            <a:r>
              <a:rPr lang="zh-CN" altLang="en-US" sz="2400" smtClean="0">
                <a:ea typeface="宋体" panose="02010600030101010101" pitchFamily="2" charset="-122"/>
              </a:rPr>
              <a:t>的转换举例</a:t>
            </a:r>
            <a:r>
              <a:rPr lang="en-US" altLang="zh-CN" sz="2400" smtClean="0">
                <a:ea typeface="宋体" panose="02010600030101010101" pitchFamily="2" charset="-122"/>
              </a:rPr>
              <a:t>1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492896"/>
            <a:ext cx="6249886" cy="208823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5085184"/>
            <a:ext cx="7950883" cy="72008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899592" y="2492896"/>
            <a:ext cx="7632848" cy="2088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99592" y="4869160"/>
            <a:ext cx="7950883" cy="13681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https://timgsa.baidu.com/timg?image&amp;quality=80&amp;size=b9999_10000&amp;sec=1497806886464&amp;di=0eae240a582c0974c20082dca08c55ab&amp;imgtype=0&amp;src=http%3A%2F%2Fimages.clipartlogo.com%2Ffiles%2Fimages%2F39%2F391106%2Fdown-arrow-clip-art_p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8779" y="4437112"/>
            <a:ext cx="287973" cy="564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41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0958" y="737658"/>
            <a:ext cx="4176464" cy="792088"/>
          </a:xfrm>
        </p:spPr>
        <p:txBody>
          <a:bodyPr/>
          <a:lstStyle/>
          <a:p>
            <a:r>
              <a:rPr kumimoji="1" lang="en-US" altLang="zh-CN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Lambda </a:t>
            </a:r>
            <a:r>
              <a:rPr kumimoji="1" lang="zh-CN" altLang="en-US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表达式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49" y="2249826"/>
            <a:ext cx="8795682" cy="2187286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10" y="4941168"/>
            <a:ext cx="8412960" cy="126420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01349" y="1556792"/>
            <a:ext cx="8023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400" smtClean="0">
                <a:ea typeface="宋体" panose="02010600030101010101" pitchFamily="2" charset="-122"/>
              </a:rPr>
              <a:t>从匿名类到 </a:t>
            </a:r>
            <a:r>
              <a:rPr lang="en-US" altLang="zh-CN" sz="2400" smtClean="0">
                <a:ea typeface="宋体" panose="02010600030101010101" pitchFamily="2" charset="-122"/>
              </a:rPr>
              <a:t>Lambda </a:t>
            </a:r>
            <a:r>
              <a:rPr lang="zh-CN" altLang="en-US" sz="2400" smtClean="0">
                <a:ea typeface="宋体" panose="02010600030101010101" pitchFamily="2" charset="-122"/>
              </a:rPr>
              <a:t>的转换举例</a:t>
            </a:r>
            <a:r>
              <a:rPr lang="en-US" altLang="zh-CN" sz="2400" smtClean="0">
                <a:ea typeface="宋体" panose="02010600030101010101" pitchFamily="2" charset="-122"/>
              </a:rPr>
              <a:t>2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1349" y="2132856"/>
            <a:ext cx="8795682" cy="23042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01349" y="4941168"/>
            <a:ext cx="8795682" cy="1440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2" descr="https://timgsa.baidu.com/timg?image&amp;quality=80&amp;size=b9999_10000&amp;sec=1497806886464&amp;di=0eae240a582c0974c20082dca08c55ab&amp;imgtype=0&amp;src=http%3A%2F%2Fimages.clipartlogo.com%2Ffiles%2Fimages%2F39%2F391106%2Fdown-arrow-clip-art_p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8779" y="4361343"/>
            <a:ext cx="287973" cy="564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664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0958" y="737658"/>
            <a:ext cx="4176464" cy="792088"/>
          </a:xfrm>
        </p:spPr>
        <p:txBody>
          <a:bodyPr/>
          <a:lstStyle/>
          <a:p>
            <a:r>
              <a:rPr kumimoji="1" lang="en-US" altLang="zh-CN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Lambda </a:t>
            </a:r>
            <a:r>
              <a:rPr kumimoji="1" lang="zh-CN" altLang="en-US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表达式语法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528" y="1700808"/>
            <a:ext cx="8640960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800">
                <a:ea typeface="宋体" panose="02010600030101010101" pitchFamily="2" charset="-122"/>
              </a:rPr>
              <a:t>Lambda </a:t>
            </a:r>
            <a:r>
              <a:rPr lang="zh-CN" altLang="zh-CN" sz="2800" smtClean="0">
                <a:ea typeface="宋体" panose="02010600030101010101" pitchFamily="2" charset="-122"/>
              </a:rPr>
              <a:t>表达式</a:t>
            </a:r>
            <a:r>
              <a:rPr lang="zh-CN" altLang="en-US" sz="2800" smtClean="0">
                <a:ea typeface="宋体" panose="02010600030101010101" pitchFamily="2" charset="-122"/>
              </a:rPr>
              <a:t>：</a:t>
            </a:r>
            <a:r>
              <a:rPr lang="zh-CN" altLang="zh-CN" sz="2800" smtClean="0">
                <a:ea typeface="宋体" panose="02010600030101010101" pitchFamily="2" charset="-122"/>
              </a:rPr>
              <a:t>在</a:t>
            </a:r>
            <a:r>
              <a:rPr lang="en-US" altLang="zh-CN" sz="2800" smtClean="0">
                <a:ea typeface="宋体" panose="02010600030101010101" pitchFamily="2" charset="-122"/>
              </a:rPr>
              <a:t>Java 8 </a:t>
            </a:r>
            <a:r>
              <a:rPr lang="zh-CN" altLang="zh-CN" sz="2800">
                <a:ea typeface="宋体" panose="02010600030101010101" pitchFamily="2" charset="-122"/>
              </a:rPr>
              <a:t>语言中</a:t>
            </a:r>
            <a:r>
              <a:rPr lang="zh-CN" altLang="zh-CN" sz="2800" smtClean="0">
                <a:ea typeface="宋体" panose="02010600030101010101" pitchFamily="2" charset="-122"/>
              </a:rPr>
              <a:t>引入</a:t>
            </a:r>
            <a:r>
              <a:rPr lang="zh-CN" altLang="en-US" sz="2800" smtClean="0">
                <a:ea typeface="宋体" panose="02010600030101010101" pitchFamily="2" charset="-122"/>
              </a:rPr>
              <a:t>的</a:t>
            </a:r>
            <a:r>
              <a:rPr lang="zh-CN" altLang="zh-CN" sz="2800" smtClean="0">
                <a:ea typeface="宋体" panose="02010600030101010101" pitchFamily="2" charset="-122"/>
              </a:rPr>
              <a:t>一</a:t>
            </a:r>
            <a:r>
              <a:rPr lang="zh-CN" altLang="en-US" sz="2800" smtClean="0">
                <a:ea typeface="宋体" panose="02010600030101010101" pitchFamily="2" charset="-122"/>
              </a:rPr>
              <a:t>种</a:t>
            </a:r>
            <a:r>
              <a:rPr lang="zh-CN" altLang="zh-CN" sz="2800" smtClean="0">
                <a:ea typeface="宋体" panose="02010600030101010101" pitchFamily="2" charset="-122"/>
              </a:rPr>
              <a:t>新</a:t>
            </a:r>
            <a:r>
              <a:rPr lang="zh-CN" altLang="zh-CN" sz="2800">
                <a:ea typeface="宋体" panose="02010600030101010101" pitchFamily="2" charset="-122"/>
              </a:rPr>
              <a:t>的语法元素和操作符。这个操作符为 “</a:t>
            </a:r>
            <a:r>
              <a:rPr lang="en-US" altLang="zh-CN" sz="2800" b="1">
                <a:solidFill>
                  <a:srgbClr val="FF0000"/>
                </a:solidFill>
                <a:ea typeface="宋体" panose="02010600030101010101" pitchFamily="2" charset="-122"/>
              </a:rPr>
              <a:t>-&gt;</a:t>
            </a:r>
            <a:r>
              <a:rPr lang="en-US" altLang="zh-CN" sz="2800">
                <a:ea typeface="宋体" panose="02010600030101010101" pitchFamily="2" charset="-122"/>
              </a:rPr>
              <a:t>” </a:t>
            </a:r>
            <a:r>
              <a:rPr lang="zh-CN" altLang="zh-CN" sz="2800">
                <a:ea typeface="宋体" panose="02010600030101010101" pitchFamily="2" charset="-122"/>
              </a:rPr>
              <a:t>， 该操作符被称为 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Lambda </a:t>
            </a:r>
            <a:r>
              <a:rPr lang="zh-CN" altLang="zh-CN" sz="2800">
                <a:solidFill>
                  <a:srgbClr val="0000FF"/>
                </a:solidFill>
                <a:ea typeface="宋体" panose="02010600030101010101" pitchFamily="2" charset="-122"/>
              </a:rPr>
              <a:t>操作符</a:t>
            </a:r>
            <a:r>
              <a:rPr lang="zh-CN" altLang="zh-CN" sz="2800" smtClean="0">
                <a:ea typeface="宋体" panose="02010600030101010101" pitchFamily="2" charset="-122"/>
              </a:rPr>
              <a:t>或</a:t>
            </a:r>
            <a:r>
              <a:rPr lang="zh-CN" altLang="en-US" sz="2800" smtClean="0">
                <a:ea typeface="宋体" panose="02010600030101010101" pitchFamily="2" charset="-122"/>
              </a:rPr>
              <a:t>箭</a:t>
            </a:r>
            <a:r>
              <a:rPr lang="zh-CN" altLang="zh-CN" sz="2800" smtClean="0">
                <a:ea typeface="宋体" panose="02010600030101010101" pitchFamily="2" charset="-122"/>
              </a:rPr>
              <a:t>头</a:t>
            </a:r>
            <a:r>
              <a:rPr lang="zh-CN" altLang="zh-CN" sz="2800">
                <a:ea typeface="宋体" panose="02010600030101010101" pitchFamily="2" charset="-122"/>
              </a:rPr>
              <a:t>操作符。它将 </a:t>
            </a:r>
            <a:r>
              <a:rPr lang="en-US" altLang="zh-CN" sz="2800">
                <a:ea typeface="宋体" panose="02010600030101010101" pitchFamily="2" charset="-122"/>
              </a:rPr>
              <a:t>Lambda </a:t>
            </a:r>
            <a:r>
              <a:rPr lang="zh-CN" altLang="zh-CN" sz="2800">
                <a:ea typeface="宋体" panose="02010600030101010101" pitchFamily="2" charset="-122"/>
              </a:rPr>
              <a:t>分为两个部分</a:t>
            </a:r>
            <a:r>
              <a:rPr lang="zh-CN" altLang="zh-CN" sz="2800" smtClean="0">
                <a:ea typeface="宋体" panose="02010600030101010101" pitchFamily="2" charset="-122"/>
              </a:rPr>
              <a:t>：</a:t>
            </a:r>
            <a:endParaRPr lang="en-US" altLang="zh-CN" sz="2800" smtClean="0">
              <a:ea typeface="宋体" panose="02010600030101010101" pitchFamily="2" charset="-122"/>
            </a:endParaRPr>
          </a:p>
          <a:p>
            <a:pPr>
              <a:lnSpc>
                <a:spcPts val="4000"/>
              </a:lnSpc>
            </a:pPr>
            <a:endParaRPr lang="zh-CN" altLang="zh-CN" sz="2800">
              <a:ea typeface="宋体" panose="02010600030101010101" pitchFamily="2" charset="-122"/>
            </a:endParaRPr>
          </a:p>
          <a:p>
            <a:pPr>
              <a:lnSpc>
                <a:spcPts val="4000"/>
              </a:lnSpc>
            </a:pPr>
            <a:r>
              <a:rPr lang="zh-CN" altLang="zh-CN" sz="2800" b="1">
                <a:solidFill>
                  <a:srgbClr val="0066FF"/>
                </a:solidFill>
                <a:ea typeface="宋体" panose="02010600030101010101" pitchFamily="2" charset="-122"/>
              </a:rPr>
              <a:t>左侧：</a:t>
            </a:r>
            <a:r>
              <a:rPr lang="zh-CN" altLang="zh-CN" sz="2800">
                <a:ea typeface="宋体" panose="02010600030101010101" pitchFamily="2" charset="-122"/>
              </a:rPr>
              <a:t>指定了 </a:t>
            </a:r>
            <a:r>
              <a:rPr lang="en-US" altLang="zh-CN" sz="2800">
                <a:ea typeface="宋体" panose="02010600030101010101" pitchFamily="2" charset="-122"/>
              </a:rPr>
              <a:t>Lambda </a:t>
            </a:r>
            <a:r>
              <a:rPr lang="zh-CN" altLang="zh-CN" sz="2800">
                <a:ea typeface="宋体" panose="02010600030101010101" pitchFamily="2" charset="-122"/>
              </a:rPr>
              <a:t>表达式需要</a:t>
            </a:r>
            <a:r>
              <a:rPr lang="zh-CN" altLang="zh-CN" sz="2800" smtClean="0">
                <a:ea typeface="宋体" panose="02010600030101010101" pitchFamily="2" charset="-122"/>
              </a:rPr>
              <a:t>的</a:t>
            </a:r>
            <a:r>
              <a:rPr lang="zh-CN" altLang="en-US" sz="2800" smtClean="0">
                <a:ea typeface="宋体" panose="02010600030101010101" pitchFamily="2" charset="-122"/>
              </a:rPr>
              <a:t>参</a:t>
            </a:r>
            <a:r>
              <a:rPr lang="zh-CN" altLang="zh-CN" sz="2800" smtClean="0">
                <a:ea typeface="宋体" panose="02010600030101010101" pitchFamily="2" charset="-122"/>
              </a:rPr>
              <a:t>数</a:t>
            </a:r>
            <a:r>
              <a:rPr lang="zh-CN" altLang="en-US" sz="2800" smtClean="0">
                <a:ea typeface="宋体" panose="02010600030101010101" pitchFamily="2" charset="-122"/>
              </a:rPr>
              <a:t>列表</a:t>
            </a:r>
            <a:endParaRPr lang="zh-CN" altLang="zh-CN" sz="2800">
              <a:ea typeface="宋体" panose="02010600030101010101" pitchFamily="2" charset="-122"/>
            </a:endParaRPr>
          </a:p>
          <a:p>
            <a:pPr>
              <a:lnSpc>
                <a:spcPts val="4000"/>
              </a:lnSpc>
            </a:pPr>
            <a:r>
              <a:rPr lang="zh-CN" altLang="zh-CN" sz="2800" b="1">
                <a:solidFill>
                  <a:srgbClr val="0066FF"/>
                </a:solidFill>
                <a:ea typeface="宋体" panose="02010600030101010101" pitchFamily="2" charset="-122"/>
              </a:rPr>
              <a:t>右侧：</a:t>
            </a:r>
            <a:r>
              <a:rPr lang="zh-CN" altLang="zh-CN" sz="2800">
                <a:ea typeface="宋体" panose="02010600030101010101" pitchFamily="2" charset="-122"/>
              </a:rPr>
              <a:t>指定了 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Lambda </a:t>
            </a:r>
            <a:r>
              <a:rPr lang="zh-CN" altLang="zh-CN" sz="2800">
                <a:solidFill>
                  <a:srgbClr val="0000FF"/>
                </a:solidFill>
                <a:ea typeface="宋体" panose="02010600030101010101" pitchFamily="2" charset="-122"/>
              </a:rPr>
              <a:t>体</a:t>
            </a:r>
            <a:r>
              <a:rPr lang="zh-CN" altLang="zh-CN" sz="2800" smtClean="0">
                <a:ea typeface="宋体" panose="02010600030101010101" pitchFamily="2" charset="-122"/>
              </a:rPr>
              <a:t>，</a:t>
            </a:r>
            <a:r>
              <a:rPr lang="zh-CN" altLang="en-US" sz="2800" smtClean="0">
                <a:ea typeface="宋体" panose="02010600030101010101" pitchFamily="2" charset="-122"/>
              </a:rPr>
              <a:t>是抽象方法的实现逻辑，也</a:t>
            </a:r>
            <a:r>
              <a:rPr lang="zh-CN" altLang="zh-CN" sz="2800" smtClean="0">
                <a:ea typeface="宋体" panose="02010600030101010101" pitchFamily="2" charset="-122"/>
              </a:rPr>
              <a:t>即 </a:t>
            </a:r>
            <a:r>
              <a:rPr lang="en-US" altLang="zh-CN" sz="2800">
                <a:ea typeface="宋体" panose="02010600030101010101" pitchFamily="2" charset="-122"/>
              </a:rPr>
              <a:t>Lambda </a:t>
            </a:r>
            <a:r>
              <a:rPr lang="zh-CN" altLang="zh-CN" sz="2800">
                <a:ea typeface="宋体" panose="02010600030101010101" pitchFamily="2" charset="-122"/>
              </a:rPr>
              <a:t>表达式要执行的功能。</a:t>
            </a:r>
            <a:endParaRPr lang="zh-CN" altLang="en-US" sz="28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627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0958" y="737658"/>
            <a:ext cx="4176464" cy="792088"/>
          </a:xfrm>
        </p:spPr>
        <p:txBody>
          <a:bodyPr/>
          <a:lstStyle/>
          <a:p>
            <a:r>
              <a:rPr kumimoji="1" lang="en-US" altLang="zh-CN" b="1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Lambda </a:t>
            </a:r>
            <a:r>
              <a:rPr kumimoji="1" lang="zh-CN" altLang="en-US" b="1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表达式语法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7263" y="1660158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ea typeface="宋体" panose="02010600030101010101" pitchFamily="2" charset="-122"/>
              </a:rPr>
              <a:t>语法格式一</a:t>
            </a:r>
            <a:r>
              <a:rPr lang="zh-CN" altLang="zh-CN" smtClean="0">
                <a:ea typeface="宋体" panose="02010600030101010101" pitchFamily="2" charset="-122"/>
              </a:rPr>
              <a:t>：</a:t>
            </a:r>
            <a:r>
              <a:rPr lang="zh-CN" altLang="en-US" smtClean="0">
                <a:ea typeface="宋体" panose="02010600030101010101" pitchFamily="2" charset="-122"/>
              </a:rPr>
              <a:t>无参，无返回值</a:t>
            </a: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95536" y="3284984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ea typeface="宋体" panose="02010600030101010101" pitchFamily="2" charset="-122"/>
              </a:rPr>
              <a:t>语法格式二</a:t>
            </a:r>
            <a:r>
              <a:rPr lang="zh-CN" altLang="zh-CN" smtClean="0">
                <a:ea typeface="宋体" panose="02010600030101010101" pitchFamily="2" charset="-122"/>
              </a:rPr>
              <a:t>：</a:t>
            </a:r>
            <a:r>
              <a:rPr lang="en-US" altLang="zh-CN" smtClean="0">
                <a:ea typeface="宋体" panose="02010600030101010101" pitchFamily="2" charset="-122"/>
              </a:rPr>
              <a:t>Lambda </a:t>
            </a:r>
            <a:r>
              <a:rPr lang="zh-CN" altLang="en-US" smtClean="0">
                <a:ea typeface="宋体" panose="02010600030101010101" pitchFamily="2" charset="-122"/>
              </a:rPr>
              <a:t>需要一个参数，但是没有返回值。</a:t>
            </a: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86230" y="4893968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ea typeface="宋体" panose="02010600030101010101" pitchFamily="2" charset="-122"/>
              </a:rPr>
              <a:t>语法格式三</a:t>
            </a:r>
            <a:r>
              <a:rPr lang="zh-CN" altLang="zh-CN" smtClean="0">
                <a:ea typeface="宋体" panose="02010600030101010101" pitchFamily="2" charset="-122"/>
              </a:rPr>
              <a:t>：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数据类型可以省略</a:t>
            </a:r>
            <a:r>
              <a:rPr lang="zh-CN" altLang="en-US">
                <a:ea typeface="宋体" panose="02010600030101010101" pitchFamily="2" charset="-122"/>
              </a:rPr>
              <a:t>，因为可由编译器推断得出，称为</a:t>
            </a:r>
            <a:r>
              <a:rPr lang="zh-CN" altLang="en-US" smtClean="0">
                <a:ea typeface="宋体" panose="02010600030101010101" pitchFamily="2" charset="-122"/>
              </a:rPr>
              <a:t>“类型推断”</a:t>
            </a:r>
            <a:endParaRPr lang="zh-CN" altLang="zh-CN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86230" y="1556792"/>
            <a:ext cx="8506250" cy="158417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86230" y="3140968"/>
            <a:ext cx="8506250" cy="151216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86230" y="4653136"/>
            <a:ext cx="8506250" cy="158417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53" y="2350993"/>
            <a:ext cx="7625647" cy="599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2402454" y="2276872"/>
            <a:ext cx="5769946" cy="59926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53" y="3879467"/>
            <a:ext cx="7769663" cy="45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52" y="5445224"/>
            <a:ext cx="7670747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404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771544"/>
            <a:ext cx="8229600" cy="857256"/>
          </a:xfrm>
        </p:spPr>
        <p:txBody>
          <a:bodyPr/>
          <a:lstStyle/>
          <a:p>
            <a:r>
              <a:rPr lang="en-US" altLang="zh-CN" b="1" smtClean="0">
                <a:latin typeface="+mn-lt"/>
                <a:ea typeface="宋体" pitchFamily="2" charset="-122"/>
              </a:rPr>
              <a:t>Java 8</a:t>
            </a:r>
            <a:r>
              <a:rPr lang="zh-CN" altLang="en-US" b="1" smtClean="0">
                <a:latin typeface="+mn-lt"/>
                <a:ea typeface="宋体" pitchFamily="2" charset="-122"/>
              </a:rPr>
              <a:t>新特性简介</a:t>
            </a:r>
            <a:endParaRPr lang="zh-CN" altLang="en-US" b="1">
              <a:latin typeface="+mn-lt"/>
              <a:ea typeface="宋体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4213" y="1787525"/>
            <a:ext cx="8001000" cy="4449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ea typeface="宋体" charset="-122"/>
              </a:rPr>
              <a:t>代码更少</a:t>
            </a:r>
            <a:r>
              <a:rPr lang="en-US" altLang="zh-CN" smtClean="0">
                <a:ea typeface="宋体" charset="-122"/>
              </a:rPr>
              <a:t>(</a:t>
            </a:r>
            <a:r>
              <a:rPr lang="zh-CN" altLang="en-US" smtClean="0">
                <a:ea typeface="宋体" charset="-122"/>
              </a:rPr>
              <a:t>增加了新的语法：</a:t>
            </a:r>
            <a:r>
              <a:rPr lang="en-US" altLang="zh-CN" b="1" smtClean="0">
                <a:solidFill>
                  <a:srgbClr val="FF0000"/>
                </a:solidFill>
                <a:ea typeface="宋体" charset="-122"/>
              </a:rPr>
              <a:t>Lambda </a:t>
            </a:r>
            <a:r>
              <a:rPr lang="zh-CN" altLang="en-US" b="1" smtClean="0">
                <a:solidFill>
                  <a:srgbClr val="FF0000"/>
                </a:solidFill>
                <a:ea typeface="宋体" charset="-122"/>
              </a:rPr>
              <a:t>表达式</a:t>
            </a:r>
            <a:r>
              <a:rPr lang="en-US" altLang="zh-CN" smtClean="0">
                <a:ea typeface="宋体" charset="-122"/>
              </a:rPr>
              <a:t>)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ea typeface="宋体" charset="-122"/>
              </a:rPr>
              <a:t>强大的 </a:t>
            </a:r>
            <a:r>
              <a:rPr lang="en-US" altLang="zh-CN" b="1" smtClean="0">
                <a:solidFill>
                  <a:srgbClr val="FF0000"/>
                </a:solidFill>
                <a:ea typeface="宋体" charset="-122"/>
              </a:rPr>
              <a:t>Stream API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ea typeface="宋体" charset="-122"/>
              </a:rPr>
              <a:t>速度更快</a:t>
            </a:r>
            <a:endParaRPr lang="en-US" altLang="zh-CN" smtClean="0">
              <a:ea typeface="宋体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ea typeface="宋体" charset="-122"/>
              </a:rPr>
              <a:t>最大化</a:t>
            </a:r>
            <a:r>
              <a:rPr lang="zh-CN" altLang="en-US" smtClean="0">
                <a:ea typeface="宋体" charset="-122"/>
              </a:rPr>
              <a:t>减少空指针异常：</a:t>
            </a:r>
            <a:r>
              <a:rPr lang="en-US" altLang="zh-CN" smtClean="0">
                <a:ea typeface="宋体" charset="-122"/>
              </a:rPr>
              <a:t>Optional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mtClean="0">
                <a:ea typeface="宋体" charset="-122"/>
              </a:rPr>
              <a:t>Nashorn</a:t>
            </a:r>
            <a:r>
              <a:rPr lang="zh-CN" altLang="en-US" smtClean="0">
                <a:ea typeface="宋体" charset="-122"/>
              </a:rPr>
              <a:t>引擎，允许在</a:t>
            </a:r>
            <a:r>
              <a:rPr lang="en-US" altLang="zh-CN" smtClean="0">
                <a:ea typeface="宋体" charset="-122"/>
              </a:rPr>
              <a:t>JVM</a:t>
            </a:r>
            <a:r>
              <a:rPr lang="zh-CN" altLang="en-US" smtClean="0">
                <a:ea typeface="宋体" charset="-122"/>
              </a:rPr>
              <a:t>上运行</a:t>
            </a:r>
            <a:r>
              <a:rPr lang="en-US" altLang="zh-CN" smtClean="0">
                <a:ea typeface="宋体" charset="-122"/>
              </a:rPr>
              <a:t>JS</a:t>
            </a:r>
            <a:r>
              <a:rPr lang="zh-CN" altLang="en-US" smtClean="0">
                <a:ea typeface="宋体" charset="-122"/>
              </a:rPr>
              <a:t>应用</a:t>
            </a:r>
            <a:endParaRPr lang="en-US" altLang="zh-CN" smtClean="0">
              <a:ea typeface="宋体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ea typeface="宋体" charset="-122"/>
              </a:rPr>
              <a:t>便于</a:t>
            </a:r>
            <a:r>
              <a:rPr lang="zh-CN" altLang="en-US">
                <a:ea typeface="宋体" charset="-122"/>
              </a:rPr>
              <a:t>并行</a:t>
            </a:r>
            <a:endParaRPr lang="en-US" altLang="zh-CN">
              <a:ea typeface="宋体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374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0958" y="737658"/>
            <a:ext cx="4176464" cy="792088"/>
          </a:xfrm>
        </p:spPr>
        <p:txBody>
          <a:bodyPr/>
          <a:lstStyle/>
          <a:p>
            <a:r>
              <a:rPr kumimoji="1" lang="en-US" altLang="zh-CN" b="1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Lambda </a:t>
            </a:r>
            <a:r>
              <a:rPr kumimoji="1" lang="zh-CN" altLang="en-US" b="1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表达式语法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7544" y="1691516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ea typeface="宋体" panose="02010600030101010101" pitchFamily="2" charset="-122"/>
              </a:rPr>
              <a:t>语法格式四</a:t>
            </a:r>
            <a:r>
              <a:rPr lang="zh-CN" altLang="zh-CN" smtClean="0">
                <a:ea typeface="宋体" panose="02010600030101010101" pitchFamily="2" charset="-122"/>
              </a:rPr>
              <a:t>：</a:t>
            </a:r>
            <a:r>
              <a:rPr lang="en-US" altLang="zh-CN">
                <a:ea typeface="宋体" panose="02010600030101010101" pitchFamily="2" charset="-122"/>
              </a:rPr>
              <a:t>Lambda </a:t>
            </a:r>
            <a:r>
              <a:rPr lang="zh-CN" altLang="en-US">
                <a:ea typeface="宋体" panose="02010600030101010101" pitchFamily="2" charset="-122"/>
              </a:rPr>
              <a:t>若只需要一个参数时，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参数的小括号可以</a:t>
            </a:r>
            <a:r>
              <a:rPr lang="zh-CN" altLang="en-US" smtClean="0">
                <a:solidFill>
                  <a:srgbClr val="FF0000"/>
                </a:solidFill>
                <a:ea typeface="宋体" panose="02010600030101010101" pitchFamily="2" charset="-122"/>
              </a:rPr>
              <a:t>省略</a:t>
            </a:r>
            <a:endParaRPr lang="zh-CN" altLang="zh-CN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7" name="文本框 6"/>
          <p:cNvSpPr txBox="1"/>
          <p:nvPr/>
        </p:nvSpPr>
        <p:spPr>
          <a:xfrm>
            <a:off x="546877" y="5165167"/>
            <a:ext cx="8343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ea typeface="宋体" panose="02010600030101010101" pitchFamily="2" charset="-122"/>
              </a:rPr>
              <a:t>语法格式六</a:t>
            </a:r>
            <a:r>
              <a:rPr lang="zh-CN" altLang="zh-CN" smtClean="0">
                <a:ea typeface="宋体" panose="02010600030101010101" pitchFamily="2" charset="-122"/>
              </a:rPr>
              <a:t>：</a:t>
            </a:r>
            <a:r>
              <a:rPr lang="zh-CN" altLang="en-US" smtClean="0">
                <a:ea typeface="宋体" panose="02010600030101010101" pitchFamily="2" charset="-122"/>
              </a:rPr>
              <a:t>当 </a:t>
            </a:r>
            <a:r>
              <a:rPr lang="en-US" altLang="zh-CN" smtClean="0">
                <a:ea typeface="宋体" panose="02010600030101010101" pitchFamily="2" charset="-122"/>
              </a:rPr>
              <a:t>Lambda </a:t>
            </a:r>
            <a:r>
              <a:rPr lang="zh-CN" altLang="en-US" smtClean="0">
                <a:ea typeface="宋体" panose="02010600030101010101" pitchFamily="2" charset="-122"/>
              </a:rPr>
              <a:t>体只有</a:t>
            </a:r>
            <a:r>
              <a:rPr lang="zh-CN" altLang="en-US" smtClean="0">
                <a:solidFill>
                  <a:srgbClr val="FF0000"/>
                </a:solidFill>
                <a:ea typeface="宋体" panose="02010600030101010101" pitchFamily="2" charset="-122"/>
              </a:rPr>
              <a:t>一条</a:t>
            </a:r>
            <a:r>
              <a:rPr lang="zh-CN" altLang="en-US" smtClean="0">
                <a:ea typeface="宋体" panose="02010600030101010101" pitchFamily="2" charset="-122"/>
              </a:rPr>
              <a:t>语句时，</a:t>
            </a:r>
            <a:r>
              <a:rPr lang="en-US" altLang="zh-CN" smtClean="0">
                <a:solidFill>
                  <a:srgbClr val="FF0000"/>
                </a:solidFill>
                <a:ea typeface="宋体" panose="02010600030101010101" pitchFamily="2" charset="-122"/>
              </a:rPr>
              <a:t>return </a:t>
            </a:r>
            <a:r>
              <a:rPr lang="zh-CN" altLang="en-US" smtClean="0">
                <a:solidFill>
                  <a:srgbClr val="FF0000"/>
                </a:solidFill>
                <a:ea typeface="宋体" panose="02010600030101010101" pitchFamily="2" charset="-122"/>
              </a:rPr>
              <a:t>与大括号</a:t>
            </a:r>
            <a:r>
              <a:rPr lang="zh-CN" altLang="en-US" smtClean="0">
                <a:ea typeface="宋体" panose="02010600030101010101" pitchFamily="2" charset="-122"/>
              </a:rPr>
              <a:t>若有，都可以省略</a:t>
            </a: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21" name="文本框 9"/>
          <p:cNvSpPr txBox="1"/>
          <p:nvPr/>
        </p:nvSpPr>
        <p:spPr>
          <a:xfrm>
            <a:off x="508339" y="2881219"/>
            <a:ext cx="8382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ea typeface="宋体" panose="02010600030101010101" pitchFamily="2" charset="-122"/>
              </a:rPr>
              <a:t>语法格式五</a:t>
            </a:r>
            <a:r>
              <a:rPr lang="zh-CN" altLang="zh-CN" smtClean="0">
                <a:ea typeface="宋体" panose="02010600030101010101" pitchFamily="2" charset="-122"/>
              </a:rPr>
              <a:t>：</a:t>
            </a:r>
            <a:r>
              <a:rPr lang="en-US" altLang="zh-CN">
                <a:ea typeface="宋体" panose="02010600030101010101" pitchFamily="2" charset="-122"/>
              </a:rPr>
              <a:t>Lambda </a:t>
            </a:r>
            <a:r>
              <a:rPr lang="zh-CN" altLang="en-US" smtClean="0">
                <a:ea typeface="宋体" panose="02010600030101010101" pitchFamily="2" charset="-122"/>
              </a:rPr>
              <a:t>需要两</a:t>
            </a:r>
            <a:r>
              <a:rPr lang="zh-CN" altLang="en-US">
                <a:ea typeface="宋体" panose="02010600030101010101" pitchFamily="2" charset="-122"/>
              </a:rPr>
              <a:t>个或以上的参数，多条执行语句，</a:t>
            </a:r>
            <a:r>
              <a:rPr lang="zh-CN" altLang="en-US" smtClean="0">
                <a:ea typeface="宋体" panose="02010600030101010101" pitchFamily="2" charset="-122"/>
              </a:rPr>
              <a:t>并且可以有</a:t>
            </a:r>
            <a:r>
              <a:rPr lang="zh-CN" altLang="en-US">
                <a:ea typeface="宋体" panose="02010600030101010101" pitchFamily="2" charset="-122"/>
              </a:rPr>
              <a:t>返回</a:t>
            </a:r>
            <a:r>
              <a:rPr lang="zh-CN" altLang="en-US" smtClean="0">
                <a:ea typeface="宋体" panose="02010600030101010101" pitchFamily="2" charset="-122"/>
              </a:rPr>
              <a:t>值</a:t>
            </a: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86230" y="1556792"/>
            <a:ext cx="8506250" cy="122413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84378" y="2780928"/>
            <a:ext cx="8508101" cy="216403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84379" y="4944964"/>
            <a:ext cx="8506250" cy="150734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39" y="2103518"/>
            <a:ext cx="7862170" cy="562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27" y="5661248"/>
            <a:ext cx="7923130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26" y="3356991"/>
            <a:ext cx="6121805" cy="1569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495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0958" y="737658"/>
            <a:ext cx="4176464" cy="792088"/>
          </a:xfrm>
        </p:spPr>
        <p:txBody>
          <a:bodyPr/>
          <a:lstStyle/>
          <a:p>
            <a:r>
              <a:rPr kumimoji="1" lang="zh-CN" altLang="en-US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类型推断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528" y="1700808"/>
            <a:ext cx="8640960" cy="2610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en-US" sz="2600">
                <a:ea typeface="宋体" panose="02010600030101010101" pitchFamily="2" charset="-122"/>
              </a:rPr>
              <a:t>上述 </a:t>
            </a:r>
            <a:r>
              <a:rPr lang="en-US" altLang="zh-CN" sz="2600">
                <a:ea typeface="宋体" panose="02010600030101010101" pitchFamily="2" charset="-122"/>
              </a:rPr>
              <a:t>Lambda </a:t>
            </a:r>
            <a:r>
              <a:rPr lang="zh-CN" altLang="en-US" sz="2600">
                <a:ea typeface="宋体" panose="02010600030101010101" pitchFamily="2" charset="-122"/>
              </a:rPr>
              <a:t>表达式中的参数类型都是由编译器推断得出的。</a:t>
            </a:r>
            <a:r>
              <a:rPr lang="en-US" altLang="zh-CN" sz="2600">
                <a:ea typeface="宋体" panose="02010600030101010101" pitchFamily="2" charset="-122"/>
              </a:rPr>
              <a:t>Lambda </a:t>
            </a:r>
            <a:r>
              <a:rPr lang="zh-CN" altLang="en-US" sz="2600">
                <a:ea typeface="宋体" panose="02010600030101010101" pitchFamily="2" charset="-122"/>
              </a:rPr>
              <a:t>表达式</a:t>
            </a:r>
            <a:r>
              <a:rPr lang="zh-CN" altLang="en-US" sz="2600" smtClean="0">
                <a:ea typeface="宋体" panose="02010600030101010101" pitchFamily="2" charset="-122"/>
              </a:rPr>
              <a:t>中</a:t>
            </a:r>
            <a:r>
              <a:rPr lang="zh-CN" altLang="en-US" sz="2600">
                <a:ea typeface="宋体" panose="02010600030101010101" pitchFamily="2" charset="-122"/>
              </a:rPr>
              <a:t>无需</a:t>
            </a:r>
            <a:r>
              <a:rPr lang="zh-CN" altLang="en-US" sz="2600" smtClean="0">
                <a:ea typeface="宋体" panose="02010600030101010101" pitchFamily="2" charset="-122"/>
              </a:rPr>
              <a:t>指定</a:t>
            </a:r>
            <a:r>
              <a:rPr lang="zh-CN" altLang="en-US" sz="2600">
                <a:ea typeface="宋体" panose="02010600030101010101" pitchFamily="2" charset="-122"/>
              </a:rPr>
              <a:t>类型，程序依然可以编译，这是因为 </a:t>
            </a:r>
            <a:r>
              <a:rPr lang="en-US" altLang="zh-CN" sz="2600" err="1">
                <a:ea typeface="宋体" panose="02010600030101010101" pitchFamily="2" charset="-122"/>
              </a:rPr>
              <a:t>javac</a:t>
            </a:r>
            <a:r>
              <a:rPr lang="en-US" altLang="zh-CN" sz="2600">
                <a:ea typeface="宋体" panose="02010600030101010101" pitchFamily="2" charset="-122"/>
              </a:rPr>
              <a:t> </a:t>
            </a:r>
            <a:r>
              <a:rPr lang="zh-CN" altLang="en-US" sz="2600">
                <a:ea typeface="宋体" panose="02010600030101010101" pitchFamily="2" charset="-122"/>
              </a:rPr>
              <a:t>根据程序的上下文，在后台推断出了参数的类型。</a:t>
            </a:r>
            <a:r>
              <a:rPr lang="en-US" altLang="zh-CN" sz="2600">
                <a:ea typeface="宋体" panose="02010600030101010101" pitchFamily="2" charset="-122"/>
              </a:rPr>
              <a:t>Lambda </a:t>
            </a:r>
            <a:r>
              <a:rPr lang="zh-CN" altLang="en-US" sz="2600">
                <a:ea typeface="宋体" panose="02010600030101010101" pitchFamily="2" charset="-122"/>
              </a:rPr>
              <a:t>表达式的类型依赖于上下文环境，是由编译器推断出来</a:t>
            </a:r>
            <a:r>
              <a:rPr lang="zh-CN" altLang="en-US" sz="2600" smtClean="0">
                <a:ea typeface="宋体" panose="02010600030101010101" pitchFamily="2" charset="-122"/>
              </a:rPr>
              <a:t>的。这就是所谓的</a:t>
            </a:r>
            <a:r>
              <a:rPr lang="zh-CN" altLang="en-US" sz="2600" smtClean="0">
                <a:solidFill>
                  <a:srgbClr val="0000FF"/>
                </a:solidFill>
                <a:ea typeface="宋体" panose="02010600030101010101" pitchFamily="2" charset="-122"/>
              </a:rPr>
              <a:t>“类型推断”</a:t>
            </a:r>
            <a:r>
              <a:rPr lang="zh-CN" altLang="en-US" sz="2600" smtClean="0">
                <a:ea typeface="宋体" panose="02010600030101010101" pitchFamily="2" charset="-122"/>
              </a:rPr>
              <a:t>。</a:t>
            </a:r>
            <a:endParaRPr lang="zh-CN" altLang="en-US" sz="2600">
              <a:ea typeface="宋体" panose="02010600030101010101" pitchFamily="2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725144"/>
            <a:ext cx="5380831" cy="1499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251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528" y="1772816"/>
            <a:ext cx="8429684" cy="1928826"/>
          </a:xfrm>
        </p:spPr>
      </p:pic>
      <p:sp>
        <p:nvSpPr>
          <p:cNvPr id="4" name="TextBox 3"/>
          <p:cNvSpPr txBox="1"/>
          <p:nvPr/>
        </p:nvSpPr>
        <p:spPr>
          <a:xfrm>
            <a:off x="323528" y="2348880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6-2 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函数式接口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352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764704"/>
            <a:ext cx="5976664" cy="792088"/>
          </a:xfrm>
        </p:spPr>
        <p:txBody>
          <a:bodyPr>
            <a:normAutofit fontScale="90000"/>
          </a:bodyPr>
          <a:lstStyle/>
          <a:p>
            <a:r>
              <a:rPr kumimoji="1" lang="zh-CN" altLang="en-US" b="1" smtClean="0">
                <a:latin typeface="+mn-lt"/>
                <a:ea typeface="宋体" pitchFamily="2" charset="-122"/>
              </a:rPr>
              <a:t>什么</a:t>
            </a:r>
            <a:r>
              <a:rPr kumimoji="1" lang="zh-CN" altLang="en-US" b="1">
                <a:latin typeface="+mn-lt"/>
                <a:ea typeface="宋体" pitchFamily="2" charset="-122"/>
              </a:rPr>
              <a:t>是函数</a:t>
            </a:r>
            <a:r>
              <a:rPr kumimoji="1" lang="zh-CN" altLang="en-US" b="1" smtClean="0">
                <a:latin typeface="+mn-lt"/>
                <a:ea typeface="宋体" pitchFamily="2" charset="-122"/>
              </a:rPr>
              <a:t>式</a:t>
            </a:r>
            <a:r>
              <a:rPr kumimoji="1" lang="en-US" altLang="zh-CN" b="1" smtClean="0">
                <a:latin typeface="+mn-lt"/>
                <a:ea typeface="宋体" pitchFamily="2" charset="-122"/>
              </a:rPr>
              <a:t>(Functional)</a:t>
            </a:r>
            <a:r>
              <a:rPr kumimoji="1" lang="zh-CN" altLang="en-US" b="1" smtClean="0">
                <a:latin typeface="+mn-lt"/>
                <a:ea typeface="宋体" pitchFamily="2" charset="-122"/>
              </a:rPr>
              <a:t>接口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528" y="1700808"/>
            <a:ext cx="864096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zh-CN" altLang="en-US" sz="2200">
                <a:solidFill>
                  <a:srgbClr val="0000FF"/>
                </a:solidFill>
                <a:ea typeface="宋体" panose="02010600030101010101" pitchFamily="2" charset="-122"/>
              </a:rPr>
              <a:t>只包含一个抽象方法的接口，称为</a:t>
            </a:r>
            <a:r>
              <a:rPr lang="zh-CN" altLang="en-US" sz="2200" b="1">
                <a:solidFill>
                  <a:srgbClr val="0000FF"/>
                </a:solidFill>
                <a:ea typeface="宋体" panose="02010600030101010101" pitchFamily="2" charset="-122"/>
              </a:rPr>
              <a:t>函数式接口</a:t>
            </a:r>
            <a:r>
              <a:rPr lang="zh-CN" altLang="en-US" sz="2200">
                <a:solidFill>
                  <a:srgbClr val="0000FF"/>
                </a:solidFill>
                <a:ea typeface="宋体" panose="02010600030101010101" pitchFamily="2" charset="-122"/>
              </a:rPr>
              <a:t>。</a:t>
            </a:r>
          </a:p>
          <a:p>
            <a:pPr marL="457200" indent="-4572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zh-CN" altLang="en-US" sz="2200">
                <a:ea typeface="宋体" panose="02010600030101010101" pitchFamily="2" charset="-122"/>
              </a:rPr>
              <a:t>你可以通过 </a:t>
            </a:r>
            <a:r>
              <a:rPr lang="en-US" altLang="zh-CN" sz="2200">
                <a:ea typeface="宋体" panose="02010600030101010101" pitchFamily="2" charset="-122"/>
              </a:rPr>
              <a:t>Lambda </a:t>
            </a:r>
            <a:r>
              <a:rPr lang="zh-CN" altLang="en-US" sz="2200">
                <a:ea typeface="宋体" panose="02010600030101010101" pitchFamily="2" charset="-122"/>
              </a:rPr>
              <a:t>表达式来创建该接口的对象。（若 </a:t>
            </a:r>
            <a:r>
              <a:rPr lang="en-US" altLang="zh-CN" sz="2200">
                <a:ea typeface="宋体" panose="02010600030101010101" pitchFamily="2" charset="-122"/>
              </a:rPr>
              <a:t>Lambda </a:t>
            </a:r>
            <a:r>
              <a:rPr lang="zh-CN" altLang="en-US" sz="2200">
                <a:ea typeface="宋体" panose="02010600030101010101" pitchFamily="2" charset="-122"/>
              </a:rPr>
              <a:t>表达式抛出一个受检</a:t>
            </a:r>
            <a:r>
              <a:rPr lang="zh-CN" altLang="en-US" sz="2200" smtClean="0">
                <a:ea typeface="宋体" panose="02010600030101010101" pitchFamily="2" charset="-122"/>
              </a:rPr>
              <a:t>异常</a:t>
            </a:r>
            <a:r>
              <a:rPr lang="en-US" altLang="zh-CN" sz="2200" smtClean="0">
                <a:ea typeface="宋体" panose="02010600030101010101" pitchFamily="2" charset="-122"/>
              </a:rPr>
              <a:t>(</a:t>
            </a:r>
            <a:r>
              <a:rPr lang="zh-CN" altLang="en-US" sz="2200" smtClean="0">
                <a:ea typeface="宋体" panose="02010600030101010101" pitchFamily="2" charset="-122"/>
              </a:rPr>
              <a:t>即：非运行时异常</a:t>
            </a:r>
            <a:r>
              <a:rPr lang="en-US" altLang="zh-CN" sz="2200" smtClean="0">
                <a:ea typeface="宋体" panose="02010600030101010101" pitchFamily="2" charset="-122"/>
              </a:rPr>
              <a:t>)</a:t>
            </a:r>
            <a:r>
              <a:rPr lang="zh-CN" altLang="en-US" sz="2200" smtClean="0">
                <a:ea typeface="宋体" panose="02010600030101010101" pitchFamily="2" charset="-122"/>
              </a:rPr>
              <a:t>，</a:t>
            </a:r>
            <a:r>
              <a:rPr lang="zh-CN" altLang="en-US" sz="2200">
                <a:ea typeface="宋体" panose="02010600030101010101" pitchFamily="2" charset="-122"/>
              </a:rPr>
              <a:t>那么该异常需要在目标接口的抽象方法上进行声明）。</a:t>
            </a:r>
          </a:p>
          <a:p>
            <a:pPr marL="457200" indent="-4572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zh-CN" altLang="en-US" sz="2200">
                <a:ea typeface="宋体" panose="02010600030101010101" pitchFamily="2" charset="-122"/>
              </a:rPr>
              <a:t>我们可以</a:t>
            </a:r>
            <a:r>
              <a:rPr lang="zh-CN" altLang="en-US" sz="2200" smtClean="0">
                <a:ea typeface="宋体" panose="02010600030101010101" pitchFamily="2" charset="-122"/>
              </a:rPr>
              <a:t>在</a:t>
            </a:r>
            <a:r>
              <a:rPr lang="zh-CN" altLang="en-US" sz="2200">
                <a:ea typeface="宋体" panose="02010600030101010101" pitchFamily="2" charset="-122"/>
              </a:rPr>
              <a:t>一个</a:t>
            </a:r>
            <a:r>
              <a:rPr lang="zh-CN" altLang="en-US" sz="2200" smtClean="0">
                <a:ea typeface="宋体" panose="02010600030101010101" pitchFamily="2" charset="-122"/>
              </a:rPr>
              <a:t>接口</a:t>
            </a:r>
            <a:r>
              <a:rPr lang="zh-CN" altLang="en-US" sz="2200">
                <a:ea typeface="宋体" panose="02010600030101010101" pitchFamily="2" charset="-122"/>
              </a:rPr>
              <a:t>上使用 </a:t>
            </a:r>
            <a:r>
              <a:rPr lang="en-US" altLang="zh-CN" sz="2200" b="1">
                <a:solidFill>
                  <a:srgbClr val="FF0000"/>
                </a:solidFill>
                <a:ea typeface="宋体" panose="02010600030101010101" pitchFamily="2" charset="-122"/>
              </a:rPr>
              <a:t>@</a:t>
            </a:r>
            <a:r>
              <a:rPr lang="en-US" altLang="zh-CN" sz="2200" b="1" err="1">
                <a:solidFill>
                  <a:srgbClr val="FF0000"/>
                </a:solidFill>
                <a:ea typeface="宋体" panose="02010600030101010101" pitchFamily="2" charset="-122"/>
              </a:rPr>
              <a:t>FunctionalInterface</a:t>
            </a:r>
            <a:r>
              <a:rPr lang="en-US" altLang="zh-CN" sz="2200" b="1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200">
                <a:ea typeface="宋体" panose="02010600030101010101" pitchFamily="2" charset="-122"/>
              </a:rPr>
              <a:t>注解，这样做可以检查它是否是一个函数式</a:t>
            </a:r>
            <a:r>
              <a:rPr lang="zh-CN" altLang="en-US" sz="2200" smtClean="0">
                <a:ea typeface="宋体" panose="02010600030101010101" pitchFamily="2" charset="-122"/>
              </a:rPr>
              <a:t>接口。同时 </a:t>
            </a:r>
            <a:r>
              <a:rPr lang="en-US" altLang="zh-CN" sz="2200" err="1">
                <a:ea typeface="宋体" panose="02010600030101010101" pitchFamily="2" charset="-122"/>
              </a:rPr>
              <a:t>javadoc</a:t>
            </a:r>
            <a:r>
              <a:rPr lang="en-US" altLang="zh-CN" sz="2200">
                <a:ea typeface="宋体" panose="02010600030101010101" pitchFamily="2" charset="-122"/>
              </a:rPr>
              <a:t> </a:t>
            </a:r>
            <a:r>
              <a:rPr lang="zh-CN" altLang="en-US" sz="2200">
                <a:ea typeface="宋体" panose="02010600030101010101" pitchFamily="2" charset="-122"/>
              </a:rPr>
              <a:t>也会包含一条声明，说明这个接口是一个函数式</a:t>
            </a:r>
            <a:r>
              <a:rPr lang="zh-CN" altLang="en-US" sz="2200" smtClean="0">
                <a:ea typeface="宋体" panose="02010600030101010101" pitchFamily="2" charset="-122"/>
              </a:rPr>
              <a:t>接口。</a:t>
            </a:r>
            <a:endParaRPr lang="en-US" altLang="zh-CN" sz="2200" smtClean="0">
              <a:ea typeface="宋体" panose="02010600030101010101" pitchFamily="2" charset="-122"/>
            </a:endParaRPr>
          </a:p>
          <a:p>
            <a:pPr marL="457200" indent="-4572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zh-CN" altLang="en-US" sz="2200" smtClean="0">
                <a:solidFill>
                  <a:srgbClr val="FF0000"/>
                </a:solidFill>
                <a:ea typeface="宋体" panose="02010600030101010101" pitchFamily="2" charset="-122"/>
              </a:rPr>
              <a:t>在</a:t>
            </a:r>
            <a:r>
              <a:rPr lang="en-US" altLang="zh-CN" sz="2200" smtClean="0">
                <a:solidFill>
                  <a:srgbClr val="FF0000"/>
                </a:solidFill>
                <a:ea typeface="宋体" panose="02010600030101010101" pitchFamily="2" charset="-122"/>
              </a:rPr>
              <a:t>java.util.function</a:t>
            </a:r>
            <a:r>
              <a:rPr lang="zh-CN" altLang="en-US" sz="2200" smtClean="0">
                <a:solidFill>
                  <a:srgbClr val="FF0000"/>
                </a:solidFill>
                <a:ea typeface="宋体" panose="02010600030101010101" pitchFamily="2" charset="-122"/>
              </a:rPr>
              <a:t>包下定义了</a:t>
            </a:r>
            <a:r>
              <a:rPr lang="en-US" altLang="zh-CN" sz="2200" smtClean="0">
                <a:solidFill>
                  <a:srgbClr val="FF0000"/>
                </a:solidFill>
                <a:ea typeface="宋体" panose="02010600030101010101" pitchFamily="2" charset="-122"/>
              </a:rPr>
              <a:t>java 8 </a:t>
            </a:r>
            <a:r>
              <a:rPr lang="zh-CN" altLang="en-US" sz="2200" smtClean="0">
                <a:solidFill>
                  <a:srgbClr val="FF0000"/>
                </a:solidFill>
                <a:ea typeface="宋体" panose="02010600030101010101" pitchFamily="2" charset="-122"/>
              </a:rPr>
              <a:t>的丰富的函数式接口</a:t>
            </a:r>
            <a:endParaRPr lang="en-US" altLang="zh-CN" sz="2200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lnSpc>
                <a:spcPts val="4000"/>
              </a:lnSpc>
            </a:pPr>
            <a:endParaRPr lang="zh-CN" altLang="en-US" sz="22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152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764704"/>
            <a:ext cx="5976664" cy="792088"/>
          </a:xfrm>
        </p:spPr>
        <p:txBody>
          <a:bodyPr>
            <a:normAutofit/>
          </a:bodyPr>
          <a:lstStyle/>
          <a:p>
            <a:r>
              <a:rPr kumimoji="1" lang="zh-CN" altLang="en-US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如何理解函数式接口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9512" y="1484784"/>
            <a:ext cx="864096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smtClean="0">
                <a:ea typeface="宋体" panose="02010600030101010101" pitchFamily="2" charset="-122"/>
              </a:rPr>
              <a:t>Java</a:t>
            </a:r>
            <a:r>
              <a:rPr lang="zh-CN" altLang="en-US" sz="2200">
                <a:ea typeface="宋体" panose="02010600030101010101" pitchFamily="2" charset="-122"/>
              </a:rPr>
              <a:t>从</a:t>
            </a:r>
            <a:r>
              <a:rPr lang="zh-CN" altLang="en-US" sz="2200" smtClean="0">
                <a:ea typeface="宋体" panose="02010600030101010101" pitchFamily="2" charset="-122"/>
              </a:rPr>
              <a:t>诞生日起就是</a:t>
            </a:r>
            <a:r>
              <a:rPr lang="zh-CN" altLang="en-US" sz="2200">
                <a:ea typeface="宋体" panose="02010600030101010101" pitchFamily="2" charset="-122"/>
              </a:rPr>
              <a:t>一直倡导“一切皆对象”，在</a:t>
            </a:r>
            <a:r>
              <a:rPr lang="en-US" altLang="zh-CN" sz="2200">
                <a:ea typeface="宋体" panose="02010600030101010101" pitchFamily="2" charset="-122"/>
              </a:rPr>
              <a:t>java</a:t>
            </a:r>
            <a:r>
              <a:rPr lang="zh-CN" altLang="en-US" sz="2200" smtClean="0">
                <a:ea typeface="宋体" panose="02010600030101010101" pitchFamily="2" charset="-122"/>
              </a:rPr>
              <a:t>里面面向对象</a:t>
            </a:r>
            <a:r>
              <a:rPr lang="en-US" altLang="zh-CN" sz="2200" smtClean="0">
                <a:ea typeface="宋体" panose="02010600030101010101" pitchFamily="2" charset="-122"/>
              </a:rPr>
              <a:t>(OOP)</a:t>
            </a:r>
            <a:r>
              <a:rPr lang="zh-CN" altLang="en-US" sz="2200" smtClean="0">
                <a:ea typeface="宋体" panose="02010600030101010101" pitchFamily="2" charset="-122"/>
              </a:rPr>
              <a:t>编程</a:t>
            </a:r>
            <a:r>
              <a:rPr lang="zh-CN" altLang="en-US" sz="2200">
                <a:ea typeface="宋体" panose="02010600030101010101" pitchFamily="2" charset="-122"/>
              </a:rPr>
              <a:t>是一切</a:t>
            </a:r>
            <a:r>
              <a:rPr lang="zh-CN" altLang="en-US" sz="2200" smtClean="0">
                <a:ea typeface="宋体" panose="02010600030101010101" pitchFamily="2" charset="-122"/>
              </a:rPr>
              <a:t>。但是</a:t>
            </a:r>
            <a:r>
              <a:rPr lang="zh-CN" altLang="en-US" sz="2200">
                <a:ea typeface="宋体" panose="02010600030101010101" pitchFamily="2" charset="-122"/>
              </a:rPr>
              <a:t>随着</a:t>
            </a:r>
            <a:r>
              <a:rPr lang="en-US" altLang="zh-CN" sz="2200">
                <a:ea typeface="宋体" panose="02010600030101010101" pitchFamily="2" charset="-122"/>
              </a:rPr>
              <a:t>python</a:t>
            </a:r>
            <a:r>
              <a:rPr lang="zh-CN" altLang="en-US" sz="2200">
                <a:ea typeface="宋体" panose="02010600030101010101" pitchFamily="2" charset="-122"/>
              </a:rPr>
              <a:t>、</a:t>
            </a:r>
            <a:r>
              <a:rPr lang="en-US" altLang="zh-CN" sz="2200">
                <a:ea typeface="宋体" panose="02010600030101010101" pitchFamily="2" charset="-122"/>
              </a:rPr>
              <a:t>scala</a:t>
            </a:r>
            <a:r>
              <a:rPr lang="zh-CN" altLang="en-US" sz="2200">
                <a:ea typeface="宋体" panose="02010600030101010101" pitchFamily="2" charset="-122"/>
              </a:rPr>
              <a:t>等语言</a:t>
            </a:r>
            <a:r>
              <a:rPr lang="zh-CN" altLang="en-US" sz="2200" smtClean="0">
                <a:ea typeface="宋体" panose="02010600030101010101" pitchFamily="2" charset="-122"/>
              </a:rPr>
              <a:t>的兴起</a:t>
            </a:r>
            <a:r>
              <a:rPr lang="zh-CN" altLang="en-US" sz="2200">
                <a:ea typeface="宋体" panose="02010600030101010101" pitchFamily="2" charset="-122"/>
              </a:rPr>
              <a:t>和新技术的挑战，</a:t>
            </a:r>
            <a:r>
              <a:rPr lang="en-US" altLang="zh-CN" sz="2200">
                <a:ea typeface="宋体" panose="02010600030101010101" pitchFamily="2" charset="-122"/>
              </a:rPr>
              <a:t>java</a:t>
            </a:r>
            <a:r>
              <a:rPr lang="zh-CN" altLang="en-US" sz="2200">
                <a:ea typeface="宋体" panose="02010600030101010101" pitchFamily="2" charset="-122"/>
              </a:rPr>
              <a:t>不得不做出调整以便支持更加广泛的技术要求</a:t>
            </a:r>
            <a:r>
              <a:rPr lang="zh-CN" altLang="en-US" sz="2200" smtClean="0">
                <a:ea typeface="宋体" panose="02010600030101010101" pitchFamily="2" charset="-122"/>
              </a:rPr>
              <a:t>，也</a:t>
            </a:r>
            <a:r>
              <a:rPr lang="zh-CN" altLang="en-US" sz="2200">
                <a:ea typeface="宋体" panose="02010600030101010101" pitchFamily="2" charset="-122"/>
              </a:rPr>
              <a:t>即</a:t>
            </a:r>
            <a:r>
              <a:rPr lang="en-US" altLang="zh-CN" sz="2200">
                <a:solidFill>
                  <a:srgbClr val="0000FF"/>
                </a:solidFill>
                <a:ea typeface="宋体" panose="02010600030101010101" pitchFamily="2" charset="-122"/>
              </a:rPr>
              <a:t>java</a:t>
            </a:r>
            <a:r>
              <a:rPr lang="zh-CN" altLang="en-US" sz="2200">
                <a:solidFill>
                  <a:srgbClr val="0000FF"/>
                </a:solidFill>
                <a:ea typeface="宋体" panose="02010600030101010101" pitchFamily="2" charset="-122"/>
              </a:rPr>
              <a:t>不但可以支持</a:t>
            </a:r>
            <a:r>
              <a:rPr lang="en-US" altLang="zh-CN" sz="2200">
                <a:solidFill>
                  <a:srgbClr val="0000FF"/>
                </a:solidFill>
                <a:ea typeface="宋体" panose="02010600030101010101" pitchFamily="2" charset="-122"/>
              </a:rPr>
              <a:t>OOP</a:t>
            </a:r>
            <a:r>
              <a:rPr lang="zh-CN" altLang="en-US" sz="2200">
                <a:solidFill>
                  <a:srgbClr val="0000FF"/>
                </a:solidFill>
                <a:ea typeface="宋体" panose="02010600030101010101" pitchFamily="2" charset="-122"/>
              </a:rPr>
              <a:t>还可以支持</a:t>
            </a:r>
            <a:r>
              <a:rPr lang="en-US" altLang="zh-CN" sz="2200">
                <a:solidFill>
                  <a:srgbClr val="0000FF"/>
                </a:solidFill>
                <a:ea typeface="宋体" panose="02010600030101010101" pitchFamily="2" charset="-122"/>
              </a:rPr>
              <a:t>OOF</a:t>
            </a:r>
            <a:r>
              <a:rPr lang="zh-CN" altLang="en-US" sz="2200">
                <a:solidFill>
                  <a:srgbClr val="0000FF"/>
                </a:solidFill>
                <a:ea typeface="宋体" panose="02010600030101010101" pitchFamily="2" charset="-122"/>
              </a:rPr>
              <a:t>（面向函数编程）</a:t>
            </a:r>
          </a:p>
          <a:p>
            <a:r>
              <a:rPr lang="zh-CN" altLang="en-US" sz="2200">
                <a:ea typeface="宋体" panose="02010600030101010101" pitchFamily="2" charset="-122"/>
              </a:rPr>
              <a:t> </a:t>
            </a:r>
          </a:p>
          <a:p>
            <a:r>
              <a:rPr lang="zh-CN" altLang="en-US" sz="2200">
                <a:ea typeface="宋体" panose="02010600030101010101" pitchFamily="2" charset="-122"/>
              </a:rPr>
              <a:t>在函数式编程语言当中，函数被当做一等公民对待。在将函数作为一等公民的编程语言中，</a:t>
            </a:r>
            <a:r>
              <a:rPr lang="en-US" altLang="zh-CN" sz="2200">
                <a:ea typeface="宋体" panose="02010600030101010101" pitchFamily="2" charset="-122"/>
              </a:rPr>
              <a:t>Lambda</a:t>
            </a:r>
            <a:r>
              <a:rPr lang="zh-CN" altLang="en-US" sz="2200">
                <a:ea typeface="宋体" panose="02010600030101010101" pitchFamily="2" charset="-122"/>
              </a:rPr>
              <a:t>表达式的类型是函数</a:t>
            </a:r>
            <a:r>
              <a:rPr lang="zh-CN" altLang="en-US" sz="2200" smtClean="0">
                <a:ea typeface="宋体" panose="02010600030101010101" pitchFamily="2" charset="-122"/>
              </a:rPr>
              <a:t>。但是</a:t>
            </a:r>
            <a:r>
              <a:rPr lang="zh-CN" altLang="en-US" sz="2200">
                <a:ea typeface="宋体" panose="02010600030101010101" pitchFamily="2" charset="-122"/>
              </a:rPr>
              <a:t>在</a:t>
            </a:r>
            <a:r>
              <a:rPr lang="en-US" altLang="zh-CN" sz="2200">
                <a:ea typeface="宋体" panose="02010600030101010101" pitchFamily="2" charset="-122"/>
              </a:rPr>
              <a:t>Java8</a:t>
            </a:r>
            <a:r>
              <a:rPr lang="zh-CN" altLang="en-US" sz="2200">
                <a:ea typeface="宋体" panose="02010600030101010101" pitchFamily="2" charset="-122"/>
              </a:rPr>
              <a:t>中，有所不同。在</a:t>
            </a:r>
            <a:r>
              <a:rPr lang="en-US" altLang="zh-CN" sz="2200">
                <a:ea typeface="宋体" panose="02010600030101010101" pitchFamily="2" charset="-122"/>
              </a:rPr>
              <a:t>Java8</a:t>
            </a:r>
            <a:r>
              <a:rPr lang="zh-CN" altLang="en-US" sz="2200">
                <a:ea typeface="宋体" panose="02010600030101010101" pitchFamily="2" charset="-122"/>
              </a:rPr>
              <a:t>中，</a:t>
            </a:r>
            <a:r>
              <a:rPr lang="en-US" altLang="zh-CN" sz="2200">
                <a:ea typeface="宋体" panose="02010600030101010101" pitchFamily="2" charset="-122"/>
              </a:rPr>
              <a:t>Lambda</a:t>
            </a:r>
            <a:r>
              <a:rPr lang="zh-CN" altLang="en-US" sz="2200">
                <a:ea typeface="宋体" panose="02010600030101010101" pitchFamily="2" charset="-122"/>
              </a:rPr>
              <a:t>表达式是对象，而不是函数，它们必须依附于一类特别的对象类型</a:t>
            </a:r>
            <a:r>
              <a:rPr lang="en-US" altLang="zh-CN" sz="2200">
                <a:ea typeface="宋体" panose="02010600030101010101" pitchFamily="2" charset="-122"/>
              </a:rPr>
              <a:t>——</a:t>
            </a:r>
            <a:r>
              <a:rPr lang="zh-CN" altLang="en-US" sz="2200">
                <a:solidFill>
                  <a:srgbClr val="0000FF"/>
                </a:solidFill>
                <a:ea typeface="宋体" panose="02010600030101010101" pitchFamily="2" charset="-122"/>
              </a:rPr>
              <a:t>函数式接口</a:t>
            </a:r>
            <a:r>
              <a:rPr lang="zh-CN" altLang="en-US" sz="2200">
                <a:ea typeface="宋体" panose="02010600030101010101" pitchFamily="2" charset="-122"/>
              </a:rPr>
              <a:t>。</a:t>
            </a:r>
          </a:p>
          <a:p>
            <a:r>
              <a:rPr lang="zh-CN" altLang="en-US" sz="2200">
                <a:ea typeface="宋体" panose="02010600030101010101" pitchFamily="2" charset="-122"/>
              </a:rPr>
              <a:t> </a:t>
            </a:r>
          </a:p>
          <a:p>
            <a:r>
              <a:rPr lang="zh-CN" altLang="en-US" sz="2200">
                <a:ea typeface="宋体" panose="02010600030101010101" pitchFamily="2" charset="-122"/>
              </a:rPr>
              <a:t>简单的说，在</a:t>
            </a:r>
            <a:r>
              <a:rPr lang="en-US" altLang="zh-CN" sz="2200">
                <a:ea typeface="宋体" panose="02010600030101010101" pitchFamily="2" charset="-122"/>
              </a:rPr>
              <a:t>Java8</a:t>
            </a:r>
            <a:r>
              <a:rPr lang="zh-CN" altLang="en-US" sz="2200">
                <a:ea typeface="宋体" panose="02010600030101010101" pitchFamily="2" charset="-122"/>
              </a:rPr>
              <a:t>中，</a:t>
            </a:r>
            <a:r>
              <a:rPr lang="en-US" altLang="zh-CN" sz="2200">
                <a:solidFill>
                  <a:srgbClr val="0000FF"/>
                </a:solidFill>
                <a:ea typeface="宋体" panose="02010600030101010101" pitchFamily="2" charset="-122"/>
              </a:rPr>
              <a:t>Lambda</a:t>
            </a:r>
            <a:r>
              <a:rPr lang="zh-CN" altLang="en-US" sz="2200">
                <a:solidFill>
                  <a:srgbClr val="0000FF"/>
                </a:solidFill>
                <a:ea typeface="宋体" panose="02010600030101010101" pitchFamily="2" charset="-122"/>
              </a:rPr>
              <a:t>表达式就是一个函数式接口的实例。</a:t>
            </a:r>
            <a:r>
              <a:rPr lang="zh-CN" altLang="en-US" sz="2200">
                <a:ea typeface="宋体" panose="02010600030101010101" pitchFamily="2" charset="-122"/>
              </a:rPr>
              <a:t>这就是</a:t>
            </a:r>
            <a:r>
              <a:rPr lang="en-US" altLang="zh-CN" sz="2200">
                <a:ea typeface="宋体" panose="02010600030101010101" pitchFamily="2" charset="-122"/>
              </a:rPr>
              <a:t>Lambda</a:t>
            </a:r>
            <a:r>
              <a:rPr lang="zh-CN" altLang="en-US" sz="2200">
                <a:ea typeface="宋体" panose="02010600030101010101" pitchFamily="2" charset="-122"/>
              </a:rPr>
              <a:t>表达式和函数式接口的关系</a:t>
            </a:r>
            <a:r>
              <a:rPr lang="zh-CN" altLang="en-US" sz="2200" smtClean="0">
                <a:ea typeface="宋体" panose="02010600030101010101" pitchFamily="2" charset="-122"/>
              </a:rPr>
              <a:t>。也就是说</a:t>
            </a:r>
            <a:r>
              <a:rPr lang="zh-CN" altLang="en-US" sz="2200">
                <a:ea typeface="宋体" panose="02010600030101010101" pitchFamily="2" charset="-122"/>
              </a:rPr>
              <a:t>，只要一个对象是函数式接口的实例，那么该对象就可以用</a:t>
            </a:r>
            <a:r>
              <a:rPr lang="en-US" altLang="zh-CN" sz="2200">
                <a:ea typeface="宋体" panose="02010600030101010101" pitchFamily="2" charset="-122"/>
              </a:rPr>
              <a:t>Lambda</a:t>
            </a:r>
            <a:r>
              <a:rPr lang="zh-CN" altLang="en-US" sz="2200">
                <a:ea typeface="宋体" panose="02010600030101010101" pitchFamily="2" charset="-122"/>
              </a:rPr>
              <a:t>表达式来表示。</a:t>
            </a:r>
          </a:p>
          <a:p>
            <a:r>
              <a:rPr lang="zh-CN" altLang="en-US" sz="2200">
                <a:solidFill>
                  <a:srgbClr val="0000FF"/>
                </a:solidFill>
                <a:ea typeface="宋体" panose="02010600030101010101" pitchFamily="2" charset="-122"/>
              </a:rPr>
              <a:t>所以以前用匿名内部类表示的现在都可以用</a:t>
            </a:r>
            <a:r>
              <a:rPr lang="en-US" altLang="zh-CN" sz="2200">
                <a:solidFill>
                  <a:srgbClr val="0000FF"/>
                </a:solidFill>
                <a:ea typeface="宋体" panose="02010600030101010101" pitchFamily="2" charset="-122"/>
              </a:rPr>
              <a:t>Lambda</a:t>
            </a:r>
            <a:r>
              <a:rPr lang="zh-CN" altLang="en-US" sz="2200">
                <a:solidFill>
                  <a:srgbClr val="0000FF"/>
                </a:solidFill>
                <a:ea typeface="宋体" panose="02010600030101010101" pitchFamily="2" charset="-122"/>
              </a:rPr>
              <a:t>表达式来写。</a:t>
            </a:r>
          </a:p>
        </p:txBody>
      </p:sp>
    </p:spTree>
    <p:extLst>
      <p:ext uri="{BB962C8B-B14F-4D97-AF65-F5344CB8AC3E}">
        <p14:creationId xmlns:p14="http://schemas.microsoft.com/office/powerpoint/2010/main" val="29399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0958" y="737658"/>
            <a:ext cx="4437306" cy="792088"/>
          </a:xfrm>
        </p:spPr>
        <p:txBody>
          <a:bodyPr>
            <a:normAutofit/>
          </a:bodyPr>
          <a:lstStyle/>
          <a:p>
            <a:r>
              <a:rPr kumimoji="1" lang="zh-CN" altLang="en-US" b="1" smtClean="0">
                <a:latin typeface="+mn-lt"/>
                <a:ea typeface="宋体" pitchFamily="2" charset="-122"/>
              </a:rPr>
              <a:t>函数</a:t>
            </a:r>
            <a:r>
              <a:rPr kumimoji="1" lang="zh-CN" altLang="en-US" b="1">
                <a:latin typeface="+mn-lt"/>
                <a:ea typeface="宋体" pitchFamily="2" charset="-122"/>
              </a:rPr>
              <a:t>式</a:t>
            </a:r>
            <a:r>
              <a:rPr kumimoji="1" lang="zh-CN" altLang="en-US" b="1" smtClean="0">
                <a:latin typeface="+mn-lt"/>
                <a:ea typeface="宋体" pitchFamily="2" charset="-122"/>
              </a:rPr>
              <a:t>接口举例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69218"/>
            <a:ext cx="8548349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876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0958" y="737658"/>
            <a:ext cx="4437306" cy="792088"/>
          </a:xfrm>
        </p:spPr>
        <p:txBody>
          <a:bodyPr>
            <a:normAutofit/>
          </a:bodyPr>
          <a:lstStyle/>
          <a:p>
            <a:r>
              <a:rPr kumimoji="1" lang="zh-CN" altLang="en-US" b="1">
                <a:latin typeface="+mn-lt"/>
                <a:ea typeface="宋体" pitchFamily="2" charset="-122"/>
              </a:rPr>
              <a:t>自定义函数式接口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80" y="1529745"/>
            <a:ext cx="4630216" cy="14431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83568" y="3328478"/>
            <a:ext cx="6624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latin typeface="宋体" panose="02010600030101010101" pitchFamily="2" charset="-122"/>
                <a:ea typeface="宋体" panose="02010600030101010101" pitchFamily="2" charset="-122"/>
              </a:rPr>
              <a:t>函数式接口中使用泛型：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80" y="3861048"/>
            <a:ext cx="4486200" cy="144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09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737658"/>
            <a:ext cx="5472608" cy="792088"/>
          </a:xfrm>
        </p:spPr>
        <p:txBody>
          <a:bodyPr>
            <a:normAutofit fontScale="90000"/>
          </a:bodyPr>
          <a:lstStyle/>
          <a:p>
            <a:r>
              <a:rPr kumimoji="1" lang="zh-CN" altLang="en-US" b="1" smtClean="0">
                <a:latin typeface="+mn-lt"/>
                <a:ea typeface="宋体" panose="02010600030101010101" pitchFamily="2" charset="-122"/>
              </a:rPr>
              <a:t>作为</a:t>
            </a:r>
            <a:r>
              <a:rPr kumimoji="1" lang="zh-CN" altLang="en-US" b="1">
                <a:latin typeface="+mn-lt"/>
                <a:ea typeface="宋体" panose="02010600030101010101" pitchFamily="2" charset="-122"/>
              </a:rPr>
              <a:t>参数传递 </a:t>
            </a:r>
            <a:r>
              <a:rPr kumimoji="1" lang="en-US" altLang="zh-CN" b="1">
                <a:latin typeface="+mn-lt"/>
                <a:ea typeface="宋体" panose="02010600030101010101" pitchFamily="2" charset="-122"/>
              </a:rPr>
              <a:t>Lambda </a:t>
            </a:r>
            <a:r>
              <a:rPr kumimoji="1" lang="zh-CN" altLang="en-US" b="1">
                <a:latin typeface="+mn-lt"/>
                <a:ea typeface="宋体" panose="02010600030101010101" pitchFamily="2" charset="-122"/>
              </a:rPr>
              <a:t>表达式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3850" y="5085184"/>
            <a:ext cx="8292606" cy="1424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smtClean="0">
                <a:solidFill>
                  <a:srgbClr val="FF0000"/>
                </a:solidFill>
                <a:ea typeface="宋体" panose="02010600030101010101" pitchFamily="2" charset="-122"/>
              </a:rPr>
              <a:t>作为</a:t>
            </a:r>
            <a:r>
              <a:rPr lang="zh-CN" altLang="en-US" sz="2000" b="1">
                <a:solidFill>
                  <a:srgbClr val="FF0000"/>
                </a:solidFill>
                <a:ea typeface="宋体" panose="02010600030101010101" pitchFamily="2" charset="-122"/>
              </a:rPr>
              <a:t>参数传递 </a:t>
            </a:r>
            <a:r>
              <a:rPr lang="en-US" altLang="zh-CN" sz="2000" b="1">
                <a:solidFill>
                  <a:srgbClr val="FF0000"/>
                </a:solidFill>
                <a:ea typeface="宋体" panose="02010600030101010101" pitchFamily="2" charset="-122"/>
              </a:rPr>
              <a:t>Lambda </a:t>
            </a:r>
            <a:r>
              <a:rPr lang="zh-CN" altLang="en-US" sz="2000" b="1">
                <a:solidFill>
                  <a:srgbClr val="FF0000"/>
                </a:solidFill>
                <a:ea typeface="宋体" panose="02010600030101010101" pitchFamily="2" charset="-122"/>
              </a:rPr>
              <a:t>表达式：为了将 </a:t>
            </a:r>
            <a:r>
              <a:rPr lang="en-US" altLang="zh-CN" sz="2000" b="1">
                <a:solidFill>
                  <a:srgbClr val="FF0000"/>
                </a:solidFill>
                <a:ea typeface="宋体" panose="02010600030101010101" pitchFamily="2" charset="-122"/>
              </a:rPr>
              <a:t>Lambda </a:t>
            </a:r>
            <a:r>
              <a:rPr lang="zh-CN" altLang="en-US" sz="2000" b="1">
                <a:solidFill>
                  <a:srgbClr val="FF0000"/>
                </a:solidFill>
                <a:ea typeface="宋体" panose="02010600030101010101" pitchFamily="2" charset="-122"/>
              </a:rPr>
              <a:t>表达式作为参数传递，接收</a:t>
            </a:r>
            <a:r>
              <a:rPr lang="en-US" altLang="zh-CN" sz="2000" b="1">
                <a:solidFill>
                  <a:srgbClr val="FF0000"/>
                </a:solidFill>
                <a:ea typeface="宋体" panose="02010600030101010101" pitchFamily="2" charset="-122"/>
              </a:rPr>
              <a:t>Lambda </a:t>
            </a:r>
            <a:r>
              <a:rPr lang="zh-CN" altLang="en-US" sz="2000" b="1">
                <a:solidFill>
                  <a:srgbClr val="FF0000"/>
                </a:solidFill>
                <a:ea typeface="宋体" panose="02010600030101010101" pitchFamily="2" charset="-122"/>
              </a:rPr>
              <a:t>表达式的参数类型必须是与该 </a:t>
            </a:r>
            <a:r>
              <a:rPr lang="en-US" altLang="zh-CN" sz="2000" b="1">
                <a:solidFill>
                  <a:srgbClr val="FF0000"/>
                </a:solidFill>
                <a:ea typeface="宋体" panose="02010600030101010101" pitchFamily="2" charset="-122"/>
              </a:rPr>
              <a:t>Lambda </a:t>
            </a:r>
            <a:r>
              <a:rPr lang="zh-CN" altLang="en-US" sz="2000" b="1">
                <a:solidFill>
                  <a:srgbClr val="FF0000"/>
                </a:solidFill>
                <a:ea typeface="宋体" panose="02010600030101010101" pitchFamily="2" charset="-122"/>
              </a:rPr>
              <a:t>表达式兼容的函数式接口的类型。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700808"/>
            <a:ext cx="8502705" cy="9435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900" y="3449959"/>
            <a:ext cx="7049245" cy="1045638"/>
          </a:xfrm>
          <a:prstGeom prst="rect">
            <a:avLst/>
          </a:prstGeom>
        </p:spPr>
      </p:pic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79512" y="3047153"/>
            <a:ext cx="3603280" cy="373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1800" b="1" smtClean="0">
                <a:latin typeface="+mn-lt"/>
                <a:ea typeface="宋体" panose="02010600030101010101" pitchFamily="2" charset="-122"/>
              </a:rPr>
              <a:t>作为参数传递 </a:t>
            </a:r>
            <a:r>
              <a:rPr kumimoji="1" lang="en-US" altLang="zh-CN" sz="1800" b="1" smtClean="0">
                <a:latin typeface="+mn-lt"/>
                <a:ea typeface="宋体" panose="02010600030101010101" pitchFamily="2" charset="-122"/>
              </a:rPr>
              <a:t>Lambda </a:t>
            </a:r>
            <a:r>
              <a:rPr kumimoji="1" lang="zh-CN" altLang="en-US" sz="1800" b="1" smtClean="0">
                <a:latin typeface="+mn-lt"/>
                <a:ea typeface="宋体" panose="02010600030101010101" pitchFamily="2" charset="-122"/>
              </a:rPr>
              <a:t>表达式：</a:t>
            </a:r>
            <a:endParaRPr kumimoji="1" lang="zh-CN" altLang="en-US" sz="1800" b="1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427984" y="1643916"/>
            <a:ext cx="2520280" cy="3449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75656" y="3823520"/>
            <a:ext cx="4176464" cy="3255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325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78863" y="548680"/>
            <a:ext cx="5673457" cy="792088"/>
          </a:xfrm>
        </p:spPr>
        <p:txBody>
          <a:bodyPr>
            <a:normAutofit fontScale="90000"/>
          </a:bodyPr>
          <a:lstStyle/>
          <a:p>
            <a:r>
              <a:rPr kumimoji="1" lang="en-US" altLang="zh-CN" b="1" smtClean="0">
                <a:latin typeface="+mn-lt"/>
                <a:ea typeface="宋体" pitchFamily="2" charset="-122"/>
              </a:rPr>
              <a:t>Java </a:t>
            </a:r>
            <a:r>
              <a:rPr kumimoji="1" lang="zh-CN" altLang="en-US" b="1">
                <a:latin typeface="+mn-lt"/>
                <a:ea typeface="宋体" pitchFamily="2" charset="-122"/>
              </a:rPr>
              <a:t>内置四大核心函数式接口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654426"/>
              </p:ext>
            </p:extLst>
          </p:nvPr>
        </p:nvGraphicFramePr>
        <p:xfrm>
          <a:off x="251520" y="1412505"/>
          <a:ext cx="8712968" cy="50625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78242"/>
                <a:gridCol w="2178242"/>
                <a:gridCol w="2178242"/>
                <a:gridCol w="2178242"/>
              </a:tblGrid>
              <a:tr h="4323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函数式接口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参数类型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返回类型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用途</a:t>
                      </a:r>
                      <a:endParaRPr lang="zh-CN" sz="15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060"/>
                    </a:solidFill>
                  </a:tcPr>
                </a:tc>
              </a:tr>
              <a:tr h="10651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Consumer&lt;T&gt;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消费型接口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T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void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对类型为</a:t>
                      </a:r>
                      <a:r>
                        <a:rPr lang="en-US" sz="15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T</a:t>
                      </a:r>
                      <a:r>
                        <a:rPr lang="zh-CN" sz="15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的对象应用操作，包含</a:t>
                      </a:r>
                      <a:r>
                        <a:rPr lang="zh-CN" sz="15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方法</a:t>
                      </a:r>
                      <a:r>
                        <a:rPr lang="zh-CN" altLang="en-US" sz="15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：</a:t>
                      </a:r>
                      <a:endParaRPr lang="en-US" altLang="zh-CN" sz="1500" kern="100" smtClean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b="1" kern="10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void </a:t>
                      </a:r>
                      <a:r>
                        <a:rPr lang="en-US" sz="1500" b="1" kern="100">
                          <a:solidFill>
                            <a:srgbClr val="0000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accept(T t)</a:t>
                      </a:r>
                      <a:endParaRPr lang="zh-CN" sz="1500" b="1" kern="100">
                        <a:solidFill>
                          <a:srgbClr val="0000FF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988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Supplier&lt;T&gt;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供给型接口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无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T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返回类型为</a:t>
                      </a:r>
                      <a:r>
                        <a:rPr lang="en-US" sz="15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T</a:t>
                      </a:r>
                      <a:r>
                        <a:rPr lang="zh-CN" sz="15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的对象，包含</a:t>
                      </a:r>
                      <a:r>
                        <a:rPr lang="zh-CN" sz="15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方法</a:t>
                      </a:r>
                      <a:r>
                        <a:rPr lang="zh-CN" altLang="en-US" sz="15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：</a:t>
                      </a:r>
                      <a:r>
                        <a:rPr lang="en-US" sz="1500" b="1" kern="10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T </a:t>
                      </a:r>
                      <a:r>
                        <a:rPr lang="en-US" sz="1500" b="1" kern="100">
                          <a:solidFill>
                            <a:srgbClr val="0000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get</a:t>
                      </a:r>
                      <a:r>
                        <a:rPr lang="en-US" sz="1500" b="1" kern="10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()</a:t>
                      </a:r>
                      <a:endParaRPr lang="zh-CN" sz="1500" b="1" kern="100">
                        <a:solidFill>
                          <a:srgbClr val="0000FF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3314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Function&lt;T, R&gt;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函数型接口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T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R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对类型为</a:t>
                      </a:r>
                      <a:r>
                        <a:rPr lang="en-US" sz="15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T</a:t>
                      </a:r>
                      <a:r>
                        <a:rPr lang="zh-CN" sz="15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的对象应用操作，并返回结果。结果是</a:t>
                      </a:r>
                      <a:r>
                        <a:rPr lang="en-US" sz="15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R</a:t>
                      </a:r>
                      <a:r>
                        <a:rPr lang="zh-CN" sz="15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类型的对象。包含</a:t>
                      </a:r>
                      <a:r>
                        <a:rPr lang="zh-CN" sz="15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方法</a:t>
                      </a:r>
                      <a:r>
                        <a:rPr lang="zh-CN" altLang="en-US" sz="15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：</a:t>
                      </a:r>
                      <a:r>
                        <a:rPr lang="en-US" sz="1500" b="1" kern="10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R </a:t>
                      </a:r>
                      <a:r>
                        <a:rPr lang="en-US" sz="1500" b="1" kern="100">
                          <a:solidFill>
                            <a:srgbClr val="0000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apply(T t</a:t>
                      </a:r>
                      <a:r>
                        <a:rPr lang="en-US" sz="1500" b="1" kern="10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)</a:t>
                      </a:r>
                      <a:endParaRPr lang="zh-CN" sz="1500" b="1" kern="100">
                        <a:solidFill>
                          <a:srgbClr val="0000FF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4347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Predicate&lt;T&gt;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断定型接口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T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boolean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确定类型为</a:t>
                      </a:r>
                      <a:r>
                        <a:rPr lang="en-US" sz="15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T</a:t>
                      </a:r>
                      <a:r>
                        <a:rPr lang="zh-CN" sz="15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的对象是否满足某约束，并返回 </a:t>
                      </a:r>
                      <a:r>
                        <a:rPr lang="en-US" sz="15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boolean </a:t>
                      </a:r>
                      <a:r>
                        <a:rPr lang="zh-CN" sz="15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值。包含</a:t>
                      </a:r>
                      <a:r>
                        <a:rPr lang="zh-CN" sz="15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方法</a:t>
                      </a:r>
                      <a:endParaRPr lang="zh-CN" sz="1500" kern="10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solidFill>
                            <a:srgbClr val="0000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boolean test(T t</a:t>
                      </a:r>
                      <a:r>
                        <a:rPr lang="en-US" sz="1500" b="1" kern="10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)</a:t>
                      </a:r>
                      <a:endParaRPr lang="zh-CN" sz="1500" b="1" kern="100">
                        <a:solidFill>
                          <a:srgbClr val="0000FF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304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78863" y="548680"/>
            <a:ext cx="5673457" cy="792088"/>
          </a:xfrm>
        </p:spPr>
        <p:txBody>
          <a:bodyPr>
            <a:normAutofit/>
          </a:bodyPr>
          <a:lstStyle/>
          <a:p>
            <a:r>
              <a:rPr kumimoji="1" lang="zh-CN" altLang="en-US" sz="3200" b="1" smtClean="0">
                <a:latin typeface="+mn-lt"/>
                <a:ea typeface="宋体" pitchFamily="2" charset="-122"/>
              </a:rPr>
              <a:t>其他</a:t>
            </a:r>
            <a:r>
              <a:rPr kumimoji="1" lang="zh-CN" altLang="en-US" sz="3200" b="1">
                <a:latin typeface="+mn-lt"/>
                <a:ea typeface="宋体" pitchFamily="2" charset="-122"/>
              </a:rPr>
              <a:t>接口</a:t>
            </a:r>
            <a:endParaRPr kumimoji="1" lang="zh-CN" altLang="en-US" sz="3200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466504"/>
              </p:ext>
            </p:extLst>
          </p:nvPr>
        </p:nvGraphicFramePr>
        <p:xfrm>
          <a:off x="251520" y="1268760"/>
          <a:ext cx="8712967" cy="55526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32248"/>
                <a:gridCol w="1440160"/>
                <a:gridCol w="1296144"/>
                <a:gridCol w="3744415"/>
              </a:tblGrid>
              <a:tr h="4320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函数式接口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参数类型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返回类型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用途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060"/>
                    </a:solidFill>
                  </a:tcPr>
                </a:tc>
              </a:tr>
              <a:tr h="720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BiFunction&lt;T</a:t>
                      </a:r>
                      <a:r>
                        <a:rPr lang="en-US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, U, R&gt;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T, U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R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对类型为 </a:t>
                      </a:r>
                      <a:r>
                        <a:rPr lang="en-US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T, U </a:t>
                      </a:r>
                      <a:r>
                        <a:rPr lang="zh-CN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参数应用操作，返回 </a:t>
                      </a:r>
                      <a:r>
                        <a:rPr lang="en-US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R </a:t>
                      </a:r>
                      <a:r>
                        <a:rPr lang="zh-CN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类型的结果。包含方法</a:t>
                      </a:r>
                      <a:r>
                        <a:rPr lang="zh-CN" sz="18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为</a:t>
                      </a:r>
                      <a:r>
                        <a:rPr lang="en-US" altLang="zh-CN" sz="1800" kern="100" baseline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 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R </a:t>
                      </a:r>
                      <a:r>
                        <a:rPr lang="en-US" sz="1800" kern="100"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apply(T t, U u);</a:t>
                      </a:r>
                      <a:endParaRPr lang="zh-CN" sz="1800" kern="100">
                        <a:solidFill>
                          <a:srgbClr val="FF0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20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err="1">
                          <a:effectLst/>
                          <a:latin typeface="+mn-lt"/>
                          <a:ea typeface="宋体" panose="02010600030101010101" pitchFamily="2" charset="-122"/>
                        </a:rPr>
                        <a:t>UnaryOperator</a:t>
                      </a:r>
                      <a:r>
                        <a:rPr lang="en-US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&lt;T&gt;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(Function</a:t>
                      </a:r>
                      <a:r>
                        <a:rPr lang="zh-CN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子接口</a:t>
                      </a:r>
                      <a:r>
                        <a:rPr lang="en-US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)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T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T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对类型为</a:t>
                      </a:r>
                      <a:r>
                        <a:rPr lang="en-US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T</a:t>
                      </a:r>
                      <a:r>
                        <a:rPr lang="zh-CN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的对象进行一元运算，并返回</a:t>
                      </a:r>
                      <a:r>
                        <a:rPr lang="en-US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T</a:t>
                      </a:r>
                      <a:r>
                        <a:rPr lang="zh-CN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类型的结果。包含方法</a:t>
                      </a:r>
                      <a:r>
                        <a:rPr lang="zh-CN" sz="1800" kern="1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为</a:t>
                      </a:r>
                      <a:r>
                        <a:rPr lang="en-US" altLang="zh-CN" sz="1800" kern="100" baseline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T </a:t>
                      </a:r>
                      <a:r>
                        <a:rPr lang="en-US" sz="1800" kern="100"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apply(T t);</a:t>
                      </a:r>
                      <a:endParaRPr lang="zh-CN" sz="1800" kern="100">
                        <a:solidFill>
                          <a:srgbClr val="FF0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9208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BinaryOperator&lt;T&gt;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n-US" sz="1800" kern="100" err="1">
                          <a:effectLst/>
                          <a:latin typeface="+mn-lt"/>
                          <a:ea typeface="宋体" panose="02010600030101010101" pitchFamily="2" charset="-122"/>
                        </a:rPr>
                        <a:t>BiFunction</a:t>
                      </a:r>
                      <a:r>
                        <a:rPr lang="en-US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zh-CN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子接口</a:t>
                      </a:r>
                      <a:r>
                        <a:rPr lang="en-US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)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T, T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T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对类型为</a:t>
                      </a:r>
                      <a:r>
                        <a:rPr lang="en-US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T</a:t>
                      </a:r>
                      <a:r>
                        <a:rPr lang="zh-CN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的对象进行二元运算，并返回</a:t>
                      </a:r>
                      <a:r>
                        <a:rPr lang="en-US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T</a:t>
                      </a:r>
                      <a:r>
                        <a:rPr lang="zh-CN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类型的结果。包含方法</a:t>
                      </a:r>
                      <a:r>
                        <a:rPr lang="zh-CN" sz="18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为</a:t>
                      </a:r>
                      <a:r>
                        <a:rPr lang="en-US" altLang="zh-CN" sz="1800" kern="100" baseline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 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T </a:t>
                      </a:r>
                      <a:r>
                        <a:rPr lang="en-US" sz="1800" kern="100"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apply(T t1, T t2);</a:t>
                      </a:r>
                      <a:endParaRPr lang="zh-CN" sz="1800" kern="100">
                        <a:solidFill>
                          <a:srgbClr val="FF0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7606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BiConsumer&lt;T</a:t>
                      </a:r>
                      <a:r>
                        <a:rPr lang="en-US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, U&gt;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T, U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void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对类型为</a:t>
                      </a:r>
                      <a:r>
                        <a:rPr lang="en-US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T, U </a:t>
                      </a:r>
                      <a:r>
                        <a:rPr lang="zh-CN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参数应用操作。包含方法</a:t>
                      </a:r>
                      <a:r>
                        <a:rPr lang="zh-CN" sz="18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为</a:t>
                      </a:r>
                      <a:r>
                        <a:rPr lang="en-US" altLang="zh-CN" sz="1800" kern="100" baseline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  </a:t>
                      </a:r>
                      <a:r>
                        <a:rPr lang="en-US" sz="1800" kern="10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void </a:t>
                      </a:r>
                      <a:r>
                        <a:rPr lang="en-US" sz="1800" kern="100"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accept(T t, U u</a:t>
                      </a:r>
                      <a:r>
                        <a:rPr lang="en-US" sz="1800" kern="10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)</a:t>
                      </a:r>
                      <a:endParaRPr lang="zh-CN" sz="1800" kern="100">
                        <a:solidFill>
                          <a:srgbClr val="FF0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7606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smtClean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BiPredicate&lt;T,U&gt;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smtClean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T,U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smtClean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boolean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800" kern="100" smtClean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包含方法为  </a:t>
                      </a:r>
                      <a:r>
                        <a:rPr lang="en-US" altLang="zh-CN" sz="1800" kern="10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boolean</a:t>
                      </a:r>
                      <a:r>
                        <a:rPr lang="en-US" altLang="zh-CN" sz="1800" kern="100" baseline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test(T t,U u)</a:t>
                      </a:r>
                      <a:endParaRPr lang="zh-CN" sz="1800" kern="100">
                        <a:solidFill>
                          <a:srgbClr val="FF0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680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ToIntFunction&lt;T&gt;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ToLongFunction&lt;T&gt;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ToDoubleFunction&lt;T&gt;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T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int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long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double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分别计算</a:t>
                      </a:r>
                      <a:r>
                        <a:rPr lang="en-US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int</a:t>
                      </a:r>
                      <a:r>
                        <a:rPr lang="zh-CN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long</a:t>
                      </a:r>
                      <a:r>
                        <a:rPr lang="zh-CN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double</a:t>
                      </a:r>
                      <a:r>
                        <a:rPr lang="zh-CN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、值的函数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7606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IntFunction&lt;R&gt;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LongFunction&lt;R&gt;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DoubleFunction&lt;R&gt;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int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long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double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R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参数分别为</a:t>
                      </a:r>
                      <a:r>
                        <a:rPr lang="en-US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int</a:t>
                      </a:r>
                      <a:r>
                        <a:rPr lang="zh-CN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long</a:t>
                      </a:r>
                      <a:r>
                        <a:rPr lang="zh-CN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double </a:t>
                      </a:r>
                      <a:r>
                        <a:rPr lang="zh-CN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类型的函数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069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050" y="836613"/>
            <a:ext cx="5446713" cy="7921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kumimoji="1" lang="zh-CN" altLang="en-US" b="1">
                <a:latin typeface="+mn-lt"/>
                <a:ea typeface="宋体" pitchFamily="2" charset="-122"/>
              </a:rPr>
              <a:t>并行</a:t>
            </a:r>
            <a:r>
              <a:rPr kumimoji="1" lang="zh-CN" altLang="en-US" b="1" smtClean="0">
                <a:latin typeface="+mn-lt"/>
                <a:ea typeface="宋体" pitchFamily="2" charset="-122"/>
              </a:rPr>
              <a:t>流与</a:t>
            </a:r>
            <a:r>
              <a:rPr kumimoji="1" lang="zh-CN" altLang="en-US" b="1">
                <a:latin typeface="+mn-lt"/>
                <a:ea typeface="宋体" pitchFamily="2" charset="-122"/>
              </a:rPr>
              <a:t>串行</a:t>
            </a:r>
            <a:r>
              <a:rPr kumimoji="1" lang="zh-CN" altLang="en-US" b="1" smtClean="0">
                <a:latin typeface="+mn-lt"/>
                <a:ea typeface="宋体" pitchFamily="2" charset="-122"/>
              </a:rPr>
              <a:t>流</a:t>
            </a:r>
            <a:endParaRPr kumimoji="1" lang="zh-CN" altLang="en-US" b="1">
              <a:latin typeface="+mn-lt"/>
              <a:ea typeface="宋体" pitchFamily="2" charset="-122"/>
            </a:endParaRPr>
          </a:p>
        </p:txBody>
      </p:sp>
      <p:sp>
        <p:nvSpPr>
          <p:cNvPr id="6" name="文本框 1"/>
          <p:cNvSpPr txBox="1">
            <a:spLocks noChangeArrowheads="1"/>
          </p:cNvSpPr>
          <p:nvPr/>
        </p:nvSpPr>
        <p:spPr bwMode="auto">
          <a:xfrm>
            <a:off x="323850" y="1771650"/>
            <a:ext cx="8640763" cy="419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Arial" charset="0"/>
                <a:ea typeface="宋体" charset="-122"/>
              </a:rPr>
              <a:t>Java 8 </a:t>
            </a:r>
            <a:r>
              <a:rPr lang="zh-CN" altLang="en-US" sz="2400">
                <a:latin typeface="Arial" charset="0"/>
                <a:ea typeface="宋体" charset="-122"/>
              </a:rPr>
              <a:t>中将并行进行了优化，我们可以很容易的对数据进行并行操作。</a:t>
            </a:r>
            <a:r>
              <a:rPr lang="en-US" altLang="zh-CN" sz="2400">
                <a:latin typeface="Arial" charset="0"/>
                <a:ea typeface="宋体" charset="-122"/>
              </a:rPr>
              <a:t>Stream API </a:t>
            </a:r>
            <a:r>
              <a:rPr lang="zh-CN" altLang="en-US" sz="2400">
                <a:latin typeface="Arial" charset="0"/>
                <a:ea typeface="宋体" charset="-122"/>
              </a:rPr>
              <a:t>可以声明性地通过 </a:t>
            </a:r>
            <a:r>
              <a:rPr lang="en-US" altLang="zh-CN" sz="2400">
                <a:latin typeface="Arial" charset="0"/>
                <a:ea typeface="宋体" charset="-122"/>
              </a:rPr>
              <a:t>parallel() </a:t>
            </a:r>
            <a:r>
              <a:rPr lang="zh-CN" altLang="en-US" sz="2400">
                <a:latin typeface="Arial" charset="0"/>
                <a:ea typeface="宋体" charset="-122"/>
              </a:rPr>
              <a:t>与 </a:t>
            </a:r>
            <a:r>
              <a:rPr lang="en-US" altLang="zh-CN" sz="2400">
                <a:latin typeface="Arial" charset="0"/>
                <a:ea typeface="宋体" charset="-122"/>
              </a:rPr>
              <a:t>sequential() </a:t>
            </a:r>
            <a:r>
              <a:rPr lang="zh-CN" altLang="en-US" sz="2400">
                <a:latin typeface="Arial" charset="0"/>
                <a:ea typeface="宋体" charset="-122"/>
              </a:rPr>
              <a:t>在并行流与顺序流之间进行切换。</a:t>
            </a:r>
            <a:endParaRPr lang="en-US" altLang="zh-CN" sz="2400">
              <a:latin typeface="Arial" charset="0"/>
              <a:ea typeface="宋体" charset="-122"/>
            </a:endParaRPr>
          </a:p>
          <a:p>
            <a:pPr eaLnBrk="1" hangingPunct="1">
              <a:lnSpc>
                <a:spcPts val="4000"/>
              </a:lnSpc>
              <a:spcBef>
                <a:spcPct val="0"/>
              </a:spcBef>
              <a:buFont typeface="Arial" charset="0"/>
              <a:buNone/>
            </a:pPr>
            <a:endParaRPr lang="en-US" altLang="zh-CN" sz="2400">
              <a:latin typeface="Arial" charset="0"/>
              <a:ea typeface="宋体" charset="-122"/>
            </a:endParaRPr>
          </a:p>
          <a:p>
            <a:pPr eaLnBrk="1" hangingPunct="1">
              <a:lnSpc>
                <a:spcPts val="4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2400">
                <a:solidFill>
                  <a:srgbClr val="FF0000"/>
                </a:solidFill>
                <a:latin typeface="Arial" charset="0"/>
                <a:ea typeface="宋体" charset="-122"/>
              </a:rPr>
              <a:t>并行流就是把一个内容</a:t>
            </a:r>
            <a:r>
              <a:rPr lang="en-US" altLang="zh-CN" sz="2400">
                <a:solidFill>
                  <a:srgbClr val="FF0000"/>
                </a:solidFill>
                <a:latin typeface="Arial" charset="0"/>
                <a:ea typeface="宋体" charset="-122"/>
              </a:rPr>
              <a:t>(</a:t>
            </a:r>
            <a:r>
              <a:rPr lang="zh-CN" altLang="en-US" sz="2400">
                <a:solidFill>
                  <a:srgbClr val="FF0000"/>
                </a:solidFill>
                <a:latin typeface="Arial" charset="0"/>
                <a:ea typeface="宋体" charset="-122"/>
              </a:rPr>
              <a:t>数组或集合</a:t>
            </a:r>
            <a:r>
              <a:rPr lang="en-US" altLang="zh-CN" sz="2400">
                <a:solidFill>
                  <a:srgbClr val="FF0000"/>
                </a:solidFill>
                <a:latin typeface="Arial" charset="0"/>
                <a:ea typeface="宋体" charset="-122"/>
              </a:rPr>
              <a:t>)</a:t>
            </a:r>
            <a:r>
              <a:rPr lang="zh-CN" altLang="en-US" sz="2400">
                <a:solidFill>
                  <a:srgbClr val="FF0000"/>
                </a:solidFill>
                <a:latin typeface="Arial" charset="0"/>
                <a:ea typeface="宋体" charset="-122"/>
              </a:rPr>
              <a:t>分成多个数据块，并用不同的线程分别处理每个数据块的流。</a:t>
            </a:r>
            <a:r>
              <a:rPr lang="zh-CN" altLang="en-US" sz="2400">
                <a:latin typeface="Arial" charset="0"/>
                <a:ea typeface="宋体" charset="-122"/>
              </a:rPr>
              <a:t>这样一来，你就可以自动把给定操作的</a:t>
            </a:r>
            <a:r>
              <a:rPr lang="zh-CN" altLang="en-US" sz="2400">
                <a:solidFill>
                  <a:srgbClr val="FF0000"/>
                </a:solidFill>
                <a:latin typeface="Arial" charset="0"/>
                <a:ea typeface="宋体" charset="-122"/>
              </a:rPr>
              <a:t>工作负荷分配给多核处理器的所有内核</a:t>
            </a:r>
            <a:r>
              <a:rPr lang="zh-CN" altLang="en-US" sz="2400">
                <a:latin typeface="Arial" charset="0"/>
                <a:ea typeface="宋体" charset="-122"/>
              </a:rPr>
              <a:t>，让他们都忙起来。整个过程无需程序员显示实现优化。</a:t>
            </a:r>
            <a:endParaRPr lang="en-US" altLang="zh-CN" sz="240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584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526" y="1772816"/>
            <a:ext cx="8429684" cy="1928826"/>
          </a:xfrm>
        </p:spPr>
      </p:pic>
      <p:sp>
        <p:nvSpPr>
          <p:cNvPr id="4" name="TextBox 3"/>
          <p:cNvSpPr txBox="1"/>
          <p:nvPr/>
        </p:nvSpPr>
        <p:spPr>
          <a:xfrm>
            <a:off x="343526" y="2348880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6-3 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方法引用与构造器引用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089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13287" y="764704"/>
            <a:ext cx="5661442" cy="792088"/>
          </a:xfrm>
        </p:spPr>
        <p:txBody>
          <a:bodyPr>
            <a:normAutofit fontScale="90000"/>
          </a:bodyPr>
          <a:lstStyle/>
          <a:p>
            <a:r>
              <a:rPr kumimoji="1" lang="zh-CN" altLang="en-US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方法引用</a:t>
            </a:r>
            <a:r>
              <a:rPr kumimoji="1" lang="en-US" altLang="zh-CN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(Method References)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528" y="1484784"/>
            <a:ext cx="8640960" cy="368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zh-CN" altLang="en-US" sz="2000" smtClean="0">
                <a:ea typeface="宋体" panose="02010600030101010101" pitchFamily="2" charset="-122"/>
              </a:rPr>
              <a:t>当要</a:t>
            </a:r>
            <a:r>
              <a:rPr lang="zh-CN" altLang="en-US" sz="2000">
                <a:ea typeface="宋体" panose="02010600030101010101" pitchFamily="2" charset="-122"/>
              </a:rPr>
              <a:t>传递</a:t>
            </a:r>
            <a:r>
              <a:rPr lang="zh-CN" altLang="en-US" sz="2000" smtClean="0">
                <a:ea typeface="宋体" panose="02010600030101010101" pitchFamily="2" charset="-122"/>
              </a:rPr>
              <a:t>给</a:t>
            </a:r>
            <a:r>
              <a:rPr lang="en-US" altLang="zh-CN" sz="2000" smtClean="0">
                <a:ea typeface="宋体" panose="02010600030101010101" pitchFamily="2" charset="-122"/>
              </a:rPr>
              <a:t>Lambda</a:t>
            </a:r>
            <a:r>
              <a:rPr lang="zh-CN" altLang="en-US" sz="2000" smtClean="0">
                <a:ea typeface="宋体" panose="02010600030101010101" pitchFamily="2" charset="-122"/>
              </a:rPr>
              <a:t>体的</a:t>
            </a:r>
            <a:r>
              <a:rPr lang="zh-CN" altLang="en-US" sz="2000">
                <a:ea typeface="宋体" panose="02010600030101010101" pitchFamily="2" charset="-122"/>
              </a:rPr>
              <a:t>操作，已经有实现的方法了，可以使用方法引用</a:t>
            </a:r>
            <a:r>
              <a:rPr lang="zh-CN" altLang="en-US" sz="2000" smtClean="0">
                <a:ea typeface="宋体" panose="02010600030101010101" pitchFamily="2" charset="-122"/>
              </a:rPr>
              <a:t>！</a:t>
            </a:r>
            <a:endParaRPr lang="en-US" altLang="zh-CN" sz="2000" smtClean="0">
              <a:ea typeface="宋体" panose="02010600030101010101" pitchFamily="2" charset="-122"/>
            </a:endParaRP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zh-CN" altLang="en-US" sz="2000">
                <a:ea typeface="宋体" panose="02010600030101010101" pitchFamily="2" charset="-122"/>
              </a:rPr>
              <a:t>方法引用就是</a:t>
            </a:r>
            <a:r>
              <a:rPr lang="en-US" altLang="zh-CN" sz="2000">
                <a:ea typeface="宋体" panose="02010600030101010101" pitchFamily="2" charset="-122"/>
              </a:rPr>
              <a:t>Lambda</a:t>
            </a:r>
            <a:r>
              <a:rPr lang="zh-CN" altLang="en-US" sz="2000">
                <a:ea typeface="宋体" panose="02010600030101010101" pitchFamily="2" charset="-122"/>
              </a:rPr>
              <a:t>表达式，就是函数式接口的一个</a:t>
            </a:r>
            <a:r>
              <a:rPr lang="zh-CN" altLang="en-US" sz="2000" smtClean="0">
                <a:ea typeface="宋体" panose="02010600030101010101" pitchFamily="2" charset="-122"/>
              </a:rPr>
              <a:t>实例，</a:t>
            </a:r>
            <a:r>
              <a:rPr lang="zh-CN" altLang="en-US" sz="2000">
                <a:ea typeface="宋体" panose="02010600030101010101" pitchFamily="2" charset="-122"/>
              </a:rPr>
              <a:t>通过方法的名字来指向一个方法，可以认为是</a:t>
            </a:r>
            <a:r>
              <a:rPr lang="en-US" altLang="zh-CN" sz="2000">
                <a:ea typeface="宋体" panose="02010600030101010101" pitchFamily="2" charset="-122"/>
              </a:rPr>
              <a:t>Lambda</a:t>
            </a:r>
            <a:r>
              <a:rPr lang="zh-CN" altLang="en-US" sz="2000">
                <a:ea typeface="宋体" panose="02010600030101010101" pitchFamily="2" charset="-122"/>
              </a:rPr>
              <a:t>表达式的一个语法糖。</a:t>
            </a:r>
            <a:endParaRPr lang="en-US" altLang="zh-CN" sz="2000" smtClean="0">
              <a:ea typeface="宋体" panose="02010600030101010101" pitchFamily="2" charset="-122"/>
            </a:endParaRP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zh-CN" altLang="en-US" sz="2000" smtClean="0">
                <a:ea typeface="宋体" panose="02010600030101010101" pitchFamily="2" charset="-122"/>
              </a:rPr>
              <a:t>要求：</a:t>
            </a:r>
            <a:r>
              <a:rPr lang="zh-CN" altLang="en-US" sz="2000" smtClean="0">
                <a:solidFill>
                  <a:srgbClr val="0000FF"/>
                </a:solidFill>
                <a:ea typeface="宋体" panose="02010600030101010101" pitchFamily="2" charset="-122"/>
              </a:rPr>
              <a:t>实现抽象方法的参数列表和返回值类型，必须与方法引用的方法的参数列表和返回值类型保持一致！</a:t>
            </a:r>
            <a:endParaRPr lang="en-US" altLang="zh-CN" sz="2000" smtClean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zh-CN" altLang="en-US" sz="2000" smtClean="0">
                <a:ea typeface="宋体" panose="02010600030101010101" pitchFamily="2" charset="-122"/>
              </a:rPr>
              <a:t>方法引用：使用</a:t>
            </a:r>
            <a:r>
              <a:rPr lang="zh-CN" altLang="en-US" sz="2000">
                <a:ea typeface="宋体" panose="02010600030101010101" pitchFamily="2" charset="-122"/>
              </a:rPr>
              <a:t>操作符 “</a:t>
            </a:r>
            <a:r>
              <a:rPr lang="en-US" altLang="zh-CN" sz="2000" b="1" smtClean="0">
                <a:solidFill>
                  <a:srgbClr val="FF0000"/>
                </a:solidFill>
                <a:ea typeface="宋体" panose="02010600030101010101" pitchFamily="2" charset="-122"/>
              </a:rPr>
              <a:t>::</a:t>
            </a:r>
            <a:r>
              <a:rPr lang="en-US" altLang="zh-CN" sz="2000" smtClean="0">
                <a:ea typeface="宋体" panose="02010600030101010101" pitchFamily="2" charset="-122"/>
              </a:rPr>
              <a:t>” </a:t>
            </a:r>
            <a:r>
              <a:rPr lang="zh-CN" altLang="en-US" sz="2000" smtClean="0">
                <a:ea typeface="宋体" panose="02010600030101010101" pitchFamily="2" charset="-122"/>
              </a:rPr>
              <a:t>将类</a:t>
            </a:r>
            <a:r>
              <a:rPr lang="en-US" altLang="zh-CN" sz="2000" smtClean="0">
                <a:ea typeface="宋体" panose="02010600030101010101" pitchFamily="2" charset="-122"/>
              </a:rPr>
              <a:t>(</a:t>
            </a:r>
            <a:r>
              <a:rPr lang="zh-CN" altLang="en-US" sz="2000" smtClean="0">
                <a:ea typeface="宋体" panose="02010600030101010101" pitchFamily="2" charset="-122"/>
              </a:rPr>
              <a:t>或</a:t>
            </a:r>
            <a:r>
              <a:rPr lang="zh-CN" altLang="en-US" sz="2000">
                <a:ea typeface="宋体" panose="02010600030101010101" pitchFamily="2" charset="-122"/>
              </a:rPr>
              <a:t>对象</a:t>
            </a:r>
            <a:r>
              <a:rPr lang="en-US" altLang="zh-CN" sz="2000" smtClean="0">
                <a:ea typeface="宋体" panose="02010600030101010101" pitchFamily="2" charset="-122"/>
              </a:rPr>
              <a:t>) </a:t>
            </a:r>
            <a:r>
              <a:rPr lang="zh-CN" altLang="en-US" sz="2000" smtClean="0">
                <a:ea typeface="宋体" panose="02010600030101010101" pitchFamily="2" charset="-122"/>
              </a:rPr>
              <a:t>与 方法名分隔开来。</a:t>
            </a:r>
            <a:endParaRPr lang="en-US" altLang="zh-CN" sz="2000" smtClean="0">
              <a:ea typeface="宋体" panose="02010600030101010101" pitchFamily="2" charset="-122"/>
            </a:endParaRP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zh-CN" altLang="en-US" sz="2000" smtClean="0">
                <a:ea typeface="宋体" panose="02010600030101010101" pitchFamily="2" charset="-122"/>
              </a:rPr>
              <a:t>如下三种主要使用情况</a:t>
            </a:r>
            <a:r>
              <a:rPr lang="zh-CN" altLang="en-US" sz="2800" smtClean="0">
                <a:ea typeface="宋体" panose="02010600030101010101" pitchFamily="2" charset="-122"/>
              </a:rPr>
              <a:t>：</a:t>
            </a:r>
            <a:endParaRPr lang="zh-CN" altLang="en-US" sz="2800"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97239" y="5112595"/>
            <a:ext cx="2916324" cy="1424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b="1">
                <a:solidFill>
                  <a:srgbClr val="C00000"/>
                </a:solidFill>
                <a:ea typeface="宋体" panose="02010600030101010101" pitchFamily="2" charset="-122"/>
              </a:rPr>
              <a:t>对象</a:t>
            </a:r>
            <a:r>
              <a:rPr lang="en-US" altLang="zh-CN" sz="2000" b="1">
                <a:solidFill>
                  <a:srgbClr val="C00000"/>
                </a:solidFill>
                <a:ea typeface="宋体" panose="02010600030101010101" pitchFamily="2" charset="-122"/>
              </a:rPr>
              <a:t>::</a:t>
            </a:r>
            <a:r>
              <a:rPr lang="zh-CN" altLang="en-US" sz="2000" b="1">
                <a:solidFill>
                  <a:srgbClr val="C00000"/>
                </a:solidFill>
                <a:ea typeface="宋体" panose="02010600030101010101" pitchFamily="2" charset="-122"/>
              </a:rPr>
              <a:t>实例</a:t>
            </a:r>
            <a:r>
              <a:rPr lang="zh-CN" altLang="en-US" sz="2000" b="1" smtClean="0">
                <a:solidFill>
                  <a:srgbClr val="C00000"/>
                </a:solidFill>
                <a:ea typeface="宋体" panose="02010600030101010101" pitchFamily="2" charset="-122"/>
              </a:rPr>
              <a:t>方法名</a:t>
            </a:r>
            <a:endParaRPr lang="zh-CN" altLang="en-US" sz="2000" b="1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b="1">
                <a:solidFill>
                  <a:srgbClr val="C00000"/>
                </a:solidFill>
                <a:ea typeface="宋体" panose="02010600030101010101" pitchFamily="2" charset="-122"/>
              </a:rPr>
              <a:t>类</a:t>
            </a:r>
            <a:r>
              <a:rPr lang="en-US" altLang="zh-CN" sz="2000" b="1">
                <a:solidFill>
                  <a:srgbClr val="C00000"/>
                </a:solidFill>
                <a:ea typeface="宋体" panose="02010600030101010101" pitchFamily="2" charset="-122"/>
              </a:rPr>
              <a:t>::</a:t>
            </a:r>
            <a:r>
              <a:rPr lang="zh-CN" altLang="en-US" sz="2000" b="1">
                <a:solidFill>
                  <a:srgbClr val="C00000"/>
                </a:solidFill>
                <a:ea typeface="宋体" panose="02010600030101010101" pitchFamily="2" charset="-122"/>
              </a:rPr>
              <a:t>静态</a:t>
            </a:r>
            <a:r>
              <a:rPr lang="zh-CN" altLang="en-US" sz="2000" b="1" smtClean="0">
                <a:solidFill>
                  <a:srgbClr val="C00000"/>
                </a:solidFill>
                <a:ea typeface="宋体" panose="02010600030101010101" pitchFamily="2" charset="-122"/>
              </a:rPr>
              <a:t>方法名</a:t>
            </a:r>
            <a:endParaRPr lang="zh-CN" altLang="en-US" sz="2000" b="1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b="1">
                <a:solidFill>
                  <a:srgbClr val="C00000"/>
                </a:solidFill>
                <a:ea typeface="宋体" panose="02010600030101010101" pitchFamily="2" charset="-122"/>
              </a:rPr>
              <a:t>类</a:t>
            </a:r>
            <a:r>
              <a:rPr lang="en-US" altLang="zh-CN" sz="2000" b="1">
                <a:solidFill>
                  <a:srgbClr val="C00000"/>
                </a:solidFill>
                <a:ea typeface="宋体" panose="02010600030101010101" pitchFamily="2" charset="-122"/>
              </a:rPr>
              <a:t>::</a:t>
            </a:r>
            <a:r>
              <a:rPr lang="zh-CN" altLang="en-US" sz="2000" b="1">
                <a:solidFill>
                  <a:srgbClr val="C00000"/>
                </a:solidFill>
                <a:ea typeface="宋体" panose="02010600030101010101" pitchFamily="2" charset="-122"/>
              </a:rPr>
              <a:t>实例</a:t>
            </a:r>
            <a:r>
              <a:rPr lang="zh-CN" altLang="en-US" sz="2000" b="1" smtClean="0">
                <a:solidFill>
                  <a:srgbClr val="C00000"/>
                </a:solidFill>
                <a:ea typeface="宋体" panose="02010600030101010101" pitchFamily="2" charset="-122"/>
              </a:rPr>
              <a:t>方法名</a:t>
            </a:r>
            <a:endParaRPr lang="zh-CN" altLang="en-US" sz="2000" b="1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346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0958" y="737658"/>
            <a:ext cx="4176464" cy="792088"/>
          </a:xfrm>
        </p:spPr>
        <p:txBody>
          <a:bodyPr/>
          <a:lstStyle/>
          <a:p>
            <a:r>
              <a:rPr kumimoji="1" lang="zh-CN" altLang="en-US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方法引用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9552" y="1412776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latin typeface="宋体" panose="02010600030101010101" pitchFamily="2" charset="-122"/>
                <a:ea typeface="宋体" panose="02010600030101010101" pitchFamily="2" charset="-122"/>
              </a:rPr>
              <a:t>例如：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91909" y="2660154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等同于</a:t>
            </a:r>
            <a:r>
              <a:rPr lang="zh-CN" altLang="en-US" sz="240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34334" y="4158327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latin typeface="宋体" panose="02010600030101010101" pitchFamily="2" charset="-122"/>
                <a:ea typeface="宋体" panose="02010600030101010101" pitchFamily="2" charset="-122"/>
              </a:rPr>
              <a:t>例如：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02611" y="5199583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等同于</a:t>
            </a:r>
            <a:r>
              <a:rPr lang="zh-CN" altLang="en-US" sz="240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29" y="4653136"/>
            <a:ext cx="7952883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301" y="5661248"/>
            <a:ext cx="6290111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5599544" y="4619992"/>
            <a:ext cx="3036688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568350" y="5661248"/>
            <a:ext cx="2405062" cy="3960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73" y="2060848"/>
            <a:ext cx="7768136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82" y="3128350"/>
            <a:ext cx="7201067" cy="536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4355976" y="2060848"/>
            <a:ext cx="4086333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668870" y="3128350"/>
            <a:ext cx="3172779" cy="5360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66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0958" y="737658"/>
            <a:ext cx="4176464" cy="792088"/>
          </a:xfrm>
        </p:spPr>
        <p:txBody>
          <a:bodyPr/>
          <a:lstStyle/>
          <a:p>
            <a:r>
              <a:rPr kumimoji="1" lang="zh-CN" altLang="en-US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方法引用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44906" y="1498160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ea typeface="宋体" panose="02010600030101010101" pitchFamily="2" charset="-122"/>
              </a:rPr>
              <a:t>例如：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77279" y="2666533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ea typeface="宋体" panose="02010600030101010101" pitchFamily="2" charset="-122"/>
              </a:rPr>
              <a:t>等同于</a:t>
            </a:r>
            <a:r>
              <a:rPr lang="zh-CN" altLang="en-US" sz="2400" smtClean="0">
                <a:ea typeface="宋体" panose="02010600030101010101" pitchFamily="2" charset="-122"/>
              </a:rPr>
              <a:t>：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8995" y="5307547"/>
            <a:ext cx="799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smtClean="0">
                <a:solidFill>
                  <a:srgbClr val="C00000"/>
                </a:solidFill>
                <a:ea typeface="宋体" panose="02010600030101010101" pitchFamily="2" charset="-122"/>
              </a:rPr>
              <a:t>注意：</a:t>
            </a:r>
            <a:r>
              <a:rPr lang="zh-CN" altLang="zh-CN" b="1" smtClean="0">
                <a:solidFill>
                  <a:srgbClr val="C00000"/>
                </a:solidFill>
                <a:ea typeface="宋体" panose="02010600030101010101" pitchFamily="2" charset="-122"/>
              </a:rPr>
              <a:t>当</a:t>
            </a:r>
            <a:r>
              <a:rPr lang="zh-CN" altLang="en-US" b="1">
                <a:solidFill>
                  <a:srgbClr val="C00000"/>
                </a:solidFill>
                <a:ea typeface="宋体" panose="02010600030101010101" pitchFamily="2" charset="-122"/>
              </a:rPr>
              <a:t>函数</a:t>
            </a:r>
            <a:r>
              <a:rPr lang="zh-CN" altLang="en-US" b="1" smtClean="0">
                <a:solidFill>
                  <a:srgbClr val="C00000"/>
                </a:solidFill>
                <a:ea typeface="宋体" panose="02010600030101010101" pitchFamily="2" charset="-122"/>
              </a:rPr>
              <a:t>式接口方法的</a:t>
            </a:r>
            <a:r>
              <a:rPr lang="zh-CN" altLang="zh-CN" b="1" smtClean="0">
                <a:solidFill>
                  <a:srgbClr val="C00000"/>
                </a:solidFill>
                <a:ea typeface="宋体" panose="02010600030101010101" pitchFamily="2" charset="-122"/>
              </a:rPr>
              <a:t>第一</a:t>
            </a:r>
            <a:r>
              <a:rPr lang="zh-CN" altLang="zh-CN" b="1">
                <a:solidFill>
                  <a:srgbClr val="C00000"/>
                </a:solidFill>
                <a:ea typeface="宋体" panose="02010600030101010101" pitchFamily="2" charset="-122"/>
              </a:rPr>
              <a:t>个</a:t>
            </a:r>
            <a:r>
              <a:rPr lang="zh-CN" altLang="zh-CN" b="1" smtClean="0">
                <a:solidFill>
                  <a:srgbClr val="C00000"/>
                </a:solidFill>
                <a:ea typeface="宋体" panose="02010600030101010101" pitchFamily="2" charset="-122"/>
              </a:rPr>
              <a:t>参数</a:t>
            </a:r>
            <a:r>
              <a:rPr lang="zh-CN" altLang="en-US" b="1">
                <a:solidFill>
                  <a:srgbClr val="C00000"/>
                </a:solidFill>
                <a:ea typeface="宋体" panose="02010600030101010101" pitchFamily="2" charset="-122"/>
              </a:rPr>
              <a:t>是</a:t>
            </a:r>
            <a:r>
              <a:rPr lang="zh-CN" altLang="zh-CN" b="1" smtClean="0">
                <a:solidFill>
                  <a:srgbClr val="C00000"/>
                </a:solidFill>
                <a:ea typeface="宋体" panose="02010600030101010101" pitchFamily="2" charset="-122"/>
              </a:rPr>
              <a:t>需要</a:t>
            </a:r>
            <a:r>
              <a:rPr lang="zh-CN" altLang="zh-CN" b="1">
                <a:solidFill>
                  <a:srgbClr val="C00000"/>
                </a:solidFill>
                <a:ea typeface="宋体" panose="02010600030101010101" pitchFamily="2" charset="-122"/>
              </a:rPr>
              <a:t>引用方法</a:t>
            </a:r>
            <a:r>
              <a:rPr lang="zh-CN" altLang="zh-CN" b="1" smtClean="0">
                <a:solidFill>
                  <a:srgbClr val="C00000"/>
                </a:solidFill>
                <a:ea typeface="宋体" panose="02010600030101010101" pitchFamily="2" charset="-122"/>
              </a:rPr>
              <a:t>的调用</a:t>
            </a:r>
            <a:r>
              <a:rPr lang="zh-CN" altLang="en-US" b="1" smtClean="0">
                <a:solidFill>
                  <a:srgbClr val="C00000"/>
                </a:solidFill>
                <a:ea typeface="宋体" panose="02010600030101010101" pitchFamily="2" charset="-122"/>
              </a:rPr>
              <a:t>者</a:t>
            </a:r>
            <a:r>
              <a:rPr lang="zh-CN" altLang="zh-CN" b="1" smtClean="0">
                <a:solidFill>
                  <a:srgbClr val="C00000"/>
                </a:solidFill>
                <a:ea typeface="宋体" panose="02010600030101010101" pitchFamily="2" charset="-122"/>
              </a:rPr>
              <a:t>，</a:t>
            </a:r>
            <a:r>
              <a:rPr lang="zh-CN" altLang="zh-CN" b="1">
                <a:solidFill>
                  <a:srgbClr val="C00000"/>
                </a:solidFill>
                <a:ea typeface="宋体" panose="02010600030101010101" pitchFamily="2" charset="-122"/>
              </a:rPr>
              <a:t>并且第二个参数是需要引用方法</a:t>
            </a:r>
            <a:r>
              <a:rPr lang="zh-CN" altLang="zh-CN" b="1" smtClean="0">
                <a:solidFill>
                  <a:srgbClr val="C00000"/>
                </a:solidFill>
                <a:ea typeface="宋体" panose="02010600030101010101" pitchFamily="2" charset="-122"/>
              </a:rPr>
              <a:t>的参数</a:t>
            </a:r>
            <a:r>
              <a:rPr lang="en-US" altLang="zh-CN" b="1" smtClean="0">
                <a:solidFill>
                  <a:srgbClr val="C00000"/>
                </a:solidFill>
                <a:ea typeface="宋体" panose="02010600030101010101" pitchFamily="2" charset="-122"/>
              </a:rPr>
              <a:t>(</a:t>
            </a:r>
            <a:r>
              <a:rPr lang="zh-CN" altLang="en-US" b="1" smtClean="0">
                <a:solidFill>
                  <a:srgbClr val="C00000"/>
                </a:solidFill>
                <a:ea typeface="宋体" panose="02010600030101010101" pitchFamily="2" charset="-122"/>
              </a:rPr>
              <a:t>或无参数</a:t>
            </a:r>
            <a:r>
              <a:rPr lang="en-US" altLang="zh-CN" b="1" smtClean="0">
                <a:solidFill>
                  <a:srgbClr val="C00000"/>
                </a:solidFill>
                <a:ea typeface="宋体" panose="02010600030101010101" pitchFamily="2" charset="-122"/>
              </a:rPr>
              <a:t>)</a:t>
            </a:r>
            <a:r>
              <a:rPr lang="zh-CN" altLang="zh-CN" b="1" smtClean="0">
                <a:solidFill>
                  <a:srgbClr val="C00000"/>
                </a:solidFill>
                <a:ea typeface="宋体" panose="02010600030101010101" pitchFamily="2" charset="-122"/>
              </a:rPr>
              <a:t>时</a:t>
            </a:r>
            <a:r>
              <a:rPr lang="zh-CN" altLang="zh-CN" b="1">
                <a:solidFill>
                  <a:srgbClr val="C00000"/>
                </a:solidFill>
                <a:ea typeface="宋体" panose="02010600030101010101" pitchFamily="2" charset="-122"/>
              </a:rPr>
              <a:t>：</a:t>
            </a:r>
            <a:r>
              <a:rPr lang="en-US" altLang="zh-CN" b="1">
                <a:solidFill>
                  <a:srgbClr val="C00000"/>
                </a:solidFill>
                <a:ea typeface="宋体" panose="02010600030101010101" pitchFamily="2" charset="-122"/>
              </a:rPr>
              <a:t>ClassName::methodName</a:t>
            </a:r>
            <a:endParaRPr lang="zh-CN" altLang="en-US" b="1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79" y="2097926"/>
            <a:ext cx="7596320" cy="538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14" y="3429000"/>
            <a:ext cx="7122246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5213783" y="2097926"/>
            <a:ext cx="2958617" cy="5389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508104" y="3429000"/>
            <a:ext cx="2160240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34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0958" y="737658"/>
            <a:ext cx="4176464" cy="792088"/>
          </a:xfrm>
        </p:spPr>
        <p:txBody>
          <a:bodyPr/>
          <a:lstStyle/>
          <a:p>
            <a:r>
              <a:rPr kumimoji="1" lang="zh-CN" altLang="en-US" b="1">
                <a:latin typeface="+mn-lt"/>
                <a:ea typeface="宋体" pitchFamily="2" charset="-122"/>
              </a:rPr>
              <a:t>构造器</a:t>
            </a:r>
            <a:r>
              <a:rPr kumimoji="1" lang="zh-CN" altLang="en-US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引用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528" y="1700808"/>
            <a:ext cx="8640960" cy="2657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en-US" sz="3200" b="1" smtClean="0">
                <a:ea typeface="宋体" panose="02010600030101010101" pitchFamily="2" charset="-122"/>
              </a:rPr>
              <a:t>格式：   </a:t>
            </a:r>
            <a:r>
              <a:rPr lang="en-US" altLang="zh-CN" sz="3200" b="1" smtClean="0">
                <a:solidFill>
                  <a:srgbClr val="FF0000"/>
                </a:solidFill>
                <a:ea typeface="宋体" panose="02010600030101010101" pitchFamily="2" charset="-122"/>
              </a:rPr>
              <a:t>ClassName</a:t>
            </a:r>
            <a:r>
              <a:rPr lang="en-US" altLang="zh-CN" sz="3200" b="1">
                <a:solidFill>
                  <a:srgbClr val="FF0000"/>
                </a:solidFill>
                <a:ea typeface="宋体" panose="02010600030101010101" pitchFamily="2" charset="-122"/>
              </a:rPr>
              <a:t>::</a:t>
            </a:r>
            <a:r>
              <a:rPr lang="en-US" altLang="zh-CN" sz="3200" b="1" smtClean="0">
                <a:solidFill>
                  <a:srgbClr val="FF0000"/>
                </a:solidFill>
                <a:ea typeface="宋体" panose="02010600030101010101" pitchFamily="2" charset="-122"/>
              </a:rPr>
              <a:t>new </a:t>
            </a:r>
            <a:endParaRPr lang="en-US" altLang="zh-CN" sz="3200" b="1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lnSpc>
                <a:spcPts val="4000"/>
              </a:lnSpc>
            </a:pPr>
            <a:r>
              <a:rPr lang="zh-CN" altLang="en-US" sz="2800" smtClean="0">
                <a:ea typeface="宋体" panose="02010600030101010101" pitchFamily="2" charset="-122"/>
              </a:rPr>
              <a:t>与</a:t>
            </a:r>
            <a:r>
              <a:rPr lang="zh-CN" altLang="en-US" sz="2800">
                <a:ea typeface="宋体" panose="02010600030101010101" pitchFamily="2" charset="-122"/>
              </a:rPr>
              <a:t>函数式接口相结合，自动与函数式接口中方法兼容</a:t>
            </a:r>
            <a:r>
              <a:rPr lang="zh-CN" altLang="en-US" sz="2800" smtClean="0">
                <a:ea typeface="宋体" panose="02010600030101010101" pitchFamily="2" charset="-122"/>
              </a:rPr>
              <a:t>。</a:t>
            </a:r>
            <a:endParaRPr lang="en-US" altLang="zh-CN" sz="2800" smtClean="0">
              <a:ea typeface="宋体" panose="02010600030101010101" pitchFamily="2" charset="-122"/>
            </a:endParaRPr>
          </a:p>
          <a:p>
            <a:pPr>
              <a:lnSpc>
                <a:spcPts val="4000"/>
              </a:lnSpc>
            </a:pPr>
            <a:r>
              <a:rPr lang="zh-CN" altLang="en-US" sz="2800">
                <a:ea typeface="宋体" panose="02010600030101010101" pitchFamily="2" charset="-122"/>
              </a:rPr>
              <a:t>可以把构造器引用赋值给定义的方法</a:t>
            </a:r>
            <a:r>
              <a:rPr lang="zh-CN" altLang="en-US" sz="2800" smtClean="0">
                <a:ea typeface="宋体" panose="02010600030101010101" pitchFamily="2" charset="-122"/>
              </a:rPr>
              <a:t>，要求</a:t>
            </a:r>
            <a:r>
              <a:rPr lang="zh-CN" altLang="en-US" sz="2800" smtClean="0">
                <a:solidFill>
                  <a:srgbClr val="0000FF"/>
                </a:solidFill>
                <a:ea typeface="宋体" panose="02010600030101010101" pitchFamily="2" charset="-122"/>
              </a:rPr>
              <a:t>构造</a:t>
            </a:r>
            <a:r>
              <a:rPr lang="zh-CN" altLang="en-US" sz="2800">
                <a:solidFill>
                  <a:srgbClr val="0000FF"/>
                </a:solidFill>
                <a:ea typeface="宋体" panose="02010600030101010101" pitchFamily="2" charset="-122"/>
              </a:rPr>
              <a:t>器参数列表要与接口中抽象方法的参数列表一致</a:t>
            </a:r>
            <a:r>
              <a:rPr lang="zh-CN" altLang="en-US" sz="2800" smtClean="0">
                <a:solidFill>
                  <a:srgbClr val="0000FF"/>
                </a:solidFill>
                <a:ea typeface="宋体" panose="02010600030101010101" pitchFamily="2" charset="-122"/>
              </a:rPr>
              <a:t>！且方法的返回值即为构造器对应类的对象。</a:t>
            </a:r>
            <a:endParaRPr lang="zh-CN" altLang="en-US" sz="280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13" y="5013177"/>
            <a:ext cx="7457971" cy="28803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413" y="5893335"/>
            <a:ext cx="6349430" cy="271969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89591" y="4561734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ea typeface="宋体" panose="02010600030101010101" pitchFamily="2" charset="-122"/>
              </a:rPr>
              <a:t>例如：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89591" y="5472539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ea typeface="宋体" panose="02010600030101010101" pitchFamily="2" charset="-122"/>
              </a:rPr>
              <a:t>等同于</a:t>
            </a:r>
            <a:r>
              <a:rPr lang="zh-CN" altLang="en-US" sz="2400" smtClean="0">
                <a:ea typeface="宋体" panose="02010600030101010101" pitchFamily="2" charset="-122"/>
              </a:rPr>
              <a:t>：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026095" y="5893335"/>
            <a:ext cx="1809014" cy="2719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068462" y="5013177"/>
            <a:ext cx="2846767" cy="3281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92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0958" y="737658"/>
            <a:ext cx="4176464" cy="792088"/>
          </a:xfrm>
        </p:spPr>
        <p:txBody>
          <a:bodyPr/>
          <a:lstStyle/>
          <a:p>
            <a:r>
              <a:rPr kumimoji="1" lang="zh-CN" altLang="en-US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数组引用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1041" y="1916832"/>
            <a:ext cx="5534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ea typeface="宋体" panose="02010600030101010101" pitchFamily="2" charset="-122"/>
              </a:rPr>
              <a:t>格式： </a:t>
            </a:r>
            <a:r>
              <a:rPr lang="en-US" altLang="zh-CN" sz="3600" b="1">
                <a:solidFill>
                  <a:srgbClr val="FF0000"/>
                </a:solidFill>
              </a:rPr>
              <a:t>type[] :: </a:t>
            </a:r>
            <a:r>
              <a:rPr lang="en-US" altLang="zh-CN" sz="3600" b="1" smtClean="0">
                <a:solidFill>
                  <a:srgbClr val="FF0000"/>
                </a:solidFill>
              </a:rPr>
              <a:t>new</a:t>
            </a:r>
            <a:endParaRPr lang="zh-CN" altLang="zh-CN" sz="3600" b="1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86722" y="3212976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ea typeface="宋体" panose="02010600030101010101" pitchFamily="2" charset="-122"/>
              </a:rPr>
              <a:t>例如：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86722" y="4232355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ea typeface="宋体" panose="02010600030101010101" pitchFamily="2" charset="-122"/>
              </a:rPr>
              <a:t>等同于</a:t>
            </a:r>
            <a:r>
              <a:rPr lang="zh-CN" altLang="en-US" sz="2400" smtClean="0">
                <a:ea typeface="宋体" panose="02010600030101010101" pitchFamily="2" charset="-122"/>
              </a:rPr>
              <a:t>：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22" y="3714417"/>
            <a:ext cx="7281622" cy="2707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041" y="4832619"/>
            <a:ext cx="6440397" cy="25256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883818" y="3674641"/>
            <a:ext cx="2679918" cy="4024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786437" y="4819990"/>
            <a:ext cx="2142382" cy="2778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47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827296"/>
            <a:ext cx="8429684" cy="1928826"/>
          </a:xfrm>
        </p:spPr>
      </p:pic>
      <p:sp>
        <p:nvSpPr>
          <p:cNvPr id="4" name="TextBox 3"/>
          <p:cNvSpPr txBox="1"/>
          <p:nvPr/>
        </p:nvSpPr>
        <p:spPr>
          <a:xfrm>
            <a:off x="395536" y="2403360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7 - 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强大的</a:t>
            </a:r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Stream API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558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0958" y="692696"/>
            <a:ext cx="4437306" cy="792088"/>
          </a:xfrm>
        </p:spPr>
        <p:txBody>
          <a:bodyPr>
            <a:normAutofit/>
          </a:bodyPr>
          <a:lstStyle/>
          <a:p>
            <a:r>
              <a:rPr kumimoji="1" lang="en-US" altLang="zh-CN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Stream API</a:t>
            </a:r>
            <a:r>
              <a:rPr kumimoji="1" lang="zh-CN" altLang="en-US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说明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528" y="1412776"/>
            <a:ext cx="8640960" cy="5221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100" smtClean="0">
                <a:ea typeface="宋体" panose="02010600030101010101" pitchFamily="2" charset="-122"/>
              </a:rPr>
              <a:t>Java8</a:t>
            </a:r>
            <a:r>
              <a:rPr lang="zh-CN" altLang="en-US" sz="2100" smtClean="0">
                <a:ea typeface="宋体" panose="02010600030101010101" pitchFamily="2" charset="-122"/>
              </a:rPr>
              <a:t>中有两大最为重要的改变。第一个是 </a:t>
            </a:r>
            <a:r>
              <a:rPr lang="en-US" altLang="zh-CN" sz="2100" b="1" smtClean="0">
                <a:solidFill>
                  <a:srgbClr val="FF0000"/>
                </a:solidFill>
                <a:ea typeface="宋体" panose="02010600030101010101" pitchFamily="2" charset="-122"/>
              </a:rPr>
              <a:t>Lambda </a:t>
            </a:r>
            <a:r>
              <a:rPr lang="zh-CN" altLang="en-US" sz="2100" b="1" smtClean="0">
                <a:solidFill>
                  <a:srgbClr val="FF0000"/>
                </a:solidFill>
                <a:ea typeface="宋体" panose="02010600030101010101" pitchFamily="2" charset="-122"/>
              </a:rPr>
              <a:t>表达式</a:t>
            </a:r>
            <a:r>
              <a:rPr lang="zh-CN" altLang="en-US" sz="2100" smtClean="0">
                <a:ea typeface="宋体" panose="02010600030101010101" pitchFamily="2" charset="-122"/>
              </a:rPr>
              <a:t>；另外一个则是 </a:t>
            </a:r>
            <a:r>
              <a:rPr lang="en-US" altLang="zh-CN" sz="2100" b="1" smtClean="0">
                <a:solidFill>
                  <a:srgbClr val="FF0000"/>
                </a:solidFill>
                <a:ea typeface="宋体" panose="02010600030101010101" pitchFamily="2" charset="-122"/>
              </a:rPr>
              <a:t>Stream API</a:t>
            </a:r>
            <a:r>
              <a:rPr lang="zh-CN" altLang="en-US" sz="2100" smtClean="0">
                <a:ea typeface="宋体" panose="02010600030101010101" pitchFamily="2" charset="-122"/>
              </a:rPr>
              <a:t>。</a:t>
            </a:r>
            <a:endParaRPr lang="en-US" altLang="zh-CN" sz="2100" smtClean="0">
              <a:ea typeface="宋体" panose="02010600030101010101" pitchFamily="2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2100" smtClean="0">
                <a:solidFill>
                  <a:srgbClr val="FF0000"/>
                </a:solidFill>
                <a:ea typeface="宋体" panose="02010600030101010101" pitchFamily="2" charset="-122"/>
              </a:rPr>
              <a:t>Stream API ( java.util.stream)</a:t>
            </a:r>
            <a:r>
              <a:rPr lang="zh-CN" altLang="en-US" sz="2100" smtClean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100">
                <a:ea typeface="宋体" panose="02010600030101010101" pitchFamily="2" charset="-122"/>
              </a:rPr>
              <a:t>把真正的函数式编程风格引入到</a:t>
            </a:r>
            <a:r>
              <a:rPr lang="en-US" altLang="zh-CN" sz="2100">
                <a:ea typeface="宋体" panose="02010600030101010101" pitchFamily="2" charset="-122"/>
              </a:rPr>
              <a:t>Java</a:t>
            </a:r>
            <a:r>
              <a:rPr lang="zh-CN" altLang="en-US" sz="2100">
                <a:ea typeface="宋体" panose="02010600030101010101" pitchFamily="2" charset="-122"/>
              </a:rPr>
              <a:t>中。这是目前为止对</a:t>
            </a:r>
            <a:r>
              <a:rPr lang="en-US" altLang="zh-CN" sz="2100">
                <a:ea typeface="宋体" panose="02010600030101010101" pitchFamily="2" charset="-122"/>
              </a:rPr>
              <a:t>Java</a:t>
            </a:r>
            <a:r>
              <a:rPr lang="zh-CN" altLang="en-US" sz="2100">
                <a:ea typeface="宋体" panose="02010600030101010101" pitchFamily="2" charset="-122"/>
              </a:rPr>
              <a:t>类库最好的补充，因为</a:t>
            </a:r>
            <a:r>
              <a:rPr lang="en-US" altLang="zh-CN" sz="2100">
                <a:ea typeface="宋体" panose="02010600030101010101" pitchFamily="2" charset="-122"/>
              </a:rPr>
              <a:t>Stream API</a:t>
            </a:r>
            <a:r>
              <a:rPr lang="zh-CN" altLang="en-US" sz="2100">
                <a:ea typeface="宋体" panose="02010600030101010101" pitchFamily="2" charset="-122"/>
              </a:rPr>
              <a:t>可以极大提供</a:t>
            </a:r>
            <a:r>
              <a:rPr lang="en-US" altLang="zh-CN" sz="2100">
                <a:ea typeface="宋体" panose="02010600030101010101" pitchFamily="2" charset="-122"/>
              </a:rPr>
              <a:t>Java</a:t>
            </a:r>
            <a:r>
              <a:rPr lang="zh-CN" altLang="en-US" sz="2100">
                <a:ea typeface="宋体" panose="02010600030101010101" pitchFamily="2" charset="-122"/>
              </a:rPr>
              <a:t>程序员的生产力，让程序员写出高效率、干净、简洁的代码。</a:t>
            </a:r>
            <a:endParaRPr lang="zh-CN" altLang="en-US" sz="2100" smtClean="0">
              <a:ea typeface="宋体" panose="02010600030101010101" pitchFamily="2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2100" smtClean="0">
                <a:ea typeface="宋体" panose="02010600030101010101" pitchFamily="2" charset="-122"/>
              </a:rPr>
              <a:t>Stream </a:t>
            </a:r>
            <a:r>
              <a:rPr lang="zh-CN" altLang="en-US" sz="2100">
                <a:ea typeface="宋体" panose="02010600030101010101" pitchFamily="2" charset="-122"/>
              </a:rPr>
              <a:t>是 </a:t>
            </a:r>
            <a:r>
              <a:rPr lang="en-US" altLang="zh-CN" sz="2100">
                <a:ea typeface="宋体" panose="02010600030101010101" pitchFamily="2" charset="-122"/>
              </a:rPr>
              <a:t>Java8 </a:t>
            </a:r>
            <a:r>
              <a:rPr lang="zh-CN" altLang="en-US" sz="2100">
                <a:ea typeface="宋体" panose="02010600030101010101" pitchFamily="2" charset="-122"/>
              </a:rPr>
              <a:t>中处理集合的关键抽象概念，它可以指定你希望对集合进行的操作，可以执行非常复杂的查找、过滤和映射数据等操作。 </a:t>
            </a:r>
            <a:r>
              <a:rPr lang="zh-CN" altLang="en-US" sz="2100">
                <a:solidFill>
                  <a:srgbClr val="0000FF"/>
                </a:solidFill>
                <a:ea typeface="宋体" panose="02010600030101010101" pitchFamily="2" charset="-122"/>
              </a:rPr>
              <a:t>使用</a:t>
            </a:r>
            <a:r>
              <a:rPr lang="en-US" altLang="zh-CN" sz="2100">
                <a:solidFill>
                  <a:srgbClr val="0000FF"/>
                </a:solidFill>
                <a:ea typeface="宋体" panose="02010600030101010101" pitchFamily="2" charset="-122"/>
              </a:rPr>
              <a:t>Stream API </a:t>
            </a:r>
            <a:r>
              <a:rPr lang="zh-CN" altLang="en-US" sz="2100">
                <a:solidFill>
                  <a:srgbClr val="0000FF"/>
                </a:solidFill>
                <a:ea typeface="宋体" panose="02010600030101010101" pitchFamily="2" charset="-122"/>
              </a:rPr>
              <a:t>对集合数据进行操作，就类似于使用 </a:t>
            </a:r>
            <a:r>
              <a:rPr lang="en-US" altLang="zh-CN" sz="2100">
                <a:solidFill>
                  <a:srgbClr val="0000FF"/>
                </a:solidFill>
                <a:ea typeface="宋体" panose="02010600030101010101" pitchFamily="2" charset="-122"/>
              </a:rPr>
              <a:t>SQL </a:t>
            </a:r>
            <a:r>
              <a:rPr lang="zh-CN" altLang="en-US" sz="2100">
                <a:solidFill>
                  <a:srgbClr val="0000FF"/>
                </a:solidFill>
                <a:ea typeface="宋体" panose="02010600030101010101" pitchFamily="2" charset="-122"/>
              </a:rPr>
              <a:t>执行的数据库查询。</a:t>
            </a:r>
            <a:r>
              <a:rPr lang="zh-CN" altLang="en-US" sz="2100">
                <a:ea typeface="宋体" panose="02010600030101010101" pitchFamily="2" charset="-122"/>
              </a:rPr>
              <a:t>也可以使用 </a:t>
            </a:r>
            <a:r>
              <a:rPr lang="en-US" altLang="zh-CN" sz="2100">
                <a:ea typeface="宋体" panose="02010600030101010101" pitchFamily="2" charset="-122"/>
              </a:rPr>
              <a:t>Stream API </a:t>
            </a:r>
            <a:r>
              <a:rPr lang="zh-CN" altLang="en-US" sz="2100">
                <a:ea typeface="宋体" panose="02010600030101010101" pitchFamily="2" charset="-122"/>
              </a:rPr>
              <a:t>来并行执行操作。</a:t>
            </a:r>
            <a:r>
              <a:rPr lang="zh-CN" altLang="en-US" sz="2100" smtClean="0">
                <a:ea typeface="宋体" panose="02010600030101010101" pitchFamily="2" charset="-122"/>
              </a:rPr>
              <a:t>简言之</a:t>
            </a:r>
            <a:r>
              <a:rPr lang="zh-CN" altLang="en-US" sz="2100">
                <a:ea typeface="宋体" panose="02010600030101010101" pitchFamily="2" charset="-122"/>
              </a:rPr>
              <a:t>，</a:t>
            </a:r>
            <a:r>
              <a:rPr lang="en-US" altLang="zh-CN" sz="2100">
                <a:ea typeface="宋体" panose="02010600030101010101" pitchFamily="2" charset="-122"/>
              </a:rPr>
              <a:t>Stream API </a:t>
            </a:r>
            <a:r>
              <a:rPr lang="zh-CN" altLang="en-US" sz="2100">
                <a:ea typeface="宋体" panose="02010600030101010101" pitchFamily="2" charset="-122"/>
              </a:rPr>
              <a:t>提供了一种高效且易于使用的处理数据的方式</a:t>
            </a:r>
            <a:r>
              <a:rPr lang="zh-CN" altLang="en-US" sz="2100" smtClean="0">
                <a:ea typeface="宋体" panose="02010600030101010101" pitchFamily="2" charset="-122"/>
              </a:rPr>
              <a:t>。</a:t>
            </a:r>
            <a:endParaRPr lang="zh-CN" altLang="en-US" sz="21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425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720" y="836712"/>
            <a:ext cx="5229394" cy="792088"/>
          </a:xfrm>
        </p:spPr>
        <p:txBody>
          <a:bodyPr>
            <a:normAutofit/>
          </a:bodyPr>
          <a:lstStyle/>
          <a:p>
            <a:r>
              <a:rPr kumimoji="1" lang="zh-CN" altLang="en-US" b="1" smtClean="0">
                <a:latin typeface="+mn-lt"/>
                <a:ea typeface="宋体" pitchFamily="2" charset="-122"/>
              </a:rPr>
              <a:t>为什么要使用</a:t>
            </a:r>
            <a:r>
              <a:rPr kumimoji="1" lang="en-US" altLang="zh-CN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Stream API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7544" y="2060848"/>
            <a:ext cx="82809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smtClean="0">
                <a:ea typeface="宋体" panose="02010600030101010101" pitchFamily="2" charset="-122"/>
              </a:rPr>
              <a:t>实际开发中，项目中多数数据源都来自</a:t>
            </a:r>
            <a:r>
              <a:rPr lang="zh-CN" altLang="en-US" sz="2400">
                <a:ea typeface="宋体" panose="02010600030101010101" pitchFamily="2" charset="-122"/>
              </a:rPr>
              <a:t>于</a:t>
            </a:r>
            <a:r>
              <a:rPr lang="en-US" altLang="zh-CN" sz="2400">
                <a:ea typeface="宋体" panose="02010600030101010101" pitchFamily="2" charset="-122"/>
              </a:rPr>
              <a:t>Mysql</a:t>
            </a:r>
            <a:r>
              <a:rPr lang="zh-CN" altLang="en-US" sz="2400" smtClean="0">
                <a:ea typeface="宋体" panose="02010600030101010101" pitchFamily="2" charset="-122"/>
              </a:rPr>
              <a:t>，</a:t>
            </a:r>
            <a:r>
              <a:rPr lang="en-US" altLang="zh-CN" sz="2400" smtClean="0">
                <a:ea typeface="宋体" panose="02010600030101010101" pitchFamily="2" charset="-122"/>
              </a:rPr>
              <a:t>Oracle</a:t>
            </a:r>
            <a:r>
              <a:rPr lang="zh-CN" altLang="en-US" sz="2400" smtClean="0">
                <a:ea typeface="宋体" panose="02010600030101010101" pitchFamily="2" charset="-122"/>
              </a:rPr>
              <a:t>等。但现在数据源可以更多</a:t>
            </a:r>
            <a:r>
              <a:rPr lang="zh-CN" altLang="en-US" sz="2400">
                <a:ea typeface="宋体" panose="02010600030101010101" pitchFamily="2" charset="-122"/>
              </a:rPr>
              <a:t>了，</a:t>
            </a:r>
            <a:r>
              <a:rPr lang="zh-CN" altLang="en-US" sz="2400" smtClean="0">
                <a:ea typeface="宋体" panose="02010600030101010101" pitchFamily="2" charset="-122"/>
              </a:rPr>
              <a:t>有</a:t>
            </a:r>
            <a:r>
              <a:rPr lang="en-US" altLang="zh-CN" sz="2400" smtClean="0">
                <a:ea typeface="宋体" panose="02010600030101010101" pitchFamily="2" charset="-122"/>
              </a:rPr>
              <a:t>MongDB</a:t>
            </a:r>
            <a:r>
              <a:rPr lang="zh-CN" altLang="en-US" sz="2400" smtClean="0">
                <a:ea typeface="宋体" panose="02010600030101010101" pitchFamily="2" charset="-122"/>
              </a:rPr>
              <a:t>，</a:t>
            </a:r>
            <a:r>
              <a:rPr lang="en-US" altLang="zh-CN" sz="2400" smtClean="0">
                <a:ea typeface="宋体" panose="02010600030101010101" pitchFamily="2" charset="-122"/>
              </a:rPr>
              <a:t>Radis</a:t>
            </a:r>
            <a:r>
              <a:rPr lang="zh-CN" altLang="en-US" sz="2400" smtClean="0">
                <a:ea typeface="宋体" panose="02010600030101010101" pitchFamily="2" charset="-122"/>
              </a:rPr>
              <a:t>等，而这些</a:t>
            </a:r>
            <a:r>
              <a:rPr lang="en-US" altLang="zh-CN" sz="2400" smtClean="0">
                <a:ea typeface="宋体" panose="02010600030101010101" pitchFamily="2" charset="-122"/>
              </a:rPr>
              <a:t>NoSQL</a:t>
            </a:r>
            <a:r>
              <a:rPr lang="zh-CN" altLang="en-US" sz="2400" smtClean="0">
                <a:ea typeface="宋体" panose="02010600030101010101" pitchFamily="2" charset="-122"/>
              </a:rPr>
              <a:t>的数据</a:t>
            </a:r>
            <a:r>
              <a:rPr lang="zh-CN" altLang="en-US" sz="2400">
                <a:ea typeface="宋体" panose="02010600030101010101" pitchFamily="2" charset="-122"/>
              </a:rPr>
              <a:t>就</a:t>
            </a:r>
            <a:r>
              <a:rPr lang="zh-CN" altLang="en-US" sz="2400" smtClean="0">
                <a:ea typeface="宋体" panose="02010600030101010101" pitchFamily="2" charset="-122"/>
              </a:rPr>
              <a:t>需要</a:t>
            </a:r>
            <a:r>
              <a:rPr lang="en-US" altLang="zh-CN" sz="2400">
                <a:ea typeface="宋体" panose="02010600030101010101" pitchFamily="2" charset="-122"/>
              </a:rPr>
              <a:t>java</a:t>
            </a:r>
            <a:r>
              <a:rPr lang="zh-CN" altLang="en-US" sz="2400">
                <a:ea typeface="宋体" panose="02010600030101010101" pitchFamily="2" charset="-122"/>
              </a:rPr>
              <a:t>层面去处理。</a:t>
            </a:r>
          </a:p>
        </p:txBody>
      </p:sp>
    </p:spTree>
    <p:extLst>
      <p:ext uri="{BB962C8B-B14F-4D97-AF65-F5344CB8AC3E}">
        <p14:creationId xmlns:p14="http://schemas.microsoft.com/office/powerpoint/2010/main" val="429097094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0958" y="737658"/>
            <a:ext cx="4437306" cy="792088"/>
          </a:xfrm>
        </p:spPr>
        <p:txBody>
          <a:bodyPr>
            <a:normAutofit/>
          </a:bodyPr>
          <a:lstStyle/>
          <a:p>
            <a:r>
              <a:rPr kumimoji="1" lang="zh-CN" altLang="en-US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什么是 </a:t>
            </a:r>
            <a:r>
              <a:rPr kumimoji="1" lang="en-US" altLang="zh-CN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Stream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528" y="1700808"/>
            <a:ext cx="86409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800" b="1" smtClean="0">
                <a:ea typeface="宋体" panose="02010600030101010101" pitchFamily="2" charset="-122"/>
              </a:rPr>
              <a:t>Stream</a:t>
            </a:r>
            <a:r>
              <a:rPr lang="zh-CN" altLang="en-US" sz="2800" b="1" smtClean="0">
                <a:ea typeface="宋体" panose="02010600030101010101" pitchFamily="2" charset="-122"/>
              </a:rPr>
              <a:t>到底</a:t>
            </a:r>
            <a:r>
              <a:rPr lang="zh-CN" altLang="en-US" sz="2800" b="1">
                <a:ea typeface="宋体" panose="02010600030101010101" pitchFamily="2" charset="-122"/>
              </a:rPr>
              <a:t>是什么呢</a:t>
            </a:r>
            <a:r>
              <a:rPr lang="zh-CN" altLang="en-US" sz="2800" b="1" smtClean="0">
                <a:ea typeface="宋体" panose="02010600030101010101" pitchFamily="2" charset="-122"/>
              </a:rPr>
              <a:t>？</a:t>
            </a:r>
            <a:endParaRPr lang="en-US" altLang="zh-CN" sz="2800" b="1" smtClean="0">
              <a:ea typeface="宋体" panose="02010600030101010101" pitchFamily="2" charset="-122"/>
            </a:endParaRPr>
          </a:p>
          <a:p>
            <a:pPr>
              <a:lnSpc>
                <a:spcPts val="4000"/>
              </a:lnSpc>
            </a:pPr>
            <a:r>
              <a:rPr lang="zh-CN" altLang="en-US" sz="2200" smtClean="0">
                <a:ea typeface="宋体" panose="02010600030101010101" pitchFamily="2" charset="-122"/>
              </a:rPr>
              <a:t>是</a:t>
            </a:r>
            <a:r>
              <a:rPr lang="zh-CN" altLang="en-US" sz="2200">
                <a:ea typeface="宋体" panose="02010600030101010101" pitchFamily="2" charset="-122"/>
              </a:rPr>
              <a:t>数据渠道</a:t>
            </a:r>
            <a:r>
              <a:rPr lang="zh-CN" altLang="en-US" sz="2200" smtClean="0">
                <a:ea typeface="宋体" panose="02010600030101010101" pitchFamily="2" charset="-122"/>
              </a:rPr>
              <a:t>，用于</a:t>
            </a:r>
            <a:r>
              <a:rPr lang="zh-CN" altLang="en-US" sz="2200">
                <a:ea typeface="宋体" panose="02010600030101010101" pitchFamily="2" charset="-122"/>
              </a:rPr>
              <a:t>操作数据源（集合、数组等）所生成的元素序列。</a:t>
            </a:r>
            <a:r>
              <a:rPr lang="zh-CN" altLang="en-US" sz="2200" b="1">
                <a:solidFill>
                  <a:srgbClr val="0066FF"/>
                </a:solidFill>
                <a:ea typeface="宋体" panose="02010600030101010101" pitchFamily="2" charset="-122"/>
              </a:rPr>
              <a:t>“集合讲的是数据</a:t>
            </a:r>
            <a:r>
              <a:rPr lang="zh-CN" altLang="en-US" sz="2200" b="1" smtClean="0">
                <a:solidFill>
                  <a:srgbClr val="0066FF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200" b="1" smtClean="0">
                <a:solidFill>
                  <a:srgbClr val="0066FF"/>
                </a:solidFill>
                <a:ea typeface="宋体" panose="02010600030101010101" pitchFamily="2" charset="-122"/>
              </a:rPr>
              <a:t>Stream</a:t>
            </a:r>
            <a:r>
              <a:rPr lang="zh-CN" altLang="en-US" sz="2200" b="1" smtClean="0">
                <a:solidFill>
                  <a:srgbClr val="0066FF"/>
                </a:solidFill>
                <a:ea typeface="宋体" panose="02010600030101010101" pitchFamily="2" charset="-122"/>
              </a:rPr>
              <a:t>讲</a:t>
            </a:r>
            <a:r>
              <a:rPr lang="zh-CN" altLang="en-US" sz="2200" b="1">
                <a:solidFill>
                  <a:srgbClr val="0066FF"/>
                </a:solidFill>
                <a:ea typeface="宋体" panose="02010600030101010101" pitchFamily="2" charset="-122"/>
              </a:rPr>
              <a:t>的是计算！</a:t>
            </a:r>
            <a:r>
              <a:rPr lang="zh-CN" altLang="en-US" sz="2200" b="1" smtClean="0">
                <a:solidFill>
                  <a:srgbClr val="0066FF"/>
                </a:solidFill>
                <a:ea typeface="宋体" panose="02010600030101010101" pitchFamily="2" charset="-122"/>
              </a:rPr>
              <a:t>”</a:t>
            </a:r>
            <a:endParaRPr lang="zh-CN" altLang="en-US" sz="2200" b="1">
              <a:solidFill>
                <a:srgbClr val="0066FF"/>
              </a:solidFill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5536" y="3789040"/>
            <a:ext cx="87484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FF0000"/>
                </a:solidFill>
                <a:ea typeface="宋体" panose="02010600030101010101" pitchFamily="2" charset="-122"/>
              </a:rPr>
              <a:t>注意：</a:t>
            </a:r>
          </a:p>
          <a:p>
            <a:pPr>
              <a:lnSpc>
                <a:spcPct val="150000"/>
              </a:lnSpc>
            </a:pPr>
            <a:r>
              <a:rPr lang="zh-CN" altLang="en-US" sz="2000" smtClean="0">
                <a:ea typeface="宋体" panose="02010600030101010101" pitchFamily="2" charset="-122"/>
              </a:rPr>
              <a:t>①</a:t>
            </a:r>
            <a:r>
              <a:rPr lang="en-US" altLang="zh-CN" sz="2000" smtClean="0">
                <a:ea typeface="宋体" panose="02010600030101010101" pitchFamily="2" charset="-122"/>
              </a:rPr>
              <a:t>Stream </a:t>
            </a:r>
            <a:r>
              <a:rPr lang="zh-CN" altLang="en-US" sz="2000">
                <a:ea typeface="宋体" panose="02010600030101010101" pitchFamily="2" charset="-122"/>
              </a:rPr>
              <a:t>自己不会存储元素。</a:t>
            </a:r>
          </a:p>
          <a:p>
            <a:pPr>
              <a:lnSpc>
                <a:spcPct val="150000"/>
              </a:lnSpc>
            </a:pPr>
            <a:r>
              <a:rPr lang="zh-CN" altLang="en-US" sz="2000" smtClean="0">
                <a:ea typeface="宋体" panose="02010600030101010101" pitchFamily="2" charset="-122"/>
              </a:rPr>
              <a:t>②</a:t>
            </a:r>
            <a:r>
              <a:rPr lang="en-US" altLang="zh-CN" sz="2000" smtClean="0">
                <a:ea typeface="宋体" panose="02010600030101010101" pitchFamily="2" charset="-122"/>
              </a:rPr>
              <a:t>Stream </a:t>
            </a:r>
            <a:r>
              <a:rPr lang="zh-CN" altLang="en-US" sz="2000">
                <a:ea typeface="宋体" panose="02010600030101010101" pitchFamily="2" charset="-122"/>
              </a:rPr>
              <a:t>不会改变源对象。相反，他们会返回一个持有结果的新</a:t>
            </a:r>
            <a:r>
              <a:rPr lang="en-US" altLang="zh-CN" sz="2000">
                <a:ea typeface="宋体" panose="02010600030101010101" pitchFamily="2" charset="-122"/>
              </a:rPr>
              <a:t>Stream</a:t>
            </a:r>
            <a:r>
              <a:rPr lang="zh-CN" altLang="en-US" sz="2000">
                <a:ea typeface="宋体" panose="02010600030101010101" pitchFamily="2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000" smtClean="0">
                <a:ea typeface="宋体" panose="02010600030101010101" pitchFamily="2" charset="-122"/>
              </a:rPr>
              <a:t>③</a:t>
            </a:r>
            <a:r>
              <a:rPr lang="en-US" altLang="zh-CN" sz="2000" smtClean="0">
                <a:ea typeface="宋体" panose="02010600030101010101" pitchFamily="2" charset="-122"/>
              </a:rPr>
              <a:t>Stream </a:t>
            </a:r>
            <a:r>
              <a:rPr lang="zh-CN" altLang="en-US" sz="2000" smtClean="0">
                <a:ea typeface="宋体" panose="02010600030101010101" pitchFamily="2" charset="-122"/>
              </a:rPr>
              <a:t>操作</a:t>
            </a:r>
            <a:r>
              <a:rPr lang="zh-CN" altLang="en-US" sz="2000">
                <a:ea typeface="宋体" panose="02010600030101010101" pitchFamily="2" charset="-122"/>
              </a:rPr>
              <a:t>是延迟执行的。这意味着他们会等到需要结果的时候才执行。</a:t>
            </a:r>
          </a:p>
        </p:txBody>
      </p:sp>
    </p:spTree>
    <p:extLst>
      <p:ext uri="{BB962C8B-B14F-4D97-AF65-F5344CB8AC3E}">
        <p14:creationId xmlns:p14="http://schemas.microsoft.com/office/powerpoint/2010/main" val="41067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upload-images.jianshu.io/upload_images/815978-8f30ec405cd0c4a4.png?imageMogr2/auto-orient/strip%7CimageView2/2/w/7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950" y="2179638"/>
            <a:ext cx="6667500" cy="444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538163" y="923925"/>
            <a:ext cx="5783262" cy="1289050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179331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zh-CN" sz="1800">
                <a:solidFill>
                  <a:srgbClr val="657B83"/>
                </a:solidFill>
                <a:latin typeface="Arial Unicode MS" pitchFamily="34" charset="-122"/>
                <a:ea typeface="宋体" charset="-122"/>
              </a:rPr>
              <a:t>public static long parallelSum(long n){ </a:t>
            </a:r>
            <a:endParaRPr lang="en-US" altLang="zh-CN" sz="1800">
              <a:solidFill>
                <a:srgbClr val="657B83"/>
              </a:solidFill>
              <a:latin typeface="Arial Unicode MS" pitchFamily="34" charset="-122"/>
              <a:ea typeface="宋体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657B83"/>
                </a:solidFill>
                <a:latin typeface="Arial Unicode MS" pitchFamily="34" charset="-122"/>
                <a:ea typeface="宋体" charset="-122"/>
              </a:rPr>
              <a:t>        </a:t>
            </a:r>
            <a:r>
              <a:rPr lang="zh-CN" altLang="zh-CN" sz="1800">
                <a:solidFill>
                  <a:srgbClr val="657B83"/>
                </a:solidFill>
                <a:latin typeface="Arial Unicode MS" pitchFamily="34" charset="-122"/>
                <a:ea typeface="宋体" charset="-122"/>
              </a:rPr>
              <a:t>return Stream.iterate(1L,i -&gt; i +1) .limit(n) .parallel() </a:t>
            </a:r>
            <a:endParaRPr lang="en-US" altLang="zh-CN" sz="1800">
              <a:solidFill>
                <a:srgbClr val="657B83"/>
              </a:solidFill>
              <a:latin typeface="Arial Unicode MS" pitchFamily="34" charset="-122"/>
              <a:ea typeface="宋体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657B83"/>
                </a:solidFill>
                <a:latin typeface="Arial Unicode MS" pitchFamily="34" charset="-122"/>
                <a:ea typeface="宋体" charset="-122"/>
              </a:rPr>
              <a:t>                   </a:t>
            </a:r>
            <a:r>
              <a:rPr lang="zh-CN" altLang="zh-CN" sz="1800">
                <a:solidFill>
                  <a:srgbClr val="657B83"/>
                </a:solidFill>
                <a:latin typeface="Arial Unicode MS" pitchFamily="34" charset="-122"/>
                <a:ea typeface="宋体" charset="-122"/>
              </a:rPr>
              <a:t>.reduce(0L,Long::sum); </a:t>
            </a:r>
            <a:endParaRPr lang="en-US" altLang="zh-CN" sz="1800">
              <a:solidFill>
                <a:srgbClr val="657B83"/>
              </a:solidFill>
              <a:latin typeface="Arial Unicode MS" pitchFamily="34" charset="-122"/>
              <a:ea typeface="宋体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zh-CN" sz="1800">
                <a:solidFill>
                  <a:srgbClr val="657B83"/>
                </a:solidFill>
                <a:latin typeface="Arial Unicode MS" pitchFamily="34" charset="-122"/>
                <a:ea typeface="宋体" charset="-122"/>
              </a:rPr>
              <a:t>}</a:t>
            </a:r>
            <a:r>
              <a:rPr lang="zh-CN" altLang="zh-CN" sz="1800">
                <a:latin typeface="Arial" charset="0"/>
                <a:ea typeface="宋体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0355315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0958" y="737658"/>
            <a:ext cx="5013370" cy="792088"/>
          </a:xfrm>
        </p:spPr>
        <p:txBody>
          <a:bodyPr>
            <a:normAutofit/>
          </a:bodyPr>
          <a:lstStyle/>
          <a:p>
            <a:r>
              <a:rPr kumimoji="1" lang="en-US" altLang="zh-CN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Stream </a:t>
            </a:r>
            <a:r>
              <a:rPr kumimoji="1" lang="zh-CN" altLang="en-US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的操作三个步骤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4725144"/>
            <a:ext cx="8775277" cy="1656184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248024" y="1484784"/>
            <a:ext cx="864445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1" smtClean="0">
                <a:solidFill>
                  <a:srgbClr val="C00000"/>
                </a:solidFill>
                <a:ea typeface="宋体" panose="02010600030101010101" pitchFamily="2" charset="-122"/>
              </a:rPr>
              <a:t>1- </a:t>
            </a:r>
            <a:r>
              <a:rPr lang="zh-CN" altLang="en-US" sz="2400" b="1" smtClean="0">
                <a:solidFill>
                  <a:srgbClr val="C00000"/>
                </a:solidFill>
                <a:ea typeface="宋体" panose="02010600030101010101" pitchFamily="2" charset="-122"/>
              </a:rPr>
              <a:t>创建 </a:t>
            </a:r>
            <a:r>
              <a:rPr lang="en-US" altLang="zh-CN" sz="2400" b="1" smtClean="0">
                <a:solidFill>
                  <a:srgbClr val="C00000"/>
                </a:solidFill>
                <a:ea typeface="宋体" panose="02010600030101010101" pitchFamily="2" charset="-122"/>
              </a:rPr>
              <a:t>Stream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ea typeface="宋体" panose="02010600030101010101" pitchFamily="2" charset="-122"/>
              </a:rPr>
              <a:t>一个数据源（如：</a:t>
            </a:r>
            <a:r>
              <a:rPr lang="zh-CN" altLang="en-US" sz="2000" smtClean="0">
                <a:ea typeface="宋体" panose="02010600030101010101" pitchFamily="2" charset="-122"/>
              </a:rPr>
              <a:t>集合、数组），</a:t>
            </a:r>
            <a:r>
              <a:rPr lang="zh-CN" altLang="en-US" sz="2000">
                <a:ea typeface="宋体" panose="02010600030101010101" pitchFamily="2" charset="-122"/>
              </a:rPr>
              <a:t>获取一个流</a:t>
            </a:r>
            <a:endParaRPr lang="en-US" altLang="zh-CN" sz="2000" smtClean="0">
              <a:ea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1" smtClean="0">
                <a:solidFill>
                  <a:srgbClr val="C00000"/>
                </a:solidFill>
                <a:ea typeface="宋体" panose="02010600030101010101" pitchFamily="2" charset="-122"/>
              </a:rPr>
              <a:t>2- </a:t>
            </a:r>
            <a:r>
              <a:rPr lang="zh-CN" altLang="en-US" sz="2400" b="1" smtClean="0">
                <a:solidFill>
                  <a:srgbClr val="C00000"/>
                </a:solidFill>
                <a:ea typeface="宋体" panose="02010600030101010101" pitchFamily="2" charset="-122"/>
              </a:rPr>
              <a:t>中间操作</a:t>
            </a:r>
            <a:endParaRPr lang="en-US" altLang="zh-CN" sz="2400" b="1" smtClean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ea typeface="宋体" panose="02010600030101010101" pitchFamily="2" charset="-122"/>
              </a:rPr>
              <a:t>一个中间操作链，对数据源的数据进行处理</a:t>
            </a:r>
            <a:endParaRPr lang="en-US" altLang="zh-CN" sz="2000" smtClean="0">
              <a:ea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1" smtClean="0">
                <a:solidFill>
                  <a:srgbClr val="C00000"/>
                </a:solidFill>
                <a:ea typeface="宋体" panose="02010600030101010101" pitchFamily="2" charset="-122"/>
              </a:rPr>
              <a:t>3- </a:t>
            </a:r>
            <a:r>
              <a:rPr lang="zh-CN" altLang="en-US" sz="2400" b="1" smtClean="0">
                <a:solidFill>
                  <a:srgbClr val="C00000"/>
                </a:solidFill>
                <a:ea typeface="宋体" panose="02010600030101010101" pitchFamily="2" charset="-122"/>
              </a:rPr>
              <a:t>终止操作</a:t>
            </a:r>
            <a:r>
              <a:rPr lang="en-US" altLang="zh-CN" sz="2400" b="1" smtClean="0">
                <a:solidFill>
                  <a:srgbClr val="C00000"/>
                </a:solidFill>
                <a:ea typeface="宋体" panose="02010600030101010101" pitchFamily="2" charset="-122"/>
              </a:rPr>
              <a:t>(</a:t>
            </a:r>
            <a:r>
              <a:rPr lang="zh-CN" altLang="en-US" sz="2400" b="1" smtClean="0">
                <a:solidFill>
                  <a:srgbClr val="C00000"/>
                </a:solidFill>
                <a:ea typeface="宋体" panose="02010600030101010101" pitchFamily="2" charset="-122"/>
              </a:rPr>
              <a:t>终端操作</a:t>
            </a:r>
            <a:r>
              <a:rPr lang="en-US" altLang="zh-CN" sz="2400" b="1" smtClean="0">
                <a:solidFill>
                  <a:srgbClr val="C00000"/>
                </a:solidFill>
                <a:ea typeface="宋体" panose="02010600030101010101" pitchFamily="2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zh-CN" sz="2000" smtClean="0">
                <a:ea typeface="宋体" panose="02010600030101010101" pitchFamily="2" charset="-122"/>
              </a:rPr>
              <a:t>一</a:t>
            </a:r>
            <a:r>
              <a:rPr lang="zh-CN" altLang="en-US" sz="2000" smtClean="0">
                <a:ea typeface="宋体" panose="02010600030101010101" pitchFamily="2" charset="-122"/>
              </a:rPr>
              <a:t>旦</a:t>
            </a:r>
            <a:r>
              <a:rPr lang="zh-CN" altLang="en-US" sz="2000">
                <a:ea typeface="宋体" panose="02010600030101010101" pitchFamily="2" charset="-122"/>
              </a:rPr>
              <a:t>执行</a:t>
            </a:r>
            <a:r>
              <a:rPr lang="zh-CN" altLang="zh-CN" sz="2000" smtClean="0">
                <a:ea typeface="宋体" panose="02010600030101010101" pitchFamily="2" charset="-122"/>
              </a:rPr>
              <a:t>终止</a:t>
            </a:r>
            <a:r>
              <a:rPr lang="zh-CN" altLang="zh-CN" sz="2000">
                <a:ea typeface="宋体" panose="02010600030101010101" pitchFamily="2" charset="-122"/>
              </a:rPr>
              <a:t>操作</a:t>
            </a:r>
            <a:r>
              <a:rPr lang="zh-CN" altLang="zh-CN" sz="2000" smtClean="0">
                <a:ea typeface="宋体" panose="02010600030101010101" pitchFamily="2" charset="-122"/>
              </a:rPr>
              <a:t>，</a:t>
            </a:r>
            <a:r>
              <a:rPr lang="zh-CN" altLang="en-US" sz="2000" smtClean="0">
                <a:solidFill>
                  <a:srgbClr val="0066FF"/>
                </a:solidFill>
                <a:ea typeface="宋体" panose="02010600030101010101" pitchFamily="2" charset="-122"/>
              </a:rPr>
              <a:t>就</a:t>
            </a:r>
            <a:r>
              <a:rPr lang="zh-CN" altLang="zh-CN" sz="2000" smtClean="0">
                <a:solidFill>
                  <a:srgbClr val="0066FF"/>
                </a:solidFill>
                <a:ea typeface="宋体" panose="02010600030101010101" pitchFamily="2" charset="-122"/>
              </a:rPr>
              <a:t>执行</a:t>
            </a:r>
            <a:r>
              <a:rPr lang="zh-CN" altLang="zh-CN" sz="2000">
                <a:solidFill>
                  <a:srgbClr val="0066FF"/>
                </a:solidFill>
                <a:ea typeface="宋体" panose="02010600030101010101" pitchFamily="2" charset="-122"/>
              </a:rPr>
              <a:t>中间操作链</a:t>
            </a:r>
            <a:r>
              <a:rPr lang="zh-CN" altLang="zh-CN" sz="2000">
                <a:ea typeface="宋体" panose="02010600030101010101" pitchFamily="2" charset="-122"/>
              </a:rPr>
              <a:t>，并产生</a:t>
            </a:r>
            <a:r>
              <a:rPr lang="zh-CN" altLang="zh-CN" sz="2000" smtClean="0">
                <a:ea typeface="宋体" panose="02010600030101010101" pitchFamily="2" charset="-122"/>
              </a:rPr>
              <a:t>结果</a:t>
            </a:r>
            <a:r>
              <a:rPr lang="zh-CN" altLang="en-US" sz="2000" smtClean="0">
                <a:ea typeface="宋体" panose="02010600030101010101" pitchFamily="2" charset="-122"/>
              </a:rPr>
              <a:t>。之后，不会再被使用</a:t>
            </a:r>
            <a:endParaRPr lang="zh-CN" altLang="en-US" sz="20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6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77283" y="764704"/>
            <a:ext cx="5733450" cy="792088"/>
          </a:xfrm>
        </p:spPr>
        <p:txBody>
          <a:bodyPr>
            <a:normAutofit fontScale="90000"/>
          </a:bodyPr>
          <a:lstStyle/>
          <a:p>
            <a:r>
              <a:rPr kumimoji="1" lang="zh-CN" altLang="en-US" b="1">
                <a:latin typeface="+mn-lt"/>
                <a:ea typeface="宋体" pitchFamily="2" charset="-122"/>
              </a:rPr>
              <a:t>创建</a:t>
            </a:r>
            <a:r>
              <a:rPr kumimoji="1" lang="zh-CN" altLang="en-US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 </a:t>
            </a:r>
            <a:r>
              <a:rPr kumimoji="1" lang="en-US" altLang="zh-CN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Stream</a:t>
            </a:r>
            <a:r>
              <a:rPr kumimoji="1" lang="zh-CN" altLang="en-US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方式一：通过集合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528" y="1700808"/>
            <a:ext cx="8640960" cy="2657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3200" smtClean="0">
                <a:ea typeface="宋体" panose="02010600030101010101" pitchFamily="2" charset="-122"/>
              </a:rPr>
              <a:t>Java8 </a:t>
            </a:r>
            <a:r>
              <a:rPr lang="zh-CN" altLang="en-US" sz="3200" smtClean="0">
                <a:ea typeface="宋体" panose="02010600030101010101" pitchFamily="2" charset="-122"/>
              </a:rPr>
              <a:t>中的</a:t>
            </a:r>
            <a:r>
              <a:rPr lang="zh-CN" altLang="en-US" sz="3200">
                <a:ea typeface="宋体" panose="02010600030101010101" pitchFamily="2" charset="-122"/>
              </a:rPr>
              <a:t> </a:t>
            </a:r>
            <a:r>
              <a:rPr lang="en-US" altLang="zh-CN" sz="3200" smtClean="0">
                <a:ea typeface="宋体" panose="02010600030101010101" pitchFamily="2" charset="-122"/>
              </a:rPr>
              <a:t>Collection </a:t>
            </a:r>
            <a:r>
              <a:rPr lang="zh-CN" altLang="en-US" sz="3200" smtClean="0">
                <a:ea typeface="宋体" panose="02010600030101010101" pitchFamily="2" charset="-122"/>
              </a:rPr>
              <a:t>接口被扩展，提供了两个获取流的方法</a:t>
            </a:r>
            <a:r>
              <a:rPr lang="zh-CN" altLang="en-US" sz="2200" smtClean="0">
                <a:ea typeface="宋体" panose="02010600030101010101" pitchFamily="2" charset="-122"/>
              </a:rPr>
              <a:t>：</a:t>
            </a:r>
            <a:endParaRPr lang="en-US" altLang="zh-CN" sz="2200" smtClean="0">
              <a:ea typeface="宋体" panose="02010600030101010101" pitchFamily="2" charset="-122"/>
            </a:endParaRPr>
          </a:p>
          <a:p>
            <a:pPr>
              <a:lnSpc>
                <a:spcPts val="4000"/>
              </a:lnSpc>
            </a:pPr>
            <a:endParaRPr lang="en-US" altLang="zh-CN" sz="2200">
              <a:ea typeface="宋体" panose="02010600030101010101" pitchFamily="2" charset="-122"/>
            </a:endParaRP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en-US" altLang="zh-CN" sz="2400" b="1" smtClean="0">
                <a:solidFill>
                  <a:srgbClr val="C00000"/>
                </a:solidFill>
                <a:ea typeface="宋体" panose="02010600030101010101" pitchFamily="2" charset="-122"/>
              </a:rPr>
              <a:t>default Stream&lt;E&gt; stream() : </a:t>
            </a:r>
            <a:r>
              <a:rPr lang="zh-CN" altLang="en-US" sz="2400" b="1" smtClean="0">
                <a:solidFill>
                  <a:srgbClr val="C00000"/>
                </a:solidFill>
                <a:ea typeface="宋体" panose="02010600030101010101" pitchFamily="2" charset="-122"/>
              </a:rPr>
              <a:t>返回一个顺序流</a:t>
            </a:r>
            <a:endParaRPr lang="en-US" altLang="zh-CN" sz="2400" b="1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en-US" altLang="zh-CN" sz="2400" b="1" smtClean="0">
                <a:solidFill>
                  <a:srgbClr val="C00000"/>
                </a:solidFill>
                <a:ea typeface="宋体" panose="02010600030101010101" pitchFamily="2" charset="-122"/>
              </a:rPr>
              <a:t>default Stream&lt;E&gt; parallelStream() : </a:t>
            </a:r>
            <a:r>
              <a:rPr lang="zh-CN" altLang="en-US" sz="2400" b="1" smtClean="0">
                <a:solidFill>
                  <a:srgbClr val="C00000"/>
                </a:solidFill>
                <a:ea typeface="宋体" panose="02010600030101010101" pitchFamily="2" charset="-122"/>
              </a:rPr>
              <a:t>返回一个并行流</a:t>
            </a:r>
            <a:endParaRPr lang="zh-CN" altLang="en-US" sz="2400" b="1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631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691680" y="764704"/>
            <a:ext cx="5904656" cy="792088"/>
          </a:xfrm>
        </p:spPr>
        <p:txBody>
          <a:bodyPr>
            <a:normAutofit fontScale="90000"/>
          </a:bodyPr>
          <a:lstStyle/>
          <a:p>
            <a:r>
              <a:rPr kumimoji="1" lang="zh-CN" altLang="en-US" b="1">
                <a:ea typeface="宋体" pitchFamily="2" charset="-122"/>
              </a:rPr>
              <a:t>创建 </a:t>
            </a:r>
            <a:r>
              <a:rPr kumimoji="1" lang="en-US" altLang="zh-CN" b="1">
                <a:ea typeface="宋体" pitchFamily="2" charset="-122"/>
              </a:rPr>
              <a:t>Stream</a:t>
            </a:r>
            <a:r>
              <a:rPr kumimoji="1" lang="zh-CN" altLang="en-US" b="1" smtClean="0">
                <a:ea typeface="宋体" pitchFamily="2" charset="-122"/>
              </a:rPr>
              <a:t>方式二：通过</a:t>
            </a:r>
            <a:r>
              <a:rPr kumimoji="1" lang="zh-CN" altLang="en-US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数组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528" y="1700808"/>
            <a:ext cx="842493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3200" smtClean="0">
                <a:ea typeface="宋体" panose="02010600030101010101" pitchFamily="2" charset="-122"/>
              </a:rPr>
              <a:t>Java8 </a:t>
            </a:r>
            <a:r>
              <a:rPr lang="zh-CN" altLang="en-US" sz="3200" smtClean="0">
                <a:ea typeface="宋体" panose="02010600030101010101" pitchFamily="2" charset="-122"/>
              </a:rPr>
              <a:t>中的</a:t>
            </a:r>
            <a:r>
              <a:rPr lang="zh-CN" altLang="en-US" sz="3200">
                <a:ea typeface="宋体" panose="02010600030101010101" pitchFamily="2" charset="-122"/>
              </a:rPr>
              <a:t> </a:t>
            </a:r>
            <a:r>
              <a:rPr lang="en-US" altLang="zh-CN" sz="3200" smtClean="0">
                <a:ea typeface="宋体" panose="02010600030101010101" pitchFamily="2" charset="-122"/>
              </a:rPr>
              <a:t>Arrays </a:t>
            </a:r>
            <a:r>
              <a:rPr lang="zh-CN" altLang="en-US" sz="3200" smtClean="0">
                <a:ea typeface="宋体" panose="02010600030101010101" pitchFamily="2" charset="-122"/>
              </a:rPr>
              <a:t>的静态方法 </a:t>
            </a:r>
            <a:r>
              <a:rPr lang="en-US" altLang="zh-CN" sz="3200" smtClean="0">
                <a:ea typeface="宋体" panose="02010600030101010101" pitchFamily="2" charset="-122"/>
              </a:rPr>
              <a:t>stream() </a:t>
            </a:r>
            <a:r>
              <a:rPr lang="zh-CN" altLang="en-US" sz="3200" smtClean="0">
                <a:ea typeface="宋体" panose="02010600030101010101" pitchFamily="2" charset="-122"/>
              </a:rPr>
              <a:t>可以获取数组流：</a:t>
            </a:r>
            <a:endParaRPr lang="en-US" altLang="zh-CN" sz="3200" smtClean="0">
              <a:ea typeface="宋体" panose="02010600030101010101" pitchFamily="2" charset="-122"/>
            </a:endParaRPr>
          </a:p>
          <a:p>
            <a:pPr>
              <a:lnSpc>
                <a:spcPts val="4000"/>
              </a:lnSpc>
            </a:pPr>
            <a:endParaRPr lang="en-US" altLang="zh-CN" sz="3200" smtClean="0">
              <a:ea typeface="宋体" panose="02010600030101010101" pitchFamily="2" charset="-122"/>
            </a:endParaRP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en-US" altLang="zh-CN" sz="2400" b="1" smtClean="0">
                <a:solidFill>
                  <a:srgbClr val="C00000"/>
                </a:solidFill>
                <a:ea typeface="宋体" panose="02010600030101010101" pitchFamily="2" charset="-122"/>
              </a:rPr>
              <a:t>static &lt;T&gt; Stream&lt;T&gt; stream(T[] array): </a:t>
            </a:r>
            <a:r>
              <a:rPr lang="zh-CN" altLang="en-US" sz="2400" b="1" smtClean="0">
                <a:solidFill>
                  <a:srgbClr val="C00000"/>
                </a:solidFill>
                <a:ea typeface="宋体" panose="02010600030101010101" pitchFamily="2" charset="-122"/>
              </a:rPr>
              <a:t>返回一个流</a:t>
            </a:r>
            <a:endParaRPr lang="en-US" altLang="zh-CN" sz="2400" b="1" smtClean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l"/>
            </a:pPr>
            <a:endParaRPr lang="en-US" altLang="zh-CN" sz="2200" smtClean="0">
              <a:ea typeface="宋体" panose="02010600030101010101" pitchFamily="2" charset="-122"/>
            </a:endParaRPr>
          </a:p>
          <a:p>
            <a:pPr>
              <a:lnSpc>
                <a:spcPts val="4000"/>
              </a:lnSpc>
            </a:pPr>
            <a:r>
              <a:rPr lang="zh-CN" altLang="en-US" sz="2400" b="1" smtClean="0">
                <a:ea typeface="宋体" panose="02010600030101010101" pitchFamily="2" charset="-122"/>
              </a:rPr>
              <a:t>重载形式，能够处理对应基本类型的数组：</a:t>
            </a:r>
            <a:endParaRPr lang="en-US" altLang="zh-CN" sz="2400" b="1" smtClean="0">
              <a:ea typeface="宋体" panose="02010600030101010101" pitchFamily="2" charset="-122"/>
            </a:endParaRP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en-US" altLang="zh-CN" sz="2200">
                <a:ea typeface="宋体" panose="02010600030101010101" pitchFamily="2" charset="-122"/>
              </a:rPr>
              <a:t>public static IntStream stream(int[] array</a:t>
            </a:r>
            <a:r>
              <a:rPr lang="en-US" altLang="zh-CN" sz="2200" smtClean="0">
                <a:ea typeface="宋体" panose="02010600030101010101" pitchFamily="2" charset="-122"/>
              </a:rPr>
              <a:t>)</a:t>
            </a: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en-US" altLang="zh-CN" sz="2200">
                <a:ea typeface="宋体" panose="02010600030101010101" pitchFamily="2" charset="-122"/>
              </a:rPr>
              <a:t>public static </a:t>
            </a:r>
            <a:r>
              <a:rPr lang="en-US" altLang="zh-CN" sz="2200" smtClean="0">
                <a:ea typeface="宋体" panose="02010600030101010101" pitchFamily="2" charset="-122"/>
              </a:rPr>
              <a:t>LongStream stream(long[] </a:t>
            </a:r>
            <a:r>
              <a:rPr lang="en-US" altLang="zh-CN" sz="2200">
                <a:ea typeface="宋体" panose="02010600030101010101" pitchFamily="2" charset="-122"/>
              </a:rPr>
              <a:t>array</a:t>
            </a:r>
            <a:r>
              <a:rPr lang="en-US" altLang="zh-CN" sz="2200" smtClean="0">
                <a:ea typeface="宋体" panose="02010600030101010101" pitchFamily="2" charset="-122"/>
              </a:rPr>
              <a:t>)</a:t>
            </a: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en-US" altLang="zh-CN" sz="2200">
                <a:ea typeface="宋体" panose="02010600030101010101" pitchFamily="2" charset="-122"/>
              </a:rPr>
              <a:t>public static </a:t>
            </a:r>
            <a:r>
              <a:rPr lang="en-US" altLang="zh-CN" sz="2200" smtClean="0">
                <a:ea typeface="宋体" panose="02010600030101010101" pitchFamily="2" charset="-122"/>
              </a:rPr>
              <a:t>DoubleStream stream(double[] </a:t>
            </a:r>
            <a:r>
              <a:rPr lang="en-US" altLang="zh-CN" sz="2200">
                <a:ea typeface="宋体" panose="02010600030101010101" pitchFamily="2" charset="-122"/>
              </a:rPr>
              <a:t>array)</a:t>
            </a:r>
            <a:endParaRPr lang="zh-CN" altLang="en-US" sz="22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937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836712"/>
            <a:ext cx="7056784" cy="792088"/>
          </a:xfrm>
        </p:spPr>
        <p:txBody>
          <a:bodyPr>
            <a:normAutofit fontScale="90000"/>
          </a:bodyPr>
          <a:lstStyle/>
          <a:p>
            <a:r>
              <a:rPr kumimoji="1" lang="zh-CN" altLang="en-US" b="1">
                <a:ea typeface="宋体" pitchFamily="2" charset="-122"/>
              </a:rPr>
              <a:t>创建 </a:t>
            </a:r>
            <a:r>
              <a:rPr kumimoji="1" lang="en-US" altLang="zh-CN" b="1">
                <a:ea typeface="宋体" pitchFamily="2" charset="-122"/>
              </a:rPr>
              <a:t>Stream</a:t>
            </a:r>
            <a:r>
              <a:rPr kumimoji="1" lang="zh-CN" altLang="en-US" b="1" smtClean="0">
                <a:ea typeface="宋体" pitchFamily="2" charset="-122"/>
              </a:rPr>
              <a:t>方式三：通过</a:t>
            </a:r>
            <a:r>
              <a:rPr kumimoji="1" lang="en-US" altLang="zh-CN" b="1" smtClean="0">
                <a:ea typeface="宋体" pitchFamily="2" charset="-122"/>
              </a:rPr>
              <a:t>Stream</a:t>
            </a:r>
            <a:r>
              <a:rPr kumimoji="1" lang="zh-CN" altLang="en-US" b="1" smtClean="0">
                <a:ea typeface="宋体" pitchFamily="2" charset="-122"/>
              </a:rPr>
              <a:t>的</a:t>
            </a:r>
            <a:r>
              <a:rPr kumimoji="1" lang="en-US" altLang="zh-CN" b="1" smtClean="0">
                <a:ea typeface="宋体" pitchFamily="2" charset="-122"/>
              </a:rPr>
              <a:t>of()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528" y="2004903"/>
            <a:ext cx="8640960" cy="214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en-US" sz="3200" smtClean="0">
                <a:ea typeface="宋体" panose="02010600030101010101" pitchFamily="2" charset="-122"/>
              </a:rPr>
              <a:t>可以</a:t>
            </a:r>
            <a:r>
              <a:rPr lang="zh-CN" altLang="en-US" sz="3200">
                <a:ea typeface="宋体" panose="02010600030101010101" pitchFamily="2" charset="-122"/>
              </a:rPr>
              <a:t>调用</a:t>
            </a:r>
            <a:r>
              <a:rPr lang="en-US" altLang="zh-CN" sz="3200" smtClean="0">
                <a:ea typeface="宋体" panose="02010600030101010101" pitchFamily="2" charset="-122"/>
              </a:rPr>
              <a:t>Stream</a:t>
            </a:r>
            <a:r>
              <a:rPr lang="zh-CN" altLang="en-US" sz="3200" smtClean="0">
                <a:ea typeface="宋体" panose="02010600030101010101" pitchFamily="2" charset="-122"/>
              </a:rPr>
              <a:t>类静态方法 </a:t>
            </a:r>
            <a:r>
              <a:rPr lang="en-US" altLang="zh-CN" sz="3200" smtClean="0">
                <a:ea typeface="宋体" panose="02010600030101010101" pitchFamily="2" charset="-122"/>
              </a:rPr>
              <a:t>of(), </a:t>
            </a:r>
            <a:r>
              <a:rPr lang="zh-CN" altLang="en-US" sz="3200" smtClean="0">
                <a:ea typeface="宋体" panose="02010600030101010101" pitchFamily="2" charset="-122"/>
              </a:rPr>
              <a:t>通过显示值创建一个流。它可以接收任意数量的参数。</a:t>
            </a:r>
            <a:endParaRPr lang="en-US" altLang="zh-CN" sz="3200" smtClean="0">
              <a:ea typeface="宋体" panose="02010600030101010101" pitchFamily="2" charset="-122"/>
            </a:endParaRPr>
          </a:p>
          <a:p>
            <a:pPr>
              <a:lnSpc>
                <a:spcPts val="4000"/>
              </a:lnSpc>
            </a:pPr>
            <a:endParaRPr lang="en-US" altLang="zh-CN" sz="3200" smtClean="0">
              <a:ea typeface="宋体" panose="02010600030101010101" pitchFamily="2" charset="-122"/>
            </a:endParaRP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en-US" altLang="zh-CN" sz="2400" b="1" smtClean="0">
                <a:solidFill>
                  <a:srgbClr val="C00000"/>
                </a:solidFill>
                <a:ea typeface="宋体" panose="02010600030101010101" pitchFamily="2" charset="-122"/>
              </a:rPr>
              <a:t>public </a:t>
            </a:r>
            <a:r>
              <a:rPr lang="en-US" altLang="zh-CN" sz="2400" b="1">
                <a:solidFill>
                  <a:srgbClr val="C00000"/>
                </a:solidFill>
                <a:ea typeface="宋体" panose="02010600030101010101" pitchFamily="2" charset="-122"/>
              </a:rPr>
              <a:t>static&lt;T&gt; Stream&lt;T&gt; of(T... values</a:t>
            </a:r>
            <a:r>
              <a:rPr lang="en-US" altLang="zh-CN" sz="2400" b="1" smtClean="0">
                <a:solidFill>
                  <a:srgbClr val="C00000"/>
                </a:solidFill>
                <a:ea typeface="宋体" panose="02010600030101010101" pitchFamily="2" charset="-122"/>
              </a:rPr>
              <a:t>) : </a:t>
            </a:r>
            <a:r>
              <a:rPr lang="zh-CN" altLang="en-US" sz="2400" b="1" smtClean="0">
                <a:solidFill>
                  <a:srgbClr val="C00000"/>
                </a:solidFill>
                <a:ea typeface="宋体" panose="02010600030101010101" pitchFamily="2" charset="-122"/>
              </a:rPr>
              <a:t>返回一个流</a:t>
            </a:r>
            <a:endParaRPr lang="zh-CN" altLang="en-US" sz="2400" b="1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803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908720"/>
            <a:ext cx="7272808" cy="792088"/>
          </a:xfrm>
        </p:spPr>
        <p:txBody>
          <a:bodyPr>
            <a:normAutofit/>
          </a:bodyPr>
          <a:lstStyle/>
          <a:p>
            <a:r>
              <a:rPr kumimoji="1" lang="zh-CN" altLang="en-US" sz="3300" b="1">
                <a:ea typeface="宋体" pitchFamily="2" charset="-122"/>
              </a:rPr>
              <a:t>创建 </a:t>
            </a:r>
            <a:r>
              <a:rPr kumimoji="1" lang="en-US" altLang="zh-CN" sz="3300" b="1">
                <a:ea typeface="宋体" pitchFamily="2" charset="-122"/>
              </a:rPr>
              <a:t>Stream</a:t>
            </a:r>
            <a:r>
              <a:rPr kumimoji="1" lang="zh-CN" altLang="en-US" sz="3300" b="1" smtClean="0">
                <a:ea typeface="宋体" pitchFamily="2" charset="-122"/>
              </a:rPr>
              <a:t>方式</a:t>
            </a:r>
            <a:r>
              <a:rPr kumimoji="1" lang="zh-CN" altLang="en-US" sz="3300" b="1">
                <a:ea typeface="宋体" pitchFamily="2" charset="-122"/>
              </a:rPr>
              <a:t>四</a:t>
            </a:r>
            <a:r>
              <a:rPr kumimoji="1" lang="zh-CN" altLang="en-US" sz="3300" b="1" smtClean="0">
                <a:ea typeface="宋体" pitchFamily="2" charset="-122"/>
              </a:rPr>
              <a:t>：</a:t>
            </a:r>
            <a:r>
              <a:rPr kumimoji="1" lang="zh-CN" altLang="en-US" sz="3300" b="1" smtClean="0">
                <a:latin typeface="+mn-lt"/>
                <a:ea typeface="宋体" pitchFamily="2" charset="-122"/>
              </a:rPr>
              <a:t>创建无限</a:t>
            </a:r>
            <a:r>
              <a:rPr kumimoji="1" lang="zh-CN" altLang="en-US" sz="3300" b="1">
                <a:latin typeface="+mn-lt"/>
                <a:ea typeface="宋体" pitchFamily="2" charset="-122"/>
              </a:rPr>
              <a:t>流</a:t>
            </a:r>
            <a:endParaRPr kumimoji="1" lang="zh-CN" altLang="en-US" sz="3300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528" y="1700808"/>
            <a:ext cx="86409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en-US" sz="2800">
                <a:ea typeface="宋体" panose="02010600030101010101" pitchFamily="2" charset="-122"/>
              </a:rPr>
              <a:t>可以使用静态方法 </a:t>
            </a:r>
            <a:r>
              <a:rPr lang="en-US" altLang="zh-CN" sz="2800" smtClean="0">
                <a:ea typeface="宋体" panose="02010600030101010101" pitchFamily="2" charset="-122"/>
              </a:rPr>
              <a:t>Stream.iterate() </a:t>
            </a:r>
            <a:r>
              <a:rPr lang="zh-CN" altLang="en-US" sz="2800" smtClean="0">
                <a:ea typeface="宋体" panose="02010600030101010101" pitchFamily="2" charset="-122"/>
              </a:rPr>
              <a:t>和 </a:t>
            </a:r>
            <a:r>
              <a:rPr lang="en-US" altLang="zh-CN" sz="2800" smtClean="0">
                <a:ea typeface="宋体" panose="02010600030101010101" pitchFamily="2" charset="-122"/>
              </a:rPr>
              <a:t>Stream.generate(), </a:t>
            </a:r>
            <a:r>
              <a:rPr lang="zh-CN" altLang="en-US" sz="2800" smtClean="0">
                <a:ea typeface="宋体" panose="02010600030101010101" pitchFamily="2" charset="-122"/>
              </a:rPr>
              <a:t>创建无限流。</a:t>
            </a:r>
            <a:endParaRPr lang="en-US" altLang="zh-CN" sz="1600" smtClean="0">
              <a:ea typeface="宋体" panose="02010600030101010101" pitchFamily="2" charset="-122"/>
            </a:endParaRP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zh-CN" altLang="en-US" sz="2200" b="1" smtClean="0">
                <a:solidFill>
                  <a:srgbClr val="C00000"/>
                </a:solidFill>
                <a:ea typeface="宋体" panose="02010600030101010101" pitchFamily="2" charset="-122"/>
              </a:rPr>
              <a:t>迭代</a:t>
            </a:r>
            <a:endParaRPr lang="en-US" altLang="zh-CN" sz="2200" b="1" smtClean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2200" b="1" smtClean="0">
                <a:solidFill>
                  <a:srgbClr val="C00000"/>
                </a:solidFill>
                <a:ea typeface="宋体" panose="02010600030101010101" pitchFamily="2" charset="-122"/>
              </a:rPr>
              <a:t>public </a:t>
            </a:r>
            <a:r>
              <a:rPr lang="en-US" altLang="zh-CN" sz="2200" b="1">
                <a:solidFill>
                  <a:srgbClr val="C00000"/>
                </a:solidFill>
                <a:ea typeface="宋体" panose="02010600030101010101" pitchFamily="2" charset="-122"/>
              </a:rPr>
              <a:t>static&lt;T&gt; Stream&lt;T&gt; iterate(final T seed, final UnaryOperator&lt;T&gt; f</a:t>
            </a:r>
            <a:r>
              <a:rPr lang="en-US" altLang="zh-CN" sz="2200" b="1" smtClean="0">
                <a:solidFill>
                  <a:srgbClr val="C00000"/>
                </a:solidFill>
                <a:ea typeface="宋体" panose="02010600030101010101" pitchFamily="2" charset="-122"/>
              </a:rPr>
              <a:t>) </a:t>
            </a: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zh-CN" altLang="en-US" sz="2200" b="1" smtClean="0">
                <a:solidFill>
                  <a:srgbClr val="C00000"/>
                </a:solidFill>
                <a:ea typeface="宋体" panose="02010600030101010101" pitchFamily="2" charset="-122"/>
              </a:rPr>
              <a:t>生成</a:t>
            </a:r>
            <a:endParaRPr lang="en-US" altLang="zh-CN" sz="2200" b="1" smtClean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2200" b="1" smtClean="0">
                <a:solidFill>
                  <a:srgbClr val="C00000"/>
                </a:solidFill>
                <a:ea typeface="宋体" panose="02010600030101010101" pitchFamily="2" charset="-122"/>
              </a:rPr>
              <a:t>public </a:t>
            </a:r>
            <a:r>
              <a:rPr lang="en-US" altLang="zh-CN" sz="2200" b="1">
                <a:solidFill>
                  <a:srgbClr val="C00000"/>
                </a:solidFill>
                <a:ea typeface="宋体" panose="02010600030101010101" pitchFamily="2" charset="-122"/>
              </a:rPr>
              <a:t>static&lt;T&gt; Stream&lt;T&gt; generate(Supplier&lt;T&gt; s</a:t>
            </a:r>
            <a:r>
              <a:rPr lang="en-US" altLang="zh-CN" sz="2200" b="1" smtClean="0">
                <a:solidFill>
                  <a:srgbClr val="C00000"/>
                </a:solidFill>
                <a:ea typeface="宋体" panose="02010600030101010101" pitchFamily="2" charset="-122"/>
              </a:rPr>
              <a:t>) </a:t>
            </a:r>
            <a:endParaRPr lang="zh-CN" altLang="en-US" sz="2200" b="1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842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0958" y="737658"/>
            <a:ext cx="4437306" cy="792088"/>
          </a:xfrm>
        </p:spPr>
        <p:txBody>
          <a:bodyPr>
            <a:normAutofit/>
          </a:bodyPr>
          <a:lstStyle/>
          <a:p>
            <a:r>
              <a:rPr kumimoji="1" lang="en-US" altLang="zh-CN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Stream </a:t>
            </a:r>
            <a:r>
              <a:rPr kumimoji="1" lang="zh-CN" altLang="en-US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的中间操作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528" y="2780928"/>
            <a:ext cx="2520280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800" b="1" smtClean="0">
                <a:solidFill>
                  <a:srgbClr val="C00000"/>
                </a:solidFill>
                <a:ea typeface="宋体" panose="02010600030101010101" pitchFamily="2" charset="-122"/>
              </a:rPr>
              <a:t>1-</a:t>
            </a:r>
            <a:r>
              <a:rPr lang="zh-CN" altLang="en-US" sz="2800" b="1" smtClean="0">
                <a:solidFill>
                  <a:srgbClr val="C00000"/>
                </a:solidFill>
                <a:ea typeface="宋体" panose="02010600030101010101" pitchFamily="2" charset="-122"/>
              </a:rPr>
              <a:t>筛选与切片</a:t>
            </a:r>
            <a:endParaRPr lang="en-US" altLang="zh-CN" sz="2800" b="1" smtClean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79512" y="1529746"/>
            <a:ext cx="7992888" cy="1179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79512" y="1556792"/>
            <a:ext cx="8784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多个</a:t>
            </a:r>
            <a:r>
              <a:rPr lang="zh-CN" altLang="en-US" sz="24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中间操作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可以连接起来形成一个</a:t>
            </a:r>
            <a:r>
              <a:rPr lang="zh-CN" altLang="en-US" sz="24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流水线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，除非流水线上触发终止操作，否则</a:t>
            </a:r>
            <a:r>
              <a:rPr lang="zh-CN" altLang="en-US" sz="24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中间操作不会执行任何的</a:t>
            </a:r>
            <a:r>
              <a:rPr lang="zh-CN" altLang="en-US" sz="2400" b="1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处理</a:t>
            </a:r>
            <a:r>
              <a:rPr lang="zh-CN" altLang="en-US" sz="240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！而</a:t>
            </a:r>
            <a:r>
              <a:rPr lang="zh-CN" altLang="en-US" sz="24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zh-CN" altLang="en-US" sz="24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终止操作时一次性全部</a:t>
            </a:r>
            <a:r>
              <a:rPr lang="zh-CN" altLang="en-US" sz="2400" b="1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处理，称为“惰性求值”</a:t>
            </a:r>
            <a:r>
              <a:rPr lang="zh-CN" altLang="en-US" sz="240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40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044968"/>
              </p:ext>
            </p:extLst>
          </p:nvPr>
        </p:nvGraphicFramePr>
        <p:xfrm>
          <a:off x="323528" y="3431703"/>
          <a:ext cx="8352928" cy="288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  <a:gridCol w="6264696"/>
              </a:tblGrid>
              <a:tr h="5760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方  法</a:t>
                      </a:r>
                      <a:endParaRPr lang="zh-CN" altLang="zh-CN" sz="2400" kern="100" smtClean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描  述</a:t>
                      </a:r>
                      <a:endParaRPr lang="zh-CN" altLang="zh-CN" sz="2400" kern="100" smtClean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57606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000" b="1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filter(Predicate</a:t>
                      </a:r>
                      <a:r>
                        <a:rPr lang="en-US" altLang="zh-CN" sz="2000" b="1" kern="100" baseline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 p</a:t>
                      </a:r>
                      <a:r>
                        <a:rPr lang="en-US" altLang="zh-CN" sz="2000" b="1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)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7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接收 </a:t>
                      </a:r>
                      <a:r>
                        <a:rPr lang="en-US" altLang="zh-CN" sz="17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Lambda </a:t>
                      </a:r>
                      <a:r>
                        <a:rPr lang="zh-CN" altLang="en-US" sz="17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， 从流中排除某些元素</a:t>
                      </a:r>
                      <a:endParaRPr lang="zh-CN" sz="17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7606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distinct()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7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筛选，通过流所生成元素的 </a:t>
                      </a:r>
                      <a:r>
                        <a:rPr lang="en-US" altLang="zh-CN" sz="17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hashCode() </a:t>
                      </a:r>
                      <a:r>
                        <a:rPr lang="zh-CN" altLang="en-US" sz="17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和 </a:t>
                      </a:r>
                      <a:r>
                        <a:rPr lang="en-US" altLang="zh-CN" sz="17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equals() </a:t>
                      </a:r>
                      <a:r>
                        <a:rPr lang="zh-CN" altLang="en-US" sz="17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去除重复元素</a:t>
                      </a:r>
                      <a:endParaRPr lang="zh-CN" sz="1700" b="0" kern="100">
                        <a:solidFill>
                          <a:schemeClr val="dk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57606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000" b="1" kern="12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limit(</a:t>
                      </a:r>
                      <a:r>
                        <a:rPr lang="en-US" altLang="zh-CN" sz="2000" b="1" kern="1200" smtClean="0">
                          <a:latin typeface="+mn-lt"/>
                          <a:ea typeface="宋体" panose="02010600030101010101" pitchFamily="2" charset="-122"/>
                        </a:rPr>
                        <a:t>long maxSize</a:t>
                      </a:r>
                      <a:r>
                        <a:rPr lang="en-US" altLang="zh-CN" sz="2000" b="1" kern="12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)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7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截断流，使其元素不超过给定数量</a:t>
                      </a:r>
                      <a:endParaRPr lang="zh-CN" sz="1700" b="0" kern="100">
                        <a:solidFill>
                          <a:schemeClr val="dk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57606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000" b="1" kern="12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skip(</a:t>
                      </a:r>
                      <a:r>
                        <a:rPr lang="en-US" altLang="zh-CN" sz="2000" b="1" kern="1200" smtClean="0">
                          <a:latin typeface="+mn-lt"/>
                          <a:ea typeface="宋体" panose="02010600030101010101" pitchFamily="2" charset="-122"/>
                        </a:rPr>
                        <a:t>long n</a:t>
                      </a:r>
                      <a:r>
                        <a:rPr lang="en-US" altLang="zh-CN" sz="2000" b="1" kern="12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)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7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跳过元素，返回一个扔掉了前 </a:t>
                      </a:r>
                      <a:r>
                        <a:rPr lang="en-US" altLang="zh-CN" sz="17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n </a:t>
                      </a:r>
                      <a:r>
                        <a:rPr lang="zh-CN" altLang="en-US" sz="17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个元素的流。若流中元素不足 </a:t>
                      </a:r>
                      <a:r>
                        <a:rPr lang="en-US" altLang="zh-CN" sz="17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n </a:t>
                      </a:r>
                      <a:r>
                        <a:rPr lang="zh-CN" altLang="en-US" sz="17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个，则返回一个空流。与 </a:t>
                      </a:r>
                      <a:r>
                        <a:rPr lang="en-US" altLang="zh-CN" sz="17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limit(n) </a:t>
                      </a:r>
                      <a:r>
                        <a:rPr lang="zh-CN" altLang="en-US" sz="17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互补</a:t>
                      </a:r>
                      <a:endParaRPr lang="zh-CN" sz="1700" b="0" kern="100">
                        <a:solidFill>
                          <a:schemeClr val="dk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189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0958" y="737658"/>
            <a:ext cx="4437306" cy="792088"/>
          </a:xfrm>
        </p:spPr>
        <p:txBody>
          <a:bodyPr>
            <a:normAutofit/>
          </a:bodyPr>
          <a:lstStyle/>
          <a:p>
            <a:r>
              <a:rPr kumimoji="1" lang="en-US" altLang="zh-CN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Stream </a:t>
            </a:r>
            <a:r>
              <a:rPr kumimoji="1" lang="zh-CN" altLang="en-US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的中间操作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7544" y="1563990"/>
            <a:ext cx="4104456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800" b="1" smtClean="0">
                <a:solidFill>
                  <a:srgbClr val="C00000"/>
                </a:solidFill>
                <a:ea typeface="宋体" panose="02010600030101010101" pitchFamily="2" charset="-122"/>
              </a:rPr>
              <a:t>2-</a:t>
            </a:r>
            <a:r>
              <a:rPr lang="zh-CN" altLang="en-US" sz="2800" b="1" smtClean="0">
                <a:solidFill>
                  <a:srgbClr val="C00000"/>
                </a:solidFill>
                <a:ea typeface="宋体" panose="02010600030101010101" pitchFamily="2" charset="-122"/>
              </a:rPr>
              <a:t>映 射</a:t>
            </a:r>
            <a:endParaRPr lang="en-US" altLang="zh-CN" sz="2800" b="1" smtClean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140929"/>
              </p:ext>
            </p:extLst>
          </p:nvPr>
        </p:nvGraphicFramePr>
        <p:xfrm>
          <a:off x="467544" y="2348880"/>
          <a:ext cx="7992888" cy="3951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6384"/>
                <a:gridCol w="4536504"/>
              </a:tblGrid>
              <a:tr h="37786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smtClean="0">
                          <a:latin typeface="+mn-lt"/>
                          <a:ea typeface="宋体" panose="02010600030101010101" pitchFamily="2" charset="-122"/>
                        </a:rPr>
                        <a:t>方法</a:t>
                      </a:r>
                      <a:endParaRPr lang="zh-CN" altLang="en-US" sz="2400"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smtClean="0">
                          <a:latin typeface="+mn-lt"/>
                          <a:ea typeface="宋体" panose="02010600030101010101" pitchFamily="2" charset="-122"/>
                        </a:rPr>
                        <a:t>描述</a:t>
                      </a:r>
                      <a:endParaRPr lang="zh-CN" altLang="en-US" sz="2400"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</a:tr>
              <a:tr h="69879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map(Function</a:t>
                      </a:r>
                      <a:r>
                        <a:rPr lang="en-US" altLang="zh-CN" sz="1800" b="1" kern="1200" baseline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 f</a:t>
                      </a:r>
                      <a:r>
                        <a:rPr lang="en-US" altLang="zh-CN" sz="18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)</a:t>
                      </a:r>
                      <a:endParaRPr lang="zh-CN" sz="1800" b="1" kern="100">
                        <a:solidFill>
                          <a:srgbClr val="C00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6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接收一个函数作为参数，该函数会被应用到每个元素上，并将其映射成一个新的元素。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9879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mapToDouble(ToDoubleFunction f)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0" kern="1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接收一个函数作为参数，该函数会被应用到每个元素上，产生一个新的 </a:t>
                      </a:r>
                      <a:r>
                        <a:rPr lang="en-US" altLang="zh-CN" sz="1600" b="0" kern="1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DoubleStream</a:t>
                      </a:r>
                      <a:r>
                        <a:rPr lang="zh-CN" altLang="en-US" sz="1600" b="0" kern="1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。</a:t>
                      </a:r>
                      <a:endParaRPr lang="zh-CN" sz="1600" b="0" kern="100">
                        <a:solidFill>
                          <a:schemeClr val="dk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69879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mapToInt(ToIntFunction f)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接收一个函数作为参数，该函数会被应用到每个元素上，产生一个新的 </a:t>
                      </a:r>
                      <a:r>
                        <a:rPr lang="en-US" altLang="zh-CN" sz="1600" b="0" kern="1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IntStream</a:t>
                      </a:r>
                      <a:r>
                        <a:rPr lang="zh-CN" altLang="en-US" sz="1600" b="0" kern="1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。</a:t>
                      </a:r>
                      <a:endParaRPr lang="zh-CN" altLang="zh-CN" sz="1600" b="0" kern="100" smtClean="0">
                        <a:solidFill>
                          <a:schemeClr val="dk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69879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mapToLong(ToLongFunction f)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接收一个函数作为参数，该函数会被应用到每个元素上，产生一个新的 </a:t>
                      </a:r>
                      <a:r>
                        <a:rPr lang="en-US" altLang="zh-CN" sz="1600" b="0" kern="1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LongStream</a:t>
                      </a:r>
                      <a:r>
                        <a:rPr lang="zh-CN" altLang="en-US" sz="1600" b="0" kern="1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。</a:t>
                      </a:r>
                      <a:endParaRPr lang="zh-CN" altLang="zh-CN" sz="1600" b="0" kern="100" smtClean="0">
                        <a:solidFill>
                          <a:schemeClr val="dk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69879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b="1" kern="1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flatMap(Function f)</a:t>
                      </a:r>
                      <a:endParaRPr lang="zh-CN" sz="1800" b="1" kern="100">
                        <a:solidFill>
                          <a:srgbClr val="C00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0" kern="1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接收一个函数作为参数，将流中的每个值都换成另一个流，然后把所有流连接成一个流</a:t>
                      </a:r>
                      <a:endParaRPr lang="zh-CN" sz="1600" b="0" kern="100">
                        <a:solidFill>
                          <a:schemeClr val="dk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0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0958" y="737658"/>
            <a:ext cx="4437306" cy="792088"/>
          </a:xfrm>
        </p:spPr>
        <p:txBody>
          <a:bodyPr>
            <a:normAutofit/>
          </a:bodyPr>
          <a:lstStyle/>
          <a:p>
            <a:r>
              <a:rPr kumimoji="1" lang="en-US" altLang="zh-CN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Stream </a:t>
            </a:r>
            <a:r>
              <a:rPr kumimoji="1" lang="zh-CN" altLang="en-US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的中间操作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7544" y="1580383"/>
            <a:ext cx="2232248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800" b="1" smtClean="0">
                <a:solidFill>
                  <a:srgbClr val="C00000"/>
                </a:solidFill>
                <a:ea typeface="宋体" panose="02010600030101010101" pitchFamily="2" charset="-122"/>
              </a:rPr>
              <a:t>3-</a:t>
            </a:r>
            <a:r>
              <a:rPr lang="zh-CN" altLang="en-US" sz="2800" b="1" smtClean="0">
                <a:solidFill>
                  <a:srgbClr val="C00000"/>
                </a:solidFill>
                <a:ea typeface="宋体" panose="02010600030101010101" pitchFamily="2" charset="-122"/>
              </a:rPr>
              <a:t>排序</a:t>
            </a:r>
            <a:endParaRPr lang="en-US" altLang="zh-CN" sz="2800" b="1" smtClean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711142"/>
              </p:ext>
            </p:extLst>
          </p:nvPr>
        </p:nvGraphicFramePr>
        <p:xfrm>
          <a:off x="395536" y="2420888"/>
          <a:ext cx="8496944" cy="2736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408"/>
                <a:gridCol w="4824536"/>
              </a:tblGrid>
              <a:tr h="6146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smtClean="0">
                          <a:latin typeface="+mn-lt"/>
                          <a:ea typeface="宋体" panose="02010600030101010101" pitchFamily="2" charset="-122"/>
                        </a:rPr>
                        <a:t>方法</a:t>
                      </a:r>
                      <a:endParaRPr lang="zh-CN" altLang="en-US"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smtClean="0">
                          <a:latin typeface="+mn-lt"/>
                          <a:ea typeface="宋体" panose="02010600030101010101" pitchFamily="2" charset="-122"/>
                        </a:rPr>
                        <a:t>描述</a:t>
                      </a:r>
                      <a:endParaRPr lang="zh-CN" altLang="en-US" sz="2400"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</a:tr>
              <a:tr h="10608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00" smtClean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sorted()</a:t>
                      </a:r>
                      <a:endParaRPr lang="zh-CN" altLang="zh-CN" sz="2400" b="1" kern="100" smtClean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00" smtClean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产生一个新流，其中按自然顺序排序</a:t>
                      </a:r>
                      <a:endParaRPr lang="zh-CN" altLang="zh-CN" sz="2400" kern="100" smtClean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10608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00" smtClean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sorted(Comparator</a:t>
                      </a:r>
                      <a:r>
                        <a:rPr lang="en-US" altLang="zh-CN" sz="2400" b="1" kern="100" baseline="0" smtClean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b="1" kern="100" smtClean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com)</a:t>
                      </a:r>
                      <a:endParaRPr lang="zh-CN" altLang="zh-CN" sz="2400" b="1" kern="100" smtClean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0" kern="1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产生一个新流，其中按比较器顺序排序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185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0958" y="652314"/>
            <a:ext cx="4437306" cy="792088"/>
          </a:xfrm>
        </p:spPr>
        <p:txBody>
          <a:bodyPr>
            <a:normAutofit/>
          </a:bodyPr>
          <a:lstStyle/>
          <a:p>
            <a:r>
              <a:rPr kumimoji="1" lang="en-US" altLang="zh-CN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Stream </a:t>
            </a:r>
            <a:r>
              <a:rPr kumimoji="1" lang="zh-CN" altLang="en-US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的终止操作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5536" y="2564904"/>
            <a:ext cx="6509175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800" b="1" smtClean="0">
                <a:solidFill>
                  <a:srgbClr val="C00000"/>
                </a:solidFill>
                <a:ea typeface="宋体" panose="02010600030101010101" pitchFamily="2" charset="-122"/>
              </a:rPr>
              <a:t>1-</a:t>
            </a:r>
            <a:r>
              <a:rPr lang="zh-CN" altLang="en-US" sz="2800" b="1" smtClean="0">
                <a:solidFill>
                  <a:srgbClr val="C00000"/>
                </a:solidFill>
                <a:ea typeface="宋体" panose="02010600030101010101" pitchFamily="2" charset="-122"/>
              </a:rPr>
              <a:t>匹配与查找</a:t>
            </a:r>
            <a:endParaRPr lang="en-US" altLang="zh-CN" sz="2800" b="1" smtClean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07409" y="1383072"/>
            <a:ext cx="8784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ea typeface="宋体" panose="02010600030101010101" pitchFamily="2" charset="-122"/>
              </a:rPr>
              <a:t>终端操作会从流的流水线生成结果。其结果可以是任何不是流的值，例如：</a:t>
            </a:r>
            <a:r>
              <a:rPr lang="en-US" altLang="zh-CN" sz="2400">
                <a:ea typeface="宋体" panose="02010600030101010101" pitchFamily="2" charset="-122"/>
              </a:rPr>
              <a:t>List</a:t>
            </a:r>
            <a:r>
              <a:rPr lang="zh-CN" altLang="en-US" sz="2400">
                <a:ea typeface="宋体" panose="02010600030101010101" pitchFamily="2" charset="-122"/>
              </a:rPr>
              <a:t>、</a:t>
            </a:r>
            <a:r>
              <a:rPr lang="en-US" altLang="zh-CN" sz="2400">
                <a:ea typeface="宋体" panose="02010600030101010101" pitchFamily="2" charset="-122"/>
              </a:rPr>
              <a:t>Integer</a:t>
            </a:r>
            <a:r>
              <a:rPr lang="zh-CN" altLang="en-US" sz="2400">
                <a:ea typeface="宋体" panose="02010600030101010101" pitchFamily="2" charset="-122"/>
              </a:rPr>
              <a:t>，甚至是 </a:t>
            </a:r>
            <a:r>
              <a:rPr lang="en-US" altLang="zh-CN" sz="2400">
                <a:ea typeface="宋体" panose="02010600030101010101" pitchFamily="2" charset="-122"/>
              </a:rPr>
              <a:t>void </a:t>
            </a:r>
            <a:r>
              <a:rPr lang="zh-CN" altLang="en-US" sz="2400" smtClean="0">
                <a:ea typeface="宋体" panose="02010600030101010101" pitchFamily="2" charset="-122"/>
              </a:rPr>
              <a:t>。</a:t>
            </a:r>
            <a:endParaRPr lang="en-US" altLang="zh-CN" sz="2400" smtClean="0"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smtClean="0">
                <a:ea typeface="宋体" panose="02010600030101010101" pitchFamily="2" charset="-122"/>
              </a:rPr>
              <a:t>流</a:t>
            </a:r>
            <a:r>
              <a:rPr lang="zh-CN" altLang="en-US" sz="2400">
                <a:ea typeface="宋体" panose="02010600030101010101" pitchFamily="2" charset="-122"/>
              </a:rPr>
              <a:t>进行了终止操作后，不能再次</a:t>
            </a:r>
            <a:r>
              <a:rPr lang="zh-CN" altLang="en-US" sz="2400" smtClean="0">
                <a:ea typeface="宋体" panose="02010600030101010101" pitchFamily="2" charset="-122"/>
              </a:rPr>
              <a:t>使用</a:t>
            </a:r>
            <a:r>
              <a:rPr lang="zh-CN" altLang="en-US" sz="2400">
                <a:ea typeface="宋体" panose="02010600030101010101" pitchFamily="2" charset="-122"/>
              </a:rPr>
              <a:t>。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191048"/>
              </p:ext>
            </p:extLst>
          </p:nvPr>
        </p:nvGraphicFramePr>
        <p:xfrm>
          <a:off x="323527" y="3212976"/>
          <a:ext cx="8519482" cy="3095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9741"/>
                <a:gridCol w="4259741"/>
              </a:tblGrid>
              <a:tr h="4493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smtClean="0">
                          <a:solidFill>
                            <a:schemeClr val="bg1"/>
                          </a:solidFill>
                          <a:latin typeface="+mn-lt"/>
                          <a:ea typeface="宋体" panose="02010600030101010101" pitchFamily="2" charset="-122"/>
                        </a:rPr>
                        <a:t>方法</a:t>
                      </a:r>
                      <a:endParaRPr lang="zh-CN" altLang="en-US" sz="2400">
                        <a:solidFill>
                          <a:schemeClr val="bg1"/>
                        </a:solidFill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smtClean="0">
                          <a:solidFill>
                            <a:schemeClr val="bg1"/>
                          </a:solidFill>
                          <a:latin typeface="+mn-lt"/>
                          <a:ea typeface="宋体" panose="02010600030101010101" pitchFamily="2" charset="-122"/>
                        </a:rPr>
                        <a:t>描述</a:t>
                      </a:r>
                      <a:endParaRPr lang="zh-CN" altLang="en-US" sz="2400">
                        <a:solidFill>
                          <a:schemeClr val="bg1"/>
                        </a:solidFill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</a:tr>
              <a:tr h="5598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allMatch(</a:t>
                      </a:r>
                      <a:r>
                        <a:rPr lang="en-US" altLang="zh-CN" sz="2400" b="1" kern="1200" smtClean="0">
                          <a:solidFill>
                            <a:schemeClr val="tx1"/>
                          </a:solidFill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Predicate p</a:t>
                      </a:r>
                      <a:r>
                        <a:rPr lang="en-US" altLang="zh-CN" sz="24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)</a:t>
                      </a:r>
                      <a:endParaRPr lang="zh-CN" altLang="zh-CN" sz="2400" kern="100" smtClean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检查是否匹配所有元素</a:t>
                      </a:r>
                      <a:endParaRPr lang="zh-CN" altLang="zh-CN" sz="2400" kern="100" smtClean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4951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anyMatch</a:t>
                      </a:r>
                      <a:r>
                        <a:rPr lang="en-US" altLang="zh-CN" sz="2400" kern="1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n-US" altLang="zh-CN" sz="2400" b="1" kern="1200" smtClean="0">
                          <a:solidFill>
                            <a:schemeClr val="tx1"/>
                          </a:solidFill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Predicate p</a:t>
                      </a:r>
                      <a:r>
                        <a:rPr lang="en-US" altLang="zh-CN" sz="2400" kern="1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)</a:t>
                      </a:r>
                      <a:endParaRPr lang="zh-CN" altLang="zh-CN" sz="2400" kern="100" smtClean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0" kern="1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检查是否至少匹配一个元素</a:t>
                      </a:r>
                      <a:endParaRPr lang="zh-CN" altLang="zh-CN" sz="2400" b="0" kern="100" smtClean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</a:tr>
              <a:tr h="6165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200" smtClean="0">
                          <a:solidFill>
                            <a:schemeClr val="tx1"/>
                          </a:solidFill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noneMatch(Predicate</a:t>
                      </a:r>
                      <a:r>
                        <a:rPr lang="en-US" altLang="zh-CN" sz="2400" b="1" kern="1200" baseline="0" smtClean="0">
                          <a:solidFill>
                            <a:schemeClr val="tx1"/>
                          </a:solidFill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 </a:t>
                      </a:r>
                      <a:r>
                        <a:rPr lang="en-US" altLang="zh-CN" sz="2400" b="1" kern="1200" smtClean="0">
                          <a:solidFill>
                            <a:schemeClr val="tx1"/>
                          </a:solidFill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 p)</a:t>
                      </a:r>
                      <a:endParaRPr lang="zh-CN" altLang="zh-CN" sz="2400" kern="100" smtClean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0" kern="1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检查是否没有匹配所有元素</a:t>
                      </a:r>
                      <a:endParaRPr lang="zh-CN" altLang="zh-CN" sz="2400" b="0" kern="100" smtClean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</a:tr>
              <a:tr h="4320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findFirst()</a:t>
                      </a:r>
                      <a:endParaRPr lang="zh-CN" altLang="zh-CN" sz="2400" kern="100" smtClean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0" kern="1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返回第一个元素</a:t>
                      </a:r>
                      <a:endParaRPr lang="zh-CN" altLang="zh-CN" sz="2400" b="0" kern="100" smtClean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</a:tr>
              <a:tr h="5097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findAny()</a:t>
                      </a:r>
                      <a:endParaRPr lang="zh-CN" altLang="zh-CN" sz="2400" kern="100" smtClean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0" kern="1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返回当前流中的任意元素</a:t>
                      </a:r>
                      <a:endParaRPr lang="zh-CN" altLang="zh-CN" sz="2400" b="0" kern="100" smtClean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446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776" y="836712"/>
            <a:ext cx="4437306" cy="792088"/>
          </a:xfrm>
        </p:spPr>
        <p:txBody>
          <a:bodyPr>
            <a:normAutofit/>
          </a:bodyPr>
          <a:lstStyle/>
          <a:p>
            <a:r>
              <a:rPr kumimoji="1" lang="en-US" altLang="zh-CN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Stream </a:t>
            </a:r>
            <a:r>
              <a:rPr kumimoji="1" lang="zh-CN" altLang="en-US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的终止操作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767870"/>
              </p:ext>
            </p:extLst>
          </p:nvPr>
        </p:nvGraphicFramePr>
        <p:xfrm>
          <a:off x="395536" y="1988840"/>
          <a:ext cx="8463952" cy="3523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1976"/>
                <a:gridCol w="4231976"/>
              </a:tblGrid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smtClean="0">
                          <a:latin typeface="+mn-lt"/>
                          <a:ea typeface="宋体" panose="02010600030101010101" pitchFamily="2" charset="-122"/>
                        </a:rPr>
                        <a:t>方法</a:t>
                      </a:r>
                      <a:endParaRPr lang="zh-CN" altLang="en-US" sz="2400"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smtClean="0">
                          <a:latin typeface="+mn-lt"/>
                          <a:ea typeface="宋体" panose="02010600030101010101" pitchFamily="2" charset="-122"/>
                        </a:rPr>
                        <a:t>描述</a:t>
                      </a:r>
                      <a:endParaRPr lang="zh-CN" altLang="en-US" sz="2400"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</a:tr>
              <a:tr h="57606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400" b="1" kern="100" smtClean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count()</a:t>
                      </a:r>
                      <a:endParaRPr lang="zh-CN" sz="2400" b="1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2000" kern="100" smtClean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返回流中元素总数</a:t>
                      </a:r>
                      <a:endParaRPr lang="zh-CN" sz="20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7606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400" b="1" kern="100" smtClean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max(Comparator</a:t>
                      </a:r>
                      <a:r>
                        <a:rPr lang="en-US" altLang="zh-CN" sz="2400" b="1" kern="100" baseline="0" smtClean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c</a:t>
                      </a:r>
                      <a:r>
                        <a:rPr lang="en-US" altLang="zh-CN" sz="2400" b="1" kern="100" smtClean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2400" b="1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2000" b="0" kern="1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返回流中最大值</a:t>
                      </a:r>
                      <a:endParaRPr lang="zh-CN" altLang="zh-CN" sz="2000" b="0" kern="100">
                        <a:solidFill>
                          <a:schemeClr val="dk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57606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400" b="1" kern="100" smtClean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min(Comparator</a:t>
                      </a:r>
                      <a:r>
                        <a:rPr lang="en-US" altLang="zh-CN" sz="2400" b="1" kern="100" baseline="0" smtClean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c</a:t>
                      </a:r>
                      <a:r>
                        <a:rPr lang="en-US" altLang="zh-CN" sz="2400" b="1" kern="100" smtClean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2400" b="1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2000" b="0" kern="1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返回流中最小值</a:t>
                      </a:r>
                      <a:endParaRPr lang="zh-CN" altLang="zh-CN" sz="2000" b="0" kern="100">
                        <a:solidFill>
                          <a:schemeClr val="dk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57606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400" b="1" kern="100" smtClean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forEach(Consumer</a:t>
                      </a:r>
                      <a:r>
                        <a:rPr lang="en-US" altLang="zh-CN" sz="2400" b="1" kern="100" baseline="0" smtClean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c</a:t>
                      </a:r>
                      <a:r>
                        <a:rPr lang="en-US" altLang="zh-CN" sz="2400" b="1" kern="100" smtClean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2400" b="1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2000" b="0" kern="1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内部迭代</a:t>
                      </a:r>
                      <a:r>
                        <a:rPr lang="en-US" altLang="zh-CN" sz="2000" b="0" kern="1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(</a:t>
                      </a:r>
                      <a:r>
                        <a:rPr lang="zh-CN" altLang="en-US" sz="2000" b="0" kern="1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使用 </a:t>
                      </a:r>
                      <a:r>
                        <a:rPr lang="en-US" altLang="zh-CN" sz="2000" b="0" kern="1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Collection </a:t>
                      </a:r>
                      <a:r>
                        <a:rPr lang="zh-CN" altLang="en-US" sz="2000" b="0" kern="1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接口需要用户去做迭代，称为</a:t>
                      </a:r>
                      <a:r>
                        <a:rPr lang="zh-CN" altLang="en-US" sz="2000" b="0" kern="10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外部迭代</a:t>
                      </a:r>
                      <a:r>
                        <a:rPr lang="zh-CN" altLang="en-US" sz="2000" b="0" kern="1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。相反，</a:t>
                      </a:r>
                      <a:r>
                        <a:rPr lang="en-US" altLang="zh-CN" sz="2000" b="0" kern="1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Stream API </a:t>
                      </a:r>
                      <a:r>
                        <a:rPr lang="zh-CN" altLang="en-US" sz="2000" b="0" kern="1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使用内部迭代</a:t>
                      </a:r>
                      <a:r>
                        <a:rPr lang="en-US" altLang="zh-CN" sz="2000" b="0" kern="1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——</a:t>
                      </a:r>
                      <a:r>
                        <a:rPr lang="zh-CN" altLang="en-US" sz="2000" b="0" kern="1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它帮你把迭代做了</a:t>
                      </a:r>
                      <a:r>
                        <a:rPr lang="en-US" altLang="zh-CN" sz="2000" b="0" kern="1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)</a:t>
                      </a:r>
                      <a:endParaRPr lang="zh-CN" altLang="zh-CN" sz="2000" b="0" kern="100">
                        <a:solidFill>
                          <a:schemeClr val="dk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268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750" y="1816515"/>
            <a:ext cx="8429684" cy="1928826"/>
          </a:xfrm>
        </p:spPr>
      </p:pic>
      <p:sp>
        <p:nvSpPr>
          <p:cNvPr id="4" name="TextBox 3"/>
          <p:cNvSpPr txBox="1"/>
          <p:nvPr/>
        </p:nvSpPr>
        <p:spPr>
          <a:xfrm>
            <a:off x="461750" y="2392579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1 – 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接口的新特性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806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776" y="773126"/>
            <a:ext cx="4437306" cy="792088"/>
          </a:xfrm>
        </p:spPr>
        <p:txBody>
          <a:bodyPr>
            <a:normAutofit/>
          </a:bodyPr>
          <a:lstStyle/>
          <a:p>
            <a:r>
              <a:rPr kumimoji="1" lang="en-US" altLang="zh-CN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Stream </a:t>
            </a:r>
            <a:r>
              <a:rPr kumimoji="1" lang="zh-CN" altLang="en-US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的</a:t>
            </a:r>
            <a:r>
              <a:rPr kumimoji="1" lang="zh-CN" altLang="en-US" b="1" smtClean="0">
                <a:latin typeface="+mn-lt"/>
                <a:ea typeface="宋体" pitchFamily="2" charset="-122"/>
              </a:rPr>
              <a:t>终止操作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8" name="文本框 8"/>
          <p:cNvSpPr txBox="1"/>
          <p:nvPr/>
        </p:nvSpPr>
        <p:spPr>
          <a:xfrm>
            <a:off x="611560" y="1616636"/>
            <a:ext cx="1515414" cy="56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800" b="1" smtClean="0">
                <a:solidFill>
                  <a:srgbClr val="C00000"/>
                </a:solidFill>
                <a:ea typeface="宋体" panose="02010600030101010101" pitchFamily="2" charset="-122"/>
              </a:rPr>
              <a:t>2-</a:t>
            </a:r>
            <a:r>
              <a:rPr lang="zh-CN" altLang="en-US" sz="2800" b="1" smtClean="0">
                <a:solidFill>
                  <a:srgbClr val="C00000"/>
                </a:solidFill>
                <a:ea typeface="宋体" panose="02010600030101010101" pitchFamily="2" charset="-122"/>
              </a:rPr>
              <a:t>归约</a:t>
            </a:r>
            <a:endParaRPr lang="en-US" altLang="zh-CN" sz="2800" b="1" smtClean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  <p:sp>
        <p:nvSpPr>
          <p:cNvPr id="10" name="文本框 2"/>
          <p:cNvSpPr txBox="1"/>
          <p:nvPr/>
        </p:nvSpPr>
        <p:spPr>
          <a:xfrm>
            <a:off x="406745" y="4725144"/>
            <a:ext cx="83373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>
                <a:ea typeface="宋体" panose="02010600030101010101" pitchFamily="2" charset="-122"/>
              </a:rPr>
              <a:t>备注：</a:t>
            </a:r>
            <a:r>
              <a:rPr lang="en-US" altLang="zh-CN" sz="2400">
                <a:ea typeface="宋体" panose="02010600030101010101" pitchFamily="2" charset="-122"/>
              </a:rPr>
              <a:t>map </a:t>
            </a:r>
            <a:r>
              <a:rPr lang="zh-CN" altLang="zh-CN" sz="2400">
                <a:ea typeface="宋体" panose="02010600030101010101" pitchFamily="2" charset="-122"/>
              </a:rPr>
              <a:t>和 </a:t>
            </a:r>
            <a:r>
              <a:rPr lang="en-US" altLang="zh-CN" sz="2400">
                <a:ea typeface="宋体" panose="02010600030101010101" pitchFamily="2" charset="-122"/>
              </a:rPr>
              <a:t>reduce </a:t>
            </a:r>
            <a:r>
              <a:rPr lang="zh-CN" altLang="zh-CN" sz="2400">
                <a:ea typeface="宋体" panose="02010600030101010101" pitchFamily="2" charset="-122"/>
              </a:rPr>
              <a:t>的连接通常称为</a:t>
            </a:r>
            <a:r>
              <a:rPr lang="en-US" altLang="zh-CN" sz="2400">
                <a:ea typeface="宋体" panose="02010600030101010101" pitchFamily="2" charset="-122"/>
              </a:rPr>
              <a:t> map-reduce </a:t>
            </a:r>
            <a:r>
              <a:rPr lang="zh-CN" altLang="zh-CN" sz="2400">
                <a:ea typeface="宋体" panose="02010600030101010101" pitchFamily="2" charset="-122"/>
              </a:rPr>
              <a:t>模式，因 </a:t>
            </a:r>
            <a:r>
              <a:rPr lang="en-US" altLang="zh-CN" sz="2400">
                <a:ea typeface="宋体" panose="02010600030101010101" pitchFamily="2" charset="-122"/>
              </a:rPr>
              <a:t>Google </a:t>
            </a:r>
            <a:r>
              <a:rPr lang="zh-CN" altLang="zh-CN" sz="2400">
                <a:ea typeface="宋体" panose="02010600030101010101" pitchFamily="2" charset="-122"/>
              </a:rPr>
              <a:t>用它来进行网络搜索而出名</a:t>
            </a:r>
            <a:r>
              <a:rPr lang="zh-CN" altLang="zh-CN" sz="2400" smtClean="0">
                <a:ea typeface="宋体" panose="02010600030101010101" pitchFamily="2" charset="-122"/>
              </a:rPr>
              <a:t>。</a:t>
            </a:r>
            <a:endParaRPr lang="zh-CN" altLang="zh-CN" sz="2400">
              <a:ea typeface="宋体" panose="02010600030101010101" pitchFamily="2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484776"/>
              </p:ext>
            </p:extLst>
          </p:nvPr>
        </p:nvGraphicFramePr>
        <p:xfrm>
          <a:off x="755576" y="2420888"/>
          <a:ext cx="7340442" cy="1777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0221"/>
                <a:gridCol w="3670221"/>
              </a:tblGrid>
              <a:tr h="378348"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latin typeface="+mn-lt"/>
                          <a:ea typeface="宋体" panose="02010600030101010101" pitchFamily="2" charset="-122"/>
                        </a:rPr>
                        <a:t>方法</a:t>
                      </a:r>
                      <a:endParaRPr lang="zh-CN" altLang="en-US"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latin typeface="+mn-lt"/>
                          <a:ea typeface="宋体" panose="02010600030101010101" pitchFamily="2" charset="-122"/>
                        </a:rPr>
                        <a:t>描述</a:t>
                      </a:r>
                      <a:endParaRPr lang="zh-CN" altLang="en-US"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</a:tr>
              <a:tr h="69968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000" b="1" kern="100" smtClean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reduce(T iden, BinaryOperator b)</a:t>
                      </a:r>
                      <a:endParaRPr lang="zh-CN" sz="2000" b="1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0" kern="1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可以将流中元素反复结合起来，得到一个值。返回 </a:t>
                      </a:r>
                      <a:r>
                        <a:rPr lang="en-US" altLang="zh-CN" sz="1600" b="0" kern="1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T</a:t>
                      </a:r>
                      <a:endParaRPr lang="zh-CN" altLang="zh-CN" sz="1600" b="0" kern="100">
                        <a:solidFill>
                          <a:schemeClr val="dk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69968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000" b="1" kern="100" smtClean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reduce(BinaryOperator b)</a:t>
                      </a:r>
                      <a:endParaRPr lang="zh-CN" sz="2000" b="1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0" kern="1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可以将流中元素反复结合起来，得到一个值。返回</a:t>
                      </a:r>
                      <a:r>
                        <a:rPr lang="zh-CN" altLang="en-US" sz="1600" b="0" kern="100" baseline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 </a:t>
                      </a:r>
                      <a:r>
                        <a:rPr lang="en-US" altLang="zh-CN" sz="1600" b="0" kern="100" baseline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Optional&lt;T&gt;</a:t>
                      </a:r>
                      <a:endParaRPr lang="zh-CN" altLang="zh-CN" sz="1600" b="0" kern="100">
                        <a:solidFill>
                          <a:schemeClr val="dk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508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627784" y="764704"/>
            <a:ext cx="4437306" cy="792088"/>
          </a:xfrm>
        </p:spPr>
        <p:txBody>
          <a:bodyPr>
            <a:normAutofit/>
          </a:bodyPr>
          <a:lstStyle/>
          <a:p>
            <a:r>
              <a:rPr kumimoji="1" lang="en-US" altLang="zh-CN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Stream </a:t>
            </a:r>
            <a:r>
              <a:rPr kumimoji="1" lang="zh-CN" altLang="en-US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的</a:t>
            </a:r>
            <a:r>
              <a:rPr kumimoji="1" lang="zh-CN" altLang="en-US" b="1" smtClean="0">
                <a:latin typeface="+mn-lt"/>
                <a:ea typeface="宋体" pitchFamily="2" charset="-122"/>
              </a:rPr>
              <a:t>终止操作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1497" y="1772816"/>
            <a:ext cx="1569955" cy="56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800" b="1" smtClean="0">
                <a:solidFill>
                  <a:srgbClr val="C00000"/>
                </a:solidFill>
                <a:ea typeface="宋体" panose="02010600030101010101" pitchFamily="2" charset="-122"/>
              </a:rPr>
              <a:t>3-</a:t>
            </a:r>
            <a:r>
              <a:rPr lang="zh-CN" altLang="en-US" sz="2800" b="1" smtClean="0">
                <a:solidFill>
                  <a:srgbClr val="C00000"/>
                </a:solidFill>
                <a:ea typeface="宋体" panose="02010600030101010101" pitchFamily="2" charset="-122"/>
              </a:rPr>
              <a:t>收集</a:t>
            </a:r>
            <a:endParaRPr lang="en-US" altLang="zh-CN" sz="2800" b="1" smtClean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1497" y="4437112"/>
            <a:ext cx="835292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kern="100" smtClean="0">
                <a:ea typeface="宋体" panose="02010600030101010101" pitchFamily="2" charset="-122"/>
                <a:cs typeface="Times New Roman" panose="02020603050405020304" pitchFamily="18" charset="0"/>
              </a:rPr>
              <a:t>Collector </a:t>
            </a:r>
            <a:r>
              <a:rPr lang="zh-CN" altLang="en-US" sz="2200" kern="100" smtClean="0">
                <a:ea typeface="宋体" panose="02010600030101010101" pitchFamily="2" charset="-122"/>
                <a:cs typeface="Times New Roman" panose="02020603050405020304" pitchFamily="18" charset="0"/>
              </a:rPr>
              <a:t>接口中方法的实现决定了如何对流执行收集的操作</a:t>
            </a:r>
            <a:r>
              <a:rPr lang="en-US" altLang="zh-CN" sz="2200" kern="100" smtClean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200" kern="100" smtClean="0">
                <a:ea typeface="宋体" panose="02010600030101010101" pitchFamily="2" charset="-122"/>
                <a:cs typeface="Times New Roman" panose="02020603050405020304" pitchFamily="18" charset="0"/>
              </a:rPr>
              <a:t>如收集到 </a:t>
            </a:r>
            <a:r>
              <a:rPr lang="en-US" altLang="zh-CN" sz="2200" kern="100" smtClean="0">
                <a:ea typeface="宋体" panose="02010600030101010101" pitchFamily="2" charset="-122"/>
                <a:cs typeface="Times New Roman" panose="02020603050405020304" pitchFamily="18" charset="0"/>
              </a:rPr>
              <a:t>List</a:t>
            </a:r>
            <a:r>
              <a:rPr lang="zh-CN" altLang="en-US" sz="2200" kern="100" smtClean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200" kern="100" smtClean="0">
                <a:ea typeface="宋体" panose="02010600030101010101" pitchFamily="2" charset="-122"/>
                <a:cs typeface="Times New Roman" panose="02020603050405020304" pitchFamily="18" charset="0"/>
              </a:rPr>
              <a:t>Set</a:t>
            </a:r>
            <a:r>
              <a:rPr lang="zh-CN" altLang="en-US" sz="2200" kern="100" smtClean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200" kern="100" smtClean="0">
                <a:ea typeface="宋体" panose="02010600030101010101" pitchFamily="2" charset="-122"/>
                <a:cs typeface="Times New Roman" panose="02020603050405020304" pitchFamily="18" charset="0"/>
              </a:rPr>
              <a:t>Map)</a:t>
            </a:r>
            <a:r>
              <a:rPr lang="zh-CN" altLang="en-US" sz="2200" kern="100" smtClean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200" kern="1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200" kern="1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200" kern="100" smtClean="0">
                <a:ea typeface="宋体" panose="02010600030101010101" pitchFamily="2" charset="-122"/>
                <a:cs typeface="Times New Roman" panose="02020603050405020304" pitchFamily="18" charset="0"/>
              </a:rPr>
              <a:t>另外， </a:t>
            </a:r>
            <a:r>
              <a:rPr lang="en-US" altLang="zh-CN" sz="2200" kern="100" smtClean="0">
                <a:ea typeface="宋体" panose="02010600030101010101" pitchFamily="2" charset="-122"/>
                <a:cs typeface="Times New Roman" panose="02020603050405020304" pitchFamily="18" charset="0"/>
              </a:rPr>
              <a:t>Collectors </a:t>
            </a:r>
            <a:r>
              <a:rPr lang="zh-CN" altLang="en-US" sz="2200" kern="100" smtClean="0">
                <a:ea typeface="宋体" panose="02010600030101010101" pitchFamily="2" charset="-122"/>
                <a:cs typeface="Times New Roman" panose="02020603050405020304" pitchFamily="18" charset="0"/>
              </a:rPr>
              <a:t>实用类提供了很多静态方法，可以方便地创建常见收集器实例</a:t>
            </a:r>
            <a:r>
              <a:rPr lang="zh-CN" altLang="en-US" sz="2200" kern="100"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200" kern="100" smtClean="0">
                <a:ea typeface="宋体" panose="02010600030101010101" pitchFamily="2" charset="-122"/>
                <a:cs typeface="Times New Roman" panose="02020603050405020304" pitchFamily="18" charset="0"/>
              </a:rPr>
              <a:t>具体方法与实例如下表：</a:t>
            </a:r>
            <a:endParaRPr lang="en-US" altLang="zh-CN" sz="2200" kern="1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994923"/>
              </p:ext>
            </p:extLst>
          </p:nvPr>
        </p:nvGraphicFramePr>
        <p:xfrm>
          <a:off x="517921" y="2492896"/>
          <a:ext cx="8429310" cy="1344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4655"/>
                <a:gridCol w="4214655"/>
              </a:tblGrid>
              <a:tr h="4296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kern="10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方  法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kern="10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描  述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9451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400" kern="100" smtClean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collect(Collector c)</a:t>
                      </a:r>
                      <a:endParaRPr lang="zh-CN" sz="24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2000" kern="100" smtClean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将流转换为其他形式。接收一个 </a:t>
                      </a:r>
                      <a:r>
                        <a:rPr lang="en-US" altLang="zh-CN" sz="2000" kern="100" smtClean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Collector</a:t>
                      </a:r>
                      <a:r>
                        <a:rPr lang="zh-CN" altLang="en-US" sz="2000" kern="100" smtClean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接口的实现，用于给</a:t>
                      </a:r>
                      <a:r>
                        <a:rPr lang="en-US" altLang="zh-CN" sz="2000" kern="100" smtClean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Stream</a:t>
                      </a:r>
                      <a:r>
                        <a:rPr lang="zh-CN" altLang="en-US" sz="2000" kern="100" smtClean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中元素做汇总的方法</a:t>
                      </a:r>
                      <a:endParaRPr lang="zh-CN" sz="20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957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095396"/>
              </p:ext>
            </p:extLst>
          </p:nvPr>
        </p:nvGraphicFramePr>
        <p:xfrm>
          <a:off x="107504" y="908720"/>
          <a:ext cx="8928993" cy="56915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76331"/>
                <a:gridCol w="2976331"/>
                <a:gridCol w="2976331"/>
              </a:tblGrid>
              <a:tr h="4167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方法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返回类型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作用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rgbClr val="002060"/>
                    </a:solidFill>
                  </a:tcPr>
                </a:tc>
              </a:tr>
              <a:tr h="3685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toList</a:t>
                      </a:r>
                      <a:endParaRPr lang="zh-CN" sz="1600" kern="100">
                        <a:solidFill>
                          <a:srgbClr val="FF0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List&lt;T&gt;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把流中元素收集到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List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0974"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u="sng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List</a:t>
                      </a:r>
                      <a:r>
                        <a:rPr lang="en-US" sz="1600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&lt;Employee&gt; </a:t>
                      </a:r>
                      <a:r>
                        <a:rPr lang="en-US" sz="1600" u="sng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emps</a:t>
                      </a:r>
                      <a:r>
                        <a:rPr lang="en-US" sz="1600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= list.stream</a:t>
                      </a:r>
                      <a:r>
                        <a:rPr lang="en-US" sz="1600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().collect(Collectors.toList());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85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toSet</a:t>
                      </a:r>
                      <a:endParaRPr lang="zh-CN" sz="1600" kern="100">
                        <a:solidFill>
                          <a:srgbClr val="FF0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Set&lt;T&gt;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把流中元素收集到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Set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0974"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Set&lt;</a:t>
                      </a:r>
                      <a:r>
                        <a:rPr lang="en-US" altLang="zh-CN" sz="1600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Employee</a:t>
                      </a:r>
                      <a:r>
                        <a:rPr lang="en-US" sz="1600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&gt; </a:t>
                      </a:r>
                      <a:r>
                        <a:rPr lang="en-US" altLang="zh-CN" sz="1600" u="sng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emps</a:t>
                      </a:r>
                      <a:r>
                        <a:rPr lang="en-US" sz="1600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= list.stream</a:t>
                      </a:r>
                      <a:r>
                        <a:rPr lang="en-US" sz="1600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().collect(Collectors.toSet());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85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toCollection</a:t>
                      </a:r>
                      <a:endParaRPr lang="zh-CN" sz="1600" kern="100">
                        <a:solidFill>
                          <a:srgbClr val="FF0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Collection&lt;T&gt;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把流中元素收集到创建的集合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0974"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Collection&lt;</a:t>
                      </a:r>
                      <a:r>
                        <a:rPr lang="en-US" altLang="zh-CN" sz="1600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Employee</a:t>
                      </a:r>
                      <a:r>
                        <a:rPr lang="en-US" sz="1600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&gt; </a:t>
                      </a:r>
                      <a:r>
                        <a:rPr lang="en-US" altLang="zh-CN" sz="1600" u="sng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emps </a:t>
                      </a:r>
                      <a:r>
                        <a:rPr lang="en-US" sz="1600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=list.stream</a:t>
                      </a:r>
                      <a:r>
                        <a:rPr lang="en-US" sz="1600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().collect(Collectors.toCollection(ArrayList::new));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85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counting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Long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计算流中元素的个数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0974"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long </a:t>
                      </a:r>
                      <a:r>
                        <a:rPr lang="en-US" sz="1600" u="sng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count</a:t>
                      </a:r>
                      <a:r>
                        <a:rPr lang="en-US" sz="1600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 = </a:t>
                      </a:r>
                      <a:r>
                        <a:rPr lang="en-US" sz="1600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list.stream</a:t>
                      </a:r>
                      <a:r>
                        <a:rPr lang="en-US" sz="1600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().collect(Collectors.counting());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85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summingInt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Integer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对流中元素的整数属性求和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0974"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i</a:t>
                      </a:r>
                      <a:r>
                        <a:rPr lang="en-US" sz="1600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nt </a:t>
                      </a:r>
                      <a:r>
                        <a:rPr lang="en-US" sz="1600" u="sng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total</a:t>
                      </a:r>
                      <a:r>
                        <a:rPr lang="en-US" sz="1600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=list.stream</a:t>
                      </a:r>
                      <a:r>
                        <a:rPr lang="en-US" sz="1600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().</a:t>
                      </a:r>
                      <a:r>
                        <a:rPr lang="en-US" sz="1600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collect(Collectors.summingInt(Employee::getSalary));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85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averagingInt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Double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计算流中元素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Integer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属性的平均值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0974"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double </a:t>
                      </a:r>
                      <a:r>
                        <a:rPr lang="en-US" sz="1600" u="sng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avg </a:t>
                      </a:r>
                      <a:r>
                        <a:rPr lang="en-US" sz="1600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= list.stream</a:t>
                      </a:r>
                      <a:r>
                        <a:rPr lang="en-US" sz="1600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().</a:t>
                      </a:r>
                      <a:r>
                        <a:rPr lang="en-US" sz="1600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collect(Collectors.averagingInt(</a:t>
                      </a:r>
                      <a:r>
                        <a:rPr lang="en-US" altLang="zh-CN" sz="1600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Employee::getSalary</a:t>
                      </a:r>
                      <a:r>
                        <a:rPr lang="en-US" sz="1600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));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85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summarizingInt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IntSummaryStatistics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收集流中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Integer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属性的统计值。如：平均值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0974"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i</a:t>
                      </a:r>
                      <a:r>
                        <a:rPr lang="en-US" sz="1600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nt SummaryStatistics</a:t>
                      </a:r>
                      <a:r>
                        <a:rPr lang="en-US" sz="1600" u="sng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iss</a:t>
                      </a:r>
                      <a:r>
                        <a:rPr lang="en-US" sz="1600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= </a:t>
                      </a:r>
                      <a:r>
                        <a:rPr lang="en-US" sz="1600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list.stream</a:t>
                      </a:r>
                      <a:r>
                        <a:rPr lang="en-US" sz="1600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().</a:t>
                      </a:r>
                      <a:r>
                        <a:rPr lang="en-US" sz="1600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collect(Collectors.summarizingInt(</a:t>
                      </a:r>
                      <a:r>
                        <a:rPr lang="en-US" altLang="zh-CN" sz="1600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Employee::getSalary</a:t>
                      </a:r>
                      <a:r>
                        <a:rPr lang="en-US" sz="1600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));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599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540905"/>
              </p:ext>
            </p:extLst>
          </p:nvPr>
        </p:nvGraphicFramePr>
        <p:xfrm>
          <a:off x="179512" y="404664"/>
          <a:ext cx="8867328" cy="61717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55776"/>
                <a:gridCol w="2955776"/>
                <a:gridCol w="2955776"/>
              </a:tblGrid>
              <a:tr h="34229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joining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String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连接流中每个字符串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25998">
                <a:tc grid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String </a:t>
                      </a:r>
                      <a:r>
                        <a:rPr lang="en-US" sz="1800" u="sng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str</a:t>
                      </a:r>
                      <a:r>
                        <a:rPr lang="en-US" sz="1800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=</a:t>
                      </a:r>
                      <a:r>
                        <a:rPr lang="en-US" sz="1800" kern="0" baseline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 list</a:t>
                      </a:r>
                      <a:r>
                        <a:rPr lang="en-US" sz="1800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.stream</a:t>
                      </a:r>
                      <a:r>
                        <a:rPr lang="en-US" sz="1800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().</a:t>
                      </a:r>
                      <a:r>
                        <a:rPr lang="en-US" sz="1800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map(Employee::</a:t>
                      </a:r>
                      <a:r>
                        <a:rPr lang="en-US" sz="1800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getName).collect(Collectors.joining());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4229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maxBy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Optional&lt;T&gt;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根据比较器选择最大值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25998">
                <a:tc grid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Optional&lt;Emp&gt;</a:t>
                      </a:r>
                      <a:r>
                        <a:rPr lang="en-US" sz="1600" u="sng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max</a:t>
                      </a:r>
                      <a:r>
                        <a:rPr lang="en-US" sz="1600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= </a:t>
                      </a:r>
                      <a:r>
                        <a:rPr lang="en-US" sz="1600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list.stream</a:t>
                      </a:r>
                      <a:r>
                        <a:rPr lang="en-US" sz="1600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().</a:t>
                      </a:r>
                      <a:r>
                        <a:rPr lang="en-US" sz="1600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collect(Collectors.maxBy(comparingInt(Employee::getSalary)));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4229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minBy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Optional&lt;T&gt;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根据比较器选择最小值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25998">
                <a:tc grid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Optional&lt;Emp&gt; </a:t>
                      </a:r>
                      <a:r>
                        <a:rPr lang="en-US" sz="1600" u="sng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min</a:t>
                      </a:r>
                      <a:r>
                        <a:rPr lang="en-US" sz="1600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 = </a:t>
                      </a:r>
                      <a:r>
                        <a:rPr lang="en-US" sz="1600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list.stream</a:t>
                      </a:r>
                      <a:r>
                        <a:rPr lang="en-US" sz="1600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().</a:t>
                      </a:r>
                      <a:r>
                        <a:rPr lang="en-US" sz="1600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collect(Collectors.minBy(comparingInt(Employee::getSalary)));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02688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reducing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归约产生的类型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从一个作为累加器的初始值开始，利用</a:t>
                      </a: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BinaryOperator</a:t>
                      </a: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与流中元素逐个结合，从而归约成单个值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25998">
                <a:tc grid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int </a:t>
                      </a:r>
                      <a:r>
                        <a:rPr lang="en-US" sz="1800" u="sng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total</a:t>
                      </a:r>
                      <a:r>
                        <a:rPr lang="en-US" sz="1800" u="none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=list</a:t>
                      </a:r>
                      <a:r>
                        <a:rPr lang="en-US" sz="1800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.stream</a:t>
                      </a:r>
                      <a:r>
                        <a:rPr lang="en-US" sz="1800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().collect(Collectors.reducing(0, </a:t>
                      </a:r>
                      <a:r>
                        <a:rPr lang="en-US" sz="1800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Employee::getSalar, </a:t>
                      </a:r>
                      <a:r>
                        <a:rPr lang="en-US" sz="1800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Integer::sum));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4229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collectingAndThen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转换函数返回的类型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包裹另一个收集器，对其结果转换函数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25998">
                <a:tc grid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i</a:t>
                      </a:r>
                      <a:r>
                        <a:rPr lang="en-US" sz="1800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nt </a:t>
                      </a:r>
                      <a:r>
                        <a:rPr lang="en-US" sz="1800" u="sng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how</a:t>
                      </a:r>
                      <a:r>
                        <a:rPr lang="en-US" sz="1800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= </a:t>
                      </a:r>
                      <a:r>
                        <a:rPr lang="en-US" sz="1800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list.stream</a:t>
                      </a:r>
                      <a:r>
                        <a:rPr lang="en-US" sz="1800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().collect(Collectors.collectingAndThen(Collectors.toList(), List::size));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4229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groupingBy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Map&lt;K, List&lt;T&gt;&gt;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根据某属性值对流分组，属性为</a:t>
                      </a: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K</a:t>
                      </a: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，结果为</a:t>
                      </a: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V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51990">
                <a:tc grid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Map&lt;Emp.Status, List&lt;Emp&gt;&gt; </a:t>
                      </a:r>
                      <a:r>
                        <a:rPr lang="en-US" sz="1800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map= </a:t>
                      </a:r>
                      <a:r>
                        <a:rPr lang="en-US" sz="1800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list.stream()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			.</a:t>
                      </a:r>
                      <a:r>
                        <a:rPr lang="en-US" sz="1800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collect(Collectors.groupingBy(Employee::getStatus));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4229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partitioningBy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Map&lt;Boolean, List&lt;T&gt;&gt;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根据</a:t>
                      </a: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true</a:t>
                      </a: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或</a:t>
                      </a: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false</a:t>
                      </a: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进行分区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25998">
                <a:tc grid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Map&lt;Boolean,List&lt;Emp&gt;&gt; </a:t>
                      </a:r>
                      <a:r>
                        <a:rPr lang="en-US" sz="1600" u="sng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vd </a:t>
                      </a:r>
                      <a:r>
                        <a:rPr lang="en-US" sz="1600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= list.stream</a:t>
                      </a:r>
                      <a:r>
                        <a:rPr lang="en-US" sz="1600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().</a:t>
                      </a:r>
                      <a:r>
                        <a:rPr lang="en-US" sz="1600" kern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collect(Collectors.partitioningBy(Employee::getManage));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199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86490" y="83671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smtClean="0">
                <a:ea typeface="宋体" pitchFamily="2" charset="-122"/>
              </a:rPr>
              <a:t>Java 8</a:t>
            </a:r>
            <a:r>
              <a:rPr lang="zh-CN" altLang="en-US" sz="3200" b="1" smtClean="0">
                <a:ea typeface="宋体" pitchFamily="2" charset="-122"/>
              </a:rPr>
              <a:t>中关于接口的改进</a:t>
            </a:r>
            <a:endParaRPr lang="zh-CN" altLang="en-US" sz="3200" b="1" dirty="0"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35292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ea typeface="宋体" panose="02010600030101010101" pitchFamily="2" charset="-122"/>
              </a:rPr>
              <a:t>Java 8</a:t>
            </a:r>
            <a:r>
              <a:rPr lang="zh-CN" altLang="en-US" sz="2400" smtClean="0">
                <a:ea typeface="宋体" panose="02010600030101010101" pitchFamily="2" charset="-122"/>
              </a:rPr>
              <a:t>中，你可以为接口添加</a:t>
            </a:r>
            <a:r>
              <a:rPr lang="zh-CN" altLang="en-US" sz="2400">
                <a:solidFill>
                  <a:srgbClr val="0000FF"/>
                </a:solidFill>
                <a:ea typeface="宋体" panose="02010600030101010101" pitchFamily="2" charset="-122"/>
              </a:rPr>
              <a:t>静态</a:t>
            </a:r>
            <a:r>
              <a:rPr lang="zh-CN" altLang="en-US" sz="2400" smtClean="0">
                <a:solidFill>
                  <a:srgbClr val="0000FF"/>
                </a:solidFill>
                <a:ea typeface="宋体" panose="02010600030101010101" pitchFamily="2" charset="-122"/>
              </a:rPr>
              <a:t>方法</a:t>
            </a:r>
            <a:r>
              <a:rPr lang="zh-CN" altLang="en-US" sz="2400" smtClean="0">
                <a:ea typeface="宋体" panose="02010600030101010101" pitchFamily="2" charset="-122"/>
              </a:rPr>
              <a:t>和</a:t>
            </a:r>
            <a:r>
              <a:rPr lang="zh-CN" altLang="en-US" sz="2400">
                <a:solidFill>
                  <a:srgbClr val="0000FF"/>
                </a:solidFill>
                <a:ea typeface="宋体" panose="02010600030101010101" pitchFamily="2" charset="-122"/>
              </a:rPr>
              <a:t>默认</a:t>
            </a:r>
            <a:r>
              <a:rPr lang="zh-CN" altLang="en-US" sz="2400" smtClean="0">
                <a:solidFill>
                  <a:srgbClr val="0000FF"/>
                </a:solidFill>
                <a:ea typeface="宋体" panose="02010600030101010101" pitchFamily="2" charset="-122"/>
              </a:rPr>
              <a:t>方法</a:t>
            </a:r>
            <a:r>
              <a:rPr lang="zh-CN" altLang="en-US" sz="2400" smtClean="0">
                <a:ea typeface="宋体" panose="02010600030101010101" pitchFamily="2" charset="-122"/>
              </a:rPr>
              <a:t>。从技术角度来说，这是完全合法的，只是它看起来违反了接口作为一个抽象定义的理念。</a:t>
            </a:r>
            <a:endParaRPr lang="en-US" altLang="zh-CN" sz="2400" smtClean="0">
              <a:ea typeface="宋体" panose="02010600030101010101" pitchFamily="2" charset="-122"/>
            </a:endParaRPr>
          </a:p>
          <a:p>
            <a:endParaRPr lang="en-US" altLang="zh-CN" sz="2400" smtClean="0">
              <a:ea typeface="宋体" panose="02010600030101010101" pitchFamily="2" charset="-122"/>
            </a:endParaRPr>
          </a:p>
          <a:p>
            <a:r>
              <a:rPr lang="zh-CN" altLang="en-US" sz="2400" b="1">
                <a:ea typeface="宋体" panose="02010600030101010101" pitchFamily="2" charset="-122"/>
              </a:rPr>
              <a:t>静态方法：</a:t>
            </a:r>
            <a:r>
              <a:rPr lang="zh-CN" altLang="en-US" sz="2400">
                <a:ea typeface="宋体" panose="02010600030101010101" pitchFamily="2" charset="-122"/>
              </a:rPr>
              <a:t>使用 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static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  <a:r>
              <a:rPr lang="zh-CN" altLang="en-US" sz="2400">
                <a:ea typeface="宋体" panose="02010600030101010101" pitchFamily="2" charset="-122"/>
              </a:rPr>
              <a:t>关键字修饰。可以通过接口直接调用静态方法，并执行其方法体。我们经常在相互一起使用的类中使用静态方法。你可以在标准库中找到像</a:t>
            </a:r>
            <a:r>
              <a:rPr lang="en-US" altLang="zh-CN" sz="2400">
                <a:ea typeface="宋体" panose="02010600030101010101" pitchFamily="2" charset="-122"/>
              </a:rPr>
              <a:t>Collection/Collections</a:t>
            </a:r>
            <a:r>
              <a:rPr lang="zh-CN" altLang="en-US" sz="2400">
                <a:ea typeface="宋体" panose="02010600030101010101" pitchFamily="2" charset="-122"/>
              </a:rPr>
              <a:t>或者</a:t>
            </a:r>
            <a:r>
              <a:rPr lang="en-US" altLang="zh-CN" sz="2400">
                <a:ea typeface="宋体" panose="02010600030101010101" pitchFamily="2" charset="-122"/>
              </a:rPr>
              <a:t>Path/Paths</a:t>
            </a:r>
            <a:r>
              <a:rPr lang="zh-CN" altLang="en-US" sz="2400">
                <a:ea typeface="宋体" panose="02010600030101010101" pitchFamily="2" charset="-122"/>
              </a:rPr>
              <a:t>这样成对的接口和类。</a:t>
            </a:r>
            <a:endParaRPr lang="en-US" altLang="zh-CN" sz="2400">
              <a:ea typeface="宋体" panose="02010600030101010101" pitchFamily="2" charset="-122"/>
            </a:endParaRPr>
          </a:p>
          <a:p>
            <a:endParaRPr lang="en-US" altLang="zh-CN" sz="2400">
              <a:ea typeface="宋体" panose="02010600030101010101" pitchFamily="2" charset="-122"/>
            </a:endParaRPr>
          </a:p>
          <a:p>
            <a:r>
              <a:rPr lang="zh-CN" altLang="en-US" sz="2400" b="1" smtClean="0">
                <a:ea typeface="宋体" panose="02010600030101010101" pitchFamily="2" charset="-122"/>
              </a:rPr>
              <a:t>默认方法：</a:t>
            </a:r>
            <a:r>
              <a:rPr lang="zh-CN" altLang="en-US" sz="2400">
                <a:ea typeface="宋体" panose="02010600030101010101" pitchFamily="2" charset="-122"/>
              </a:rPr>
              <a:t>默认方法使用 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default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  <a:r>
              <a:rPr lang="zh-CN" altLang="en-US" sz="2400">
                <a:ea typeface="宋体" panose="02010600030101010101" pitchFamily="2" charset="-122"/>
              </a:rPr>
              <a:t>关键字</a:t>
            </a:r>
            <a:r>
              <a:rPr lang="zh-CN" altLang="en-US" sz="2400" smtClean="0">
                <a:ea typeface="宋体" panose="02010600030101010101" pitchFamily="2" charset="-122"/>
              </a:rPr>
              <a:t>修饰。可以通过实现类对象来调用。我们在已有的接口中提供新方法的同时，还保持了与旧版本代码的兼容性。</a:t>
            </a:r>
            <a:endParaRPr lang="en-US" altLang="zh-CN" sz="2400" smtClean="0">
              <a:ea typeface="宋体" panose="02010600030101010101" pitchFamily="2" charset="-122"/>
            </a:endParaRPr>
          </a:p>
          <a:p>
            <a:r>
              <a:rPr lang="zh-CN" altLang="en-US" sz="2400" smtClean="0">
                <a:ea typeface="宋体" panose="02010600030101010101" pitchFamily="2" charset="-122"/>
              </a:rPr>
              <a:t>比如：</a:t>
            </a:r>
            <a:r>
              <a:rPr lang="en-US" altLang="zh-CN" sz="2400" smtClean="0">
                <a:ea typeface="宋体" panose="02010600030101010101" pitchFamily="2" charset="-122"/>
              </a:rPr>
              <a:t>java 8 API</a:t>
            </a:r>
            <a:r>
              <a:rPr lang="zh-CN" altLang="en-US" sz="2400" smtClean="0">
                <a:ea typeface="宋体" panose="02010600030101010101" pitchFamily="2" charset="-122"/>
              </a:rPr>
              <a:t>中对</a:t>
            </a:r>
            <a:r>
              <a:rPr lang="en-US" altLang="zh-CN" sz="2400" smtClean="0">
                <a:ea typeface="宋体" panose="02010600030101010101" pitchFamily="2" charset="-122"/>
              </a:rPr>
              <a:t>Collection</a:t>
            </a:r>
            <a:r>
              <a:rPr lang="zh-CN" altLang="en-US" sz="2400" smtClean="0">
                <a:ea typeface="宋体" panose="02010600030101010101" pitchFamily="2" charset="-122"/>
              </a:rPr>
              <a:t>、</a:t>
            </a:r>
            <a:r>
              <a:rPr lang="en-US" altLang="zh-CN" sz="2400" smtClean="0">
                <a:ea typeface="宋体" panose="02010600030101010101" pitchFamily="2" charset="-122"/>
              </a:rPr>
              <a:t>List</a:t>
            </a:r>
            <a:r>
              <a:rPr lang="zh-CN" altLang="en-US" sz="2400" smtClean="0">
                <a:ea typeface="宋体" panose="02010600030101010101" pitchFamily="2" charset="-122"/>
              </a:rPr>
              <a:t>、</a:t>
            </a:r>
            <a:r>
              <a:rPr lang="en-US" altLang="zh-CN" sz="2400" smtClean="0">
                <a:ea typeface="宋体" panose="02010600030101010101" pitchFamily="2" charset="-122"/>
              </a:rPr>
              <a:t>Comparator</a:t>
            </a:r>
            <a:r>
              <a:rPr lang="zh-CN" altLang="en-US" sz="2400" smtClean="0">
                <a:ea typeface="宋体" panose="02010600030101010101" pitchFamily="2" charset="-122"/>
              </a:rPr>
              <a:t>等接口提供了丰富的默认方法。</a:t>
            </a:r>
            <a:endParaRPr lang="en-US" altLang="zh-CN" sz="240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3749299"/>
      </p:ext>
    </p:extLst>
  </p:cSld>
  <p:clrMapOvr>
    <a:masterClrMapping/>
  </p:clrMapOvr>
</p:sld>
</file>

<file path=ppt/theme/theme1.xml><?xml version="1.0" encoding="utf-8"?>
<a:theme xmlns:a="http://schemas.openxmlformats.org/drawingml/2006/main" name="PPT模板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Calibri"/>
        <a:ea typeface="Arial Unicode MS"/>
        <a:cs typeface=""/>
      </a:majorFont>
      <a:minorFont>
        <a:latin typeface="Calibri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14427</TotalTime>
  <Words>7000</Words>
  <Application>Microsoft Office PowerPoint</Application>
  <PresentationFormat>全屏显示(4:3)</PresentationFormat>
  <Paragraphs>686</Paragraphs>
  <Slides>84</Slides>
  <Notes>22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84</vt:i4>
      </vt:variant>
    </vt:vector>
  </HeadingPairs>
  <TitlesOfParts>
    <vt:vector size="85" baseType="lpstr">
      <vt:lpstr>PPT模板</vt:lpstr>
      <vt:lpstr>Java8新特性</vt:lpstr>
      <vt:lpstr>主要内容</vt:lpstr>
      <vt:lpstr>PowerPoint 演示文稿</vt:lpstr>
      <vt:lpstr>Java 8新特性简介</vt:lpstr>
      <vt:lpstr>Java 8新特性简介</vt:lpstr>
      <vt:lpstr>并行流与串行流</vt:lpstr>
      <vt:lpstr>PowerPoint 演示文稿</vt:lpstr>
      <vt:lpstr>PowerPoint 演示文稿</vt:lpstr>
      <vt:lpstr>PowerPoint 演示文稿</vt:lpstr>
      <vt:lpstr>PowerPoint 演示文稿</vt:lpstr>
      <vt:lpstr>接口中的默认方法</vt:lpstr>
      <vt:lpstr>接口冲突的解决方式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4.1 LocalDate、LocalTime、LocalDateTime</vt:lpstr>
      <vt:lpstr>PowerPoint 演示文稿</vt:lpstr>
      <vt:lpstr>4.2 Instant 时间点</vt:lpstr>
      <vt:lpstr>PowerPoint 演示文稿</vt:lpstr>
      <vt:lpstr>PowerPoint 演示文稿</vt:lpstr>
      <vt:lpstr>4.3 格式化与解析日期或时间</vt:lpstr>
      <vt:lpstr>PowerPoint 演示文稿</vt:lpstr>
      <vt:lpstr>13.4 Optional 类</vt:lpstr>
      <vt:lpstr>13.4 Optional 类</vt:lpstr>
      <vt:lpstr>PowerPoint 演示文稿</vt:lpstr>
      <vt:lpstr>为什么使用 Lambda 表达式</vt:lpstr>
      <vt:lpstr>Lambda 表达式</vt:lpstr>
      <vt:lpstr>Lambda 表达式</vt:lpstr>
      <vt:lpstr>Lambda 表达式语法</vt:lpstr>
      <vt:lpstr>Lambda 表达式语法</vt:lpstr>
      <vt:lpstr>Lambda 表达式语法</vt:lpstr>
      <vt:lpstr>类型推断</vt:lpstr>
      <vt:lpstr>PowerPoint 演示文稿</vt:lpstr>
      <vt:lpstr>什么是函数式(Functional)接口</vt:lpstr>
      <vt:lpstr>如何理解函数式接口</vt:lpstr>
      <vt:lpstr>函数式接口举例</vt:lpstr>
      <vt:lpstr>自定义函数式接口</vt:lpstr>
      <vt:lpstr>作为参数传递 Lambda 表达式</vt:lpstr>
      <vt:lpstr>Java 内置四大核心函数式接口</vt:lpstr>
      <vt:lpstr>其他接口</vt:lpstr>
      <vt:lpstr>PowerPoint 演示文稿</vt:lpstr>
      <vt:lpstr>方法引用(Method References)</vt:lpstr>
      <vt:lpstr>方法引用</vt:lpstr>
      <vt:lpstr>方法引用</vt:lpstr>
      <vt:lpstr>构造器引用</vt:lpstr>
      <vt:lpstr>数组引用</vt:lpstr>
      <vt:lpstr>PowerPoint 演示文稿</vt:lpstr>
      <vt:lpstr>Stream API说明</vt:lpstr>
      <vt:lpstr>为什么要使用Stream API</vt:lpstr>
      <vt:lpstr>什么是 Stream</vt:lpstr>
      <vt:lpstr>Stream 的操作三个步骤</vt:lpstr>
      <vt:lpstr>创建 Stream方式一：通过集合</vt:lpstr>
      <vt:lpstr>创建 Stream方式二：通过数组</vt:lpstr>
      <vt:lpstr>创建 Stream方式三：通过Stream的of()</vt:lpstr>
      <vt:lpstr>创建 Stream方式四：创建无限流</vt:lpstr>
      <vt:lpstr>Stream 的中间操作</vt:lpstr>
      <vt:lpstr>Stream 的中间操作</vt:lpstr>
      <vt:lpstr>Stream 的中间操作</vt:lpstr>
      <vt:lpstr>Stream 的终止操作</vt:lpstr>
      <vt:lpstr>Stream 的终止操作</vt:lpstr>
      <vt:lpstr>Stream 的终止操作</vt:lpstr>
      <vt:lpstr>Stream 的终止操作</vt:lpstr>
      <vt:lpstr>PowerPoint 演示文稿</vt:lpstr>
      <vt:lpstr>PowerPoint 演示文稿</vt:lpstr>
      <vt:lpstr>PowerPoint 演示文稿</vt:lpstr>
    </vt:vector>
  </TitlesOfParts>
  <Company>WwW.YlmF.CoM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petrelsky5</dc:creator>
  <cp:lastModifiedBy>AutoBVT</cp:lastModifiedBy>
  <cp:revision>969</cp:revision>
  <dcterms:created xsi:type="dcterms:W3CDTF">2012-09-14T00:44:30Z</dcterms:created>
  <dcterms:modified xsi:type="dcterms:W3CDTF">2017-12-24T16:51:01Z</dcterms:modified>
</cp:coreProperties>
</file>