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36"/>
  </p:notesMasterIdLst>
  <p:handoutMasterIdLst>
    <p:handoutMasterId r:id="rId37"/>
  </p:handoutMasterIdLst>
  <p:sldIdLst>
    <p:sldId id="1605" r:id="rId2"/>
    <p:sldId id="2118" r:id="rId3"/>
    <p:sldId id="2114" r:id="rId4"/>
    <p:sldId id="2120" r:id="rId5"/>
    <p:sldId id="1834" r:id="rId6"/>
    <p:sldId id="2109" r:id="rId7"/>
    <p:sldId id="2083" r:id="rId8"/>
    <p:sldId id="2097" r:id="rId9"/>
    <p:sldId id="2108" r:id="rId10"/>
    <p:sldId id="2100" r:id="rId11"/>
    <p:sldId id="2102" r:id="rId12"/>
    <p:sldId id="2101" r:id="rId13"/>
    <p:sldId id="2104" r:id="rId14"/>
    <p:sldId id="2103" r:id="rId15"/>
    <p:sldId id="2105" r:id="rId16"/>
    <p:sldId id="2106" r:id="rId17"/>
    <p:sldId id="2112" r:id="rId18"/>
    <p:sldId id="2129" r:id="rId19"/>
    <p:sldId id="2098" r:id="rId20"/>
    <p:sldId id="2131" r:id="rId21"/>
    <p:sldId id="2132" r:id="rId22"/>
    <p:sldId id="2133" r:id="rId23"/>
    <p:sldId id="2134" r:id="rId24"/>
    <p:sldId id="2126" r:id="rId25"/>
    <p:sldId id="2077" r:id="rId26"/>
    <p:sldId id="2117" r:id="rId27"/>
    <p:sldId id="2116" r:id="rId28"/>
    <p:sldId id="2119" r:id="rId29"/>
    <p:sldId id="2122" r:id="rId30"/>
    <p:sldId id="2123" r:id="rId31"/>
    <p:sldId id="2124" r:id="rId32"/>
    <p:sldId id="2125" r:id="rId33"/>
    <p:sldId id="2121" r:id="rId34"/>
    <p:sldId id="1798" r:id="rId35"/>
  </p:sldIdLst>
  <p:sldSz cx="12192000" cy="6858000"/>
  <p:notesSz cx="7099300" cy="10234613"/>
  <p:defaultTextStyle>
    <a:defPPr>
      <a:defRPr lang="en-US"/>
    </a:defPPr>
    <a:lvl1pPr algn="l" rtl="0" eaLnBrk="0" fontAlgn="base" hangingPunct="0">
      <a:spcBef>
        <a:spcPct val="0"/>
      </a:spcBef>
      <a:spcAft>
        <a:spcPct val="0"/>
      </a:spcAft>
      <a:defRPr sz="1200" b="1" kern="1200">
        <a:solidFill>
          <a:schemeClr val="bg1"/>
        </a:solidFill>
        <a:latin typeface="华文楷体" panose="02010600040101010101" pitchFamily="2" charset="-122"/>
        <a:ea typeface="宋体" panose="02010600030101010101" pitchFamily="2" charset="-122"/>
        <a:cs typeface="+mn-cs"/>
      </a:defRPr>
    </a:lvl1pPr>
    <a:lvl2pPr marL="457200" algn="l" rtl="0" eaLnBrk="0" fontAlgn="base" hangingPunct="0">
      <a:spcBef>
        <a:spcPct val="0"/>
      </a:spcBef>
      <a:spcAft>
        <a:spcPct val="0"/>
      </a:spcAft>
      <a:defRPr sz="1200" b="1" kern="1200">
        <a:solidFill>
          <a:schemeClr val="bg1"/>
        </a:solidFill>
        <a:latin typeface="华文楷体" panose="02010600040101010101" pitchFamily="2" charset="-122"/>
        <a:ea typeface="宋体" panose="02010600030101010101" pitchFamily="2" charset="-122"/>
        <a:cs typeface="+mn-cs"/>
      </a:defRPr>
    </a:lvl2pPr>
    <a:lvl3pPr marL="914400" algn="l" rtl="0" eaLnBrk="0" fontAlgn="base" hangingPunct="0">
      <a:spcBef>
        <a:spcPct val="0"/>
      </a:spcBef>
      <a:spcAft>
        <a:spcPct val="0"/>
      </a:spcAft>
      <a:defRPr sz="1200" b="1" kern="1200">
        <a:solidFill>
          <a:schemeClr val="bg1"/>
        </a:solidFill>
        <a:latin typeface="华文楷体" panose="02010600040101010101" pitchFamily="2" charset="-122"/>
        <a:ea typeface="宋体" panose="02010600030101010101" pitchFamily="2" charset="-122"/>
        <a:cs typeface="+mn-cs"/>
      </a:defRPr>
    </a:lvl3pPr>
    <a:lvl4pPr marL="1371600" algn="l" rtl="0" eaLnBrk="0" fontAlgn="base" hangingPunct="0">
      <a:spcBef>
        <a:spcPct val="0"/>
      </a:spcBef>
      <a:spcAft>
        <a:spcPct val="0"/>
      </a:spcAft>
      <a:defRPr sz="1200" b="1" kern="1200">
        <a:solidFill>
          <a:schemeClr val="bg1"/>
        </a:solidFill>
        <a:latin typeface="华文楷体" panose="02010600040101010101" pitchFamily="2" charset="-122"/>
        <a:ea typeface="宋体" panose="02010600030101010101" pitchFamily="2" charset="-122"/>
        <a:cs typeface="+mn-cs"/>
      </a:defRPr>
    </a:lvl4pPr>
    <a:lvl5pPr marL="1828800" algn="l" rtl="0" eaLnBrk="0" fontAlgn="base" hangingPunct="0">
      <a:spcBef>
        <a:spcPct val="0"/>
      </a:spcBef>
      <a:spcAft>
        <a:spcPct val="0"/>
      </a:spcAft>
      <a:defRPr sz="1200" b="1" kern="1200">
        <a:solidFill>
          <a:schemeClr val="bg1"/>
        </a:solidFill>
        <a:latin typeface="华文楷体" panose="02010600040101010101" pitchFamily="2" charset="-122"/>
        <a:ea typeface="宋体" panose="02010600030101010101" pitchFamily="2" charset="-122"/>
        <a:cs typeface="+mn-cs"/>
      </a:defRPr>
    </a:lvl5pPr>
    <a:lvl6pPr marL="2286000" algn="l" defTabSz="914400" rtl="0" eaLnBrk="1" latinLnBrk="0" hangingPunct="1">
      <a:defRPr sz="1200" b="1" kern="1200">
        <a:solidFill>
          <a:schemeClr val="bg1"/>
        </a:solidFill>
        <a:latin typeface="华文楷体" panose="02010600040101010101" pitchFamily="2" charset="-122"/>
        <a:ea typeface="宋体" panose="02010600030101010101" pitchFamily="2" charset="-122"/>
        <a:cs typeface="+mn-cs"/>
      </a:defRPr>
    </a:lvl6pPr>
    <a:lvl7pPr marL="2743200" algn="l" defTabSz="914400" rtl="0" eaLnBrk="1" latinLnBrk="0" hangingPunct="1">
      <a:defRPr sz="1200" b="1" kern="1200">
        <a:solidFill>
          <a:schemeClr val="bg1"/>
        </a:solidFill>
        <a:latin typeface="华文楷体" panose="02010600040101010101" pitchFamily="2" charset="-122"/>
        <a:ea typeface="宋体" panose="02010600030101010101" pitchFamily="2" charset="-122"/>
        <a:cs typeface="+mn-cs"/>
      </a:defRPr>
    </a:lvl7pPr>
    <a:lvl8pPr marL="3200400" algn="l" defTabSz="914400" rtl="0" eaLnBrk="1" latinLnBrk="0" hangingPunct="1">
      <a:defRPr sz="1200" b="1" kern="1200">
        <a:solidFill>
          <a:schemeClr val="bg1"/>
        </a:solidFill>
        <a:latin typeface="华文楷体" panose="02010600040101010101" pitchFamily="2" charset="-122"/>
        <a:ea typeface="宋体" panose="02010600030101010101" pitchFamily="2" charset="-122"/>
        <a:cs typeface="+mn-cs"/>
      </a:defRPr>
    </a:lvl8pPr>
    <a:lvl9pPr marL="3657600" algn="l" defTabSz="914400" rtl="0" eaLnBrk="1" latinLnBrk="0" hangingPunct="1">
      <a:defRPr sz="1200" b="1" kern="1200">
        <a:solidFill>
          <a:schemeClr val="bg1"/>
        </a:solidFill>
        <a:latin typeface="华文楷体" panose="0201060004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1181" userDrawn="1">
          <p15:clr>
            <a:srgbClr val="A4A3A4"/>
          </p15:clr>
        </p15:guide>
        <p15:guide id="2" pos="231" userDrawn="1">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AE4A"/>
    <a:srgbClr val="3E6BBC"/>
    <a:srgbClr val="558ED5"/>
    <a:srgbClr val="3399FF"/>
    <a:srgbClr val="4BACC6"/>
    <a:srgbClr val="3D8BFF"/>
    <a:srgbClr val="6FBDD1"/>
    <a:srgbClr val="4F81BD"/>
    <a:srgbClr val="333399"/>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80" autoAdjust="0"/>
    <p:restoredTop sz="95262" autoAdjust="0"/>
  </p:normalViewPr>
  <p:slideViewPr>
    <p:cSldViewPr snapToGrid="0">
      <p:cViewPr varScale="1">
        <p:scale>
          <a:sx n="81" d="100"/>
          <a:sy n="81" d="100"/>
        </p:scale>
        <p:origin x="200" y="68"/>
      </p:cViewPr>
      <p:guideLst>
        <p:guide orient="horz" pos="1181"/>
        <p:guide pos="231"/>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89" d="100"/>
        <a:sy n="89" d="100"/>
      </p:scale>
      <p:origin x="0" y="0"/>
    </p:cViewPr>
  </p:sorterViewPr>
  <p:notesViewPr>
    <p:cSldViewPr snapToGrid="0">
      <p:cViewPr varScale="1">
        <p:scale>
          <a:sx n="66" d="100"/>
          <a:sy n="66" d="100"/>
        </p:scale>
        <p:origin x="2616" y="84"/>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华文细黑" pitchFamily="2" charset="-122"/>
                <a:ea typeface="SimSun" pitchFamily="2" charset="-122"/>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a:latin typeface="华文细黑" pitchFamily="2" charset="-122"/>
                <a:ea typeface="SimSun" pitchFamily="2" charset="-122"/>
              </a:defRPr>
            </a:lvl1pPr>
          </a:lstStyle>
          <a:p>
            <a:pPr>
              <a:defRPr/>
            </a:pPr>
            <a:fld id="{590DCAEB-9C0D-4DC6-B592-26488E82FA98}" type="datetimeFigureOut">
              <a:rPr lang="zh-CN" altLang="en-US"/>
              <a:pPr>
                <a:defRPr/>
              </a:pPr>
              <a:t>2019-8-12</a:t>
            </a:fld>
            <a:endParaRPr lang="zh-CN" altLang="en-US" dirty="0"/>
          </a:p>
        </p:txBody>
      </p:sp>
      <p:sp>
        <p:nvSpPr>
          <p:cNvPr id="4" name="页脚占位符 3"/>
          <p:cNvSpPr>
            <a:spLocks noGrp="1"/>
          </p:cNvSpPr>
          <p:nvPr>
            <p:ph type="ftr" sz="quarter" idx="2"/>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a:latin typeface="华文细黑" pitchFamily="2" charset="-122"/>
                <a:ea typeface="SimSun" pitchFamily="2" charset="-122"/>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a:latin typeface="华文细黑" panose="02010600040101010101" pitchFamily="2" charset="-122"/>
              </a:defRPr>
            </a:lvl1pPr>
          </a:lstStyle>
          <a:p>
            <a:pPr>
              <a:defRPr/>
            </a:pPr>
            <a:fld id="{2B5003BD-CB7F-4805-B61E-0739A8E7B2CA}" type="slidenum">
              <a:rPr lang="zh-CN" altLang="en-US"/>
              <a:pPr>
                <a:defRPr/>
              </a:pPr>
              <a:t>‹#›</a:t>
            </a:fld>
            <a:endParaRPr lang="en-US" altLang="zh-CN"/>
          </a:p>
        </p:txBody>
      </p:sp>
    </p:spTree>
    <p:extLst>
      <p:ext uri="{BB962C8B-B14F-4D97-AF65-F5344CB8AC3E}">
        <p14:creationId xmlns:p14="http://schemas.microsoft.com/office/powerpoint/2010/main" val="4173577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b="0">
                <a:solidFill>
                  <a:schemeClr val="tx1"/>
                </a:solidFill>
                <a:latin typeface="Arial" charset="0"/>
                <a:ea typeface="SimSun" pitchFamily="2" charset="-122"/>
              </a:defRPr>
            </a:lvl1pPr>
          </a:lstStyle>
          <a:p>
            <a:pPr>
              <a:defRPr/>
            </a:pPr>
            <a:endParaRPr lang="en-US" altLang="zh-CN"/>
          </a:p>
        </p:txBody>
      </p:sp>
      <p:sp>
        <p:nvSpPr>
          <p:cNvPr id="8195"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b="0">
                <a:solidFill>
                  <a:schemeClr val="tx1"/>
                </a:solidFill>
                <a:latin typeface="Arial" charset="0"/>
                <a:ea typeface="SimSun"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819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b="0">
                <a:solidFill>
                  <a:schemeClr val="tx1"/>
                </a:solidFill>
                <a:latin typeface="Arial" charset="0"/>
                <a:ea typeface="SimSun" pitchFamily="2" charset="-122"/>
              </a:defRPr>
            </a:lvl1pPr>
          </a:lstStyle>
          <a:p>
            <a:pPr>
              <a:defRPr/>
            </a:pPr>
            <a:endParaRPr lang="en-US" altLang="zh-CN"/>
          </a:p>
        </p:txBody>
      </p:sp>
      <p:sp>
        <p:nvSpPr>
          <p:cNvPr id="819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b="0">
                <a:solidFill>
                  <a:schemeClr val="tx1"/>
                </a:solidFill>
                <a:latin typeface="Arial" panose="020B0604020202020204" pitchFamily="34" charset="0"/>
              </a:defRPr>
            </a:lvl1pPr>
          </a:lstStyle>
          <a:p>
            <a:pPr>
              <a:defRPr/>
            </a:pPr>
            <a:fld id="{1FAA38C7-4050-4963-9314-0215AEC54868}" type="slidenum">
              <a:rPr lang="zh-CN" altLang="en-US"/>
              <a:pPr>
                <a:defRPr/>
              </a:pPr>
              <a:t>‹#›</a:t>
            </a:fld>
            <a:endParaRPr lang="en-US" altLang="zh-CN"/>
          </a:p>
        </p:txBody>
      </p:sp>
    </p:spTree>
    <p:extLst>
      <p:ext uri="{BB962C8B-B14F-4D97-AF65-F5344CB8AC3E}">
        <p14:creationId xmlns:p14="http://schemas.microsoft.com/office/powerpoint/2010/main" val="19500418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D0E575-3360-45A5-9E06-27E523D98479}" type="slidenum">
              <a:rPr lang="zh-CN" altLang="en-US" smtClean="0"/>
              <a:pPr/>
              <a:t>3</a:t>
            </a:fld>
            <a:endParaRPr lang="zh-CN" altLang="en-US"/>
          </a:p>
        </p:txBody>
      </p:sp>
    </p:spTree>
    <p:extLst>
      <p:ext uri="{BB962C8B-B14F-4D97-AF65-F5344CB8AC3E}">
        <p14:creationId xmlns:p14="http://schemas.microsoft.com/office/powerpoint/2010/main" val="1651132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A0546B-CCFA-442A-876D-DBE2F9EFBB9E}" type="slidenum">
              <a:rPr lang="zh-CN" altLang="en-US" smtClean="0">
                <a:solidFill>
                  <a:prstClr val="black"/>
                </a:solidFill>
              </a:rPr>
              <a:pPr/>
              <a:t>31</a:t>
            </a:fld>
            <a:endParaRPr lang="zh-CN" altLang="en-US">
              <a:solidFill>
                <a:prstClr val="black"/>
              </a:solidFill>
            </a:endParaRPr>
          </a:p>
        </p:txBody>
      </p:sp>
    </p:spTree>
    <p:extLst>
      <p:ext uri="{BB962C8B-B14F-4D97-AF65-F5344CB8AC3E}">
        <p14:creationId xmlns:p14="http://schemas.microsoft.com/office/powerpoint/2010/main" val="1580694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A0546B-CCFA-442A-876D-DBE2F9EFBB9E}" type="slidenum">
              <a:rPr lang="zh-CN" altLang="en-US" smtClean="0">
                <a:solidFill>
                  <a:prstClr val="black"/>
                </a:solidFill>
              </a:rPr>
              <a:pPr/>
              <a:t>32</a:t>
            </a:fld>
            <a:endParaRPr lang="zh-CN" altLang="en-US">
              <a:solidFill>
                <a:prstClr val="black"/>
              </a:solidFill>
            </a:endParaRPr>
          </a:p>
        </p:txBody>
      </p:sp>
    </p:spTree>
    <p:extLst>
      <p:ext uri="{BB962C8B-B14F-4D97-AF65-F5344CB8AC3E}">
        <p14:creationId xmlns:p14="http://schemas.microsoft.com/office/powerpoint/2010/main" val="475667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A0546B-CCFA-442A-876D-DBE2F9EFBB9E}" type="slidenum">
              <a:rPr lang="zh-CN" altLang="en-US" smtClean="0">
                <a:solidFill>
                  <a:prstClr val="black"/>
                </a:solidFill>
              </a:rPr>
              <a:pPr/>
              <a:t>33</a:t>
            </a:fld>
            <a:endParaRPr lang="zh-CN" altLang="en-US">
              <a:solidFill>
                <a:prstClr val="black"/>
              </a:solidFill>
            </a:endParaRPr>
          </a:p>
        </p:txBody>
      </p:sp>
    </p:spTree>
    <p:extLst>
      <p:ext uri="{BB962C8B-B14F-4D97-AF65-F5344CB8AC3E}">
        <p14:creationId xmlns:p14="http://schemas.microsoft.com/office/powerpoint/2010/main" val="1023827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D0E575-3360-45A5-9E06-27E523D98479}" type="slidenum">
              <a:rPr lang="zh-CN" altLang="en-US" smtClean="0"/>
              <a:pPr/>
              <a:t>4</a:t>
            </a:fld>
            <a:endParaRPr lang="zh-CN" altLang="en-US"/>
          </a:p>
        </p:txBody>
      </p:sp>
    </p:spTree>
    <p:extLst>
      <p:ext uri="{BB962C8B-B14F-4D97-AF65-F5344CB8AC3E}">
        <p14:creationId xmlns:p14="http://schemas.microsoft.com/office/powerpoint/2010/main" val="1594533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a:solidFill>
                  <a:schemeClr val="tx1"/>
                </a:solidFill>
                <a:effectLst/>
                <a:latin typeface="Arial" pitchFamily="34" charset="0"/>
                <a:ea typeface="+mn-ea"/>
                <a:cs typeface="Arial" pitchFamily="34" charset="0"/>
              </a:rPr>
              <a:t>P2</a:t>
            </a:r>
            <a:r>
              <a:rPr lang="zh-CN" altLang="zh-CN" sz="1200" b="1" kern="1200" dirty="0">
                <a:solidFill>
                  <a:schemeClr val="tx1"/>
                </a:solidFill>
                <a:effectLst/>
                <a:latin typeface="Arial" pitchFamily="34" charset="0"/>
                <a:ea typeface="+mn-ea"/>
                <a:cs typeface="Arial" pitchFamily="34" charset="0"/>
              </a:rPr>
              <a:t>：定义了生产物料</a:t>
            </a:r>
            <a:r>
              <a:rPr lang="en-US" altLang="zh-CN" sz="1200" b="1" kern="1200" dirty="0">
                <a:solidFill>
                  <a:schemeClr val="tx1"/>
                </a:solidFill>
                <a:effectLst/>
                <a:latin typeface="Arial" pitchFamily="34" charset="0"/>
                <a:ea typeface="+mn-ea"/>
                <a:cs typeface="Arial" pitchFamily="34" charset="0"/>
              </a:rPr>
              <a:t>5</a:t>
            </a:r>
            <a:r>
              <a:rPr lang="zh-CN" altLang="zh-CN" sz="1200" b="1" kern="1200" dirty="0">
                <a:solidFill>
                  <a:schemeClr val="tx1"/>
                </a:solidFill>
                <a:effectLst/>
                <a:latin typeface="Arial" pitchFamily="34" charset="0"/>
                <a:ea typeface="+mn-ea"/>
                <a:cs typeface="Arial" pitchFamily="34" charset="0"/>
              </a:rPr>
              <a:t>种配送</a:t>
            </a:r>
            <a:r>
              <a:rPr lang="en-US" altLang="zh-CN" sz="1200" b="1" kern="1200" dirty="0">
                <a:solidFill>
                  <a:schemeClr val="tx1"/>
                </a:solidFill>
                <a:effectLst/>
                <a:latin typeface="Arial" pitchFamily="34" charset="0"/>
                <a:ea typeface="+mn-ea"/>
                <a:cs typeface="Arial" pitchFamily="34" charset="0"/>
              </a:rPr>
              <a:t>/</a:t>
            </a:r>
            <a:r>
              <a:rPr lang="zh-CN" altLang="zh-CN" sz="1200" b="1" kern="1200" dirty="0">
                <a:solidFill>
                  <a:schemeClr val="tx1"/>
                </a:solidFill>
                <a:effectLst/>
                <a:latin typeface="Arial" pitchFamily="34" charset="0"/>
                <a:ea typeface="+mn-ea"/>
                <a:cs typeface="Arial" pitchFamily="34" charset="0"/>
              </a:rPr>
              <a:t>领料方式，明确了每种配送方式对应的物料类别、责任部门，配送变手工拉动为系统拉动，实现精准物流</a:t>
            </a:r>
            <a:endParaRPr lang="en-US" altLang="zh-CN" sz="1200" b="1" kern="1200" dirty="0">
              <a:solidFill>
                <a:schemeClr val="tx1"/>
              </a:solidFill>
              <a:effectLst/>
              <a:latin typeface="Arial" pitchFamily="34" charset="0"/>
              <a:ea typeface="+mn-ea"/>
              <a:cs typeface="Arial" pitchFamily="34" charset="0"/>
            </a:endParaRPr>
          </a:p>
          <a:p>
            <a:r>
              <a:rPr lang="en-US" altLang="zh-CN" sz="1200" kern="1200" dirty="0">
                <a:solidFill>
                  <a:schemeClr val="tx1"/>
                </a:solidFill>
                <a:effectLst/>
                <a:latin typeface="Arial" pitchFamily="34" charset="0"/>
                <a:ea typeface="+mn-ea"/>
                <a:cs typeface="Arial" pitchFamily="34" charset="0"/>
              </a:rPr>
              <a:t>1.</a:t>
            </a:r>
            <a:r>
              <a:rPr lang="zh-CN" altLang="zh-CN" sz="1200" kern="1200" dirty="0">
                <a:solidFill>
                  <a:schemeClr val="tx1"/>
                </a:solidFill>
                <a:effectLst/>
                <a:latin typeface="Arial" pitchFamily="34" charset="0"/>
                <a:ea typeface="+mn-ea"/>
                <a:cs typeface="Arial" pitchFamily="34" charset="0"/>
              </a:rPr>
              <a:t>根据重机配送及时性和准确性要求管理现状；梳理了</a:t>
            </a:r>
            <a:r>
              <a:rPr lang="en-US" altLang="zh-CN" sz="1200" kern="1200" dirty="0">
                <a:solidFill>
                  <a:schemeClr val="tx1"/>
                </a:solidFill>
                <a:effectLst/>
                <a:latin typeface="Arial" pitchFamily="34" charset="0"/>
                <a:ea typeface="+mn-ea"/>
                <a:cs typeface="Arial" pitchFamily="34" charset="0"/>
              </a:rPr>
              <a:t>5</a:t>
            </a:r>
            <a:r>
              <a:rPr lang="zh-CN" altLang="zh-CN" sz="1200" kern="1200" dirty="0">
                <a:solidFill>
                  <a:schemeClr val="tx1"/>
                </a:solidFill>
                <a:effectLst/>
                <a:latin typeface="Arial" pitchFamily="34" charset="0"/>
                <a:ea typeface="+mn-ea"/>
                <a:cs typeface="Arial" pitchFamily="34" charset="0"/>
              </a:rPr>
              <a:t>中配送方式：</a:t>
            </a:r>
          </a:p>
          <a:p>
            <a:pPr lvl="1"/>
            <a:r>
              <a:rPr lang="en-US" altLang="zh-CN" sz="1200" kern="1200" dirty="0">
                <a:solidFill>
                  <a:schemeClr val="tx1"/>
                </a:solidFill>
                <a:effectLst/>
                <a:latin typeface="Arial" pitchFamily="34" charset="0"/>
                <a:ea typeface="+mn-ea"/>
                <a:cs typeface="Arial" pitchFamily="34" charset="0"/>
              </a:rPr>
              <a:t>1</a:t>
            </a:r>
            <a:r>
              <a:rPr lang="zh-CN" altLang="zh-CN" sz="1200" kern="1200" dirty="0">
                <a:solidFill>
                  <a:schemeClr val="tx1"/>
                </a:solidFill>
                <a:effectLst/>
                <a:latin typeface="Arial" pitchFamily="34" charset="0"/>
                <a:ea typeface="+mn-ea"/>
                <a:cs typeface="Arial" pitchFamily="34" charset="0"/>
              </a:rPr>
              <a:t>）供应商直供至生产线工位；</a:t>
            </a:r>
          </a:p>
          <a:p>
            <a:pPr lvl="1"/>
            <a:r>
              <a:rPr lang="en-US" altLang="zh-CN" sz="1200" kern="1200" dirty="0">
                <a:solidFill>
                  <a:schemeClr val="tx1"/>
                </a:solidFill>
                <a:effectLst/>
                <a:latin typeface="Arial" pitchFamily="34" charset="0"/>
                <a:ea typeface="+mn-ea"/>
                <a:cs typeface="Arial" pitchFamily="34" charset="0"/>
              </a:rPr>
              <a:t>2</a:t>
            </a:r>
            <a:r>
              <a:rPr lang="zh-CN" altLang="zh-CN" sz="1200" kern="1200" dirty="0">
                <a:solidFill>
                  <a:schemeClr val="tx1"/>
                </a:solidFill>
                <a:effectLst/>
                <a:latin typeface="Arial" pitchFamily="34" charset="0"/>
                <a:ea typeface="+mn-ea"/>
                <a:cs typeface="Arial" pitchFamily="34" charset="0"/>
              </a:rPr>
              <a:t>）供应商送分拣区，再配送至生产线工位；</a:t>
            </a:r>
          </a:p>
          <a:p>
            <a:pPr lvl="1"/>
            <a:r>
              <a:rPr lang="en-US" altLang="zh-CN" sz="1200" kern="1200" dirty="0">
                <a:solidFill>
                  <a:schemeClr val="tx1"/>
                </a:solidFill>
                <a:effectLst/>
                <a:latin typeface="Arial" pitchFamily="34" charset="0"/>
                <a:ea typeface="+mn-ea"/>
                <a:cs typeface="Arial" pitchFamily="34" charset="0"/>
              </a:rPr>
              <a:t>3</a:t>
            </a:r>
            <a:r>
              <a:rPr lang="zh-CN" altLang="zh-CN" sz="1200" kern="1200" dirty="0">
                <a:solidFill>
                  <a:schemeClr val="tx1"/>
                </a:solidFill>
                <a:effectLst/>
                <a:latin typeface="Arial" pitchFamily="34" charset="0"/>
                <a:ea typeface="+mn-ea"/>
                <a:cs typeface="Arial" pitchFamily="34" charset="0"/>
              </a:rPr>
              <a:t>）仓库送分拣区，再配送至生产线工位；</a:t>
            </a:r>
          </a:p>
          <a:p>
            <a:pPr lvl="1"/>
            <a:r>
              <a:rPr lang="en-US" altLang="zh-CN" sz="1200" kern="1200" dirty="0">
                <a:solidFill>
                  <a:schemeClr val="tx1"/>
                </a:solidFill>
                <a:effectLst/>
                <a:latin typeface="Arial" pitchFamily="34" charset="0"/>
                <a:ea typeface="+mn-ea"/>
                <a:cs typeface="Arial" pitchFamily="34" charset="0"/>
              </a:rPr>
              <a:t>4</a:t>
            </a:r>
            <a:r>
              <a:rPr lang="zh-CN" altLang="zh-CN" sz="1200" kern="1200" dirty="0">
                <a:solidFill>
                  <a:schemeClr val="tx1"/>
                </a:solidFill>
                <a:effectLst/>
                <a:latin typeface="Arial" pitchFamily="34" charset="0"/>
                <a:ea typeface="+mn-ea"/>
                <a:cs typeface="Arial" pitchFamily="34" charset="0"/>
              </a:rPr>
              <a:t>）仓库直供至生产线工位；</a:t>
            </a:r>
          </a:p>
          <a:p>
            <a:pPr lvl="1"/>
            <a:r>
              <a:rPr lang="en-US" altLang="zh-CN" sz="1200" kern="1200" dirty="0">
                <a:solidFill>
                  <a:schemeClr val="tx1"/>
                </a:solidFill>
                <a:effectLst/>
                <a:latin typeface="Arial" pitchFamily="34" charset="0"/>
                <a:ea typeface="+mn-ea"/>
                <a:cs typeface="Arial" pitchFamily="34" charset="0"/>
              </a:rPr>
              <a:t>5</a:t>
            </a:r>
            <a:r>
              <a:rPr lang="zh-CN" altLang="zh-CN" sz="1200" kern="1200" dirty="0">
                <a:solidFill>
                  <a:schemeClr val="tx1"/>
                </a:solidFill>
                <a:effectLst/>
                <a:latin typeface="Arial" pitchFamily="34" charset="0"/>
                <a:ea typeface="+mn-ea"/>
                <a:cs typeface="Arial" pitchFamily="34" charset="0"/>
              </a:rPr>
              <a:t>）钢板、辅料、标准件生产订单或成本中心领料。</a:t>
            </a:r>
            <a:endParaRPr lang="en-US" altLang="zh-CN" sz="1200" kern="1200" dirty="0">
              <a:solidFill>
                <a:schemeClr val="tx1"/>
              </a:solidFill>
              <a:effectLst/>
              <a:latin typeface="Arial" pitchFamily="34" charset="0"/>
              <a:ea typeface="+mn-ea"/>
              <a:cs typeface="Arial" pitchFamily="34" charset="0"/>
            </a:endParaRPr>
          </a:p>
          <a:p>
            <a:pPr lvl="0"/>
            <a:r>
              <a:rPr lang="en-US" altLang="zh-CN" sz="1200" kern="1200" dirty="0">
                <a:solidFill>
                  <a:schemeClr val="tx1"/>
                </a:solidFill>
                <a:effectLst/>
                <a:latin typeface="Arial" pitchFamily="34" charset="0"/>
                <a:ea typeface="+mn-ea"/>
                <a:cs typeface="Arial" pitchFamily="34" charset="0"/>
              </a:rPr>
              <a:t>2.</a:t>
            </a:r>
            <a:r>
              <a:rPr lang="zh-CN" altLang="zh-CN" sz="1200" kern="1200" dirty="0">
                <a:solidFill>
                  <a:schemeClr val="tx1"/>
                </a:solidFill>
                <a:effectLst/>
                <a:latin typeface="Arial" pitchFamily="34" charset="0"/>
                <a:ea typeface="+mn-ea"/>
                <a:cs typeface="Arial" pitchFamily="34" charset="0"/>
              </a:rPr>
              <a:t>针对生产用物料确定其配送方式。</a:t>
            </a:r>
          </a:p>
          <a:p>
            <a:pPr lvl="1"/>
            <a:r>
              <a:rPr lang="zh-CN" altLang="zh-CN" sz="1200" kern="1200" dirty="0">
                <a:solidFill>
                  <a:schemeClr val="tx1"/>
                </a:solidFill>
                <a:effectLst/>
                <a:latin typeface="Arial" pitchFamily="34" charset="0"/>
                <a:ea typeface="+mn-ea"/>
                <a:cs typeface="Arial" pitchFamily="34" charset="0"/>
              </a:rPr>
              <a:t>配送需求是根据生产订单和生产线</a:t>
            </a:r>
            <a:r>
              <a:rPr lang="en-US" altLang="zh-CN" sz="1200" kern="1200" dirty="0">
                <a:solidFill>
                  <a:schemeClr val="tx1"/>
                </a:solidFill>
                <a:effectLst/>
                <a:latin typeface="Arial" pitchFamily="34" charset="0"/>
                <a:ea typeface="+mn-ea"/>
                <a:cs typeface="Arial" pitchFamily="34" charset="0"/>
              </a:rPr>
              <a:t>MES</a:t>
            </a:r>
            <a:r>
              <a:rPr lang="zh-CN" altLang="zh-CN" sz="1200" kern="1200" dirty="0">
                <a:solidFill>
                  <a:schemeClr val="tx1"/>
                </a:solidFill>
                <a:effectLst/>
                <a:latin typeface="Arial" pitchFamily="34" charset="0"/>
                <a:ea typeface="+mn-ea"/>
                <a:cs typeface="Arial" pitchFamily="34" charset="0"/>
              </a:rPr>
              <a:t>过点拉动配送（如首工序报工，拉动生产线的</a:t>
            </a:r>
            <a:r>
              <a:rPr lang="en-US" altLang="zh-CN" sz="1200" kern="1200" dirty="0">
                <a:solidFill>
                  <a:schemeClr val="tx1"/>
                </a:solidFill>
                <a:effectLst/>
                <a:latin typeface="Arial" pitchFamily="34" charset="0"/>
                <a:ea typeface="+mn-ea"/>
                <a:cs typeface="Arial" pitchFamily="34" charset="0"/>
              </a:rPr>
              <a:t>5</a:t>
            </a:r>
            <a:r>
              <a:rPr lang="zh-CN" altLang="zh-CN" sz="1200" kern="1200" dirty="0">
                <a:solidFill>
                  <a:schemeClr val="tx1"/>
                </a:solidFill>
                <a:effectLst/>
                <a:latin typeface="Arial" pitchFamily="34" charset="0"/>
                <a:ea typeface="+mn-ea"/>
                <a:cs typeface="Arial" pitchFamily="34" charset="0"/>
              </a:rPr>
              <a:t>、</a:t>
            </a:r>
            <a:r>
              <a:rPr lang="en-US" altLang="zh-CN" sz="1200" kern="1200" dirty="0">
                <a:solidFill>
                  <a:schemeClr val="tx1"/>
                </a:solidFill>
                <a:effectLst/>
                <a:latin typeface="Arial" pitchFamily="34" charset="0"/>
                <a:ea typeface="+mn-ea"/>
                <a:cs typeface="Arial" pitchFamily="34" charset="0"/>
              </a:rPr>
              <a:t>8</a:t>
            </a:r>
            <a:r>
              <a:rPr lang="zh-CN" altLang="zh-CN" sz="1200" kern="1200" dirty="0">
                <a:solidFill>
                  <a:schemeClr val="tx1"/>
                </a:solidFill>
                <a:effectLst/>
                <a:latin typeface="Arial" pitchFamily="34" charset="0"/>
                <a:ea typeface="+mn-ea"/>
                <a:cs typeface="Arial" pitchFamily="34" charset="0"/>
              </a:rPr>
              <a:t>工位的配送需求）。</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55731" rtl="0" eaLnBrk="1" fontAlgn="base" latinLnBrk="0" hangingPunct="1">
              <a:lnSpc>
                <a:spcPct val="100000"/>
              </a:lnSpc>
              <a:spcBef>
                <a:spcPct val="0"/>
              </a:spcBef>
              <a:spcAft>
                <a:spcPct val="0"/>
              </a:spcAft>
              <a:buClrTx/>
              <a:buSzTx/>
              <a:buFontTx/>
              <a:buNone/>
              <a:tabLst/>
              <a:defRPr/>
            </a:pPr>
            <a:fld id="{A3F96173-F6F8-4AC5-BD73-17895AD1836D}" type="slidenum">
              <a:rPr kumimoji="0" lang="zh-CN" altLang="en-US" sz="1300" b="0" i="0" u="none" strike="noStrike" kern="1200" cap="none" spc="0" normalizeH="0" baseline="0" noProof="0" smtClean="0">
                <a:ln>
                  <a:noFill/>
                </a:ln>
                <a:solidFill>
                  <a:prstClr val="black"/>
                </a:solidFill>
                <a:effectLst/>
                <a:uLnTx/>
                <a:uFillTx/>
                <a:latin typeface="Arial" charset="0"/>
                <a:ea typeface="SimSun" pitchFamily="2" charset="-122"/>
                <a:cs typeface="+mn-cs"/>
              </a:rPr>
              <a:pPr marL="0" marR="0" lvl="0" indent="0" algn="r" defTabSz="955731" rtl="0" eaLnBrk="1" fontAlgn="base" latinLnBrk="0" hangingPunct="1">
                <a:lnSpc>
                  <a:spcPct val="100000"/>
                </a:lnSpc>
                <a:spcBef>
                  <a:spcPct val="0"/>
                </a:spcBef>
                <a:spcAft>
                  <a:spcPct val="0"/>
                </a:spcAft>
                <a:buClrTx/>
                <a:buSzTx/>
                <a:buFontTx/>
                <a:buNone/>
                <a:tabLst/>
                <a:defRPr/>
              </a:pPr>
              <a:t>10</a:t>
            </a:fld>
            <a:endParaRPr kumimoji="0" lang="en-US" altLang="zh-CN" sz="1300" b="0" i="0" u="none" strike="noStrike" kern="1200" cap="none" spc="0" normalizeH="0" baseline="0" noProof="0">
              <a:ln>
                <a:noFill/>
              </a:ln>
              <a:solidFill>
                <a:prstClr val="black"/>
              </a:solidFill>
              <a:effectLst/>
              <a:uLnTx/>
              <a:uFillTx/>
              <a:latin typeface="Arial" charset="0"/>
              <a:ea typeface="SimSun" pitchFamily="2" charset="-122"/>
              <a:cs typeface="+mn-cs"/>
            </a:endParaRPr>
          </a:p>
        </p:txBody>
      </p:sp>
    </p:spTree>
    <p:extLst>
      <p:ext uri="{BB962C8B-B14F-4D97-AF65-F5344CB8AC3E}">
        <p14:creationId xmlns:p14="http://schemas.microsoft.com/office/powerpoint/2010/main" val="770806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操作流程说明：</a:t>
            </a:r>
            <a:endParaRPr lang="en-US" altLang="zh-CN" dirty="0"/>
          </a:p>
          <a:p>
            <a:r>
              <a:rPr lang="en-US" altLang="zh-CN" dirty="0"/>
              <a:t>1.ERP</a:t>
            </a:r>
            <a:r>
              <a:rPr lang="zh-CN" altLang="en-US" dirty="0"/>
              <a:t>创建销售订单，</a:t>
            </a:r>
            <a:r>
              <a:rPr lang="en-US" altLang="zh-CN" dirty="0"/>
              <a:t>MRP</a:t>
            </a:r>
            <a:r>
              <a:rPr lang="zh-CN" altLang="en-US" dirty="0"/>
              <a:t>产生采购申请，依据采购申请创建采购订单，自动同步至</a:t>
            </a:r>
            <a:r>
              <a:rPr lang="en-US" altLang="zh-CN" dirty="0"/>
              <a:t>GSP</a:t>
            </a:r>
            <a:r>
              <a:rPr lang="zh-CN" altLang="en-US" dirty="0"/>
              <a:t>；</a:t>
            </a:r>
            <a:endParaRPr lang="en-US" altLang="zh-CN" dirty="0"/>
          </a:p>
          <a:p>
            <a:r>
              <a:rPr lang="en-US" altLang="zh-CN" dirty="0"/>
              <a:t>2.GSP</a:t>
            </a:r>
            <a:r>
              <a:rPr lang="zh-CN" altLang="en-US" dirty="0"/>
              <a:t>确认审批采购订单后，创建送货单并发布，送货单信息同步至</a:t>
            </a:r>
            <a:r>
              <a:rPr lang="en-US" altLang="zh-CN" dirty="0"/>
              <a:t>ZMMR0069</a:t>
            </a:r>
            <a:r>
              <a:rPr lang="zh-CN" altLang="en-US" dirty="0"/>
              <a:t>*；</a:t>
            </a:r>
            <a:endParaRPr lang="en-US" altLang="zh-CN" dirty="0"/>
          </a:p>
          <a:p>
            <a:r>
              <a:rPr lang="en-US" altLang="zh-CN" dirty="0"/>
              <a:t>3.BCP</a:t>
            </a:r>
            <a:r>
              <a:rPr lang="zh-CN" altLang="en-US" dirty="0"/>
              <a:t>扫描送货单进行收货确认；</a:t>
            </a:r>
            <a:endParaRPr lang="en-US" altLang="zh-CN" dirty="0"/>
          </a:p>
          <a:p>
            <a:r>
              <a:rPr lang="en-US" altLang="zh-CN" dirty="0"/>
              <a:t>4.ERP</a:t>
            </a:r>
            <a:r>
              <a:rPr lang="zh-CN" altLang="en-US" dirty="0"/>
              <a:t>后台自动执行收货及投料（依据采购订单找到销售订单</a:t>
            </a:r>
            <a:r>
              <a:rPr lang="en-US" altLang="zh-CN" dirty="0"/>
              <a:t>--》</a:t>
            </a:r>
            <a:r>
              <a:rPr lang="zh-CN" altLang="en-US" dirty="0"/>
              <a:t>依据销售订单找到生产订单）</a:t>
            </a:r>
            <a:endParaRPr lang="en-US" dirty="0"/>
          </a:p>
        </p:txBody>
      </p:sp>
      <p:sp>
        <p:nvSpPr>
          <p:cNvPr id="4" name="Slide Number Placeholder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1FAA38C7-4050-4963-9314-0215AEC54868}" type="slidenum">
              <a:rPr kumimoji="0" lang="zh-CN" altLang="en-US" sz="13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18</a:t>
            </a:fld>
            <a:endParaRPr kumimoji="0" lang="en-US" altLang="zh-CN"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455377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000" kern="1200" dirty="0">
                <a:solidFill>
                  <a:schemeClr val="tx1"/>
                </a:solidFill>
                <a:effectLst/>
                <a:latin typeface="Arial" pitchFamily="34" charset="0"/>
                <a:ea typeface="+mn-ea"/>
                <a:cs typeface="Arial" pitchFamily="34" charset="0"/>
              </a:rPr>
              <a:t>流程清单与流程架构图：</a:t>
            </a:r>
            <a:endParaRPr lang="en-US" altLang="zh-CN"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000" kern="1200" dirty="0">
                <a:solidFill>
                  <a:schemeClr val="tx1"/>
                </a:solidFill>
                <a:effectLst/>
                <a:latin typeface="Arial" pitchFamily="34" charset="0"/>
                <a:ea typeface="+mn-ea"/>
                <a:cs typeface="Arial" pitchFamily="34" charset="0"/>
              </a:rPr>
              <a:t>首先要有一个本课程相关的流程架构图，在各个模块的蓝图解决方案中都有，本页</a:t>
            </a:r>
            <a:r>
              <a:rPr lang="en-US" altLang="zh-CN" sz="1000" kern="1200" dirty="0">
                <a:solidFill>
                  <a:schemeClr val="tx1"/>
                </a:solidFill>
                <a:effectLst/>
                <a:latin typeface="Arial" pitchFamily="34" charset="0"/>
                <a:ea typeface="+mn-ea"/>
                <a:cs typeface="Arial" pitchFamily="34" charset="0"/>
              </a:rPr>
              <a:t>PPT</a:t>
            </a:r>
            <a:r>
              <a:rPr lang="zh-CN" altLang="en-US" sz="1000" kern="1200" dirty="0">
                <a:solidFill>
                  <a:schemeClr val="tx1"/>
                </a:solidFill>
                <a:effectLst/>
                <a:latin typeface="Arial" pitchFamily="34" charset="0"/>
                <a:ea typeface="+mn-ea"/>
                <a:cs typeface="Arial" pitchFamily="34" charset="0"/>
              </a:rPr>
              <a:t>流程架构就是计划解决方案中，如课程设计仅讲解流程架构中的一部分，可以对这一个部分的流程架构关系做一个强调性标记</a:t>
            </a:r>
            <a:endParaRPr lang="en-US" altLang="zh-CN" sz="1000" kern="1200" dirty="0">
              <a:solidFill>
                <a:schemeClr val="tx1"/>
              </a:solidFill>
              <a:effectLst/>
              <a:latin typeface="Arial" pitchFamily="34" charset="0"/>
              <a:ea typeface="+mn-ea"/>
              <a:cs typeface="Arial" pitchFamily="34" charset="0"/>
            </a:endParaRPr>
          </a:p>
          <a:p>
            <a:r>
              <a:rPr lang="zh-CN" altLang="en-US" sz="1000" kern="1200" dirty="0">
                <a:solidFill>
                  <a:schemeClr val="tx1"/>
                </a:solidFill>
                <a:effectLst/>
                <a:latin typeface="Arial" pitchFamily="34" charset="0"/>
                <a:ea typeface="+mn-ea"/>
                <a:cs typeface="Arial" pitchFamily="34" charset="0"/>
              </a:rPr>
              <a:t>流程清单，从  </a:t>
            </a:r>
            <a:r>
              <a:rPr lang="en-US" altLang="zh-CN" sz="1000" kern="1200" dirty="0">
                <a:solidFill>
                  <a:schemeClr val="tx1"/>
                </a:solidFill>
                <a:effectLst/>
                <a:latin typeface="Arial" pitchFamily="34" charset="0"/>
                <a:ea typeface="+mn-ea"/>
                <a:cs typeface="Arial" pitchFamily="34" charset="0"/>
              </a:rPr>
              <a:t>SanySCM1.0\3.</a:t>
            </a:r>
            <a:r>
              <a:rPr lang="zh-CN" altLang="en-US" sz="1000" kern="1200" dirty="0">
                <a:solidFill>
                  <a:schemeClr val="tx1"/>
                </a:solidFill>
                <a:effectLst/>
                <a:latin typeface="Arial" pitchFamily="34" charset="0"/>
                <a:ea typeface="+mn-ea"/>
                <a:cs typeface="Arial" pitchFamily="34" charset="0"/>
              </a:rPr>
              <a:t>业务蓝图设计</a:t>
            </a:r>
            <a:r>
              <a:rPr lang="en-US" altLang="zh-CN" sz="1000" kern="1200" dirty="0">
                <a:solidFill>
                  <a:schemeClr val="tx1"/>
                </a:solidFill>
                <a:effectLst/>
                <a:latin typeface="Arial" pitchFamily="34" charset="0"/>
                <a:ea typeface="+mn-ea"/>
                <a:cs typeface="Arial" pitchFamily="34" charset="0"/>
              </a:rPr>
              <a:t>\3.3 </a:t>
            </a:r>
            <a:r>
              <a:rPr lang="zh-CN" altLang="en-US" sz="1000" kern="1200" dirty="0">
                <a:solidFill>
                  <a:schemeClr val="tx1"/>
                </a:solidFill>
                <a:effectLst/>
                <a:latin typeface="Arial" pitchFamily="34" charset="0"/>
                <a:ea typeface="+mn-ea"/>
                <a:cs typeface="Arial" pitchFamily="34" charset="0"/>
              </a:rPr>
              <a:t>交付文档</a:t>
            </a:r>
            <a:r>
              <a:rPr lang="en-US" altLang="zh-CN" sz="1000" kern="1200" dirty="0">
                <a:solidFill>
                  <a:schemeClr val="tx1"/>
                </a:solidFill>
                <a:effectLst/>
                <a:latin typeface="Arial" pitchFamily="34" charset="0"/>
                <a:ea typeface="+mn-ea"/>
                <a:cs typeface="Arial" pitchFamily="34" charset="0"/>
              </a:rPr>
              <a:t>\SCM1.0_</a:t>
            </a:r>
            <a:r>
              <a:rPr lang="zh-CN" altLang="en-US" sz="1000" kern="1200" dirty="0">
                <a:solidFill>
                  <a:schemeClr val="tx1"/>
                </a:solidFill>
                <a:effectLst/>
                <a:latin typeface="Arial" pitchFamily="34" charset="0"/>
                <a:ea typeface="+mn-ea"/>
                <a:cs typeface="Arial" pitchFamily="34" charset="0"/>
              </a:rPr>
              <a:t>流程框架</a:t>
            </a:r>
            <a:r>
              <a:rPr lang="en-US" altLang="zh-CN" sz="1000" kern="1200" dirty="0">
                <a:solidFill>
                  <a:schemeClr val="tx1"/>
                </a:solidFill>
                <a:effectLst/>
                <a:latin typeface="Arial" pitchFamily="34" charset="0"/>
                <a:ea typeface="+mn-ea"/>
                <a:cs typeface="Arial" pitchFamily="34" charset="0"/>
              </a:rPr>
              <a:t>2.0_20160902_V3.0  </a:t>
            </a:r>
            <a:r>
              <a:rPr lang="zh-CN" altLang="en-US" sz="1000" kern="1200" dirty="0">
                <a:solidFill>
                  <a:schemeClr val="tx1"/>
                </a:solidFill>
                <a:effectLst/>
                <a:latin typeface="Arial" pitchFamily="34" charset="0"/>
                <a:ea typeface="+mn-ea"/>
                <a:cs typeface="Arial" pitchFamily="34" charset="0"/>
              </a:rPr>
              <a:t>中获取，此处的流程框架有一些未更新，请各位讲义起草人注意。</a:t>
            </a:r>
            <a:endParaRPr lang="en-US" altLang="zh-CN" sz="1000" kern="1200" dirty="0">
              <a:solidFill>
                <a:schemeClr val="tx1"/>
              </a:solidFill>
              <a:effectLst/>
              <a:latin typeface="Arial" pitchFamily="34" charset="0"/>
              <a:ea typeface="+mn-ea"/>
              <a:cs typeface="Arial" pitchFamily="34" charset="0"/>
            </a:endParaRPr>
          </a:p>
          <a:p>
            <a:endParaRPr lang="en-US" altLang="zh-CN" sz="1200" kern="1200" dirty="0">
              <a:solidFill>
                <a:schemeClr val="tx1"/>
              </a:solidFill>
              <a:effectLst/>
              <a:latin typeface="Arial" pitchFamily="34" charset="0"/>
              <a:ea typeface="+mn-ea"/>
              <a:cs typeface="Arial" pitchFamily="34" charset="0"/>
            </a:endParaRPr>
          </a:p>
          <a:p>
            <a:r>
              <a:rPr lang="zh-CN" altLang="en-US" sz="1200" kern="1200" dirty="0">
                <a:solidFill>
                  <a:schemeClr val="tx1"/>
                </a:solidFill>
                <a:effectLst/>
                <a:latin typeface="Arial" pitchFamily="34" charset="0"/>
                <a:ea typeface="+mn-ea"/>
                <a:cs typeface="Arial" pitchFamily="34" charset="0"/>
              </a:rPr>
              <a:t>流程清单对应的</a:t>
            </a:r>
            <a:r>
              <a:rPr lang="zh-CN" altLang="zh-CN" sz="1200" kern="1200" dirty="0">
                <a:solidFill>
                  <a:schemeClr val="tx1"/>
                </a:solidFill>
                <a:effectLst/>
                <a:latin typeface="Arial" pitchFamily="34" charset="0"/>
                <a:ea typeface="+mn-ea"/>
                <a:cs typeface="Arial" pitchFamily="34" charset="0"/>
              </a:rPr>
              <a:t>管理制度</a:t>
            </a:r>
            <a:r>
              <a:rPr lang="zh-CN" altLang="en-US" sz="1200" kern="1200" dirty="0">
                <a:solidFill>
                  <a:schemeClr val="tx1"/>
                </a:solidFill>
                <a:effectLst/>
                <a:latin typeface="Arial" pitchFamily="34" charset="0"/>
                <a:ea typeface="+mn-ea"/>
                <a:cs typeface="Arial" pitchFamily="34" charset="0"/>
              </a:rPr>
              <a:t>，也在这一个部分予以交代，管理制度不要求在讲课时详细讲解，但会要求受训人员自学，并纳入用户考试的范围。</a:t>
            </a:r>
            <a:endParaRPr lang="zh-CN" altLang="zh-CN" sz="1200" kern="1200" dirty="0">
              <a:solidFill>
                <a:schemeClr val="tx1"/>
              </a:solidFill>
              <a:effectLst/>
              <a:latin typeface="Arial" pitchFamily="34" charset="0"/>
              <a:ea typeface="+mn-ea"/>
              <a:cs typeface="Arial" pitchFamily="34" charset="0"/>
            </a:endParaRPr>
          </a:p>
        </p:txBody>
      </p:sp>
      <p:sp>
        <p:nvSpPr>
          <p:cNvPr id="4" name="灯片编号占位符 3"/>
          <p:cNvSpPr>
            <a:spLocks noGrp="1"/>
          </p:cNvSpPr>
          <p:nvPr>
            <p:ph type="sldNum" sz="quarter" idx="10"/>
          </p:nvPr>
        </p:nvSpPr>
        <p:spPr/>
        <p:txBody>
          <a:bodyPr/>
          <a:lstStyle/>
          <a:p>
            <a:pPr>
              <a:defRPr/>
            </a:pPr>
            <a:fld id="{A3F96173-F6F8-4AC5-BD73-17895AD1836D}" type="slidenum">
              <a:rPr lang="zh-CN" altLang="en-US" smtClean="0"/>
              <a:pPr>
                <a:defRPr/>
              </a:pPr>
              <a:t>22</a:t>
            </a:fld>
            <a:endParaRPr lang="en-US" altLang="zh-CN"/>
          </a:p>
        </p:txBody>
      </p:sp>
    </p:spTree>
    <p:extLst>
      <p:ext uri="{BB962C8B-B14F-4D97-AF65-F5344CB8AC3E}">
        <p14:creationId xmlns:p14="http://schemas.microsoft.com/office/powerpoint/2010/main" val="2815743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A0546B-CCFA-442A-876D-DBE2F9EFBB9E}" type="slidenum">
              <a:rPr lang="zh-CN" altLang="en-US" smtClean="0">
                <a:solidFill>
                  <a:prstClr val="black"/>
                </a:solidFill>
              </a:rPr>
              <a:pPr/>
              <a:t>27</a:t>
            </a:fld>
            <a:endParaRPr lang="zh-CN" altLang="en-US">
              <a:solidFill>
                <a:prstClr val="black"/>
              </a:solidFill>
            </a:endParaRPr>
          </a:p>
        </p:txBody>
      </p:sp>
    </p:spTree>
    <p:extLst>
      <p:ext uri="{BB962C8B-B14F-4D97-AF65-F5344CB8AC3E}">
        <p14:creationId xmlns:p14="http://schemas.microsoft.com/office/powerpoint/2010/main" val="2620366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A0546B-CCFA-442A-876D-DBE2F9EFBB9E}" type="slidenum">
              <a:rPr lang="zh-CN" altLang="en-US" smtClean="0">
                <a:solidFill>
                  <a:prstClr val="black"/>
                </a:solidFill>
              </a:rPr>
              <a:pPr/>
              <a:t>28</a:t>
            </a:fld>
            <a:endParaRPr lang="zh-CN" altLang="en-US">
              <a:solidFill>
                <a:prstClr val="black"/>
              </a:solidFill>
            </a:endParaRPr>
          </a:p>
        </p:txBody>
      </p:sp>
    </p:spTree>
    <p:extLst>
      <p:ext uri="{BB962C8B-B14F-4D97-AF65-F5344CB8AC3E}">
        <p14:creationId xmlns:p14="http://schemas.microsoft.com/office/powerpoint/2010/main" val="3235903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A0546B-CCFA-442A-876D-DBE2F9EFBB9E}" type="slidenum">
              <a:rPr lang="zh-CN" altLang="en-US" smtClean="0">
                <a:solidFill>
                  <a:prstClr val="black"/>
                </a:solidFill>
              </a:rPr>
              <a:pPr/>
              <a:t>29</a:t>
            </a:fld>
            <a:endParaRPr lang="zh-CN" altLang="en-US">
              <a:solidFill>
                <a:prstClr val="black"/>
              </a:solidFill>
            </a:endParaRPr>
          </a:p>
        </p:txBody>
      </p:sp>
    </p:spTree>
    <p:extLst>
      <p:ext uri="{BB962C8B-B14F-4D97-AF65-F5344CB8AC3E}">
        <p14:creationId xmlns:p14="http://schemas.microsoft.com/office/powerpoint/2010/main" val="1494395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A0546B-CCFA-442A-876D-DBE2F9EFBB9E}" type="slidenum">
              <a:rPr lang="zh-CN" altLang="en-US" smtClean="0">
                <a:solidFill>
                  <a:prstClr val="black"/>
                </a:solidFill>
              </a:rPr>
              <a:pPr/>
              <a:t>30</a:t>
            </a:fld>
            <a:endParaRPr lang="zh-CN" altLang="en-US">
              <a:solidFill>
                <a:prstClr val="black"/>
              </a:solidFill>
            </a:endParaRPr>
          </a:p>
        </p:txBody>
      </p:sp>
    </p:spTree>
    <p:extLst>
      <p:ext uri="{BB962C8B-B14F-4D97-AF65-F5344CB8AC3E}">
        <p14:creationId xmlns:p14="http://schemas.microsoft.com/office/powerpoint/2010/main" val="20458893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Line 4"/>
          <p:cNvSpPr>
            <a:spLocks noChangeShapeType="1"/>
          </p:cNvSpPr>
          <p:nvPr/>
        </p:nvSpPr>
        <p:spPr bwMode="auto">
          <a:xfrm flipV="1">
            <a:off x="215900" y="1050925"/>
            <a:ext cx="11760200" cy="0"/>
          </a:xfrm>
          <a:prstGeom prst="line">
            <a:avLst/>
          </a:prstGeom>
          <a:noFill/>
          <a:ln w="9525">
            <a:solidFill>
              <a:schemeClr val="accent5">
                <a:lumMod val="50000"/>
              </a:schemeClr>
            </a:solidFill>
            <a:round/>
            <a:headEnd/>
            <a:tailEnd/>
          </a:ln>
        </p:spPr>
        <p:txBody>
          <a:bodyPr/>
          <a:lstStyle/>
          <a:p>
            <a:pPr eaLnBrk="1" hangingPunct="1">
              <a:defRPr/>
            </a:pPr>
            <a:endParaRPr lang="zh-CN" altLang="en-US" sz="1200" dirty="0">
              <a:latin typeface="华文细黑" pitchFamily="2" charset="-122"/>
            </a:endParaRPr>
          </a:p>
        </p:txBody>
      </p:sp>
      <p:sp>
        <p:nvSpPr>
          <p:cNvPr id="6" name="Rectangle 6"/>
          <p:cNvSpPr>
            <a:spLocks noChangeArrowheads="1"/>
          </p:cNvSpPr>
          <p:nvPr userDrawn="1"/>
        </p:nvSpPr>
        <p:spPr bwMode="black">
          <a:xfrm>
            <a:off x="10119784" y="6537325"/>
            <a:ext cx="18288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1200" b="1">
                <a:solidFill>
                  <a:schemeClr val="bg1"/>
                </a:solidFill>
                <a:latin typeface="华文楷体" panose="02010600040101010101" pitchFamily="2" charset="-122"/>
                <a:ea typeface="宋体" panose="02010600030101010101" pitchFamily="2" charset="-122"/>
              </a:defRPr>
            </a:lvl1pPr>
            <a:lvl2pPr marL="742950" indent="-285750">
              <a:defRPr sz="1200" b="1">
                <a:solidFill>
                  <a:schemeClr val="bg1"/>
                </a:solidFill>
                <a:latin typeface="华文楷体" panose="02010600040101010101" pitchFamily="2" charset="-122"/>
                <a:ea typeface="宋体" panose="02010600030101010101" pitchFamily="2" charset="-122"/>
              </a:defRPr>
            </a:lvl2pPr>
            <a:lvl3pPr marL="1143000" indent="-228600">
              <a:defRPr sz="1200" b="1">
                <a:solidFill>
                  <a:schemeClr val="bg1"/>
                </a:solidFill>
                <a:latin typeface="华文楷体" panose="02010600040101010101" pitchFamily="2" charset="-122"/>
                <a:ea typeface="宋体" panose="02010600030101010101" pitchFamily="2" charset="-122"/>
              </a:defRPr>
            </a:lvl3pPr>
            <a:lvl4pPr marL="1600200" indent="-228600">
              <a:defRPr sz="1200" b="1">
                <a:solidFill>
                  <a:schemeClr val="bg1"/>
                </a:solidFill>
                <a:latin typeface="华文楷体" panose="02010600040101010101" pitchFamily="2" charset="-122"/>
                <a:ea typeface="宋体" panose="02010600030101010101" pitchFamily="2" charset="-122"/>
              </a:defRPr>
            </a:lvl4pPr>
            <a:lvl5pPr marL="2057400" indent="-228600">
              <a:defRPr sz="1200" b="1">
                <a:solidFill>
                  <a:schemeClr val="bg1"/>
                </a:solidFill>
                <a:latin typeface="华文楷体" panose="02010600040101010101" pitchFamily="2" charset="-122"/>
                <a:ea typeface="宋体" panose="02010600030101010101" pitchFamily="2" charset="-122"/>
              </a:defRPr>
            </a:lvl5pPr>
            <a:lvl6pPr marL="2514600" indent="-228600" eaLnBrk="0" fontAlgn="base" hangingPunct="0">
              <a:spcBef>
                <a:spcPct val="0"/>
              </a:spcBef>
              <a:spcAft>
                <a:spcPct val="0"/>
              </a:spcAft>
              <a:defRPr sz="1200" b="1">
                <a:solidFill>
                  <a:schemeClr val="bg1"/>
                </a:solidFill>
                <a:latin typeface="华文楷体" panose="02010600040101010101" pitchFamily="2" charset="-122"/>
                <a:ea typeface="宋体" panose="02010600030101010101" pitchFamily="2" charset="-122"/>
              </a:defRPr>
            </a:lvl6pPr>
            <a:lvl7pPr marL="2971800" indent="-228600" eaLnBrk="0" fontAlgn="base" hangingPunct="0">
              <a:spcBef>
                <a:spcPct val="0"/>
              </a:spcBef>
              <a:spcAft>
                <a:spcPct val="0"/>
              </a:spcAft>
              <a:defRPr sz="1200" b="1">
                <a:solidFill>
                  <a:schemeClr val="bg1"/>
                </a:solidFill>
                <a:latin typeface="华文楷体" panose="02010600040101010101" pitchFamily="2" charset="-122"/>
                <a:ea typeface="宋体" panose="02010600030101010101" pitchFamily="2" charset="-122"/>
              </a:defRPr>
            </a:lvl7pPr>
            <a:lvl8pPr marL="3429000" indent="-228600" eaLnBrk="0" fontAlgn="base" hangingPunct="0">
              <a:spcBef>
                <a:spcPct val="0"/>
              </a:spcBef>
              <a:spcAft>
                <a:spcPct val="0"/>
              </a:spcAft>
              <a:defRPr sz="1200" b="1">
                <a:solidFill>
                  <a:schemeClr val="bg1"/>
                </a:solidFill>
                <a:latin typeface="华文楷体" panose="02010600040101010101" pitchFamily="2" charset="-122"/>
                <a:ea typeface="宋体" panose="02010600030101010101" pitchFamily="2" charset="-122"/>
              </a:defRPr>
            </a:lvl8pPr>
            <a:lvl9pPr marL="3886200" indent="-228600" eaLnBrk="0" fontAlgn="base" hangingPunct="0">
              <a:spcBef>
                <a:spcPct val="0"/>
              </a:spcBef>
              <a:spcAft>
                <a:spcPct val="0"/>
              </a:spcAft>
              <a:defRPr sz="1200" b="1">
                <a:solidFill>
                  <a:schemeClr val="bg1"/>
                </a:solidFill>
                <a:latin typeface="华文楷体" panose="02010600040101010101" pitchFamily="2" charset="-122"/>
                <a:ea typeface="宋体" panose="02010600030101010101" pitchFamily="2" charset="-122"/>
              </a:defRPr>
            </a:lvl9pPr>
          </a:lstStyle>
          <a:p>
            <a:pPr algn="r" eaLnBrk="1" hangingPunct="1">
              <a:defRPr/>
            </a:pPr>
            <a:r>
              <a:rPr lang="en-US" altLang="zh-CN" sz="800" b="0" dirty="0">
                <a:solidFill>
                  <a:schemeClr val="tx1"/>
                </a:solidFill>
                <a:latin typeface="微软雅黑" panose="020B0503020204020204" pitchFamily="34" charset="-122"/>
                <a:ea typeface="微软雅黑" panose="020B0503020204020204" pitchFamily="34" charset="-122"/>
              </a:rPr>
              <a:t>© 2017 </a:t>
            </a:r>
            <a:r>
              <a:rPr lang="zh-CN" altLang="en-US" sz="800" b="0" dirty="0">
                <a:solidFill>
                  <a:schemeClr val="tx1"/>
                </a:solidFill>
                <a:latin typeface="微软雅黑" panose="020B0503020204020204" pitchFamily="34" charset="-122"/>
                <a:ea typeface="微软雅黑" panose="020B0503020204020204" pitchFamily="34" charset="-122"/>
              </a:rPr>
              <a:t>公司机密</a:t>
            </a:r>
            <a:endParaRPr lang="en-US" altLang="zh-CN" sz="1800" b="0" dirty="0">
              <a:solidFill>
                <a:schemeClr val="tx1"/>
              </a:solidFill>
              <a:latin typeface="微软雅黑" panose="020B0503020204020204" pitchFamily="34" charset="-122"/>
              <a:ea typeface="微软雅黑" panose="020B0503020204020204" pitchFamily="34" charset="-122"/>
            </a:endParaRPr>
          </a:p>
        </p:txBody>
      </p:sp>
      <p:sp>
        <p:nvSpPr>
          <p:cNvPr id="68610" name="Rectangle 2"/>
          <p:cNvSpPr>
            <a:spLocks noGrp="1" noChangeArrowheads="1"/>
          </p:cNvSpPr>
          <p:nvPr>
            <p:ph type="ctrTitle"/>
          </p:nvPr>
        </p:nvSpPr>
        <p:spPr>
          <a:xfrm>
            <a:off x="216000" y="1327153"/>
            <a:ext cx="11760000" cy="1187451"/>
          </a:xfrm>
        </p:spPr>
        <p:txBody>
          <a:bodyPr anchor="b"/>
          <a:lstStyle>
            <a:lvl1pPr algn="ctr">
              <a:defRPr sz="3200">
                <a:solidFill>
                  <a:schemeClr val="tx1"/>
                </a:solidFill>
              </a:defRPr>
            </a:lvl1pPr>
          </a:lstStyle>
          <a:p>
            <a:r>
              <a:rPr lang="en-US" altLang="zh-CN" dirty="0"/>
              <a:t>Click to edit Master title style</a:t>
            </a:r>
          </a:p>
        </p:txBody>
      </p:sp>
      <p:pic>
        <p:nvPicPr>
          <p:cNvPr id="20" name="图片 19"/>
          <p:cNvPicPr>
            <a:picLocks noChangeAspect="1"/>
          </p:cNvPicPr>
          <p:nvPr userDrawn="1"/>
        </p:nvPicPr>
        <p:blipFill rotWithShape="1">
          <a:blip r:embed="rId2">
            <a:extLst>
              <a:ext uri="{28A0092B-C50C-407E-A947-70E740481C1C}">
                <a14:useLocalDpi xmlns:a14="http://schemas.microsoft.com/office/drawing/2010/main" val="0"/>
              </a:ext>
            </a:extLst>
          </a:blip>
          <a:srcRect r="49618"/>
          <a:stretch/>
        </p:blipFill>
        <p:spPr>
          <a:xfrm>
            <a:off x="215900" y="479004"/>
            <a:ext cx="1369060" cy="536525"/>
          </a:xfrm>
          <a:prstGeom prst="rect">
            <a:avLst/>
          </a:prstGeom>
        </p:spPr>
      </p:pic>
      <p:pic>
        <p:nvPicPr>
          <p:cNvPr id="3" name="Picture 2">
            <a:extLst>
              <a:ext uri="{FF2B5EF4-FFF2-40B4-BE49-F238E27FC236}">
                <a16:creationId xmlns:a16="http://schemas.microsoft.com/office/drawing/2014/main" id="{390B0658-A4D3-4A84-BAF7-4180B00A8F73}"/>
              </a:ext>
            </a:extLst>
          </p:cNvPr>
          <p:cNvPicPr>
            <a:picLocks noChangeAspect="1"/>
          </p:cNvPicPr>
          <p:nvPr userDrawn="1"/>
        </p:nvPicPr>
        <p:blipFill>
          <a:blip r:embed="rId3"/>
          <a:stretch>
            <a:fillRect/>
          </a:stretch>
        </p:blipFill>
        <p:spPr>
          <a:xfrm>
            <a:off x="0" y="3870701"/>
            <a:ext cx="12192000" cy="2987299"/>
          </a:xfrm>
          <a:prstGeom prst="rect">
            <a:avLst/>
          </a:prstGeom>
        </p:spPr>
      </p:pic>
    </p:spTree>
    <p:extLst>
      <p:ext uri="{BB962C8B-B14F-4D97-AF65-F5344CB8AC3E}">
        <p14:creationId xmlns:p14="http://schemas.microsoft.com/office/powerpoint/2010/main" val="2178642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IBM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solidFill>
                  <a:srgbClr val="0066FF"/>
                </a:solidFill>
              </a:defRPr>
            </a:lvl1pPr>
          </a:lstStyle>
          <a:p>
            <a:r>
              <a:rPr lang="zh-CN" altLang="en-US" dirty="0"/>
              <a:t>单击此处编辑母版标题样式</a:t>
            </a:r>
          </a:p>
        </p:txBody>
      </p:sp>
    </p:spTree>
    <p:extLst>
      <p:ext uri="{BB962C8B-B14F-4D97-AF65-F5344CB8AC3E}">
        <p14:creationId xmlns:p14="http://schemas.microsoft.com/office/powerpoint/2010/main" val="192248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0E70D-CC88-443E-A1B6-732CEECA4D68}"/>
              </a:ext>
            </a:extLst>
          </p:cNvPr>
          <p:cNvSpPr>
            <a:spLocks noGrp="1"/>
          </p:cNvSpPr>
          <p:nvPr>
            <p:ph type="title"/>
          </p:nvPr>
        </p:nvSpPr>
        <p:spPr/>
        <p:txBody>
          <a:bodyPr/>
          <a:lstStyle/>
          <a:p>
            <a:r>
              <a:rPr lang="en-US" altLang="zh-CN"/>
              <a:t>Click to edit Master title style</a:t>
            </a:r>
            <a:endParaRPr lang="zh-CN" altLang="en-US"/>
          </a:p>
        </p:txBody>
      </p:sp>
      <p:sp>
        <p:nvSpPr>
          <p:cNvPr id="3" name="矩形 2">
            <a:extLst>
              <a:ext uri="{FF2B5EF4-FFF2-40B4-BE49-F238E27FC236}">
                <a16:creationId xmlns:a16="http://schemas.microsoft.com/office/drawing/2014/main" id="{A5E01265-6BA3-4A88-A5F3-DA7D4F8416C0}"/>
              </a:ext>
            </a:extLst>
          </p:cNvPr>
          <p:cNvSpPr/>
          <p:nvPr userDrawn="1"/>
        </p:nvSpPr>
        <p:spPr>
          <a:xfrm>
            <a:off x="0" y="1654762"/>
            <a:ext cx="1691680" cy="48031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表格 3">
            <a:extLst>
              <a:ext uri="{FF2B5EF4-FFF2-40B4-BE49-F238E27FC236}">
                <a16:creationId xmlns:a16="http://schemas.microsoft.com/office/drawing/2014/main" id="{09E029DA-C69D-433C-8A56-327F80AAB4B0}"/>
              </a:ext>
            </a:extLst>
          </p:cNvPr>
          <p:cNvGraphicFramePr>
            <a:graphicFrameLocks noGrp="1"/>
          </p:cNvGraphicFramePr>
          <p:nvPr userDrawn="1">
            <p:extLst>
              <p:ext uri="{D42A27DB-BD31-4B8C-83A1-F6EECF244321}">
                <p14:modId xmlns:p14="http://schemas.microsoft.com/office/powerpoint/2010/main" val="1001037471"/>
              </p:ext>
            </p:extLst>
          </p:nvPr>
        </p:nvGraphicFramePr>
        <p:xfrm>
          <a:off x="0" y="1654763"/>
          <a:ext cx="1718441" cy="4803186"/>
        </p:xfrm>
        <a:graphic>
          <a:graphicData uri="http://schemas.openxmlformats.org/drawingml/2006/table">
            <a:tbl>
              <a:tblPr>
                <a:tableStyleId>{2D5ABB26-0587-4C30-8999-92F81FD0307C}</a:tableStyleId>
              </a:tblPr>
              <a:tblGrid>
                <a:gridCol w="1718441">
                  <a:extLst>
                    <a:ext uri="{9D8B030D-6E8A-4147-A177-3AD203B41FA5}">
                      <a16:colId xmlns:a16="http://schemas.microsoft.com/office/drawing/2014/main" val="20000"/>
                    </a:ext>
                  </a:extLst>
                </a:gridCol>
              </a:tblGrid>
              <a:tr h="800531">
                <a:tc>
                  <a:txBody>
                    <a:bodyPr/>
                    <a:lstStyle/>
                    <a:p>
                      <a:pPr algn="ctr"/>
                      <a:r>
                        <a:rPr lang="zh-CN" altLang="en-US" sz="1600" b="1" dirty="0">
                          <a:latin typeface="Microsoft YaHei" charset="-122"/>
                          <a:ea typeface="Microsoft YaHei" charset="-122"/>
                          <a:cs typeface="Microsoft YaHei" charset="-122"/>
                        </a:rPr>
                        <a:t>项目准备</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800531">
                <a:tc>
                  <a:txBody>
                    <a:bodyPr/>
                    <a:lstStyle/>
                    <a:p>
                      <a:pPr algn="ctr"/>
                      <a:r>
                        <a:rPr lang="zh-CN" altLang="en-US" sz="1600" b="1" dirty="0">
                          <a:solidFill>
                            <a:schemeClr val="tx1">
                              <a:lumMod val="65000"/>
                              <a:lumOff val="35000"/>
                            </a:schemeClr>
                          </a:solidFill>
                          <a:latin typeface="Microsoft YaHei" charset="-122"/>
                          <a:ea typeface="Microsoft YaHei" charset="-122"/>
                          <a:cs typeface="Microsoft YaHei" charset="-122"/>
                        </a:rPr>
                        <a:t>蓝图与差异分析</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800531">
                <a:tc>
                  <a:txBody>
                    <a:bodyPr/>
                    <a:lstStyle/>
                    <a:p>
                      <a:pPr algn="ctr"/>
                      <a:r>
                        <a:rPr lang="zh-CN" altLang="en-US" sz="1600" b="1" dirty="0">
                          <a:solidFill>
                            <a:schemeClr val="tx1">
                              <a:lumMod val="65000"/>
                              <a:lumOff val="35000"/>
                            </a:schemeClr>
                          </a:solidFill>
                          <a:latin typeface="Microsoft YaHei" charset="-122"/>
                          <a:ea typeface="Microsoft YaHei" charset="-122"/>
                          <a:cs typeface="Microsoft YaHei" charset="-122"/>
                        </a:rPr>
                        <a:t>系统实现</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800531">
                <a:tc>
                  <a:txBody>
                    <a:bodyPr/>
                    <a:lstStyle/>
                    <a:p>
                      <a:pPr algn="ctr"/>
                      <a:r>
                        <a:rPr lang="zh-CN" altLang="en-US" sz="1600" b="1" dirty="0">
                          <a:solidFill>
                            <a:schemeClr val="tx1">
                              <a:lumMod val="65000"/>
                              <a:lumOff val="35000"/>
                            </a:schemeClr>
                          </a:solidFill>
                          <a:latin typeface="Microsoft YaHei" charset="-122"/>
                          <a:ea typeface="Microsoft YaHei" charset="-122"/>
                          <a:cs typeface="Microsoft YaHei" charset="-122"/>
                        </a:rPr>
                        <a:t>上线准备</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800531">
                <a:tc>
                  <a:txBody>
                    <a:bodyPr/>
                    <a:lstStyle/>
                    <a:p>
                      <a:pPr algn="ctr"/>
                      <a:r>
                        <a:rPr lang="zh-CN" altLang="en-US" sz="1600" b="1" dirty="0">
                          <a:solidFill>
                            <a:schemeClr val="tx1">
                              <a:lumMod val="65000"/>
                              <a:lumOff val="35000"/>
                            </a:schemeClr>
                          </a:solidFill>
                          <a:latin typeface="Microsoft YaHei" charset="-122"/>
                          <a:ea typeface="Microsoft YaHei" charset="-122"/>
                          <a:cs typeface="Microsoft YaHei" charset="-122"/>
                        </a:rPr>
                        <a:t>上线支持</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8005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1" dirty="0">
                          <a:solidFill>
                            <a:schemeClr val="tx1">
                              <a:lumMod val="65000"/>
                              <a:lumOff val="35000"/>
                            </a:schemeClr>
                          </a:solidFill>
                          <a:latin typeface="Microsoft YaHei" charset="-122"/>
                          <a:ea typeface="Microsoft YaHei" charset="-122"/>
                          <a:cs typeface="Microsoft YaHei" charset="-122"/>
                        </a:rPr>
                        <a:t>数据清理</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19332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243419" y="1412777"/>
            <a:ext cx="11582400" cy="4941987"/>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Rectangle 2"/>
          <p:cNvSpPr>
            <a:spLocks noGrp="1" noChangeArrowheads="1"/>
          </p:cNvSpPr>
          <p:nvPr>
            <p:ph type="title"/>
          </p:nvPr>
        </p:nvSpPr>
        <p:spPr bwMode="auto">
          <a:xfrm>
            <a:off x="243419" y="596805"/>
            <a:ext cx="11582400" cy="815975"/>
          </a:xfrm>
          <a:prstGeom prst="rect">
            <a:avLst/>
          </a:prstGeom>
          <a:noFill/>
          <a:ln w="9525">
            <a:noFill/>
            <a:miter lim="800000"/>
            <a:headEnd/>
            <a:tailEnd/>
          </a:ln>
          <a:extLst/>
        </p:spPr>
        <p:txBody>
          <a:bodyPr vert="horz" wrap="square" lIns="91440" tIns="45720" rIns="91440" bIns="45720" numCol="1" anchor="t" anchorCtr="0" compatLnSpc="1">
            <a:prstTxWarp prst="textNoShape">
              <a:avLst/>
            </a:prstTxWarp>
          </a:bodyPr>
          <a:lstStyle>
            <a:lvl1pPr>
              <a:defRPr lang="en-US" altLang="zh-CN" dirty="0" smtClean="0"/>
            </a:lvl1pPr>
          </a:lstStyle>
          <a:p>
            <a:pPr lvl="0"/>
            <a:r>
              <a:rPr lang="zh-CN" altLang="en-US" dirty="0"/>
              <a:t>单击此处编辑母版标题样式</a:t>
            </a:r>
            <a:endParaRPr lang="en-US" altLang="zh-CN" dirty="0"/>
          </a:p>
        </p:txBody>
      </p:sp>
      <p:sp>
        <p:nvSpPr>
          <p:cNvPr id="4" name="灯片编号占位符 3"/>
          <p:cNvSpPr>
            <a:spLocks noGrp="1"/>
          </p:cNvSpPr>
          <p:nvPr>
            <p:ph type="sldNum" sz="quarter" idx="10"/>
          </p:nvPr>
        </p:nvSpPr>
        <p:spPr>
          <a:xfrm>
            <a:off x="243418" y="6537325"/>
            <a:ext cx="488949" cy="184150"/>
          </a:xfrm>
          <a:prstGeom prst="rect">
            <a:avLst/>
          </a:prstGeom>
        </p:spPr>
        <p:txBody>
          <a:bodyPr/>
          <a:lstStyle>
            <a:lvl1pPr fontAlgn="auto">
              <a:spcBef>
                <a:spcPts val="0"/>
              </a:spcBef>
              <a:spcAft>
                <a:spcPts val="0"/>
              </a:spcAft>
              <a:defRPr>
                <a:latin typeface="微软雅黑" panose="020B0503020204020204" pitchFamily="34" charset="-122"/>
                <a:ea typeface="微软雅黑" panose="020B0503020204020204" pitchFamily="34" charset="-122"/>
              </a:defRPr>
            </a:lvl1pPr>
          </a:lstStyle>
          <a:p>
            <a:pPr>
              <a:defRPr/>
            </a:pPr>
            <a:fld id="{0E060A9D-C617-4264-AA54-60FDE493C726}" type="slidenum">
              <a:rPr lang="en-US" altLang="zh-CN"/>
              <a:pPr>
                <a:defRPr/>
              </a:pPr>
              <a:t>‹#›</a:t>
            </a:fld>
            <a:endParaRPr lang="en-US" altLang="zh-CN"/>
          </a:p>
        </p:txBody>
      </p:sp>
      <p:sp>
        <p:nvSpPr>
          <p:cNvPr id="5" name="Rectangle 7"/>
          <p:cNvSpPr>
            <a:spLocks noGrp="1" noChangeArrowheads="1"/>
          </p:cNvSpPr>
          <p:nvPr>
            <p:ph type="ftr" sz="quarter" idx="3"/>
          </p:nvPr>
        </p:nvSpPr>
        <p:spPr bwMode="auto">
          <a:xfrm>
            <a:off x="2072217" y="6537325"/>
            <a:ext cx="7924800" cy="1841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800">
                <a:latin typeface="微软雅黑" panose="020B0503020204020204" pitchFamily="34" charset="-122"/>
                <a:ea typeface="微软雅黑" panose="020B0503020204020204" pitchFamily="34" charset="-122"/>
                <a:cs typeface="Arial" pitchFamily="34" charset="0"/>
              </a:defRPr>
            </a:lvl1pPr>
          </a:lstStyle>
          <a:p>
            <a:pPr>
              <a:defRPr/>
            </a:pPr>
            <a:endParaRPr lang="en-US" altLang="zh-CN" dirty="0">
              <a:solidFill>
                <a:srgbClr val="000000"/>
              </a:solidFill>
            </a:endParaRPr>
          </a:p>
        </p:txBody>
      </p:sp>
    </p:spTree>
    <p:extLst>
      <p:ext uri="{BB962C8B-B14F-4D97-AF65-F5344CB8AC3E}">
        <p14:creationId xmlns:p14="http://schemas.microsoft.com/office/powerpoint/2010/main" val="27697612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15900" y="1439863"/>
            <a:ext cx="11760200" cy="486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p:txBody>
      </p:sp>
      <p:sp>
        <p:nvSpPr>
          <p:cNvPr id="1027" name="Line 4"/>
          <p:cNvSpPr>
            <a:spLocks noChangeShapeType="1"/>
          </p:cNvSpPr>
          <p:nvPr/>
        </p:nvSpPr>
        <p:spPr bwMode="auto">
          <a:xfrm flipV="1">
            <a:off x="215900" y="549275"/>
            <a:ext cx="11760200" cy="0"/>
          </a:xfrm>
          <a:prstGeom prst="line">
            <a:avLst/>
          </a:prstGeom>
          <a:noFill/>
          <a:ln w="9525">
            <a:solidFill>
              <a:schemeClr val="tx2">
                <a:lumMod val="60000"/>
                <a:lumOff val="40000"/>
              </a:schemeClr>
            </a:solidFill>
            <a:round/>
            <a:headEnd/>
            <a:tailEnd/>
          </a:ln>
        </p:spPr>
        <p:txBody>
          <a:bodyPr/>
          <a:lstStyle/>
          <a:p>
            <a:pPr eaLnBrk="1" hangingPunct="1">
              <a:defRPr/>
            </a:pPr>
            <a:endParaRPr lang="zh-CN" altLang="en-US" sz="1200" dirty="0">
              <a:latin typeface="华文细黑" pitchFamily="2" charset="-122"/>
            </a:endParaRPr>
          </a:p>
        </p:txBody>
      </p:sp>
      <p:sp>
        <p:nvSpPr>
          <p:cNvPr id="1028" name="Rectangle 6"/>
          <p:cNvSpPr>
            <a:spLocks noChangeArrowheads="1"/>
          </p:cNvSpPr>
          <p:nvPr/>
        </p:nvSpPr>
        <p:spPr bwMode="black">
          <a:xfrm>
            <a:off x="10119784" y="6632712"/>
            <a:ext cx="18288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1200" b="1">
                <a:solidFill>
                  <a:schemeClr val="bg1"/>
                </a:solidFill>
                <a:latin typeface="华文楷体" panose="02010600040101010101" pitchFamily="2" charset="-122"/>
                <a:ea typeface="宋体" panose="02010600030101010101" pitchFamily="2" charset="-122"/>
              </a:defRPr>
            </a:lvl1pPr>
            <a:lvl2pPr marL="742950" indent="-285750">
              <a:defRPr sz="1200" b="1">
                <a:solidFill>
                  <a:schemeClr val="bg1"/>
                </a:solidFill>
                <a:latin typeface="华文楷体" panose="02010600040101010101" pitchFamily="2" charset="-122"/>
                <a:ea typeface="宋体" panose="02010600030101010101" pitchFamily="2" charset="-122"/>
              </a:defRPr>
            </a:lvl2pPr>
            <a:lvl3pPr marL="1143000" indent="-228600">
              <a:defRPr sz="1200" b="1">
                <a:solidFill>
                  <a:schemeClr val="bg1"/>
                </a:solidFill>
                <a:latin typeface="华文楷体" panose="02010600040101010101" pitchFamily="2" charset="-122"/>
                <a:ea typeface="宋体" panose="02010600030101010101" pitchFamily="2" charset="-122"/>
              </a:defRPr>
            </a:lvl3pPr>
            <a:lvl4pPr marL="1600200" indent="-228600">
              <a:defRPr sz="1200" b="1">
                <a:solidFill>
                  <a:schemeClr val="bg1"/>
                </a:solidFill>
                <a:latin typeface="华文楷体" panose="02010600040101010101" pitchFamily="2" charset="-122"/>
                <a:ea typeface="宋体" panose="02010600030101010101" pitchFamily="2" charset="-122"/>
              </a:defRPr>
            </a:lvl4pPr>
            <a:lvl5pPr marL="2057400" indent="-228600">
              <a:defRPr sz="1200" b="1">
                <a:solidFill>
                  <a:schemeClr val="bg1"/>
                </a:solidFill>
                <a:latin typeface="华文楷体" panose="02010600040101010101" pitchFamily="2" charset="-122"/>
                <a:ea typeface="宋体" panose="02010600030101010101" pitchFamily="2" charset="-122"/>
              </a:defRPr>
            </a:lvl5pPr>
            <a:lvl6pPr marL="2514600" indent="-228600" eaLnBrk="0" fontAlgn="base" hangingPunct="0">
              <a:spcBef>
                <a:spcPct val="0"/>
              </a:spcBef>
              <a:spcAft>
                <a:spcPct val="0"/>
              </a:spcAft>
              <a:defRPr sz="1200" b="1">
                <a:solidFill>
                  <a:schemeClr val="bg1"/>
                </a:solidFill>
                <a:latin typeface="华文楷体" panose="02010600040101010101" pitchFamily="2" charset="-122"/>
                <a:ea typeface="宋体" panose="02010600030101010101" pitchFamily="2" charset="-122"/>
              </a:defRPr>
            </a:lvl6pPr>
            <a:lvl7pPr marL="2971800" indent="-228600" eaLnBrk="0" fontAlgn="base" hangingPunct="0">
              <a:spcBef>
                <a:spcPct val="0"/>
              </a:spcBef>
              <a:spcAft>
                <a:spcPct val="0"/>
              </a:spcAft>
              <a:defRPr sz="1200" b="1">
                <a:solidFill>
                  <a:schemeClr val="bg1"/>
                </a:solidFill>
                <a:latin typeface="华文楷体" panose="02010600040101010101" pitchFamily="2" charset="-122"/>
                <a:ea typeface="宋体" panose="02010600030101010101" pitchFamily="2" charset="-122"/>
              </a:defRPr>
            </a:lvl7pPr>
            <a:lvl8pPr marL="3429000" indent="-228600" eaLnBrk="0" fontAlgn="base" hangingPunct="0">
              <a:spcBef>
                <a:spcPct val="0"/>
              </a:spcBef>
              <a:spcAft>
                <a:spcPct val="0"/>
              </a:spcAft>
              <a:defRPr sz="1200" b="1">
                <a:solidFill>
                  <a:schemeClr val="bg1"/>
                </a:solidFill>
                <a:latin typeface="华文楷体" panose="02010600040101010101" pitchFamily="2" charset="-122"/>
                <a:ea typeface="宋体" panose="02010600030101010101" pitchFamily="2" charset="-122"/>
              </a:defRPr>
            </a:lvl8pPr>
            <a:lvl9pPr marL="3886200" indent="-228600" eaLnBrk="0" fontAlgn="base" hangingPunct="0">
              <a:spcBef>
                <a:spcPct val="0"/>
              </a:spcBef>
              <a:spcAft>
                <a:spcPct val="0"/>
              </a:spcAft>
              <a:defRPr sz="1200" b="1">
                <a:solidFill>
                  <a:schemeClr val="bg1"/>
                </a:solidFill>
                <a:latin typeface="华文楷体" panose="02010600040101010101" pitchFamily="2" charset="-122"/>
                <a:ea typeface="宋体" panose="02010600030101010101" pitchFamily="2" charset="-122"/>
              </a:defRPr>
            </a:lvl9pPr>
          </a:lstStyle>
          <a:p>
            <a:pPr algn="r" eaLnBrk="1" hangingPunct="1">
              <a:defRPr/>
            </a:pPr>
            <a:r>
              <a:rPr lang="en-US" altLang="zh-CN" sz="800" b="0" dirty="0">
                <a:solidFill>
                  <a:srgbClr val="0070C0"/>
                </a:solidFill>
                <a:latin typeface="微软雅黑" panose="020B0503020204020204" pitchFamily="34" charset="-122"/>
                <a:ea typeface="微软雅黑" panose="020B0503020204020204" pitchFamily="34" charset="-122"/>
              </a:rPr>
              <a:t>© </a:t>
            </a:r>
            <a:r>
              <a:rPr lang="en-US" altLang="zh-CN" sz="800" b="0" dirty="0" smtClean="0">
                <a:solidFill>
                  <a:srgbClr val="0070C0"/>
                </a:solidFill>
                <a:latin typeface="微软雅黑" panose="020B0503020204020204" pitchFamily="34" charset="-122"/>
                <a:ea typeface="微软雅黑" panose="020B0503020204020204" pitchFamily="34" charset="-122"/>
              </a:rPr>
              <a:t>2019 </a:t>
            </a:r>
            <a:r>
              <a:rPr lang="zh-CN" altLang="en-US" sz="800" b="0" dirty="0">
                <a:solidFill>
                  <a:srgbClr val="0070C0"/>
                </a:solidFill>
                <a:latin typeface="微软雅黑" panose="020B0503020204020204" pitchFamily="34" charset="-122"/>
                <a:ea typeface="微软雅黑" panose="020B0503020204020204" pitchFamily="34" charset="-122"/>
              </a:rPr>
              <a:t>公司机密</a:t>
            </a:r>
            <a:endParaRPr lang="en-US" altLang="zh-CN" sz="1800" b="0" dirty="0">
              <a:solidFill>
                <a:srgbClr val="0070C0"/>
              </a:solidFill>
              <a:latin typeface="微软雅黑" panose="020B0503020204020204" pitchFamily="34" charset="-122"/>
              <a:ea typeface="微软雅黑" panose="020B0503020204020204" pitchFamily="34" charset="-122"/>
            </a:endParaRPr>
          </a:p>
        </p:txBody>
      </p:sp>
      <p:sp>
        <p:nvSpPr>
          <p:cNvPr id="1030" name="Rectangle 13"/>
          <p:cNvSpPr>
            <a:spLocks noGrp="1" noChangeArrowheads="1"/>
          </p:cNvSpPr>
          <p:nvPr>
            <p:ph type="title"/>
          </p:nvPr>
        </p:nvSpPr>
        <p:spPr bwMode="auto">
          <a:xfrm>
            <a:off x="215900" y="593725"/>
            <a:ext cx="117602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45720" rIns="72000" bIns="45720" numCol="1" anchor="t" anchorCtr="0" compatLnSpc="1">
            <a:prstTxWarp prst="textNoShape">
              <a:avLst/>
            </a:prstTxWarp>
          </a:bodyPr>
          <a:lstStyle/>
          <a:p>
            <a:pPr lvl="0"/>
            <a:r>
              <a:rPr lang="en-US" altLang="zh-CN"/>
              <a:t>Click to edit Master title style</a:t>
            </a:r>
          </a:p>
        </p:txBody>
      </p:sp>
      <p:sp>
        <p:nvSpPr>
          <p:cNvPr id="9" name="Rectangle 9"/>
          <p:cNvSpPr>
            <a:spLocks noChangeArrowheads="1"/>
          </p:cNvSpPr>
          <p:nvPr userDrawn="1"/>
        </p:nvSpPr>
        <p:spPr bwMode="auto">
          <a:xfrm>
            <a:off x="237069" y="6600962"/>
            <a:ext cx="857251" cy="215900"/>
          </a:xfrm>
          <a:prstGeom prst="rect">
            <a:avLst/>
          </a:prstGeom>
          <a:noFill/>
          <a:ln w="9525">
            <a:noFill/>
            <a:miter lim="800000"/>
            <a:headEnd/>
            <a:tailEnd/>
          </a:ln>
        </p:spPr>
        <p:txBody>
          <a:bodyPr anchor="ctr">
            <a:spAutoFit/>
          </a:bodyPr>
          <a:lstStyle>
            <a:lvl1pPr>
              <a:defRPr sz="1200" b="1">
                <a:solidFill>
                  <a:schemeClr val="bg1"/>
                </a:solidFill>
                <a:latin typeface="华文楷体" panose="02010600040101010101" pitchFamily="2" charset="-122"/>
                <a:ea typeface="宋体" panose="02010600030101010101" pitchFamily="2" charset="-122"/>
              </a:defRPr>
            </a:lvl1pPr>
            <a:lvl2pPr marL="742950" indent="-285750">
              <a:defRPr sz="1200" b="1">
                <a:solidFill>
                  <a:schemeClr val="bg1"/>
                </a:solidFill>
                <a:latin typeface="华文楷体" panose="02010600040101010101" pitchFamily="2" charset="-122"/>
                <a:ea typeface="宋体" panose="02010600030101010101" pitchFamily="2" charset="-122"/>
              </a:defRPr>
            </a:lvl2pPr>
            <a:lvl3pPr marL="1143000" indent="-228600">
              <a:defRPr sz="1200" b="1">
                <a:solidFill>
                  <a:schemeClr val="bg1"/>
                </a:solidFill>
                <a:latin typeface="华文楷体" panose="02010600040101010101" pitchFamily="2" charset="-122"/>
                <a:ea typeface="宋体" panose="02010600030101010101" pitchFamily="2" charset="-122"/>
              </a:defRPr>
            </a:lvl3pPr>
            <a:lvl4pPr marL="1600200" indent="-228600">
              <a:defRPr sz="1200" b="1">
                <a:solidFill>
                  <a:schemeClr val="bg1"/>
                </a:solidFill>
                <a:latin typeface="华文楷体" panose="02010600040101010101" pitchFamily="2" charset="-122"/>
                <a:ea typeface="宋体" panose="02010600030101010101" pitchFamily="2" charset="-122"/>
              </a:defRPr>
            </a:lvl4pPr>
            <a:lvl5pPr marL="2057400" indent="-228600">
              <a:defRPr sz="1200" b="1">
                <a:solidFill>
                  <a:schemeClr val="bg1"/>
                </a:solidFill>
                <a:latin typeface="华文楷体" panose="02010600040101010101" pitchFamily="2" charset="-122"/>
                <a:ea typeface="宋体" panose="02010600030101010101" pitchFamily="2" charset="-122"/>
              </a:defRPr>
            </a:lvl5pPr>
            <a:lvl6pPr marL="2514600" indent="-228600" fontAlgn="base">
              <a:spcBef>
                <a:spcPct val="0"/>
              </a:spcBef>
              <a:spcAft>
                <a:spcPct val="0"/>
              </a:spcAft>
              <a:defRPr sz="1200" b="1">
                <a:solidFill>
                  <a:schemeClr val="bg1"/>
                </a:solidFill>
                <a:latin typeface="华文楷体" panose="02010600040101010101" pitchFamily="2" charset="-122"/>
                <a:ea typeface="宋体" panose="02010600030101010101" pitchFamily="2" charset="-122"/>
              </a:defRPr>
            </a:lvl6pPr>
            <a:lvl7pPr marL="2971800" indent="-228600" fontAlgn="base">
              <a:spcBef>
                <a:spcPct val="0"/>
              </a:spcBef>
              <a:spcAft>
                <a:spcPct val="0"/>
              </a:spcAft>
              <a:defRPr sz="1200" b="1">
                <a:solidFill>
                  <a:schemeClr val="bg1"/>
                </a:solidFill>
                <a:latin typeface="华文楷体" panose="02010600040101010101" pitchFamily="2" charset="-122"/>
                <a:ea typeface="宋体" panose="02010600030101010101" pitchFamily="2" charset="-122"/>
              </a:defRPr>
            </a:lvl7pPr>
            <a:lvl8pPr marL="3429000" indent="-228600" fontAlgn="base">
              <a:spcBef>
                <a:spcPct val="0"/>
              </a:spcBef>
              <a:spcAft>
                <a:spcPct val="0"/>
              </a:spcAft>
              <a:defRPr sz="1200" b="1">
                <a:solidFill>
                  <a:schemeClr val="bg1"/>
                </a:solidFill>
                <a:latin typeface="华文楷体" panose="02010600040101010101" pitchFamily="2" charset="-122"/>
                <a:ea typeface="宋体" panose="02010600030101010101" pitchFamily="2" charset="-122"/>
              </a:defRPr>
            </a:lvl8pPr>
            <a:lvl9pPr marL="3886200" indent="-228600" fontAlgn="base">
              <a:spcBef>
                <a:spcPct val="0"/>
              </a:spcBef>
              <a:spcAft>
                <a:spcPct val="0"/>
              </a:spcAft>
              <a:defRPr sz="1200" b="1">
                <a:solidFill>
                  <a:schemeClr val="bg1"/>
                </a:solidFill>
                <a:latin typeface="华文楷体" panose="02010600040101010101" pitchFamily="2" charset="-122"/>
                <a:ea typeface="宋体" panose="02010600030101010101" pitchFamily="2" charset="-122"/>
              </a:defRPr>
            </a:lvl9pPr>
          </a:lstStyle>
          <a:p>
            <a:pPr>
              <a:spcBef>
                <a:spcPct val="50000"/>
              </a:spcBef>
              <a:buClr>
                <a:schemeClr val="accent2"/>
              </a:buClr>
              <a:buSzPct val="60000"/>
              <a:buFont typeface="Wingdings" panose="05000000000000000000" pitchFamily="2" charset="2"/>
              <a:buNone/>
              <a:defRPr/>
            </a:pPr>
            <a:fld id="{4B8A7285-CC53-4F3B-95B2-07777341D502}" type="slidenum">
              <a:rPr lang="de-DE" altLang="zh-CN" sz="800" b="0" smtClean="0">
                <a:solidFill>
                  <a:srgbClr val="0070C0"/>
                </a:solidFill>
                <a:latin typeface="微软雅黑" panose="020B0503020204020204" pitchFamily="34" charset="-122"/>
                <a:ea typeface="微软雅黑" panose="020B0503020204020204" pitchFamily="34" charset="-122"/>
              </a:rPr>
              <a:pPr>
                <a:spcBef>
                  <a:spcPct val="50000"/>
                </a:spcBef>
                <a:buClr>
                  <a:schemeClr val="accent2"/>
                </a:buClr>
                <a:buSzPct val="60000"/>
                <a:buFont typeface="Wingdings" panose="05000000000000000000" pitchFamily="2" charset="2"/>
                <a:buNone/>
                <a:defRPr/>
              </a:pPr>
              <a:t>‹#›</a:t>
            </a:fld>
            <a:endParaRPr lang="zh-CN" altLang="en-GB" sz="800" b="0">
              <a:solidFill>
                <a:srgbClr val="0070C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userDrawn="1"/>
        </p:nvPicPr>
        <p:blipFill rotWithShape="1">
          <a:blip r:embed="rId6">
            <a:extLst>
              <a:ext uri="{28A0092B-C50C-407E-A947-70E740481C1C}">
                <a14:useLocalDpi xmlns:a14="http://schemas.microsoft.com/office/drawing/2010/main" val="0"/>
              </a:ext>
            </a:extLst>
          </a:blip>
          <a:srcRect r="49618"/>
          <a:stretch/>
        </p:blipFill>
        <p:spPr>
          <a:xfrm>
            <a:off x="237069" y="52104"/>
            <a:ext cx="1369060" cy="489244"/>
          </a:xfrm>
          <a:prstGeom prst="rect">
            <a:avLst/>
          </a:prstGeom>
        </p:spPr>
      </p:pic>
    </p:spTree>
  </p:cSld>
  <p:clrMap bg1="lt1" tx1="dk1" bg2="lt2" tx2="dk2" accent1="accent1" accent2="accent2" accent3="accent3" accent4="accent4" accent5="accent5" accent6="accent6" hlink="hlink" folHlink="folHlink"/>
  <p:sldLayoutIdLst>
    <p:sldLayoutId id="2147483674" r:id="rId1"/>
    <p:sldLayoutId id="2147483771" r:id="rId2"/>
    <p:sldLayoutId id="2147483775" r:id="rId3"/>
    <p:sldLayoutId id="2147483776" r:id="rId4"/>
  </p:sldLayoutIdLst>
  <p:hf hdr="0" ftr="0" dt="0"/>
  <p:txStyles>
    <p:titleStyle>
      <a:lvl1pPr algn="l" rtl="0" eaLnBrk="0" fontAlgn="base" hangingPunct="0">
        <a:lnSpc>
          <a:spcPct val="90000"/>
        </a:lnSpc>
        <a:spcBef>
          <a:spcPct val="0"/>
        </a:spcBef>
        <a:spcAft>
          <a:spcPct val="0"/>
        </a:spcAft>
        <a:defRPr lang="en-US" altLang="zh-CN" sz="2000" b="1" smtClean="0">
          <a:solidFill>
            <a:srgbClr val="0070C0"/>
          </a:solidFill>
          <a:latin typeface="微软雅黑" pitchFamily="34" charset="-122"/>
          <a:ea typeface="微软雅黑" pitchFamily="34" charset="-122"/>
          <a:cs typeface="+mj-cs"/>
        </a:defRPr>
      </a:lvl1pPr>
      <a:lvl2pPr algn="l" rtl="0" eaLnBrk="0" fontAlgn="base" hangingPunct="0">
        <a:lnSpc>
          <a:spcPct val="90000"/>
        </a:lnSpc>
        <a:spcBef>
          <a:spcPct val="0"/>
        </a:spcBef>
        <a:spcAft>
          <a:spcPct val="0"/>
        </a:spcAft>
        <a:defRPr sz="2000" b="1">
          <a:solidFill>
            <a:schemeClr val="hlink"/>
          </a:solidFill>
          <a:latin typeface="微软雅黑" pitchFamily="34" charset="-122"/>
          <a:ea typeface="微软雅黑" pitchFamily="34" charset="-122"/>
        </a:defRPr>
      </a:lvl2pPr>
      <a:lvl3pPr algn="l" rtl="0" eaLnBrk="0" fontAlgn="base" hangingPunct="0">
        <a:lnSpc>
          <a:spcPct val="90000"/>
        </a:lnSpc>
        <a:spcBef>
          <a:spcPct val="0"/>
        </a:spcBef>
        <a:spcAft>
          <a:spcPct val="0"/>
        </a:spcAft>
        <a:defRPr sz="2000" b="1">
          <a:solidFill>
            <a:schemeClr val="hlink"/>
          </a:solidFill>
          <a:latin typeface="微软雅黑" pitchFamily="34" charset="-122"/>
          <a:ea typeface="微软雅黑" pitchFamily="34" charset="-122"/>
        </a:defRPr>
      </a:lvl3pPr>
      <a:lvl4pPr algn="l" rtl="0" eaLnBrk="0" fontAlgn="base" hangingPunct="0">
        <a:lnSpc>
          <a:spcPct val="90000"/>
        </a:lnSpc>
        <a:spcBef>
          <a:spcPct val="0"/>
        </a:spcBef>
        <a:spcAft>
          <a:spcPct val="0"/>
        </a:spcAft>
        <a:defRPr sz="2000" b="1">
          <a:solidFill>
            <a:schemeClr val="hlink"/>
          </a:solidFill>
          <a:latin typeface="微软雅黑" pitchFamily="34" charset="-122"/>
          <a:ea typeface="微软雅黑" pitchFamily="34" charset="-122"/>
        </a:defRPr>
      </a:lvl4pPr>
      <a:lvl5pPr algn="l" rtl="0" eaLnBrk="0" fontAlgn="base" hangingPunct="0">
        <a:lnSpc>
          <a:spcPct val="90000"/>
        </a:lnSpc>
        <a:spcBef>
          <a:spcPct val="0"/>
        </a:spcBef>
        <a:spcAft>
          <a:spcPct val="0"/>
        </a:spcAft>
        <a:defRPr sz="2000" b="1">
          <a:solidFill>
            <a:schemeClr val="hlink"/>
          </a:solidFill>
          <a:latin typeface="微软雅黑" pitchFamily="34" charset="-122"/>
          <a:ea typeface="微软雅黑" pitchFamily="34" charset="-122"/>
        </a:defRPr>
      </a:lvl5pPr>
      <a:lvl6pPr marL="457200" algn="l" rtl="0" fontAlgn="base">
        <a:lnSpc>
          <a:spcPct val="90000"/>
        </a:lnSpc>
        <a:spcBef>
          <a:spcPct val="0"/>
        </a:spcBef>
        <a:spcAft>
          <a:spcPct val="0"/>
        </a:spcAft>
        <a:defRPr sz="2000" b="1">
          <a:solidFill>
            <a:schemeClr val="hlink"/>
          </a:solidFill>
          <a:latin typeface="华文中宋" pitchFamily="2" charset="-122"/>
          <a:ea typeface="华文中宋" pitchFamily="2" charset="-122"/>
        </a:defRPr>
      </a:lvl6pPr>
      <a:lvl7pPr marL="914400" algn="l" rtl="0" fontAlgn="base">
        <a:lnSpc>
          <a:spcPct val="90000"/>
        </a:lnSpc>
        <a:spcBef>
          <a:spcPct val="0"/>
        </a:spcBef>
        <a:spcAft>
          <a:spcPct val="0"/>
        </a:spcAft>
        <a:defRPr sz="2000" b="1">
          <a:solidFill>
            <a:schemeClr val="hlink"/>
          </a:solidFill>
          <a:latin typeface="华文中宋" pitchFamily="2" charset="-122"/>
          <a:ea typeface="华文中宋" pitchFamily="2" charset="-122"/>
        </a:defRPr>
      </a:lvl7pPr>
      <a:lvl8pPr marL="1371600" algn="l" rtl="0" fontAlgn="base">
        <a:lnSpc>
          <a:spcPct val="90000"/>
        </a:lnSpc>
        <a:spcBef>
          <a:spcPct val="0"/>
        </a:spcBef>
        <a:spcAft>
          <a:spcPct val="0"/>
        </a:spcAft>
        <a:defRPr sz="2000" b="1">
          <a:solidFill>
            <a:schemeClr val="hlink"/>
          </a:solidFill>
          <a:latin typeface="华文中宋" pitchFamily="2" charset="-122"/>
          <a:ea typeface="华文中宋" pitchFamily="2" charset="-122"/>
        </a:defRPr>
      </a:lvl8pPr>
      <a:lvl9pPr marL="1828800" algn="l" rtl="0" fontAlgn="base">
        <a:lnSpc>
          <a:spcPct val="90000"/>
        </a:lnSpc>
        <a:spcBef>
          <a:spcPct val="0"/>
        </a:spcBef>
        <a:spcAft>
          <a:spcPct val="0"/>
        </a:spcAft>
        <a:defRPr sz="2000" b="1">
          <a:solidFill>
            <a:schemeClr val="hlink"/>
          </a:solidFill>
          <a:latin typeface="华文中宋" pitchFamily="2" charset="-122"/>
          <a:ea typeface="华文中宋" pitchFamily="2" charset="-122"/>
        </a:defRPr>
      </a:lvl9pPr>
    </p:titleStyle>
    <p:bodyStyle>
      <a:lvl1pPr marL="177800" indent="-177800" algn="l" rtl="0" eaLnBrk="0" fontAlgn="base" hangingPunct="0">
        <a:spcBef>
          <a:spcPct val="50000"/>
        </a:spcBef>
        <a:spcAft>
          <a:spcPct val="0"/>
        </a:spcAft>
        <a:buClr>
          <a:schemeClr val="tx1"/>
        </a:buClr>
        <a:buFont typeface="Wingdings" panose="05000000000000000000" pitchFamily="2" charset="2"/>
        <a:buChar char="§"/>
        <a:defRPr sz="1600">
          <a:solidFill>
            <a:schemeClr val="tx1"/>
          </a:solidFill>
          <a:latin typeface="华文细黑" pitchFamily="2" charset="-122"/>
          <a:ea typeface="华文细黑" pitchFamily="2" charset="-122"/>
          <a:cs typeface="+mn-cs"/>
        </a:defRPr>
      </a:lvl1pPr>
      <a:lvl2pPr marL="355600" indent="-177800" algn="l" rtl="0" eaLnBrk="0" fontAlgn="base" hangingPunct="0">
        <a:spcBef>
          <a:spcPct val="0"/>
        </a:spcBef>
        <a:spcAft>
          <a:spcPct val="0"/>
        </a:spcAft>
        <a:buClr>
          <a:schemeClr val="tx1"/>
        </a:buClr>
        <a:buFont typeface="Arial" panose="020B0604020202020204" pitchFamily="34" charset="0"/>
        <a:buChar char="–"/>
        <a:defRPr sz="1600">
          <a:solidFill>
            <a:schemeClr val="tx1"/>
          </a:solidFill>
          <a:latin typeface="华文细黑" pitchFamily="2" charset="-122"/>
          <a:ea typeface="华文细黑" pitchFamily="2" charset="-122"/>
        </a:defRPr>
      </a:lvl2pPr>
      <a:lvl3pPr marL="534988" indent="-179388" algn="l" rtl="0" eaLnBrk="0" fontAlgn="base" hangingPunct="0">
        <a:spcBef>
          <a:spcPct val="0"/>
        </a:spcBef>
        <a:spcAft>
          <a:spcPct val="0"/>
        </a:spcAft>
        <a:buClr>
          <a:schemeClr val="tx1"/>
        </a:buClr>
        <a:buChar char="•"/>
        <a:defRPr sz="1600">
          <a:solidFill>
            <a:schemeClr val="tx1"/>
          </a:solidFill>
          <a:latin typeface="华文细黑" pitchFamily="2" charset="-122"/>
          <a:ea typeface="华文细黑" pitchFamily="2" charset="-122"/>
        </a:defRPr>
      </a:lvl3pPr>
      <a:lvl4pPr marL="1203325" indent="-173038" algn="l" rtl="0" eaLnBrk="0" fontAlgn="base" hangingPunct="0">
        <a:spcBef>
          <a:spcPct val="20000"/>
        </a:spcBef>
        <a:spcAft>
          <a:spcPct val="0"/>
        </a:spcAft>
        <a:buClr>
          <a:schemeClr val="bg1"/>
        </a:buClr>
        <a:buChar char="–"/>
        <a:defRPr sz="1600">
          <a:solidFill>
            <a:schemeClr val="bg1"/>
          </a:solidFill>
          <a:latin typeface="Arial" pitchFamily="34" charset="0"/>
          <a:ea typeface="+mn-ea"/>
        </a:defRPr>
      </a:lvl4pPr>
      <a:lvl5pPr marL="1539875" indent="-163513" algn="l" rtl="0" eaLnBrk="0" fontAlgn="base" hangingPunct="0">
        <a:spcBef>
          <a:spcPct val="20000"/>
        </a:spcBef>
        <a:spcAft>
          <a:spcPct val="0"/>
        </a:spcAft>
        <a:buClr>
          <a:schemeClr val="bg1"/>
        </a:buClr>
        <a:buChar char="»"/>
        <a:defRPr sz="1600">
          <a:solidFill>
            <a:schemeClr val="bg1"/>
          </a:solidFill>
          <a:latin typeface="Arial" pitchFamily="34" charset="0"/>
          <a:ea typeface="+mn-ea"/>
        </a:defRPr>
      </a:lvl5pPr>
      <a:lvl6pPr marL="1997075" indent="-163513" algn="l" rtl="0" fontAlgn="base">
        <a:spcBef>
          <a:spcPct val="20000"/>
        </a:spcBef>
        <a:spcAft>
          <a:spcPct val="0"/>
        </a:spcAft>
        <a:buClr>
          <a:schemeClr val="bg1"/>
        </a:buClr>
        <a:buChar char="»"/>
        <a:defRPr sz="1600">
          <a:solidFill>
            <a:schemeClr val="bg1"/>
          </a:solidFill>
          <a:latin typeface="Arial" pitchFamily="34" charset="0"/>
          <a:ea typeface="+mn-ea"/>
        </a:defRPr>
      </a:lvl6pPr>
      <a:lvl7pPr marL="2454275" indent="-163513" algn="l" rtl="0" fontAlgn="base">
        <a:spcBef>
          <a:spcPct val="20000"/>
        </a:spcBef>
        <a:spcAft>
          <a:spcPct val="0"/>
        </a:spcAft>
        <a:buClr>
          <a:schemeClr val="bg1"/>
        </a:buClr>
        <a:buChar char="»"/>
        <a:defRPr sz="1600">
          <a:solidFill>
            <a:schemeClr val="bg1"/>
          </a:solidFill>
          <a:latin typeface="Arial" pitchFamily="34" charset="0"/>
          <a:ea typeface="+mn-ea"/>
        </a:defRPr>
      </a:lvl7pPr>
      <a:lvl8pPr marL="2911475" indent="-163513" algn="l" rtl="0" fontAlgn="base">
        <a:spcBef>
          <a:spcPct val="20000"/>
        </a:spcBef>
        <a:spcAft>
          <a:spcPct val="0"/>
        </a:spcAft>
        <a:buClr>
          <a:schemeClr val="bg1"/>
        </a:buClr>
        <a:buChar char="»"/>
        <a:defRPr sz="1600">
          <a:solidFill>
            <a:schemeClr val="bg1"/>
          </a:solidFill>
          <a:latin typeface="Arial" pitchFamily="34" charset="0"/>
          <a:ea typeface="+mn-ea"/>
        </a:defRPr>
      </a:lvl8pPr>
      <a:lvl9pPr marL="3368675" indent="-163513" algn="l" rtl="0" fontAlgn="base">
        <a:spcBef>
          <a:spcPct val="20000"/>
        </a:spcBef>
        <a:spcAft>
          <a:spcPct val="0"/>
        </a:spcAft>
        <a:buClr>
          <a:schemeClr val="bg1"/>
        </a:buClr>
        <a:buChar char="»"/>
        <a:defRPr sz="1600">
          <a:solidFill>
            <a:schemeClr val="bg1"/>
          </a:solidFill>
          <a:latin typeface="Arial" pitchFamily="34"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7.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452747"/>
            <a:ext cx="12192000" cy="2002296"/>
          </a:xfrm>
          <a:noFill/>
          <a:ln>
            <a:noFill/>
          </a:ln>
        </p:spPr>
        <p:txBody>
          <a:bodyPr anchor="ctr"/>
          <a:lstStyle/>
          <a:p>
            <a:pPr>
              <a:lnSpc>
                <a:spcPct val="150000"/>
              </a:lnSpc>
              <a:spcBef>
                <a:spcPts val="1200"/>
              </a:spcBef>
              <a:spcAft>
                <a:spcPts val="1200"/>
              </a:spcAft>
            </a:pPr>
            <a:r>
              <a:rPr lang="zh-CN" altLang="en-US" sz="3600" dirty="0">
                <a:solidFill>
                  <a:schemeClr val="accent1"/>
                </a:solidFill>
              </a:rPr>
              <a:t>泵</a:t>
            </a:r>
            <a:r>
              <a:rPr lang="zh-CN" altLang="en-US" sz="3600" dirty="0" smtClean="0">
                <a:solidFill>
                  <a:schemeClr val="accent1"/>
                </a:solidFill>
              </a:rPr>
              <a:t>送事业部</a:t>
            </a:r>
            <a:r>
              <a:rPr lang="en-US" altLang="zh-CN" sz="3600" dirty="0" smtClean="0">
                <a:solidFill>
                  <a:schemeClr val="accent1"/>
                </a:solidFill>
              </a:rPr>
              <a:t>IT</a:t>
            </a:r>
            <a:r>
              <a:rPr lang="zh-CN" altLang="en-US" sz="3600" dirty="0" smtClean="0">
                <a:solidFill>
                  <a:schemeClr val="accent1"/>
                </a:solidFill>
              </a:rPr>
              <a:t>部</a:t>
            </a:r>
            <a:r>
              <a:rPr lang="en-US" altLang="zh-CN" sz="3600" dirty="0" smtClean="0">
                <a:solidFill>
                  <a:schemeClr val="accent1"/>
                </a:solidFill>
              </a:rPr>
              <a:t/>
            </a:r>
            <a:br>
              <a:rPr lang="en-US" altLang="zh-CN" sz="3600" dirty="0" smtClean="0">
                <a:solidFill>
                  <a:schemeClr val="accent1"/>
                </a:solidFill>
              </a:rPr>
            </a:br>
            <a:r>
              <a:rPr lang="en-US" altLang="zh-CN" sz="3600" dirty="0" smtClean="0">
                <a:solidFill>
                  <a:schemeClr val="accent1"/>
                </a:solidFill>
              </a:rPr>
              <a:t>SCM2.0</a:t>
            </a:r>
            <a:r>
              <a:rPr lang="zh-CN" altLang="en-US" sz="3600" dirty="0" smtClean="0">
                <a:solidFill>
                  <a:schemeClr val="accent1"/>
                </a:solidFill>
              </a:rPr>
              <a:t>物流培训</a:t>
            </a:r>
            <a:endParaRPr lang="zh-CN" altLang="en-US" sz="2000" dirty="0">
              <a:solidFill>
                <a:schemeClr val="accent1"/>
              </a:solidFill>
            </a:endParaRPr>
          </a:p>
        </p:txBody>
      </p:sp>
    </p:spTree>
    <p:extLst>
      <p:ext uri="{BB962C8B-B14F-4D97-AF65-F5344CB8AC3E}">
        <p14:creationId xmlns:p14="http://schemas.microsoft.com/office/powerpoint/2010/main" val="13037873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配送业务概览</a:t>
            </a:r>
            <a:r>
              <a:rPr kumimoji="1" lang="en-US" altLang="zh-CN" dirty="0" smtClean="0"/>
              <a:t>-</a:t>
            </a:r>
            <a:r>
              <a:rPr kumimoji="1" lang="zh-CN" altLang="en-US" dirty="0" smtClean="0"/>
              <a:t>沿用一期生产物料</a:t>
            </a:r>
            <a:r>
              <a:rPr kumimoji="1" lang="en-US" altLang="zh-CN" dirty="0" smtClean="0"/>
              <a:t>5</a:t>
            </a:r>
            <a:r>
              <a:rPr kumimoji="1" lang="zh-CN" altLang="en-US" dirty="0"/>
              <a:t>种配送</a:t>
            </a:r>
            <a:r>
              <a:rPr kumimoji="1" lang="en-US" altLang="zh-CN" dirty="0"/>
              <a:t>/</a:t>
            </a:r>
            <a:r>
              <a:rPr kumimoji="1" lang="zh-CN" altLang="en-US" dirty="0"/>
              <a:t>领料方式，配送由手工拉动变为手工拉动与系统拉动并存，实现精准物流</a:t>
            </a:r>
            <a:endParaRPr lang="zh-CN" altLang="en-US" dirty="0"/>
          </a:p>
        </p:txBody>
      </p:sp>
      <p:grpSp>
        <p:nvGrpSpPr>
          <p:cNvPr id="12" name="组合 11"/>
          <p:cNvGrpSpPr/>
          <p:nvPr/>
        </p:nvGrpSpPr>
        <p:grpSpPr>
          <a:xfrm>
            <a:off x="6824605" y="1045508"/>
            <a:ext cx="5233798" cy="3595594"/>
            <a:chOff x="5562600" y="3140074"/>
            <a:chExt cx="3416300" cy="3324226"/>
          </a:xfrm>
        </p:grpSpPr>
        <p:sp>
          <p:nvSpPr>
            <p:cNvPr id="13" name="Rectangle 32"/>
            <p:cNvSpPr>
              <a:spLocks noChangeArrowheads="1"/>
            </p:cNvSpPr>
            <p:nvPr/>
          </p:nvSpPr>
          <p:spPr bwMode="auto">
            <a:xfrm>
              <a:off x="5562600" y="3140074"/>
              <a:ext cx="3416300" cy="360000"/>
            </a:xfrm>
            <a:prstGeom prst="rect">
              <a:avLst/>
            </a:prstGeom>
            <a:solidFill>
              <a:schemeClr val="accent1">
                <a:lumMod val="40000"/>
                <a:lumOff val="60000"/>
              </a:schemeClr>
            </a:solidFill>
            <a:ln w="12700">
              <a:noFill/>
              <a:miter lim="800000"/>
              <a:headEnd/>
              <a:tailEnd/>
            </a:ln>
          </p:spPr>
          <p:txBody>
            <a:bodyPr lIns="82550" tIns="41275" rIns="82550" bIns="41275" anchor="ctr"/>
            <a:lstStyle/>
            <a:p>
              <a:pPr algn="ctr" defTabSz="739775">
                <a:defRPr/>
              </a:pPr>
              <a:r>
                <a:rPr lang="zh-CN" altLang="en-US" sz="1400" kern="0" dirty="0" smtClean="0">
                  <a:solidFill>
                    <a:sysClr val="windowText" lastClr="000000"/>
                  </a:solidFill>
                  <a:latin typeface="微软雅黑" pitchFamily="34" charset="-122"/>
                  <a:ea typeface="微软雅黑" panose="020B0503020204020204" pitchFamily="34" charset="-122"/>
                </a:rPr>
                <a:t>配送模式</a:t>
              </a:r>
              <a:endParaRPr lang="en-US" altLang="zh-CN" sz="1400" kern="0" dirty="0">
                <a:solidFill>
                  <a:sysClr val="windowText" lastClr="000000"/>
                </a:solidFill>
                <a:latin typeface="微软雅黑" pitchFamily="34" charset="-122"/>
                <a:ea typeface="微软雅黑" panose="020B0503020204020204" pitchFamily="34" charset="-122"/>
              </a:endParaRPr>
            </a:p>
          </p:txBody>
        </p:sp>
        <p:sp>
          <p:nvSpPr>
            <p:cNvPr id="14" name="Rectangle 32"/>
            <p:cNvSpPr>
              <a:spLocks noChangeArrowheads="1"/>
            </p:cNvSpPr>
            <p:nvPr/>
          </p:nvSpPr>
          <p:spPr bwMode="auto">
            <a:xfrm>
              <a:off x="5562600" y="3552825"/>
              <a:ext cx="3416300" cy="2911475"/>
            </a:xfrm>
            <a:prstGeom prst="rect">
              <a:avLst/>
            </a:prstGeom>
            <a:solidFill>
              <a:srgbClr val="FFFFFF"/>
            </a:solidFill>
            <a:ln w="12700">
              <a:noFill/>
              <a:miter lim="800000"/>
              <a:headEnd/>
              <a:tailEnd/>
            </a:ln>
          </p:spPr>
          <p:txBody>
            <a:bodyPr lIns="108000" tIns="0" rIns="108000" bIns="0"/>
            <a:lstStyle/>
            <a:p>
              <a:pPr marL="108000" indent="-108000" defTabSz="739775">
                <a:lnSpc>
                  <a:spcPct val="150000"/>
                </a:lnSpc>
                <a:buClr>
                  <a:prstClr val="black"/>
                </a:buClr>
                <a:buSzPct val="70000"/>
                <a:defRPr/>
              </a:pPr>
              <a:r>
                <a:rPr lang="zh-CN" altLang="en-US" b="0" kern="0" dirty="0">
                  <a:solidFill>
                    <a:prstClr val="black"/>
                  </a:solidFill>
                  <a:latin typeface="微软雅黑" pitchFamily="34" charset="-122"/>
                  <a:ea typeface="微软雅黑" panose="020B0503020204020204" pitchFamily="34" charset="-122"/>
                </a:rPr>
                <a:t>规范了未来的</a:t>
              </a:r>
              <a:r>
                <a:rPr lang="en-US" altLang="zh-CN" kern="0" dirty="0">
                  <a:solidFill>
                    <a:prstClr val="black"/>
                  </a:solidFill>
                  <a:latin typeface="微软雅黑" pitchFamily="34" charset="-122"/>
                  <a:ea typeface="微软雅黑" panose="020B0503020204020204" pitchFamily="34" charset="-122"/>
                </a:rPr>
                <a:t>5</a:t>
              </a:r>
              <a:r>
                <a:rPr lang="zh-CN" altLang="en-US" kern="0" dirty="0">
                  <a:solidFill>
                    <a:prstClr val="black"/>
                  </a:solidFill>
                  <a:latin typeface="微软雅黑" pitchFamily="34" charset="-122"/>
                  <a:ea typeface="微软雅黑" panose="020B0503020204020204" pitchFamily="34" charset="-122"/>
                </a:rPr>
                <a:t>种配送方式</a:t>
              </a:r>
              <a:r>
                <a:rPr lang="zh-CN" altLang="en-US" b="0" kern="0" dirty="0">
                  <a:solidFill>
                    <a:prstClr val="black"/>
                  </a:solidFill>
                  <a:latin typeface="微软雅黑" pitchFamily="34" charset="-122"/>
                  <a:ea typeface="微软雅黑" panose="020B0503020204020204" pitchFamily="34" charset="-122"/>
                </a:rPr>
                <a:t>（</a:t>
              </a:r>
              <a:r>
                <a:rPr lang="en-US" altLang="zh-CN" b="0" kern="0" dirty="0">
                  <a:solidFill>
                    <a:prstClr val="black"/>
                  </a:solidFill>
                  <a:latin typeface="微软雅黑" pitchFamily="34" charset="-122"/>
                  <a:ea typeface="微软雅黑" panose="020B0503020204020204" pitchFamily="34" charset="-122"/>
                </a:rPr>
                <a:t>1A/1B/2A/2B/3 ) </a:t>
              </a:r>
              <a:r>
                <a:rPr lang="zh-CN" altLang="en-US" b="0" kern="0" dirty="0" smtClean="0">
                  <a:solidFill>
                    <a:prstClr val="black"/>
                  </a:solidFill>
                  <a:latin typeface="微软雅黑" pitchFamily="34" charset="-122"/>
                  <a:ea typeface="微软雅黑" panose="020B0503020204020204" pitchFamily="34" charset="-122"/>
                </a:rPr>
                <a:t>，细化了每种</a:t>
              </a:r>
              <a:r>
                <a:rPr lang="zh-CN" altLang="en-US" kern="0" dirty="0" smtClean="0">
                  <a:solidFill>
                    <a:prstClr val="black"/>
                  </a:solidFill>
                  <a:latin typeface="微软雅黑" pitchFamily="34" charset="-122"/>
                  <a:ea typeface="微软雅黑" panose="020B0503020204020204" pitchFamily="34" charset="-122"/>
                </a:rPr>
                <a:t>物料类别对应的配送方式</a:t>
              </a:r>
              <a:endParaRPr lang="en-US" altLang="zh-CN" kern="0" dirty="0" smtClean="0">
                <a:solidFill>
                  <a:prstClr val="black"/>
                </a:solidFill>
                <a:latin typeface="微软雅黑" pitchFamily="34" charset="-122"/>
                <a:ea typeface="微软雅黑" panose="020B0503020204020204" pitchFamily="34" charset="-122"/>
              </a:endParaRPr>
            </a:p>
            <a:p>
              <a:pPr marL="108000" indent="-108000" defTabSz="739775">
                <a:lnSpc>
                  <a:spcPct val="150000"/>
                </a:lnSpc>
                <a:buClr>
                  <a:prstClr val="black"/>
                </a:buClr>
                <a:buSzPct val="70000"/>
                <a:defRPr/>
              </a:pPr>
              <a:r>
                <a:rPr kumimoji="1" lang="zh-CN" altLang="en-US" b="0" dirty="0" smtClean="0">
                  <a:solidFill>
                    <a:srgbClr val="000000"/>
                  </a:solidFill>
                  <a:latin typeface="微软雅黑" panose="020B0503020204020204" pitchFamily="34" charset="-122"/>
                  <a:ea typeface="微软雅黑" panose="020B0503020204020204" pitchFamily="34" charset="-122"/>
                  <a:cs typeface="微软雅黑"/>
                </a:rPr>
                <a:t>通过</a:t>
              </a:r>
              <a:r>
                <a:rPr kumimoji="1" lang="zh-CN" altLang="en-US" dirty="0" smtClean="0">
                  <a:solidFill>
                    <a:prstClr val="black"/>
                  </a:solidFill>
                  <a:latin typeface="微软雅黑" panose="020B0503020204020204" pitchFamily="34" charset="-122"/>
                  <a:ea typeface="微软雅黑" panose="020B0503020204020204" pitchFamily="34" charset="-122"/>
                  <a:cs typeface="微软雅黑"/>
                </a:rPr>
                <a:t>系统拉动配送，提高配送及时性、准确性</a:t>
              </a:r>
              <a:endParaRPr lang="en-US" altLang="zh-CN" kern="0" dirty="0" smtClean="0">
                <a:solidFill>
                  <a:prstClr val="black"/>
                </a:solidFill>
                <a:latin typeface="微软雅黑" pitchFamily="34" charset="-122"/>
                <a:ea typeface="微软雅黑" panose="020B0503020204020204" pitchFamily="34" charset="-122"/>
              </a:endParaRPr>
            </a:p>
            <a:p>
              <a:pPr marL="108000" indent="-108000" defTabSz="739775">
                <a:lnSpc>
                  <a:spcPct val="150000"/>
                </a:lnSpc>
                <a:buClr>
                  <a:prstClr val="black"/>
                </a:buClr>
                <a:buSzPct val="70000"/>
                <a:defRPr/>
              </a:pPr>
              <a:r>
                <a:rPr lang="zh-CN" altLang="en-US" kern="0" dirty="0" smtClean="0">
                  <a:solidFill>
                    <a:prstClr val="black"/>
                  </a:solidFill>
                  <a:latin typeface="微软雅黑" pitchFamily="34" charset="-122"/>
                  <a:ea typeface="微软雅黑" panose="020B0503020204020204" pitchFamily="34" charset="-122"/>
                </a:rPr>
                <a:t>供应商配送（</a:t>
              </a:r>
              <a:r>
                <a:rPr lang="en-US" altLang="zh-CN" kern="0" dirty="0" smtClean="0">
                  <a:solidFill>
                    <a:prstClr val="black"/>
                  </a:solidFill>
                  <a:latin typeface="微软雅黑" pitchFamily="34" charset="-122"/>
                  <a:ea typeface="微软雅黑" panose="020B0503020204020204" pitchFamily="34" charset="-122"/>
                </a:rPr>
                <a:t>1A/1B</a:t>
              </a:r>
              <a:r>
                <a:rPr lang="zh-CN" altLang="en-US" kern="0" dirty="0" smtClean="0">
                  <a:solidFill>
                    <a:prstClr val="black"/>
                  </a:solidFill>
                  <a:latin typeface="微软雅黑" pitchFamily="34" charset="-122"/>
                  <a:ea typeface="微软雅黑" panose="020B0503020204020204" pitchFamily="34" charset="-122"/>
                </a:rPr>
                <a:t>）</a:t>
              </a:r>
              <a:r>
                <a:rPr lang="en-US" altLang="zh-CN" kern="0" dirty="0" smtClean="0">
                  <a:solidFill>
                    <a:prstClr val="black"/>
                  </a:solidFill>
                  <a:latin typeface="微软雅黑" pitchFamily="34" charset="-122"/>
                  <a:ea typeface="微软雅黑" panose="020B0503020204020204" pitchFamily="34" charset="-122"/>
                </a:rPr>
                <a:t>:</a:t>
              </a:r>
            </a:p>
            <a:p>
              <a:pPr marL="108000" indent="-108000" defTabSz="739775">
                <a:lnSpc>
                  <a:spcPct val="150000"/>
                </a:lnSpc>
                <a:buClr>
                  <a:prstClr val="black"/>
                </a:buClr>
                <a:buSzPct val="100000"/>
                <a:buFont typeface="Arial" pitchFamily="34" charset="0"/>
                <a:buChar char="•"/>
                <a:defRPr/>
              </a:pPr>
              <a:r>
                <a:rPr kumimoji="1" lang="en-US" altLang="zh-CN" b="0" dirty="0" smtClean="0">
                  <a:solidFill>
                    <a:srgbClr val="000000"/>
                  </a:solidFill>
                  <a:latin typeface="微软雅黑" panose="020B0503020204020204" pitchFamily="34" charset="-122"/>
                  <a:ea typeface="微软雅黑" panose="020B0503020204020204" pitchFamily="34" charset="-122"/>
                  <a:cs typeface="微软雅黑"/>
                </a:rPr>
                <a:t>GSP</a:t>
              </a:r>
              <a:r>
                <a:rPr kumimoji="1" lang="zh-CN" altLang="en-US" b="0" dirty="0">
                  <a:solidFill>
                    <a:srgbClr val="000000"/>
                  </a:solidFill>
                  <a:latin typeface="微软雅黑" panose="020B0503020204020204" pitchFamily="34" charset="-122"/>
                  <a:ea typeface="微软雅黑" panose="020B0503020204020204" pitchFamily="34" charset="-122"/>
                  <a:cs typeface="微软雅黑"/>
                </a:rPr>
                <a:t>接收</a:t>
              </a:r>
              <a:r>
                <a:rPr kumimoji="1" lang="en-US" altLang="zh-CN" b="0" dirty="0">
                  <a:solidFill>
                    <a:srgbClr val="000000"/>
                  </a:solidFill>
                  <a:latin typeface="微软雅黑" panose="020B0503020204020204" pitchFamily="34" charset="-122"/>
                  <a:ea typeface="微软雅黑" panose="020B0503020204020204" pitchFamily="34" charset="-122"/>
                  <a:cs typeface="微软雅黑"/>
                </a:rPr>
                <a:t>SAP</a:t>
              </a:r>
              <a:r>
                <a:rPr kumimoji="1" lang="zh-CN" altLang="en-US" b="0" dirty="0">
                  <a:solidFill>
                    <a:srgbClr val="000000"/>
                  </a:solidFill>
                  <a:latin typeface="微软雅黑" panose="020B0503020204020204" pitchFamily="34" charset="-122"/>
                  <a:ea typeface="微软雅黑" panose="020B0503020204020204" pitchFamily="34" charset="-122"/>
                  <a:cs typeface="微软雅黑"/>
                </a:rPr>
                <a:t>系统的</a:t>
              </a:r>
              <a:r>
                <a:rPr kumimoji="1" lang="zh-CN" altLang="en-US" dirty="0">
                  <a:solidFill>
                    <a:prstClr val="black"/>
                  </a:solidFill>
                  <a:latin typeface="微软雅黑" panose="020B0503020204020204" pitchFamily="34" charset="-122"/>
                  <a:ea typeface="微软雅黑" panose="020B0503020204020204" pitchFamily="34" charset="-122"/>
                  <a:cs typeface="微软雅黑"/>
                </a:rPr>
                <a:t>生产订单</a:t>
              </a:r>
              <a:r>
                <a:rPr kumimoji="1" lang="zh-CN" altLang="en-US" b="0" dirty="0">
                  <a:solidFill>
                    <a:srgbClr val="000000"/>
                  </a:solidFill>
                  <a:latin typeface="微软雅黑" panose="020B0503020204020204" pitchFamily="34" charset="-122"/>
                  <a:ea typeface="微软雅黑" panose="020B0503020204020204" pitchFamily="34" charset="-122"/>
                  <a:cs typeface="微软雅黑"/>
                </a:rPr>
                <a:t>驱动供应商拣配备料送货，减少人工干预提升效率</a:t>
              </a:r>
              <a:endParaRPr kumimoji="1" lang="en-US" altLang="zh-CN" b="0" dirty="0">
                <a:solidFill>
                  <a:srgbClr val="000000"/>
                </a:solidFill>
                <a:latin typeface="微软雅黑" panose="020B0503020204020204" pitchFamily="34" charset="-122"/>
                <a:ea typeface="微软雅黑" panose="020B0503020204020204" pitchFamily="34" charset="-122"/>
                <a:cs typeface="微软雅黑"/>
              </a:endParaRPr>
            </a:p>
            <a:p>
              <a:pPr marL="108000" indent="-108000" defTabSz="739775">
                <a:lnSpc>
                  <a:spcPct val="150000"/>
                </a:lnSpc>
                <a:buClr>
                  <a:prstClr val="black"/>
                </a:buClr>
                <a:buSzPct val="100000"/>
                <a:buFont typeface="Arial" pitchFamily="34" charset="0"/>
                <a:buChar char="•"/>
                <a:defRPr/>
              </a:pPr>
              <a:r>
                <a:rPr kumimoji="1" lang="zh-CN" altLang="en-US" dirty="0">
                  <a:solidFill>
                    <a:prstClr val="black"/>
                  </a:solidFill>
                  <a:latin typeface="微软雅黑" panose="020B0503020204020204" pitchFamily="34" charset="-122"/>
                  <a:ea typeface="微软雅黑" panose="020B0503020204020204" pitchFamily="34" charset="-122"/>
                  <a:cs typeface="微软雅黑"/>
                </a:rPr>
                <a:t>现场触发配送指令</a:t>
              </a:r>
              <a:r>
                <a:rPr kumimoji="1" lang="zh-CN" altLang="en-US" b="0" dirty="0">
                  <a:solidFill>
                    <a:srgbClr val="000000"/>
                  </a:solidFill>
                  <a:latin typeface="微软雅黑" panose="020B0503020204020204" pitchFamily="34" charset="-122"/>
                  <a:ea typeface="微软雅黑" panose="020B0503020204020204" pitchFamily="34" charset="-122"/>
                  <a:cs typeface="微软雅黑"/>
                </a:rPr>
                <a:t>指导物料配送</a:t>
              </a:r>
              <a:endParaRPr kumimoji="1" lang="en-US" altLang="zh-CN" b="0" dirty="0">
                <a:solidFill>
                  <a:srgbClr val="000000"/>
                </a:solidFill>
                <a:latin typeface="微软雅黑" panose="020B0503020204020204" pitchFamily="34" charset="-122"/>
                <a:ea typeface="微软雅黑" panose="020B0503020204020204" pitchFamily="34" charset="-122"/>
                <a:cs typeface="微软雅黑"/>
              </a:endParaRPr>
            </a:p>
            <a:p>
              <a:pPr marL="108000" indent="-108000" defTabSz="739775">
                <a:lnSpc>
                  <a:spcPct val="150000"/>
                </a:lnSpc>
                <a:buClr>
                  <a:prstClr val="black"/>
                </a:buClr>
                <a:buSzPct val="100000"/>
                <a:buFont typeface="Arial" pitchFamily="34" charset="0"/>
                <a:buChar char="•"/>
                <a:defRPr/>
              </a:pPr>
              <a:r>
                <a:rPr kumimoji="1" lang="zh-CN" altLang="en-US" b="0" dirty="0">
                  <a:solidFill>
                    <a:schemeClr val="tx1"/>
                  </a:solidFill>
                  <a:latin typeface="微软雅黑" panose="020B0503020204020204" pitchFamily="34" charset="-122"/>
                  <a:ea typeface="微软雅黑" panose="020B0503020204020204" pitchFamily="34" charset="-122"/>
                  <a:cs typeface="微软雅黑"/>
                </a:rPr>
                <a:t>业务前提：不考虑自有库存</a:t>
              </a:r>
              <a:endParaRPr kumimoji="1" lang="en-US" altLang="zh-CN" b="0" dirty="0">
                <a:solidFill>
                  <a:srgbClr val="000000"/>
                </a:solidFill>
                <a:latin typeface="微软雅黑" panose="020B0503020204020204" pitchFamily="34" charset="-122"/>
                <a:ea typeface="微软雅黑" panose="020B0503020204020204" pitchFamily="34" charset="-122"/>
                <a:cs typeface="微软雅黑"/>
              </a:endParaRPr>
            </a:p>
            <a:p>
              <a:pPr marL="108000" indent="-108000" defTabSz="739775">
                <a:lnSpc>
                  <a:spcPct val="150000"/>
                </a:lnSpc>
                <a:buClr>
                  <a:prstClr val="black"/>
                </a:buClr>
                <a:buSzPct val="100000"/>
                <a:defRPr/>
              </a:pPr>
              <a:r>
                <a:rPr kumimoji="1" lang="zh-CN" altLang="en-US" dirty="0">
                  <a:solidFill>
                    <a:prstClr val="black"/>
                  </a:solidFill>
                  <a:latin typeface="微软雅黑" panose="020B0503020204020204" pitchFamily="34" charset="-122"/>
                  <a:ea typeface="微软雅黑" panose="020B0503020204020204" pitchFamily="34" charset="-122"/>
                  <a:cs typeface="微软雅黑"/>
                </a:rPr>
                <a:t>厂内物流配送（</a:t>
              </a:r>
              <a:r>
                <a:rPr kumimoji="1" lang="en-US" altLang="zh-CN" dirty="0">
                  <a:solidFill>
                    <a:prstClr val="black"/>
                  </a:solidFill>
                  <a:latin typeface="微软雅黑" panose="020B0503020204020204" pitchFamily="34" charset="-122"/>
                  <a:ea typeface="微软雅黑" panose="020B0503020204020204" pitchFamily="34" charset="-122"/>
                  <a:cs typeface="微软雅黑"/>
                </a:rPr>
                <a:t>2A/2B</a:t>
              </a:r>
              <a:r>
                <a:rPr kumimoji="1" lang="zh-CN" altLang="en-US" dirty="0">
                  <a:solidFill>
                    <a:prstClr val="black"/>
                  </a:solidFill>
                  <a:latin typeface="微软雅黑" panose="020B0503020204020204" pitchFamily="34" charset="-122"/>
                  <a:ea typeface="微软雅黑" panose="020B0503020204020204" pitchFamily="34" charset="-122"/>
                  <a:cs typeface="微软雅黑"/>
                </a:rPr>
                <a:t>）</a:t>
              </a:r>
              <a:endParaRPr kumimoji="1" lang="en-US" altLang="zh-CN" dirty="0">
                <a:solidFill>
                  <a:prstClr val="black"/>
                </a:solidFill>
                <a:latin typeface="微软雅黑" panose="020B0503020204020204" pitchFamily="34" charset="-122"/>
                <a:ea typeface="微软雅黑" panose="020B0503020204020204" pitchFamily="34" charset="-122"/>
                <a:cs typeface="微软雅黑"/>
              </a:endParaRPr>
            </a:p>
            <a:p>
              <a:pPr marL="108000" indent="-108000" defTabSz="739775">
                <a:lnSpc>
                  <a:spcPct val="150000"/>
                </a:lnSpc>
                <a:buClr>
                  <a:prstClr val="black"/>
                </a:buClr>
                <a:buSzPct val="100000"/>
                <a:buFont typeface="Arial" pitchFamily="34" charset="0"/>
                <a:buChar char="•"/>
                <a:defRPr/>
              </a:pPr>
              <a:r>
                <a:rPr kumimoji="1" lang="zh-CN" altLang="en-US" b="0" dirty="0">
                  <a:solidFill>
                    <a:prstClr val="black"/>
                  </a:solidFill>
                  <a:latin typeface="微软雅黑" panose="020B0503020204020204" pitchFamily="34" charset="-122"/>
                  <a:ea typeface="微软雅黑" panose="020B0503020204020204" pitchFamily="34" charset="-122"/>
                  <a:cs typeface="微软雅黑"/>
                </a:rPr>
                <a:t>从仓库</a:t>
              </a:r>
              <a:r>
                <a:rPr kumimoji="1" lang="zh-CN" altLang="en-US" dirty="0">
                  <a:solidFill>
                    <a:prstClr val="black"/>
                  </a:solidFill>
                  <a:latin typeface="微软雅黑" panose="020B0503020204020204" pitchFamily="34" charset="-122"/>
                  <a:ea typeface="微软雅黑" panose="020B0503020204020204" pitchFamily="34" charset="-122"/>
                  <a:cs typeface="微软雅黑"/>
                </a:rPr>
                <a:t>直送</a:t>
              </a:r>
              <a:r>
                <a:rPr kumimoji="1" lang="zh-CN" altLang="en-US" b="0" dirty="0">
                  <a:solidFill>
                    <a:prstClr val="black"/>
                  </a:solidFill>
                  <a:latin typeface="微软雅黑" panose="020B0503020204020204" pitchFamily="34" charset="-122"/>
                  <a:ea typeface="微软雅黑" panose="020B0503020204020204" pitchFamily="34" charset="-122"/>
                  <a:cs typeface="微软雅黑"/>
                </a:rPr>
                <a:t>现场的，通过</a:t>
              </a:r>
              <a:r>
                <a:rPr kumimoji="1" lang="en-US" altLang="zh-CN" dirty="0">
                  <a:solidFill>
                    <a:prstClr val="black"/>
                  </a:solidFill>
                  <a:latin typeface="微软雅黑" panose="020B0503020204020204" pitchFamily="34" charset="-122"/>
                  <a:ea typeface="微软雅黑" panose="020B0503020204020204" pitchFamily="34" charset="-122"/>
                  <a:cs typeface="微软雅黑"/>
                </a:rPr>
                <a:t>MES</a:t>
              </a:r>
              <a:r>
                <a:rPr kumimoji="1" lang="zh-CN" altLang="en-US" dirty="0">
                  <a:solidFill>
                    <a:prstClr val="black"/>
                  </a:solidFill>
                  <a:latin typeface="微软雅黑" panose="020B0503020204020204" pitchFamily="34" charset="-122"/>
                  <a:ea typeface="微软雅黑" panose="020B0503020204020204" pitchFamily="34" charset="-122"/>
                  <a:cs typeface="微软雅黑"/>
                </a:rPr>
                <a:t>触发配送指令</a:t>
              </a:r>
              <a:r>
                <a:rPr kumimoji="1" lang="zh-CN" altLang="en-US" b="0" dirty="0">
                  <a:solidFill>
                    <a:prstClr val="black"/>
                  </a:solidFill>
                  <a:latin typeface="微软雅黑" panose="020B0503020204020204" pitchFamily="34" charset="-122"/>
                  <a:ea typeface="微软雅黑" panose="020B0503020204020204" pitchFamily="34" charset="-122"/>
                  <a:cs typeface="微软雅黑"/>
                </a:rPr>
                <a:t>指导物料配送。</a:t>
              </a:r>
              <a:endParaRPr kumimoji="1" lang="en-US" altLang="zh-CN" b="0" dirty="0">
                <a:solidFill>
                  <a:prstClr val="black"/>
                </a:solidFill>
                <a:latin typeface="微软雅黑" panose="020B0503020204020204" pitchFamily="34" charset="-122"/>
                <a:ea typeface="微软雅黑" panose="020B0503020204020204" pitchFamily="34" charset="-122"/>
                <a:cs typeface="微软雅黑"/>
              </a:endParaRPr>
            </a:p>
            <a:p>
              <a:pPr marL="108000" indent="-108000" defTabSz="739775">
                <a:lnSpc>
                  <a:spcPct val="150000"/>
                </a:lnSpc>
                <a:buClr>
                  <a:prstClr val="black"/>
                </a:buClr>
                <a:buSzPct val="100000"/>
                <a:buFont typeface="Arial" pitchFamily="34" charset="0"/>
                <a:buChar char="•"/>
                <a:defRPr/>
              </a:pPr>
              <a:r>
                <a:rPr kumimoji="1" lang="zh-CN" altLang="en-US" dirty="0">
                  <a:solidFill>
                    <a:prstClr val="black"/>
                  </a:solidFill>
                  <a:latin typeface="微软雅黑" panose="020B0503020204020204" pitchFamily="34" charset="-122"/>
                  <a:ea typeface="微软雅黑" panose="020B0503020204020204" pitchFamily="34" charset="-122"/>
                  <a:cs typeface="微软雅黑"/>
                </a:rPr>
                <a:t>经分拣区</a:t>
              </a:r>
              <a:r>
                <a:rPr kumimoji="1" lang="zh-CN" altLang="en-US" b="0" dirty="0">
                  <a:solidFill>
                    <a:prstClr val="black"/>
                  </a:solidFill>
                  <a:latin typeface="微软雅黑" panose="020B0503020204020204" pitchFamily="34" charset="-122"/>
                  <a:ea typeface="微软雅黑" panose="020B0503020204020204" pitchFamily="34" charset="-122"/>
                  <a:cs typeface="微软雅黑"/>
                </a:rPr>
                <a:t>的配送，仓库到拣配区的配送根据</a:t>
              </a:r>
              <a:r>
                <a:rPr kumimoji="1" lang="zh-CN" altLang="en-US" dirty="0">
                  <a:solidFill>
                    <a:prstClr val="black"/>
                  </a:solidFill>
                  <a:latin typeface="微软雅黑" panose="020B0503020204020204" pitchFamily="34" charset="-122"/>
                  <a:ea typeface="微软雅黑" panose="020B0503020204020204" pitchFamily="34" charset="-122"/>
                  <a:cs typeface="微软雅黑"/>
                </a:rPr>
                <a:t>日滚动计划</a:t>
              </a:r>
              <a:r>
                <a:rPr kumimoji="1" lang="zh-CN" altLang="en-US" b="0" dirty="0">
                  <a:solidFill>
                    <a:prstClr val="black"/>
                  </a:solidFill>
                  <a:latin typeface="微软雅黑" panose="020B0503020204020204" pitchFamily="34" charset="-122"/>
                  <a:ea typeface="微软雅黑" panose="020B0503020204020204" pitchFamily="34" charset="-122"/>
                  <a:cs typeface="微软雅黑"/>
                </a:rPr>
                <a:t>生成拣配单驱动</a:t>
              </a:r>
              <a:r>
                <a:rPr kumimoji="1" lang="zh-CN" altLang="en-US" b="0" dirty="0" smtClean="0">
                  <a:solidFill>
                    <a:prstClr val="black"/>
                  </a:solidFill>
                  <a:latin typeface="微软雅黑" panose="020B0503020204020204" pitchFamily="34" charset="-122"/>
                  <a:ea typeface="微软雅黑" panose="020B0503020204020204" pitchFamily="34" charset="-122"/>
                  <a:cs typeface="微软雅黑"/>
                </a:rPr>
                <a:t>。</a:t>
              </a:r>
              <a:endParaRPr lang="en-US" altLang="zh-CN" b="0" kern="0" dirty="0">
                <a:solidFill>
                  <a:sysClr val="windowText" lastClr="000000"/>
                </a:solidFill>
                <a:latin typeface="微软雅黑" pitchFamily="34" charset="-122"/>
                <a:ea typeface="微软雅黑" panose="020B0503020204020204" pitchFamily="34" charset="-122"/>
              </a:endParaRPr>
            </a:p>
          </p:txBody>
        </p:sp>
      </p:grpSp>
      <p:grpSp>
        <p:nvGrpSpPr>
          <p:cNvPr id="57" name="组合 56"/>
          <p:cNvGrpSpPr/>
          <p:nvPr/>
        </p:nvGrpSpPr>
        <p:grpSpPr>
          <a:xfrm>
            <a:off x="393445" y="1173202"/>
            <a:ext cx="5219079" cy="2927332"/>
            <a:chOff x="516058" y="3033181"/>
            <a:chExt cx="7961952" cy="2727534"/>
          </a:xfrm>
        </p:grpSpPr>
        <p:grpSp>
          <p:nvGrpSpPr>
            <p:cNvPr id="16" name="Group 126"/>
            <p:cNvGrpSpPr>
              <a:grpSpLocks/>
            </p:cNvGrpSpPr>
            <p:nvPr/>
          </p:nvGrpSpPr>
          <p:grpSpPr bwMode="auto">
            <a:xfrm>
              <a:off x="5273017" y="3289302"/>
              <a:ext cx="116836" cy="81037"/>
              <a:chOff x="3047" y="1694"/>
              <a:chExt cx="494" cy="270"/>
            </a:xfrm>
          </p:grpSpPr>
          <p:sp>
            <p:nvSpPr>
              <p:cNvPr id="17" name="Freeform 127"/>
              <p:cNvSpPr>
                <a:spLocks/>
              </p:cNvSpPr>
              <p:nvPr/>
            </p:nvSpPr>
            <p:spPr bwMode="auto">
              <a:xfrm>
                <a:off x="3047" y="1867"/>
                <a:ext cx="62" cy="97"/>
              </a:xfrm>
              <a:custGeom>
                <a:avLst/>
                <a:gdLst>
                  <a:gd name="T0" fmla="*/ 4 w 62"/>
                  <a:gd name="T1" fmla="*/ 71 h 97"/>
                  <a:gd name="T2" fmla="*/ 13 w 62"/>
                  <a:gd name="T3" fmla="*/ 66 h 97"/>
                  <a:gd name="T4" fmla="*/ 19 w 62"/>
                  <a:gd name="T5" fmla="*/ 66 h 97"/>
                  <a:gd name="T6" fmla="*/ 20 w 62"/>
                  <a:gd name="T7" fmla="*/ 71 h 97"/>
                  <a:gd name="T8" fmla="*/ 21 w 62"/>
                  <a:gd name="T9" fmla="*/ 74 h 97"/>
                  <a:gd name="T10" fmla="*/ 27 w 62"/>
                  <a:gd name="T11" fmla="*/ 78 h 97"/>
                  <a:gd name="T12" fmla="*/ 32 w 62"/>
                  <a:gd name="T13" fmla="*/ 77 h 97"/>
                  <a:gd name="T14" fmla="*/ 37 w 62"/>
                  <a:gd name="T15" fmla="*/ 68 h 97"/>
                  <a:gd name="T16" fmla="*/ 37 w 62"/>
                  <a:gd name="T17" fmla="*/ 61 h 97"/>
                  <a:gd name="T18" fmla="*/ 34 w 62"/>
                  <a:gd name="T19" fmla="*/ 60 h 97"/>
                  <a:gd name="T20" fmla="*/ 32 w 62"/>
                  <a:gd name="T21" fmla="*/ 61 h 97"/>
                  <a:gd name="T22" fmla="*/ 27 w 62"/>
                  <a:gd name="T23" fmla="*/ 57 h 97"/>
                  <a:gd name="T24" fmla="*/ 17 w 62"/>
                  <a:gd name="T25" fmla="*/ 55 h 97"/>
                  <a:gd name="T26" fmla="*/ 9 w 62"/>
                  <a:gd name="T27" fmla="*/ 53 h 97"/>
                  <a:gd name="T28" fmla="*/ 7 w 62"/>
                  <a:gd name="T29" fmla="*/ 47 h 97"/>
                  <a:gd name="T30" fmla="*/ 3 w 62"/>
                  <a:gd name="T31" fmla="*/ 42 h 97"/>
                  <a:gd name="T32" fmla="*/ 2 w 62"/>
                  <a:gd name="T33" fmla="*/ 41 h 97"/>
                  <a:gd name="T34" fmla="*/ 2 w 62"/>
                  <a:gd name="T35" fmla="*/ 39 h 97"/>
                  <a:gd name="T36" fmla="*/ 4 w 62"/>
                  <a:gd name="T37" fmla="*/ 22 h 97"/>
                  <a:gd name="T38" fmla="*/ 11 w 62"/>
                  <a:gd name="T39" fmla="*/ 14 h 97"/>
                  <a:gd name="T40" fmla="*/ 19 w 62"/>
                  <a:gd name="T41" fmla="*/ 9 h 97"/>
                  <a:gd name="T42" fmla="*/ 29 w 62"/>
                  <a:gd name="T43" fmla="*/ 4 h 97"/>
                  <a:gd name="T44" fmla="*/ 37 w 62"/>
                  <a:gd name="T45" fmla="*/ 1 h 97"/>
                  <a:gd name="T46" fmla="*/ 43 w 62"/>
                  <a:gd name="T47" fmla="*/ 0 h 97"/>
                  <a:gd name="T48" fmla="*/ 49 w 62"/>
                  <a:gd name="T49" fmla="*/ 2 h 97"/>
                  <a:gd name="T50" fmla="*/ 54 w 62"/>
                  <a:gd name="T51" fmla="*/ 7 h 97"/>
                  <a:gd name="T52" fmla="*/ 58 w 62"/>
                  <a:gd name="T53" fmla="*/ 10 h 97"/>
                  <a:gd name="T54" fmla="*/ 61 w 62"/>
                  <a:gd name="T55" fmla="*/ 20 h 97"/>
                  <a:gd name="T56" fmla="*/ 54 w 62"/>
                  <a:gd name="T57" fmla="*/ 23 h 97"/>
                  <a:gd name="T58" fmla="*/ 43 w 62"/>
                  <a:gd name="T59" fmla="*/ 24 h 97"/>
                  <a:gd name="T60" fmla="*/ 38 w 62"/>
                  <a:gd name="T61" fmla="*/ 23 h 97"/>
                  <a:gd name="T62" fmla="*/ 37 w 62"/>
                  <a:gd name="T63" fmla="*/ 19 h 97"/>
                  <a:gd name="T64" fmla="*/ 38 w 62"/>
                  <a:gd name="T65" fmla="*/ 17 h 97"/>
                  <a:gd name="T66" fmla="*/ 34 w 62"/>
                  <a:gd name="T67" fmla="*/ 18 h 97"/>
                  <a:gd name="T68" fmla="*/ 28 w 62"/>
                  <a:gd name="T69" fmla="*/ 21 h 97"/>
                  <a:gd name="T70" fmla="*/ 23 w 62"/>
                  <a:gd name="T71" fmla="*/ 24 h 97"/>
                  <a:gd name="T72" fmla="*/ 22 w 62"/>
                  <a:gd name="T73" fmla="*/ 30 h 97"/>
                  <a:gd name="T74" fmla="*/ 26 w 62"/>
                  <a:gd name="T75" fmla="*/ 33 h 97"/>
                  <a:gd name="T76" fmla="*/ 28 w 62"/>
                  <a:gd name="T77" fmla="*/ 35 h 97"/>
                  <a:gd name="T78" fmla="*/ 35 w 62"/>
                  <a:gd name="T79" fmla="*/ 35 h 97"/>
                  <a:gd name="T80" fmla="*/ 42 w 62"/>
                  <a:gd name="T81" fmla="*/ 36 h 97"/>
                  <a:gd name="T82" fmla="*/ 49 w 62"/>
                  <a:gd name="T83" fmla="*/ 40 h 97"/>
                  <a:gd name="T84" fmla="*/ 53 w 62"/>
                  <a:gd name="T85" fmla="*/ 42 h 97"/>
                  <a:gd name="T86" fmla="*/ 58 w 62"/>
                  <a:gd name="T87" fmla="*/ 47 h 97"/>
                  <a:gd name="T88" fmla="*/ 58 w 62"/>
                  <a:gd name="T89" fmla="*/ 53 h 97"/>
                  <a:gd name="T90" fmla="*/ 57 w 62"/>
                  <a:gd name="T91" fmla="*/ 55 h 97"/>
                  <a:gd name="T92" fmla="*/ 55 w 62"/>
                  <a:gd name="T93" fmla="*/ 64 h 97"/>
                  <a:gd name="T94" fmla="*/ 52 w 62"/>
                  <a:gd name="T95" fmla="*/ 72 h 97"/>
                  <a:gd name="T96" fmla="*/ 50 w 62"/>
                  <a:gd name="T97" fmla="*/ 78 h 97"/>
                  <a:gd name="T98" fmla="*/ 42 w 62"/>
                  <a:gd name="T99" fmla="*/ 84 h 97"/>
                  <a:gd name="T100" fmla="*/ 35 w 62"/>
                  <a:gd name="T101" fmla="*/ 88 h 97"/>
                  <a:gd name="T102" fmla="*/ 27 w 62"/>
                  <a:gd name="T103" fmla="*/ 94 h 97"/>
                  <a:gd name="T104" fmla="*/ 20 w 62"/>
                  <a:gd name="T105" fmla="*/ 94 h 97"/>
                  <a:gd name="T106" fmla="*/ 12 w 62"/>
                  <a:gd name="T107" fmla="*/ 96 h 97"/>
                  <a:gd name="T108" fmla="*/ 7 w 62"/>
                  <a:gd name="T109" fmla="*/ 95 h 97"/>
                  <a:gd name="T110" fmla="*/ 2 w 62"/>
                  <a:gd name="T111" fmla="*/ 94 h 97"/>
                  <a:gd name="T112" fmla="*/ 1 w 62"/>
                  <a:gd name="T113" fmla="*/ 89 h 97"/>
                  <a:gd name="T114" fmla="*/ 1 w 62"/>
                  <a:gd name="T115" fmla="*/ 84 h 97"/>
                  <a:gd name="T116" fmla="*/ 1 w 62"/>
                  <a:gd name="T117" fmla="*/ 79 h 97"/>
                  <a:gd name="T118" fmla="*/ 0 w 62"/>
                  <a:gd name="T119" fmla="*/ 74 h 9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2"/>
                  <a:gd name="T181" fmla="*/ 0 h 97"/>
                  <a:gd name="T182" fmla="*/ 62 w 62"/>
                  <a:gd name="T183" fmla="*/ 97 h 9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2" h="97">
                    <a:moveTo>
                      <a:pt x="0" y="74"/>
                    </a:moveTo>
                    <a:lnTo>
                      <a:pt x="4" y="71"/>
                    </a:lnTo>
                    <a:lnTo>
                      <a:pt x="11" y="68"/>
                    </a:lnTo>
                    <a:lnTo>
                      <a:pt x="13" y="66"/>
                    </a:lnTo>
                    <a:lnTo>
                      <a:pt x="20" y="65"/>
                    </a:lnTo>
                    <a:lnTo>
                      <a:pt x="19" y="66"/>
                    </a:lnTo>
                    <a:lnTo>
                      <a:pt x="20" y="68"/>
                    </a:lnTo>
                    <a:lnTo>
                      <a:pt x="20" y="71"/>
                    </a:lnTo>
                    <a:lnTo>
                      <a:pt x="20" y="72"/>
                    </a:lnTo>
                    <a:lnTo>
                      <a:pt x="21" y="74"/>
                    </a:lnTo>
                    <a:lnTo>
                      <a:pt x="23" y="77"/>
                    </a:lnTo>
                    <a:lnTo>
                      <a:pt x="27" y="78"/>
                    </a:lnTo>
                    <a:lnTo>
                      <a:pt x="29" y="77"/>
                    </a:lnTo>
                    <a:lnTo>
                      <a:pt x="32" y="77"/>
                    </a:lnTo>
                    <a:lnTo>
                      <a:pt x="35" y="73"/>
                    </a:lnTo>
                    <a:lnTo>
                      <a:pt x="37" y="68"/>
                    </a:lnTo>
                    <a:lnTo>
                      <a:pt x="38" y="63"/>
                    </a:lnTo>
                    <a:lnTo>
                      <a:pt x="37" y="61"/>
                    </a:lnTo>
                    <a:lnTo>
                      <a:pt x="37" y="60"/>
                    </a:lnTo>
                    <a:lnTo>
                      <a:pt x="34" y="60"/>
                    </a:lnTo>
                    <a:lnTo>
                      <a:pt x="34" y="58"/>
                    </a:lnTo>
                    <a:lnTo>
                      <a:pt x="32" y="61"/>
                    </a:lnTo>
                    <a:lnTo>
                      <a:pt x="30" y="57"/>
                    </a:lnTo>
                    <a:lnTo>
                      <a:pt x="27" y="57"/>
                    </a:lnTo>
                    <a:lnTo>
                      <a:pt x="21" y="56"/>
                    </a:lnTo>
                    <a:lnTo>
                      <a:pt x="17" y="55"/>
                    </a:lnTo>
                    <a:lnTo>
                      <a:pt x="12" y="54"/>
                    </a:lnTo>
                    <a:lnTo>
                      <a:pt x="9" y="53"/>
                    </a:lnTo>
                    <a:lnTo>
                      <a:pt x="6" y="52"/>
                    </a:lnTo>
                    <a:lnTo>
                      <a:pt x="7" y="47"/>
                    </a:lnTo>
                    <a:lnTo>
                      <a:pt x="3" y="45"/>
                    </a:lnTo>
                    <a:lnTo>
                      <a:pt x="3" y="42"/>
                    </a:lnTo>
                    <a:lnTo>
                      <a:pt x="2" y="41"/>
                    </a:lnTo>
                    <a:lnTo>
                      <a:pt x="2" y="40"/>
                    </a:lnTo>
                    <a:lnTo>
                      <a:pt x="2" y="39"/>
                    </a:lnTo>
                    <a:lnTo>
                      <a:pt x="3" y="28"/>
                    </a:lnTo>
                    <a:lnTo>
                      <a:pt x="4" y="22"/>
                    </a:lnTo>
                    <a:lnTo>
                      <a:pt x="8" y="20"/>
                    </a:lnTo>
                    <a:lnTo>
                      <a:pt x="11" y="14"/>
                    </a:lnTo>
                    <a:lnTo>
                      <a:pt x="14" y="11"/>
                    </a:lnTo>
                    <a:lnTo>
                      <a:pt x="19" y="9"/>
                    </a:lnTo>
                    <a:lnTo>
                      <a:pt x="24" y="8"/>
                    </a:lnTo>
                    <a:lnTo>
                      <a:pt x="29" y="4"/>
                    </a:lnTo>
                    <a:lnTo>
                      <a:pt x="33" y="0"/>
                    </a:lnTo>
                    <a:lnTo>
                      <a:pt x="37" y="1"/>
                    </a:lnTo>
                    <a:lnTo>
                      <a:pt x="41" y="0"/>
                    </a:lnTo>
                    <a:lnTo>
                      <a:pt x="43" y="0"/>
                    </a:lnTo>
                    <a:lnTo>
                      <a:pt x="45" y="0"/>
                    </a:lnTo>
                    <a:lnTo>
                      <a:pt x="49" y="2"/>
                    </a:lnTo>
                    <a:lnTo>
                      <a:pt x="52" y="3"/>
                    </a:lnTo>
                    <a:lnTo>
                      <a:pt x="54" y="7"/>
                    </a:lnTo>
                    <a:lnTo>
                      <a:pt x="55" y="9"/>
                    </a:lnTo>
                    <a:lnTo>
                      <a:pt x="58" y="10"/>
                    </a:lnTo>
                    <a:lnTo>
                      <a:pt x="60" y="14"/>
                    </a:lnTo>
                    <a:lnTo>
                      <a:pt x="61" y="20"/>
                    </a:lnTo>
                    <a:lnTo>
                      <a:pt x="60" y="21"/>
                    </a:lnTo>
                    <a:lnTo>
                      <a:pt x="54" y="23"/>
                    </a:lnTo>
                    <a:lnTo>
                      <a:pt x="49" y="24"/>
                    </a:lnTo>
                    <a:lnTo>
                      <a:pt x="43" y="24"/>
                    </a:lnTo>
                    <a:lnTo>
                      <a:pt x="39" y="26"/>
                    </a:lnTo>
                    <a:lnTo>
                      <a:pt x="38" y="23"/>
                    </a:lnTo>
                    <a:lnTo>
                      <a:pt x="38" y="21"/>
                    </a:lnTo>
                    <a:lnTo>
                      <a:pt x="37" y="19"/>
                    </a:lnTo>
                    <a:lnTo>
                      <a:pt x="39" y="18"/>
                    </a:lnTo>
                    <a:lnTo>
                      <a:pt x="38" y="17"/>
                    </a:lnTo>
                    <a:lnTo>
                      <a:pt x="34" y="18"/>
                    </a:lnTo>
                    <a:lnTo>
                      <a:pt x="33" y="18"/>
                    </a:lnTo>
                    <a:lnTo>
                      <a:pt x="28" y="21"/>
                    </a:lnTo>
                    <a:lnTo>
                      <a:pt x="26" y="23"/>
                    </a:lnTo>
                    <a:lnTo>
                      <a:pt x="23" y="24"/>
                    </a:lnTo>
                    <a:lnTo>
                      <a:pt x="22" y="28"/>
                    </a:lnTo>
                    <a:lnTo>
                      <a:pt x="22" y="30"/>
                    </a:lnTo>
                    <a:lnTo>
                      <a:pt x="23" y="31"/>
                    </a:lnTo>
                    <a:lnTo>
                      <a:pt x="26" y="33"/>
                    </a:lnTo>
                    <a:lnTo>
                      <a:pt x="27" y="35"/>
                    </a:lnTo>
                    <a:lnTo>
                      <a:pt x="28" y="35"/>
                    </a:lnTo>
                    <a:lnTo>
                      <a:pt x="32" y="36"/>
                    </a:lnTo>
                    <a:lnTo>
                      <a:pt x="35" y="35"/>
                    </a:lnTo>
                    <a:lnTo>
                      <a:pt x="38" y="35"/>
                    </a:lnTo>
                    <a:lnTo>
                      <a:pt x="42" y="36"/>
                    </a:lnTo>
                    <a:lnTo>
                      <a:pt x="44" y="39"/>
                    </a:lnTo>
                    <a:lnTo>
                      <a:pt x="49" y="40"/>
                    </a:lnTo>
                    <a:lnTo>
                      <a:pt x="52" y="42"/>
                    </a:lnTo>
                    <a:lnTo>
                      <a:pt x="53" y="42"/>
                    </a:lnTo>
                    <a:lnTo>
                      <a:pt x="58" y="45"/>
                    </a:lnTo>
                    <a:lnTo>
                      <a:pt x="58" y="47"/>
                    </a:lnTo>
                    <a:lnTo>
                      <a:pt x="59" y="52"/>
                    </a:lnTo>
                    <a:lnTo>
                      <a:pt x="58" y="53"/>
                    </a:lnTo>
                    <a:lnTo>
                      <a:pt x="57" y="54"/>
                    </a:lnTo>
                    <a:lnTo>
                      <a:pt x="57" y="55"/>
                    </a:lnTo>
                    <a:lnTo>
                      <a:pt x="55" y="60"/>
                    </a:lnTo>
                    <a:lnTo>
                      <a:pt x="55" y="64"/>
                    </a:lnTo>
                    <a:lnTo>
                      <a:pt x="55" y="68"/>
                    </a:lnTo>
                    <a:lnTo>
                      <a:pt x="52" y="72"/>
                    </a:lnTo>
                    <a:lnTo>
                      <a:pt x="51" y="74"/>
                    </a:lnTo>
                    <a:lnTo>
                      <a:pt x="50" y="78"/>
                    </a:lnTo>
                    <a:lnTo>
                      <a:pt x="47" y="82"/>
                    </a:lnTo>
                    <a:lnTo>
                      <a:pt x="42" y="84"/>
                    </a:lnTo>
                    <a:lnTo>
                      <a:pt x="39" y="86"/>
                    </a:lnTo>
                    <a:lnTo>
                      <a:pt x="35" y="88"/>
                    </a:lnTo>
                    <a:lnTo>
                      <a:pt x="30" y="93"/>
                    </a:lnTo>
                    <a:lnTo>
                      <a:pt x="27" y="94"/>
                    </a:lnTo>
                    <a:lnTo>
                      <a:pt x="22" y="94"/>
                    </a:lnTo>
                    <a:lnTo>
                      <a:pt x="20" y="94"/>
                    </a:lnTo>
                    <a:lnTo>
                      <a:pt x="16" y="95"/>
                    </a:lnTo>
                    <a:lnTo>
                      <a:pt x="12" y="96"/>
                    </a:lnTo>
                    <a:lnTo>
                      <a:pt x="10" y="95"/>
                    </a:lnTo>
                    <a:lnTo>
                      <a:pt x="7" y="95"/>
                    </a:lnTo>
                    <a:lnTo>
                      <a:pt x="4" y="93"/>
                    </a:lnTo>
                    <a:lnTo>
                      <a:pt x="2" y="94"/>
                    </a:lnTo>
                    <a:lnTo>
                      <a:pt x="2" y="92"/>
                    </a:lnTo>
                    <a:lnTo>
                      <a:pt x="1" y="89"/>
                    </a:lnTo>
                    <a:lnTo>
                      <a:pt x="0" y="88"/>
                    </a:lnTo>
                    <a:lnTo>
                      <a:pt x="1" y="84"/>
                    </a:lnTo>
                    <a:lnTo>
                      <a:pt x="2" y="82"/>
                    </a:lnTo>
                    <a:lnTo>
                      <a:pt x="1" y="79"/>
                    </a:lnTo>
                    <a:lnTo>
                      <a:pt x="0" y="77"/>
                    </a:lnTo>
                    <a:lnTo>
                      <a:pt x="0" y="74"/>
                    </a:lnTo>
                  </a:path>
                </a:pathLst>
              </a:custGeom>
              <a:solidFill>
                <a:schemeClr val="bg1"/>
              </a:solidFill>
              <a:ln w="12700" cap="rnd">
                <a:noFill/>
                <a:round/>
                <a:headEnd/>
                <a:tailEnd/>
              </a:ln>
            </p:spPr>
            <p:txBody>
              <a:bodyPr/>
              <a:lstStyle/>
              <a:p>
                <a:pPr fontAlgn="auto">
                  <a:spcBef>
                    <a:spcPts val="0"/>
                  </a:spcBef>
                  <a:spcAft>
                    <a:spcPts val="0"/>
                  </a:spcAft>
                </a:pPr>
                <a:endParaRPr lang="zh-CN" altLang="en-US" b="0">
                  <a:solidFill>
                    <a:prstClr val="black"/>
                  </a:solidFill>
                  <a:latin typeface="微软雅黑" panose="020B0503020204020204" pitchFamily="34" charset="-122"/>
                  <a:ea typeface="微软雅黑" panose="020B0503020204020204" pitchFamily="34" charset="-122"/>
                </a:endParaRPr>
              </a:p>
            </p:txBody>
          </p:sp>
          <p:sp>
            <p:nvSpPr>
              <p:cNvPr id="18" name="Freeform 128"/>
              <p:cNvSpPr>
                <a:spLocks/>
              </p:cNvSpPr>
              <p:nvPr/>
            </p:nvSpPr>
            <p:spPr bwMode="auto">
              <a:xfrm>
                <a:off x="3113" y="1837"/>
                <a:ext cx="69" cy="104"/>
              </a:xfrm>
              <a:custGeom>
                <a:avLst/>
                <a:gdLst>
                  <a:gd name="T0" fmla="*/ 49 w 69"/>
                  <a:gd name="T1" fmla="*/ 58 h 104"/>
                  <a:gd name="T2" fmla="*/ 58 w 69"/>
                  <a:gd name="T3" fmla="*/ 52 h 104"/>
                  <a:gd name="T4" fmla="*/ 68 w 69"/>
                  <a:gd name="T5" fmla="*/ 48 h 104"/>
                  <a:gd name="T6" fmla="*/ 66 w 69"/>
                  <a:gd name="T7" fmla="*/ 59 h 104"/>
                  <a:gd name="T8" fmla="*/ 66 w 69"/>
                  <a:gd name="T9" fmla="*/ 70 h 104"/>
                  <a:gd name="T10" fmla="*/ 59 w 69"/>
                  <a:gd name="T11" fmla="*/ 80 h 104"/>
                  <a:gd name="T12" fmla="*/ 46 w 69"/>
                  <a:gd name="T13" fmla="*/ 92 h 104"/>
                  <a:gd name="T14" fmla="*/ 35 w 69"/>
                  <a:gd name="T15" fmla="*/ 96 h 104"/>
                  <a:gd name="T16" fmla="*/ 21 w 69"/>
                  <a:gd name="T17" fmla="*/ 103 h 104"/>
                  <a:gd name="T18" fmla="*/ 11 w 69"/>
                  <a:gd name="T19" fmla="*/ 101 h 104"/>
                  <a:gd name="T20" fmla="*/ 3 w 69"/>
                  <a:gd name="T21" fmla="*/ 95 h 104"/>
                  <a:gd name="T22" fmla="*/ 1 w 69"/>
                  <a:gd name="T23" fmla="*/ 85 h 104"/>
                  <a:gd name="T24" fmla="*/ 0 w 69"/>
                  <a:gd name="T25" fmla="*/ 73 h 104"/>
                  <a:gd name="T26" fmla="*/ 1 w 69"/>
                  <a:gd name="T27" fmla="*/ 58 h 104"/>
                  <a:gd name="T28" fmla="*/ 3 w 69"/>
                  <a:gd name="T29" fmla="*/ 44 h 104"/>
                  <a:gd name="T30" fmla="*/ 8 w 69"/>
                  <a:gd name="T31" fmla="*/ 28 h 104"/>
                  <a:gd name="T32" fmla="*/ 16 w 69"/>
                  <a:gd name="T33" fmla="*/ 20 h 104"/>
                  <a:gd name="T34" fmla="*/ 23 w 69"/>
                  <a:gd name="T35" fmla="*/ 10 h 104"/>
                  <a:gd name="T36" fmla="*/ 36 w 69"/>
                  <a:gd name="T37" fmla="*/ 7 h 104"/>
                  <a:gd name="T38" fmla="*/ 47 w 69"/>
                  <a:gd name="T39" fmla="*/ 4 h 104"/>
                  <a:gd name="T40" fmla="*/ 54 w 69"/>
                  <a:gd name="T41" fmla="*/ 0 h 104"/>
                  <a:gd name="T42" fmla="*/ 62 w 69"/>
                  <a:gd name="T43" fmla="*/ 3 h 104"/>
                  <a:gd name="T44" fmla="*/ 67 w 69"/>
                  <a:gd name="T45" fmla="*/ 9 h 104"/>
                  <a:gd name="T46" fmla="*/ 67 w 69"/>
                  <a:gd name="T47" fmla="*/ 16 h 104"/>
                  <a:gd name="T48" fmla="*/ 67 w 69"/>
                  <a:gd name="T49" fmla="*/ 21 h 104"/>
                  <a:gd name="T50" fmla="*/ 67 w 69"/>
                  <a:gd name="T51" fmla="*/ 25 h 104"/>
                  <a:gd name="T52" fmla="*/ 60 w 69"/>
                  <a:gd name="T53" fmla="*/ 29 h 104"/>
                  <a:gd name="T54" fmla="*/ 52 w 69"/>
                  <a:gd name="T55" fmla="*/ 34 h 104"/>
                  <a:gd name="T56" fmla="*/ 42 w 69"/>
                  <a:gd name="T57" fmla="*/ 37 h 104"/>
                  <a:gd name="T58" fmla="*/ 41 w 69"/>
                  <a:gd name="T59" fmla="*/ 31 h 104"/>
                  <a:gd name="T60" fmla="*/ 42 w 69"/>
                  <a:gd name="T61" fmla="*/ 24 h 104"/>
                  <a:gd name="T62" fmla="*/ 41 w 69"/>
                  <a:gd name="T63" fmla="*/ 21 h 104"/>
                  <a:gd name="T64" fmla="*/ 35 w 69"/>
                  <a:gd name="T65" fmla="*/ 22 h 104"/>
                  <a:gd name="T66" fmla="*/ 29 w 69"/>
                  <a:gd name="T67" fmla="*/ 25 h 104"/>
                  <a:gd name="T68" fmla="*/ 27 w 69"/>
                  <a:gd name="T69" fmla="*/ 28 h 104"/>
                  <a:gd name="T70" fmla="*/ 25 w 69"/>
                  <a:gd name="T71" fmla="*/ 39 h 104"/>
                  <a:gd name="T72" fmla="*/ 23 w 69"/>
                  <a:gd name="T73" fmla="*/ 56 h 104"/>
                  <a:gd name="T74" fmla="*/ 23 w 69"/>
                  <a:gd name="T75" fmla="*/ 75 h 104"/>
                  <a:gd name="T76" fmla="*/ 27 w 69"/>
                  <a:gd name="T77" fmla="*/ 82 h 104"/>
                  <a:gd name="T78" fmla="*/ 38 w 69"/>
                  <a:gd name="T79" fmla="*/ 80 h 104"/>
                  <a:gd name="T80" fmla="*/ 41 w 69"/>
                  <a:gd name="T81" fmla="*/ 70 h 104"/>
                  <a:gd name="T82" fmla="*/ 41 w 69"/>
                  <a:gd name="T83" fmla="*/ 66 h 104"/>
                  <a:gd name="T84" fmla="*/ 39 w 69"/>
                  <a:gd name="T85" fmla="*/ 61 h 10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9"/>
                  <a:gd name="T130" fmla="*/ 0 h 104"/>
                  <a:gd name="T131" fmla="*/ 69 w 69"/>
                  <a:gd name="T132" fmla="*/ 104 h 10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9" h="104">
                    <a:moveTo>
                      <a:pt x="41" y="59"/>
                    </a:moveTo>
                    <a:lnTo>
                      <a:pt x="45" y="59"/>
                    </a:lnTo>
                    <a:lnTo>
                      <a:pt x="49" y="58"/>
                    </a:lnTo>
                    <a:lnTo>
                      <a:pt x="51" y="55"/>
                    </a:lnTo>
                    <a:lnTo>
                      <a:pt x="55" y="54"/>
                    </a:lnTo>
                    <a:lnTo>
                      <a:pt x="58" y="52"/>
                    </a:lnTo>
                    <a:lnTo>
                      <a:pt x="61" y="52"/>
                    </a:lnTo>
                    <a:lnTo>
                      <a:pt x="65" y="50"/>
                    </a:lnTo>
                    <a:lnTo>
                      <a:pt x="68" y="48"/>
                    </a:lnTo>
                    <a:lnTo>
                      <a:pt x="67" y="52"/>
                    </a:lnTo>
                    <a:lnTo>
                      <a:pt x="67" y="55"/>
                    </a:lnTo>
                    <a:lnTo>
                      <a:pt x="66" y="59"/>
                    </a:lnTo>
                    <a:lnTo>
                      <a:pt x="65" y="62"/>
                    </a:lnTo>
                    <a:lnTo>
                      <a:pt x="67" y="65"/>
                    </a:lnTo>
                    <a:lnTo>
                      <a:pt x="66" y="70"/>
                    </a:lnTo>
                    <a:lnTo>
                      <a:pt x="64" y="74"/>
                    </a:lnTo>
                    <a:lnTo>
                      <a:pt x="60" y="78"/>
                    </a:lnTo>
                    <a:lnTo>
                      <a:pt x="59" y="80"/>
                    </a:lnTo>
                    <a:lnTo>
                      <a:pt x="55" y="86"/>
                    </a:lnTo>
                    <a:lnTo>
                      <a:pt x="50" y="87"/>
                    </a:lnTo>
                    <a:lnTo>
                      <a:pt x="46" y="92"/>
                    </a:lnTo>
                    <a:lnTo>
                      <a:pt x="42" y="94"/>
                    </a:lnTo>
                    <a:lnTo>
                      <a:pt x="38" y="94"/>
                    </a:lnTo>
                    <a:lnTo>
                      <a:pt x="35" y="96"/>
                    </a:lnTo>
                    <a:lnTo>
                      <a:pt x="32" y="97"/>
                    </a:lnTo>
                    <a:lnTo>
                      <a:pt x="27" y="99"/>
                    </a:lnTo>
                    <a:lnTo>
                      <a:pt x="21" y="103"/>
                    </a:lnTo>
                    <a:lnTo>
                      <a:pt x="17" y="102"/>
                    </a:lnTo>
                    <a:lnTo>
                      <a:pt x="16" y="102"/>
                    </a:lnTo>
                    <a:lnTo>
                      <a:pt x="11" y="101"/>
                    </a:lnTo>
                    <a:lnTo>
                      <a:pt x="8" y="100"/>
                    </a:lnTo>
                    <a:lnTo>
                      <a:pt x="3" y="97"/>
                    </a:lnTo>
                    <a:lnTo>
                      <a:pt x="3" y="95"/>
                    </a:lnTo>
                    <a:lnTo>
                      <a:pt x="2" y="93"/>
                    </a:lnTo>
                    <a:lnTo>
                      <a:pt x="1" y="90"/>
                    </a:lnTo>
                    <a:lnTo>
                      <a:pt x="1" y="85"/>
                    </a:lnTo>
                    <a:lnTo>
                      <a:pt x="1" y="82"/>
                    </a:lnTo>
                    <a:lnTo>
                      <a:pt x="1" y="76"/>
                    </a:lnTo>
                    <a:lnTo>
                      <a:pt x="0" y="73"/>
                    </a:lnTo>
                    <a:lnTo>
                      <a:pt x="1" y="68"/>
                    </a:lnTo>
                    <a:lnTo>
                      <a:pt x="0" y="63"/>
                    </a:lnTo>
                    <a:lnTo>
                      <a:pt x="1" y="58"/>
                    </a:lnTo>
                    <a:lnTo>
                      <a:pt x="1" y="54"/>
                    </a:lnTo>
                    <a:lnTo>
                      <a:pt x="3" y="49"/>
                    </a:lnTo>
                    <a:lnTo>
                      <a:pt x="3" y="44"/>
                    </a:lnTo>
                    <a:lnTo>
                      <a:pt x="2" y="39"/>
                    </a:lnTo>
                    <a:lnTo>
                      <a:pt x="4" y="33"/>
                    </a:lnTo>
                    <a:lnTo>
                      <a:pt x="8" y="28"/>
                    </a:lnTo>
                    <a:lnTo>
                      <a:pt x="10" y="23"/>
                    </a:lnTo>
                    <a:lnTo>
                      <a:pt x="12" y="22"/>
                    </a:lnTo>
                    <a:lnTo>
                      <a:pt x="16" y="20"/>
                    </a:lnTo>
                    <a:lnTo>
                      <a:pt x="18" y="17"/>
                    </a:lnTo>
                    <a:lnTo>
                      <a:pt x="21" y="16"/>
                    </a:lnTo>
                    <a:lnTo>
                      <a:pt x="23" y="10"/>
                    </a:lnTo>
                    <a:lnTo>
                      <a:pt x="27" y="8"/>
                    </a:lnTo>
                    <a:lnTo>
                      <a:pt x="32" y="9"/>
                    </a:lnTo>
                    <a:lnTo>
                      <a:pt x="36" y="7"/>
                    </a:lnTo>
                    <a:lnTo>
                      <a:pt x="39" y="4"/>
                    </a:lnTo>
                    <a:lnTo>
                      <a:pt x="43" y="6"/>
                    </a:lnTo>
                    <a:lnTo>
                      <a:pt x="47" y="4"/>
                    </a:lnTo>
                    <a:lnTo>
                      <a:pt x="49" y="2"/>
                    </a:lnTo>
                    <a:lnTo>
                      <a:pt x="52" y="3"/>
                    </a:lnTo>
                    <a:lnTo>
                      <a:pt x="54" y="0"/>
                    </a:lnTo>
                    <a:lnTo>
                      <a:pt x="58" y="1"/>
                    </a:lnTo>
                    <a:lnTo>
                      <a:pt x="60" y="1"/>
                    </a:lnTo>
                    <a:lnTo>
                      <a:pt x="62" y="3"/>
                    </a:lnTo>
                    <a:lnTo>
                      <a:pt x="64" y="6"/>
                    </a:lnTo>
                    <a:lnTo>
                      <a:pt x="66" y="7"/>
                    </a:lnTo>
                    <a:lnTo>
                      <a:pt x="67" y="9"/>
                    </a:lnTo>
                    <a:lnTo>
                      <a:pt x="67" y="10"/>
                    </a:lnTo>
                    <a:lnTo>
                      <a:pt x="66" y="11"/>
                    </a:lnTo>
                    <a:lnTo>
                      <a:pt x="67" y="16"/>
                    </a:lnTo>
                    <a:lnTo>
                      <a:pt x="67" y="19"/>
                    </a:lnTo>
                    <a:lnTo>
                      <a:pt x="67" y="20"/>
                    </a:lnTo>
                    <a:lnTo>
                      <a:pt x="67" y="21"/>
                    </a:lnTo>
                    <a:lnTo>
                      <a:pt x="67" y="22"/>
                    </a:lnTo>
                    <a:lnTo>
                      <a:pt x="67" y="23"/>
                    </a:lnTo>
                    <a:lnTo>
                      <a:pt x="67" y="25"/>
                    </a:lnTo>
                    <a:lnTo>
                      <a:pt x="67" y="27"/>
                    </a:lnTo>
                    <a:lnTo>
                      <a:pt x="62" y="28"/>
                    </a:lnTo>
                    <a:lnTo>
                      <a:pt x="60" y="29"/>
                    </a:lnTo>
                    <a:lnTo>
                      <a:pt x="57" y="29"/>
                    </a:lnTo>
                    <a:lnTo>
                      <a:pt x="54" y="30"/>
                    </a:lnTo>
                    <a:lnTo>
                      <a:pt x="52" y="34"/>
                    </a:lnTo>
                    <a:lnTo>
                      <a:pt x="50" y="34"/>
                    </a:lnTo>
                    <a:lnTo>
                      <a:pt x="47" y="35"/>
                    </a:lnTo>
                    <a:lnTo>
                      <a:pt x="42" y="37"/>
                    </a:lnTo>
                    <a:lnTo>
                      <a:pt x="43" y="34"/>
                    </a:lnTo>
                    <a:lnTo>
                      <a:pt x="41" y="33"/>
                    </a:lnTo>
                    <a:lnTo>
                      <a:pt x="41" y="31"/>
                    </a:lnTo>
                    <a:lnTo>
                      <a:pt x="41" y="30"/>
                    </a:lnTo>
                    <a:lnTo>
                      <a:pt x="42" y="27"/>
                    </a:lnTo>
                    <a:lnTo>
                      <a:pt x="42" y="24"/>
                    </a:lnTo>
                    <a:lnTo>
                      <a:pt x="42" y="23"/>
                    </a:lnTo>
                    <a:lnTo>
                      <a:pt x="41" y="22"/>
                    </a:lnTo>
                    <a:lnTo>
                      <a:pt x="41" y="21"/>
                    </a:lnTo>
                    <a:lnTo>
                      <a:pt x="39" y="21"/>
                    </a:lnTo>
                    <a:lnTo>
                      <a:pt x="38" y="21"/>
                    </a:lnTo>
                    <a:lnTo>
                      <a:pt x="35" y="22"/>
                    </a:lnTo>
                    <a:lnTo>
                      <a:pt x="33" y="23"/>
                    </a:lnTo>
                    <a:lnTo>
                      <a:pt x="31" y="24"/>
                    </a:lnTo>
                    <a:lnTo>
                      <a:pt x="29" y="25"/>
                    </a:lnTo>
                    <a:lnTo>
                      <a:pt x="28" y="25"/>
                    </a:lnTo>
                    <a:lnTo>
                      <a:pt x="28" y="27"/>
                    </a:lnTo>
                    <a:lnTo>
                      <a:pt x="27" y="28"/>
                    </a:lnTo>
                    <a:lnTo>
                      <a:pt x="23" y="30"/>
                    </a:lnTo>
                    <a:lnTo>
                      <a:pt x="23" y="33"/>
                    </a:lnTo>
                    <a:lnTo>
                      <a:pt x="25" y="39"/>
                    </a:lnTo>
                    <a:lnTo>
                      <a:pt x="26" y="44"/>
                    </a:lnTo>
                    <a:lnTo>
                      <a:pt x="26" y="50"/>
                    </a:lnTo>
                    <a:lnTo>
                      <a:pt x="23" y="56"/>
                    </a:lnTo>
                    <a:lnTo>
                      <a:pt x="22" y="63"/>
                    </a:lnTo>
                    <a:lnTo>
                      <a:pt x="23" y="70"/>
                    </a:lnTo>
                    <a:lnTo>
                      <a:pt x="23" y="75"/>
                    </a:lnTo>
                    <a:lnTo>
                      <a:pt x="25" y="79"/>
                    </a:lnTo>
                    <a:lnTo>
                      <a:pt x="26" y="82"/>
                    </a:lnTo>
                    <a:lnTo>
                      <a:pt x="27" y="82"/>
                    </a:lnTo>
                    <a:lnTo>
                      <a:pt x="29" y="82"/>
                    </a:lnTo>
                    <a:lnTo>
                      <a:pt x="33" y="82"/>
                    </a:lnTo>
                    <a:lnTo>
                      <a:pt x="38" y="80"/>
                    </a:lnTo>
                    <a:lnTo>
                      <a:pt x="39" y="78"/>
                    </a:lnTo>
                    <a:lnTo>
                      <a:pt x="40" y="74"/>
                    </a:lnTo>
                    <a:lnTo>
                      <a:pt x="41" y="70"/>
                    </a:lnTo>
                    <a:lnTo>
                      <a:pt x="40" y="69"/>
                    </a:lnTo>
                    <a:lnTo>
                      <a:pt x="40" y="68"/>
                    </a:lnTo>
                    <a:lnTo>
                      <a:pt x="41" y="66"/>
                    </a:lnTo>
                    <a:lnTo>
                      <a:pt x="39" y="63"/>
                    </a:lnTo>
                    <a:lnTo>
                      <a:pt x="39" y="62"/>
                    </a:lnTo>
                    <a:lnTo>
                      <a:pt x="39" y="61"/>
                    </a:lnTo>
                    <a:lnTo>
                      <a:pt x="41" y="59"/>
                    </a:lnTo>
                  </a:path>
                </a:pathLst>
              </a:custGeom>
              <a:solidFill>
                <a:schemeClr val="bg1"/>
              </a:solidFill>
              <a:ln w="12700" cap="rnd">
                <a:noFill/>
                <a:round/>
                <a:headEnd/>
                <a:tailEnd/>
              </a:ln>
            </p:spPr>
            <p:txBody>
              <a:bodyPr/>
              <a:lstStyle/>
              <a:p>
                <a:pPr fontAlgn="auto">
                  <a:spcBef>
                    <a:spcPts val="0"/>
                  </a:spcBef>
                  <a:spcAft>
                    <a:spcPts val="0"/>
                  </a:spcAft>
                </a:pPr>
                <a:endParaRPr lang="zh-CN" altLang="en-US" b="0">
                  <a:solidFill>
                    <a:prstClr val="black"/>
                  </a:solidFill>
                  <a:latin typeface="微软雅黑" panose="020B0503020204020204" pitchFamily="34" charset="-122"/>
                  <a:ea typeface="微软雅黑" panose="020B0503020204020204" pitchFamily="34" charset="-122"/>
                </a:endParaRPr>
              </a:p>
            </p:txBody>
          </p:sp>
          <p:sp>
            <p:nvSpPr>
              <p:cNvPr id="19" name="Freeform 131"/>
              <p:cNvSpPr>
                <a:spLocks/>
              </p:cNvSpPr>
              <p:nvPr/>
            </p:nvSpPr>
            <p:spPr bwMode="auto">
              <a:xfrm>
                <a:off x="3379" y="1746"/>
                <a:ext cx="23" cy="115"/>
              </a:xfrm>
              <a:custGeom>
                <a:avLst/>
                <a:gdLst>
                  <a:gd name="T0" fmla="*/ 0 w 23"/>
                  <a:gd name="T1" fmla="*/ 114 h 115"/>
                  <a:gd name="T2" fmla="*/ 2 w 23"/>
                  <a:gd name="T3" fmla="*/ 102 h 115"/>
                  <a:gd name="T4" fmla="*/ 1 w 23"/>
                  <a:gd name="T5" fmla="*/ 88 h 115"/>
                  <a:gd name="T6" fmla="*/ 2 w 23"/>
                  <a:gd name="T7" fmla="*/ 75 h 115"/>
                  <a:gd name="T8" fmla="*/ 1 w 23"/>
                  <a:gd name="T9" fmla="*/ 63 h 115"/>
                  <a:gd name="T10" fmla="*/ 3 w 23"/>
                  <a:gd name="T11" fmla="*/ 50 h 115"/>
                  <a:gd name="T12" fmla="*/ 6 w 23"/>
                  <a:gd name="T13" fmla="*/ 37 h 115"/>
                  <a:gd name="T14" fmla="*/ 4 w 23"/>
                  <a:gd name="T15" fmla="*/ 23 h 115"/>
                  <a:gd name="T16" fmla="*/ 6 w 23"/>
                  <a:gd name="T17" fmla="*/ 10 h 115"/>
                  <a:gd name="T18" fmla="*/ 8 w 23"/>
                  <a:gd name="T19" fmla="*/ 8 h 115"/>
                  <a:gd name="T20" fmla="*/ 12 w 23"/>
                  <a:gd name="T21" fmla="*/ 5 h 115"/>
                  <a:gd name="T22" fmla="*/ 17 w 23"/>
                  <a:gd name="T23" fmla="*/ 2 h 115"/>
                  <a:gd name="T24" fmla="*/ 21 w 23"/>
                  <a:gd name="T25" fmla="*/ 0 h 115"/>
                  <a:gd name="T26" fmla="*/ 22 w 23"/>
                  <a:gd name="T27" fmla="*/ 14 h 115"/>
                  <a:gd name="T28" fmla="*/ 20 w 23"/>
                  <a:gd name="T29" fmla="*/ 28 h 115"/>
                  <a:gd name="T30" fmla="*/ 20 w 23"/>
                  <a:gd name="T31" fmla="*/ 41 h 115"/>
                  <a:gd name="T32" fmla="*/ 20 w 23"/>
                  <a:gd name="T33" fmla="*/ 53 h 115"/>
                  <a:gd name="T34" fmla="*/ 22 w 23"/>
                  <a:gd name="T35" fmla="*/ 67 h 115"/>
                  <a:gd name="T36" fmla="*/ 19 w 23"/>
                  <a:gd name="T37" fmla="*/ 80 h 115"/>
                  <a:gd name="T38" fmla="*/ 19 w 23"/>
                  <a:gd name="T39" fmla="*/ 93 h 115"/>
                  <a:gd name="T40" fmla="*/ 19 w 23"/>
                  <a:gd name="T41" fmla="*/ 106 h 115"/>
                  <a:gd name="T42" fmla="*/ 17 w 23"/>
                  <a:gd name="T43" fmla="*/ 108 h 115"/>
                  <a:gd name="T44" fmla="*/ 15 w 23"/>
                  <a:gd name="T45" fmla="*/ 110 h 115"/>
                  <a:gd name="T46" fmla="*/ 13 w 23"/>
                  <a:gd name="T47" fmla="*/ 110 h 115"/>
                  <a:gd name="T48" fmla="*/ 10 w 23"/>
                  <a:gd name="T49" fmla="*/ 111 h 115"/>
                  <a:gd name="T50" fmla="*/ 7 w 23"/>
                  <a:gd name="T51" fmla="*/ 111 h 115"/>
                  <a:gd name="T52" fmla="*/ 5 w 23"/>
                  <a:gd name="T53" fmla="*/ 112 h 115"/>
                  <a:gd name="T54" fmla="*/ 2 w 23"/>
                  <a:gd name="T55" fmla="*/ 113 h 115"/>
                  <a:gd name="T56" fmla="*/ 0 w 23"/>
                  <a:gd name="T57" fmla="*/ 114 h 1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3"/>
                  <a:gd name="T88" fmla="*/ 0 h 115"/>
                  <a:gd name="T89" fmla="*/ 23 w 23"/>
                  <a:gd name="T90" fmla="*/ 115 h 11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3" h="115">
                    <a:moveTo>
                      <a:pt x="0" y="114"/>
                    </a:moveTo>
                    <a:lnTo>
                      <a:pt x="2" y="102"/>
                    </a:lnTo>
                    <a:lnTo>
                      <a:pt x="1" y="88"/>
                    </a:lnTo>
                    <a:lnTo>
                      <a:pt x="2" y="75"/>
                    </a:lnTo>
                    <a:lnTo>
                      <a:pt x="1" y="63"/>
                    </a:lnTo>
                    <a:lnTo>
                      <a:pt x="3" y="50"/>
                    </a:lnTo>
                    <a:lnTo>
                      <a:pt x="6" y="37"/>
                    </a:lnTo>
                    <a:lnTo>
                      <a:pt x="4" y="23"/>
                    </a:lnTo>
                    <a:lnTo>
                      <a:pt x="6" y="10"/>
                    </a:lnTo>
                    <a:lnTo>
                      <a:pt x="8" y="8"/>
                    </a:lnTo>
                    <a:lnTo>
                      <a:pt x="12" y="5"/>
                    </a:lnTo>
                    <a:lnTo>
                      <a:pt x="17" y="2"/>
                    </a:lnTo>
                    <a:lnTo>
                      <a:pt x="21" y="0"/>
                    </a:lnTo>
                    <a:lnTo>
                      <a:pt x="22" y="14"/>
                    </a:lnTo>
                    <a:lnTo>
                      <a:pt x="20" y="28"/>
                    </a:lnTo>
                    <a:lnTo>
                      <a:pt x="20" y="41"/>
                    </a:lnTo>
                    <a:lnTo>
                      <a:pt x="20" y="53"/>
                    </a:lnTo>
                    <a:lnTo>
                      <a:pt x="22" y="67"/>
                    </a:lnTo>
                    <a:lnTo>
                      <a:pt x="19" y="80"/>
                    </a:lnTo>
                    <a:lnTo>
                      <a:pt x="19" y="93"/>
                    </a:lnTo>
                    <a:lnTo>
                      <a:pt x="19" y="106"/>
                    </a:lnTo>
                    <a:lnTo>
                      <a:pt x="17" y="108"/>
                    </a:lnTo>
                    <a:lnTo>
                      <a:pt x="15" y="110"/>
                    </a:lnTo>
                    <a:lnTo>
                      <a:pt x="13" y="110"/>
                    </a:lnTo>
                    <a:lnTo>
                      <a:pt x="10" y="111"/>
                    </a:lnTo>
                    <a:lnTo>
                      <a:pt x="7" y="111"/>
                    </a:lnTo>
                    <a:lnTo>
                      <a:pt x="5" y="112"/>
                    </a:lnTo>
                    <a:lnTo>
                      <a:pt x="2" y="113"/>
                    </a:lnTo>
                    <a:lnTo>
                      <a:pt x="0" y="114"/>
                    </a:lnTo>
                  </a:path>
                </a:pathLst>
              </a:custGeom>
              <a:solidFill>
                <a:schemeClr val="bg1"/>
              </a:solidFill>
              <a:ln w="12700" cap="rnd">
                <a:noFill/>
                <a:round/>
                <a:headEnd/>
                <a:tailEnd/>
              </a:ln>
            </p:spPr>
            <p:txBody>
              <a:bodyPr/>
              <a:lstStyle/>
              <a:p>
                <a:pPr fontAlgn="auto">
                  <a:spcBef>
                    <a:spcPts val="0"/>
                  </a:spcBef>
                  <a:spcAft>
                    <a:spcPts val="0"/>
                  </a:spcAft>
                </a:pPr>
                <a:endParaRPr lang="zh-CN" altLang="en-US" b="0">
                  <a:solidFill>
                    <a:prstClr val="black"/>
                  </a:solidFill>
                  <a:latin typeface="微软雅黑" panose="020B0503020204020204" pitchFamily="34" charset="-122"/>
                  <a:ea typeface="微软雅黑" panose="020B0503020204020204" pitchFamily="34" charset="-122"/>
                </a:endParaRPr>
              </a:p>
            </p:txBody>
          </p:sp>
          <p:sp>
            <p:nvSpPr>
              <p:cNvPr id="20" name="Freeform 132"/>
              <p:cNvSpPr>
                <a:spLocks/>
              </p:cNvSpPr>
              <p:nvPr/>
            </p:nvSpPr>
            <p:spPr bwMode="auto">
              <a:xfrm>
                <a:off x="3416" y="1720"/>
                <a:ext cx="60" cy="122"/>
              </a:xfrm>
              <a:custGeom>
                <a:avLst/>
                <a:gdLst>
                  <a:gd name="T0" fmla="*/ 18 w 60"/>
                  <a:gd name="T1" fmla="*/ 121 h 122"/>
                  <a:gd name="T2" fmla="*/ 16 w 60"/>
                  <a:gd name="T3" fmla="*/ 111 h 122"/>
                  <a:gd name="T4" fmla="*/ 16 w 60"/>
                  <a:gd name="T5" fmla="*/ 99 h 122"/>
                  <a:gd name="T6" fmla="*/ 15 w 60"/>
                  <a:gd name="T7" fmla="*/ 89 h 122"/>
                  <a:gd name="T8" fmla="*/ 16 w 60"/>
                  <a:gd name="T9" fmla="*/ 79 h 122"/>
                  <a:gd name="T10" fmla="*/ 17 w 60"/>
                  <a:gd name="T11" fmla="*/ 68 h 122"/>
                  <a:gd name="T12" fmla="*/ 18 w 60"/>
                  <a:gd name="T13" fmla="*/ 58 h 122"/>
                  <a:gd name="T14" fmla="*/ 17 w 60"/>
                  <a:gd name="T15" fmla="*/ 48 h 122"/>
                  <a:gd name="T16" fmla="*/ 20 w 60"/>
                  <a:gd name="T17" fmla="*/ 35 h 122"/>
                  <a:gd name="T18" fmla="*/ 16 w 60"/>
                  <a:gd name="T19" fmla="*/ 37 h 122"/>
                  <a:gd name="T20" fmla="*/ 10 w 60"/>
                  <a:gd name="T21" fmla="*/ 39 h 122"/>
                  <a:gd name="T22" fmla="*/ 5 w 60"/>
                  <a:gd name="T23" fmla="*/ 42 h 122"/>
                  <a:gd name="T24" fmla="*/ 1 w 60"/>
                  <a:gd name="T25" fmla="*/ 44 h 122"/>
                  <a:gd name="T26" fmla="*/ 2 w 60"/>
                  <a:gd name="T27" fmla="*/ 38 h 122"/>
                  <a:gd name="T28" fmla="*/ 0 w 60"/>
                  <a:gd name="T29" fmla="*/ 32 h 122"/>
                  <a:gd name="T30" fmla="*/ 0 w 60"/>
                  <a:gd name="T31" fmla="*/ 27 h 122"/>
                  <a:gd name="T32" fmla="*/ 1 w 60"/>
                  <a:gd name="T33" fmla="*/ 23 h 122"/>
                  <a:gd name="T34" fmla="*/ 7 w 60"/>
                  <a:gd name="T35" fmla="*/ 17 h 122"/>
                  <a:gd name="T36" fmla="*/ 15 w 60"/>
                  <a:gd name="T37" fmla="*/ 16 h 122"/>
                  <a:gd name="T38" fmla="*/ 22 w 60"/>
                  <a:gd name="T39" fmla="*/ 13 h 122"/>
                  <a:gd name="T40" fmla="*/ 30 w 60"/>
                  <a:gd name="T41" fmla="*/ 11 h 122"/>
                  <a:gd name="T42" fmla="*/ 37 w 60"/>
                  <a:gd name="T43" fmla="*/ 6 h 122"/>
                  <a:gd name="T44" fmla="*/ 45 w 60"/>
                  <a:gd name="T45" fmla="*/ 5 h 122"/>
                  <a:gd name="T46" fmla="*/ 49 w 60"/>
                  <a:gd name="T47" fmla="*/ 2 h 122"/>
                  <a:gd name="T48" fmla="*/ 57 w 60"/>
                  <a:gd name="T49" fmla="*/ 0 h 122"/>
                  <a:gd name="T50" fmla="*/ 59 w 60"/>
                  <a:gd name="T51" fmla="*/ 5 h 122"/>
                  <a:gd name="T52" fmla="*/ 58 w 60"/>
                  <a:gd name="T53" fmla="*/ 11 h 122"/>
                  <a:gd name="T54" fmla="*/ 56 w 60"/>
                  <a:gd name="T55" fmla="*/ 16 h 122"/>
                  <a:gd name="T56" fmla="*/ 56 w 60"/>
                  <a:gd name="T57" fmla="*/ 21 h 122"/>
                  <a:gd name="T58" fmla="*/ 51 w 60"/>
                  <a:gd name="T59" fmla="*/ 24 h 122"/>
                  <a:gd name="T60" fmla="*/ 48 w 60"/>
                  <a:gd name="T61" fmla="*/ 25 h 122"/>
                  <a:gd name="T62" fmla="*/ 43 w 60"/>
                  <a:gd name="T63" fmla="*/ 26 h 122"/>
                  <a:gd name="T64" fmla="*/ 40 w 60"/>
                  <a:gd name="T65" fmla="*/ 28 h 122"/>
                  <a:gd name="T66" fmla="*/ 41 w 60"/>
                  <a:gd name="T67" fmla="*/ 38 h 122"/>
                  <a:gd name="T68" fmla="*/ 39 w 60"/>
                  <a:gd name="T69" fmla="*/ 50 h 122"/>
                  <a:gd name="T70" fmla="*/ 40 w 60"/>
                  <a:gd name="T71" fmla="*/ 61 h 122"/>
                  <a:gd name="T72" fmla="*/ 39 w 60"/>
                  <a:gd name="T73" fmla="*/ 71 h 122"/>
                  <a:gd name="T74" fmla="*/ 38 w 60"/>
                  <a:gd name="T75" fmla="*/ 82 h 122"/>
                  <a:gd name="T76" fmla="*/ 39 w 60"/>
                  <a:gd name="T77" fmla="*/ 92 h 122"/>
                  <a:gd name="T78" fmla="*/ 36 w 60"/>
                  <a:gd name="T79" fmla="*/ 105 h 122"/>
                  <a:gd name="T80" fmla="*/ 36 w 60"/>
                  <a:gd name="T81" fmla="*/ 114 h 122"/>
                  <a:gd name="T82" fmla="*/ 35 w 60"/>
                  <a:gd name="T83" fmla="*/ 116 h 122"/>
                  <a:gd name="T84" fmla="*/ 33 w 60"/>
                  <a:gd name="T85" fmla="*/ 117 h 122"/>
                  <a:gd name="T86" fmla="*/ 30 w 60"/>
                  <a:gd name="T87" fmla="*/ 116 h 122"/>
                  <a:gd name="T88" fmla="*/ 26 w 60"/>
                  <a:gd name="T89" fmla="*/ 117 h 122"/>
                  <a:gd name="T90" fmla="*/ 24 w 60"/>
                  <a:gd name="T91" fmla="*/ 118 h 122"/>
                  <a:gd name="T92" fmla="*/ 23 w 60"/>
                  <a:gd name="T93" fmla="*/ 120 h 122"/>
                  <a:gd name="T94" fmla="*/ 20 w 60"/>
                  <a:gd name="T95" fmla="*/ 121 h 122"/>
                  <a:gd name="T96" fmla="*/ 18 w 60"/>
                  <a:gd name="T97" fmla="*/ 121 h 12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0"/>
                  <a:gd name="T148" fmla="*/ 0 h 122"/>
                  <a:gd name="T149" fmla="*/ 60 w 60"/>
                  <a:gd name="T150" fmla="*/ 122 h 12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0" h="122">
                    <a:moveTo>
                      <a:pt x="18" y="121"/>
                    </a:moveTo>
                    <a:lnTo>
                      <a:pt x="16" y="111"/>
                    </a:lnTo>
                    <a:lnTo>
                      <a:pt x="16" y="99"/>
                    </a:lnTo>
                    <a:lnTo>
                      <a:pt x="15" y="89"/>
                    </a:lnTo>
                    <a:lnTo>
                      <a:pt x="16" y="79"/>
                    </a:lnTo>
                    <a:lnTo>
                      <a:pt x="17" y="68"/>
                    </a:lnTo>
                    <a:lnTo>
                      <a:pt x="18" y="58"/>
                    </a:lnTo>
                    <a:lnTo>
                      <a:pt x="17" y="48"/>
                    </a:lnTo>
                    <a:lnTo>
                      <a:pt x="20" y="35"/>
                    </a:lnTo>
                    <a:lnTo>
                      <a:pt x="16" y="37"/>
                    </a:lnTo>
                    <a:lnTo>
                      <a:pt x="10" y="39"/>
                    </a:lnTo>
                    <a:lnTo>
                      <a:pt x="5" y="42"/>
                    </a:lnTo>
                    <a:lnTo>
                      <a:pt x="1" y="44"/>
                    </a:lnTo>
                    <a:lnTo>
                      <a:pt x="2" y="38"/>
                    </a:lnTo>
                    <a:lnTo>
                      <a:pt x="0" y="32"/>
                    </a:lnTo>
                    <a:lnTo>
                      <a:pt x="0" y="27"/>
                    </a:lnTo>
                    <a:lnTo>
                      <a:pt x="1" y="23"/>
                    </a:lnTo>
                    <a:lnTo>
                      <a:pt x="7" y="17"/>
                    </a:lnTo>
                    <a:lnTo>
                      <a:pt x="15" y="16"/>
                    </a:lnTo>
                    <a:lnTo>
                      <a:pt x="22" y="13"/>
                    </a:lnTo>
                    <a:lnTo>
                      <a:pt x="30" y="11"/>
                    </a:lnTo>
                    <a:lnTo>
                      <a:pt x="37" y="6"/>
                    </a:lnTo>
                    <a:lnTo>
                      <a:pt x="45" y="5"/>
                    </a:lnTo>
                    <a:lnTo>
                      <a:pt x="49" y="2"/>
                    </a:lnTo>
                    <a:lnTo>
                      <a:pt x="57" y="0"/>
                    </a:lnTo>
                    <a:lnTo>
                      <a:pt x="59" y="5"/>
                    </a:lnTo>
                    <a:lnTo>
                      <a:pt x="58" y="11"/>
                    </a:lnTo>
                    <a:lnTo>
                      <a:pt x="56" y="16"/>
                    </a:lnTo>
                    <a:lnTo>
                      <a:pt x="56" y="21"/>
                    </a:lnTo>
                    <a:lnTo>
                      <a:pt x="51" y="24"/>
                    </a:lnTo>
                    <a:lnTo>
                      <a:pt x="48" y="25"/>
                    </a:lnTo>
                    <a:lnTo>
                      <a:pt x="43" y="26"/>
                    </a:lnTo>
                    <a:lnTo>
                      <a:pt x="40" y="28"/>
                    </a:lnTo>
                    <a:lnTo>
                      <a:pt x="41" y="38"/>
                    </a:lnTo>
                    <a:lnTo>
                      <a:pt x="39" y="50"/>
                    </a:lnTo>
                    <a:lnTo>
                      <a:pt x="40" y="61"/>
                    </a:lnTo>
                    <a:lnTo>
                      <a:pt x="39" y="71"/>
                    </a:lnTo>
                    <a:lnTo>
                      <a:pt x="38" y="82"/>
                    </a:lnTo>
                    <a:lnTo>
                      <a:pt x="39" y="92"/>
                    </a:lnTo>
                    <a:lnTo>
                      <a:pt x="36" y="105"/>
                    </a:lnTo>
                    <a:lnTo>
                      <a:pt x="36" y="114"/>
                    </a:lnTo>
                    <a:lnTo>
                      <a:pt x="35" y="116"/>
                    </a:lnTo>
                    <a:lnTo>
                      <a:pt x="33" y="117"/>
                    </a:lnTo>
                    <a:lnTo>
                      <a:pt x="30" y="116"/>
                    </a:lnTo>
                    <a:lnTo>
                      <a:pt x="26" y="117"/>
                    </a:lnTo>
                    <a:lnTo>
                      <a:pt x="24" y="118"/>
                    </a:lnTo>
                    <a:lnTo>
                      <a:pt x="23" y="120"/>
                    </a:lnTo>
                    <a:lnTo>
                      <a:pt x="20" y="121"/>
                    </a:lnTo>
                    <a:lnTo>
                      <a:pt x="18" y="121"/>
                    </a:lnTo>
                  </a:path>
                </a:pathLst>
              </a:custGeom>
              <a:solidFill>
                <a:schemeClr val="bg1"/>
              </a:solidFill>
              <a:ln w="12700" cap="rnd">
                <a:noFill/>
                <a:round/>
                <a:headEnd/>
                <a:tailEnd/>
              </a:ln>
            </p:spPr>
            <p:txBody>
              <a:bodyPr/>
              <a:lstStyle/>
              <a:p>
                <a:pPr fontAlgn="auto">
                  <a:spcBef>
                    <a:spcPts val="0"/>
                  </a:spcBef>
                  <a:spcAft>
                    <a:spcPts val="0"/>
                  </a:spcAft>
                </a:pPr>
                <a:endParaRPr lang="zh-CN" altLang="en-US" b="0">
                  <a:solidFill>
                    <a:prstClr val="black"/>
                  </a:solidFill>
                  <a:latin typeface="微软雅黑" panose="020B0503020204020204" pitchFamily="34" charset="-122"/>
                  <a:ea typeface="微软雅黑" panose="020B0503020204020204" pitchFamily="34" charset="-122"/>
                </a:endParaRPr>
              </a:p>
            </p:txBody>
          </p:sp>
          <p:sp>
            <p:nvSpPr>
              <p:cNvPr id="21" name="Freeform 133"/>
              <p:cNvSpPr>
                <a:spLocks/>
              </p:cNvSpPr>
              <p:nvPr/>
            </p:nvSpPr>
            <p:spPr bwMode="auto">
              <a:xfrm>
                <a:off x="3484" y="1694"/>
                <a:ext cx="57" cy="125"/>
              </a:xfrm>
              <a:custGeom>
                <a:avLst/>
                <a:gdLst>
                  <a:gd name="T0" fmla="*/ 17 w 57"/>
                  <a:gd name="T1" fmla="*/ 124 h 125"/>
                  <a:gd name="T2" fmla="*/ 18 w 57"/>
                  <a:gd name="T3" fmla="*/ 114 h 125"/>
                  <a:gd name="T4" fmla="*/ 16 w 57"/>
                  <a:gd name="T5" fmla="*/ 103 h 125"/>
                  <a:gd name="T6" fmla="*/ 17 w 57"/>
                  <a:gd name="T7" fmla="*/ 93 h 125"/>
                  <a:gd name="T8" fmla="*/ 17 w 57"/>
                  <a:gd name="T9" fmla="*/ 81 h 125"/>
                  <a:gd name="T10" fmla="*/ 16 w 57"/>
                  <a:gd name="T11" fmla="*/ 71 h 125"/>
                  <a:gd name="T12" fmla="*/ 18 w 57"/>
                  <a:gd name="T13" fmla="*/ 59 h 125"/>
                  <a:gd name="T14" fmla="*/ 17 w 57"/>
                  <a:gd name="T15" fmla="*/ 49 h 125"/>
                  <a:gd name="T16" fmla="*/ 18 w 57"/>
                  <a:gd name="T17" fmla="*/ 38 h 125"/>
                  <a:gd name="T18" fmla="*/ 15 w 57"/>
                  <a:gd name="T19" fmla="*/ 39 h 125"/>
                  <a:gd name="T20" fmla="*/ 11 w 57"/>
                  <a:gd name="T21" fmla="*/ 40 h 125"/>
                  <a:gd name="T22" fmla="*/ 4 w 57"/>
                  <a:gd name="T23" fmla="*/ 42 h 125"/>
                  <a:gd name="T24" fmla="*/ 0 w 57"/>
                  <a:gd name="T25" fmla="*/ 44 h 125"/>
                  <a:gd name="T26" fmla="*/ 2 w 57"/>
                  <a:gd name="T27" fmla="*/ 39 h 125"/>
                  <a:gd name="T28" fmla="*/ 3 w 57"/>
                  <a:gd name="T29" fmla="*/ 33 h 125"/>
                  <a:gd name="T30" fmla="*/ 3 w 57"/>
                  <a:gd name="T31" fmla="*/ 28 h 125"/>
                  <a:gd name="T32" fmla="*/ 3 w 57"/>
                  <a:gd name="T33" fmla="*/ 22 h 125"/>
                  <a:gd name="T34" fmla="*/ 8 w 57"/>
                  <a:gd name="T35" fmla="*/ 20 h 125"/>
                  <a:gd name="T36" fmla="*/ 15 w 57"/>
                  <a:gd name="T37" fmla="*/ 17 h 125"/>
                  <a:gd name="T38" fmla="*/ 21 w 57"/>
                  <a:gd name="T39" fmla="*/ 14 h 125"/>
                  <a:gd name="T40" fmla="*/ 29 w 57"/>
                  <a:gd name="T41" fmla="*/ 11 h 125"/>
                  <a:gd name="T42" fmla="*/ 35 w 57"/>
                  <a:gd name="T43" fmla="*/ 10 h 125"/>
                  <a:gd name="T44" fmla="*/ 42 w 57"/>
                  <a:gd name="T45" fmla="*/ 7 h 125"/>
                  <a:gd name="T46" fmla="*/ 50 w 57"/>
                  <a:gd name="T47" fmla="*/ 5 h 125"/>
                  <a:gd name="T48" fmla="*/ 56 w 57"/>
                  <a:gd name="T49" fmla="*/ 0 h 125"/>
                  <a:gd name="T50" fmla="*/ 55 w 57"/>
                  <a:gd name="T51" fmla="*/ 6 h 125"/>
                  <a:gd name="T52" fmla="*/ 55 w 57"/>
                  <a:gd name="T53" fmla="*/ 10 h 125"/>
                  <a:gd name="T54" fmla="*/ 53 w 57"/>
                  <a:gd name="T55" fmla="*/ 16 h 125"/>
                  <a:gd name="T56" fmla="*/ 54 w 57"/>
                  <a:gd name="T57" fmla="*/ 23 h 125"/>
                  <a:gd name="T58" fmla="*/ 51 w 57"/>
                  <a:gd name="T59" fmla="*/ 25 h 125"/>
                  <a:gd name="T60" fmla="*/ 49 w 57"/>
                  <a:gd name="T61" fmla="*/ 27 h 125"/>
                  <a:gd name="T62" fmla="*/ 43 w 57"/>
                  <a:gd name="T63" fmla="*/ 28 h 125"/>
                  <a:gd name="T64" fmla="*/ 39 w 57"/>
                  <a:gd name="T65" fmla="*/ 30 h 125"/>
                  <a:gd name="T66" fmla="*/ 39 w 57"/>
                  <a:gd name="T67" fmla="*/ 40 h 125"/>
                  <a:gd name="T68" fmla="*/ 38 w 57"/>
                  <a:gd name="T69" fmla="*/ 52 h 125"/>
                  <a:gd name="T70" fmla="*/ 38 w 57"/>
                  <a:gd name="T71" fmla="*/ 62 h 125"/>
                  <a:gd name="T72" fmla="*/ 36 w 57"/>
                  <a:gd name="T73" fmla="*/ 73 h 125"/>
                  <a:gd name="T74" fmla="*/ 39 w 57"/>
                  <a:gd name="T75" fmla="*/ 84 h 125"/>
                  <a:gd name="T76" fmla="*/ 36 w 57"/>
                  <a:gd name="T77" fmla="*/ 94 h 125"/>
                  <a:gd name="T78" fmla="*/ 36 w 57"/>
                  <a:gd name="T79" fmla="*/ 107 h 125"/>
                  <a:gd name="T80" fmla="*/ 37 w 57"/>
                  <a:gd name="T81" fmla="*/ 116 h 125"/>
                  <a:gd name="T82" fmla="*/ 35 w 57"/>
                  <a:gd name="T83" fmla="*/ 116 h 125"/>
                  <a:gd name="T84" fmla="*/ 32 w 57"/>
                  <a:gd name="T85" fmla="*/ 117 h 125"/>
                  <a:gd name="T86" fmla="*/ 30 w 57"/>
                  <a:gd name="T87" fmla="*/ 118 h 125"/>
                  <a:gd name="T88" fmla="*/ 26 w 57"/>
                  <a:gd name="T89" fmla="*/ 121 h 125"/>
                  <a:gd name="T90" fmla="*/ 24 w 57"/>
                  <a:gd name="T91" fmla="*/ 122 h 125"/>
                  <a:gd name="T92" fmla="*/ 21 w 57"/>
                  <a:gd name="T93" fmla="*/ 123 h 125"/>
                  <a:gd name="T94" fmla="*/ 18 w 57"/>
                  <a:gd name="T95" fmla="*/ 123 h 125"/>
                  <a:gd name="T96" fmla="*/ 17 w 57"/>
                  <a:gd name="T97" fmla="*/ 124 h 12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7"/>
                  <a:gd name="T148" fmla="*/ 0 h 125"/>
                  <a:gd name="T149" fmla="*/ 57 w 57"/>
                  <a:gd name="T150" fmla="*/ 125 h 12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7" h="125">
                    <a:moveTo>
                      <a:pt x="17" y="124"/>
                    </a:moveTo>
                    <a:lnTo>
                      <a:pt x="18" y="114"/>
                    </a:lnTo>
                    <a:lnTo>
                      <a:pt x="16" y="103"/>
                    </a:lnTo>
                    <a:lnTo>
                      <a:pt x="17" y="93"/>
                    </a:lnTo>
                    <a:lnTo>
                      <a:pt x="17" y="81"/>
                    </a:lnTo>
                    <a:lnTo>
                      <a:pt x="16" y="71"/>
                    </a:lnTo>
                    <a:lnTo>
                      <a:pt x="18" y="59"/>
                    </a:lnTo>
                    <a:lnTo>
                      <a:pt x="17" y="49"/>
                    </a:lnTo>
                    <a:lnTo>
                      <a:pt x="18" y="38"/>
                    </a:lnTo>
                    <a:lnTo>
                      <a:pt x="15" y="39"/>
                    </a:lnTo>
                    <a:lnTo>
                      <a:pt x="11" y="40"/>
                    </a:lnTo>
                    <a:lnTo>
                      <a:pt x="4" y="42"/>
                    </a:lnTo>
                    <a:lnTo>
                      <a:pt x="0" y="44"/>
                    </a:lnTo>
                    <a:lnTo>
                      <a:pt x="2" y="39"/>
                    </a:lnTo>
                    <a:lnTo>
                      <a:pt x="3" y="33"/>
                    </a:lnTo>
                    <a:lnTo>
                      <a:pt x="3" y="28"/>
                    </a:lnTo>
                    <a:lnTo>
                      <a:pt x="3" y="22"/>
                    </a:lnTo>
                    <a:lnTo>
                      <a:pt x="8" y="20"/>
                    </a:lnTo>
                    <a:lnTo>
                      <a:pt x="15" y="17"/>
                    </a:lnTo>
                    <a:lnTo>
                      <a:pt x="21" y="14"/>
                    </a:lnTo>
                    <a:lnTo>
                      <a:pt x="29" y="11"/>
                    </a:lnTo>
                    <a:lnTo>
                      <a:pt x="35" y="10"/>
                    </a:lnTo>
                    <a:lnTo>
                      <a:pt x="42" y="7"/>
                    </a:lnTo>
                    <a:lnTo>
                      <a:pt x="50" y="5"/>
                    </a:lnTo>
                    <a:lnTo>
                      <a:pt x="56" y="0"/>
                    </a:lnTo>
                    <a:lnTo>
                      <a:pt x="55" y="6"/>
                    </a:lnTo>
                    <a:lnTo>
                      <a:pt x="55" y="10"/>
                    </a:lnTo>
                    <a:lnTo>
                      <a:pt x="53" y="16"/>
                    </a:lnTo>
                    <a:lnTo>
                      <a:pt x="54" y="23"/>
                    </a:lnTo>
                    <a:lnTo>
                      <a:pt x="51" y="25"/>
                    </a:lnTo>
                    <a:lnTo>
                      <a:pt x="49" y="27"/>
                    </a:lnTo>
                    <a:lnTo>
                      <a:pt x="43" y="28"/>
                    </a:lnTo>
                    <a:lnTo>
                      <a:pt x="39" y="30"/>
                    </a:lnTo>
                    <a:lnTo>
                      <a:pt x="39" y="40"/>
                    </a:lnTo>
                    <a:lnTo>
                      <a:pt x="38" y="52"/>
                    </a:lnTo>
                    <a:lnTo>
                      <a:pt x="38" y="62"/>
                    </a:lnTo>
                    <a:lnTo>
                      <a:pt x="36" y="73"/>
                    </a:lnTo>
                    <a:lnTo>
                      <a:pt x="39" y="84"/>
                    </a:lnTo>
                    <a:lnTo>
                      <a:pt x="36" y="94"/>
                    </a:lnTo>
                    <a:lnTo>
                      <a:pt x="36" y="107"/>
                    </a:lnTo>
                    <a:lnTo>
                      <a:pt x="37" y="116"/>
                    </a:lnTo>
                    <a:lnTo>
                      <a:pt x="35" y="116"/>
                    </a:lnTo>
                    <a:lnTo>
                      <a:pt x="32" y="117"/>
                    </a:lnTo>
                    <a:lnTo>
                      <a:pt x="30" y="118"/>
                    </a:lnTo>
                    <a:lnTo>
                      <a:pt x="26" y="121"/>
                    </a:lnTo>
                    <a:lnTo>
                      <a:pt x="24" y="122"/>
                    </a:lnTo>
                    <a:lnTo>
                      <a:pt x="21" y="123"/>
                    </a:lnTo>
                    <a:lnTo>
                      <a:pt x="18" y="123"/>
                    </a:lnTo>
                    <a:lnTo>
                      <a:pt x="17" y="124"/>
                    </a:lnTo>
                  </a:path>
                </a:pathLst>
              </a:custGeom>
              <a:solidFill>
                <a:schemeClr val="bg1"/>
              </a:solidFill>
              <a:ln w="12700" cap="rnd">
                <a:noFill/>
                <a:round/>
                <a:headEnd/>
                <a:tailEnd/>
              </a:ln>
            </p:spPr>
            <p:txBody>
              <a:bodyPr/>
              <a:lstStyle/>
              <a:p>
                <a:pPr fontAlgn="auto">
                  <a:spcBef>
                    <a:spcPts val="0"/>
                  </a:spcBef>
                  <a:spcAft>
                    <a:spcPts val="0"/>
                  </a:spcAft>
                </a:pPr>
                <a:endParaRPr lang="zh-CN" altLang="en-US" b="0">
                  <a:solidFill>
                    <a:prstClr val="black"/>
                  </a:solidFill>
                  <a:latin typeface="微软雅黑" panose="020B0503020204020204" pitchFamily="34" charset="-122"/>
                  <a:ea typeface="微软雅黑" panose="020B0503020204020204" pitchFamily="34" charset="-122"/>
                </a:endParaRPr>
              </a:p>
            </p:txBody>
          </p:sp>
        </p:grpSp>
        <p:sp>
          <p:nvSpPr>
            <p:cNvPr id="22" name="TextBox 1317"/>
            <p:cNvSpPr txBox="1">
              <a:spLocks noChangeArrowheads="1"/>
            </p:cNvSpPr>
            <p:nvPr/>
          </p:nvSpPr>
          <p:spPr bwMode="auto">
            <a:xfrm rot="15656847">
              <a:off x="4451894" y="4007978"/>
              <a:ext cx="278122" cy="248516"/>
            </a:xfrm>
            <a:prstGeom prst="rect">
              <a:avLst/>
            </a:prstGeom>
            <a:noFill/>
            <a:ln w="9525">
              <a:noFill/>
              <a:miter lim="800000"/>
              <a:headEnd/>
              <a:tailEnd/>
            </a:ln>
          </p:spPr>
          <p:txBody>
            <a:bodyPr vert="eaVert">
              <a:spAutoFit/>
            </a:bodyPr>
            <a:lstStyle/>
            <a:p>
              <a:pPr fontAlgn="auto">
                <a:spcBef>
                  <a:spcPts val="0"/>
                </a:spcBef>
                <a:spcAft>
                  <a:spcPts val="0"/>
                </a:spcAft>
                <a:buClr>
                  <a:prstClr val="black"/>
                </a:buClr>
              </a:pPr>
              <a:endParaRPr lang="zh-CN" altLang="en-US" b="0">
                <a:solidFill>
                  <a:prstClr val="black"/>
                </a:solidFill>
                <a:latin typeface="微软雅黑" panose="020B0503020204020204" pitchFamily="34" charset="-122"/>
                <a:ea typeface="微软雅黑" panose="020B0503020204020204" pitchFamily="34" charset="-122"/>
              </a:endParaRPr>
            </a:p>
          </p:txBody>
        </p:sp>
        <p:cxnSp>
          <p:nvCxnSpPr>
            <p:cNvPr id="23" name="直接箭头连接符 1195"/>
            <p:cNvCxnSpPr>
              <a:stCxn id="48" idx="3"/>
              <a:endCxn id="67" idx="2"/>
            </p:cNvCxnSpPr>
            <p:nvPr/>
          </p:nvCxnSpPr>
          <p:spPr bwMode="auto">
            <a:xfrm flipV="1">
              <a:off x="1140203" y="4988592"/>
              <a:ext cx="1834725" cy="102111"/>
            </a:xfrm>
            <a:prstGeom prst="straightConnector1">
              <a:avLst/>
            </a:prstGeom>
            <a:solidFill>
              <a:schemeClr val="accent1"/>
            </a:solidFill>
            <a:ln w="19050" cap="flat" cmpd="sng" algn="ctr">
              <a:solidFill>
                <a:schemeClr val="tx2">
                  <a:lumMod val="75000"/>
                </a:schemeClr>
              </a:solidFill>
              <a:prstDash val="solid"/>
              <a:round/>
              <a:headEnd type="none" w="med" len="med"/>
              <a:tailEnd type="arrow"/>
            </a:ln>
            <a:effectLst/>
          </p:spPr>
        </p:cxnSp>
        <p:sp>
          <p:nvSpPr>
            <p:cNvPr id="24" name="TextBox 1202"/>
            <p:cNvSpPr txBox="1">
              <a:spLocks noChangeArrowheads="1"/>
            </p:cNvSpPr>
            <p:nvPr/>
          </p:nvSpPr>
          <p:spPr bwMode="auto">
            <a:xfrm>
              <a:off x="2832065" y="5502622"/>
              <a:ext cx="2142213" cy="258093"/>
            </a:xfrm>
            <a:prstGeom prst="rect">
              <a:avLst/>
            </a:prstGeom>
            <a:noFill/>
            <a:ln w="9525">
              <a:noFill/>
              <a:miter lim="800000"/>
              <a:headEnd/>
              <a:tailEnd/>
            </a:ln>
          </p:spPr>
          <p:txBody>
            <a:bodyPr wrap="square">
              <a:spAutoFit/>
            </a:bodyPr>
            <a:lstStyle/>
            <a:p>
              <a:pPr algn="ctr" fontAlgn="auto">
                <a:spcBef>
                  <a:spcPts val="0"/>
                </a:spcBef>
                <a:spcAft>
                  <a:spcPts val="0"/>
                </a:spcAft>
                <a:buClr>
                  <a:prstClr val="black"/>
                </a:buClr>
              </a:pPr>
              <a:r>
                <a:rPr lang="zh-CN" altLang="en-US" dirty="0">
                  <a:solidFill>
                    <a:prstClr val="black"/>
                  </a:solidFill>
                  <a:latin typeface="微软雅黑" panose="020B0503020204020204" pitchFamily="34" charset="-122"/>
                  <a:ea typeface="微软雅黑" panose="020B0503020204020204" pitchFamily="34" charset="-122"/>
                </a:rPr>
                <a:t>厂内 物流仓库 </a:t>
              </a:r>
            </a:p>
          </p:txBody>
        </p:sp>
        <p:cxnSp>
          <p:nvCxnSpPr>
            <p:cNvPr id="25" name="直接箭头连接符 1210"/>
            <p:cNvCxnSpPr/>
            <p:nvPr/>
          </p:nvCxnSpPr>
          <p:spPr bwMode="auto">
            <a:xfrm>
              <a:off x="1988278" y="3535685"/>
              <a:ext cx="5299010" cy="0"/>
            </a:xfrm>
            <a:prstGeom prst="straightConnector1">
              <a:avLst/>
            </a:prstGeom>
            <a:solidFill>
              <a:schemeClr val="accent1"/>
            </a:solidFill>
            <a:ln w="19050" cap="flat" cmpd="sng" algn="ctr">
              <a:solidFill>
                <a:schemeClr val="tx2">
                  <a:lumMod val="75000"/>
                </a:schemeClr>
              </a:solidFill>
              <a:prstDash val="solid"/>
              <a:round/>
              <a:headEnd type="none" w="med" len="med"/>
              <a:tailEnd type="arrow"/>
            </a:ln>
            <a:effectLst/>
          </p:spPr>
        </p:cxnSp>
        <p:grpSp>
          <p:nvGrpSpPr>
            <p:cNvPr id="26" name="组合 2"/>
            <p:cNvGrpSpPr/>
            <p:nvPr/>
          </p:nvGrpSpPr>
          <p:grpSpPr>
            <a:xfrm>
              <a:off x="7389419" y="3033181"/>
              <a:ext cx="1088591" cy="1703379"/>
              <a:chOff x="479264" y="1299743"/>
              <a:chExt cx="1200664" cy="1703379"/>
            </a:xfrm>
          </p:grpSpPr>
          <p:sp>
            <p:nvSpPr>
              <p:cNvPr id="29" name="TextBox 412"/>
              <p:cNvSpPr txBox="1">
                <a:spLocks noChangeArrowheads="1"/>
              </p:cNvSpPr>
              <p:nvPr>
                <p:custDataLst>
                  <p:tags r:id="rId1"/>
                </p:custDataLst>
              </p:nvPr>
            </p:nvSpPr>
            <p:spPr bwMode="auto">
              <a:xfrm>
                <a:off x="479264" y="1299743"/>
                <a:ext cx="1200664" cy="208592"/>
              </a:xfrm>
              <a:prstGeom prst="rect">
                <a:avLst/>
              </a:prstGeom>
              <a:noFill/>
              <a:ln w="9525">
                <a:noFill/>
                <a:miter lim="800000"/>
                <a:headEnd/>
                <a:tailEnd/>
              </a:ln>
            </p:spPr>
            <p:txBody>
              <a:bodyPr wrap="square">
                <a:spAutoFit/>
              </a:bodyPr>
              <a:lstStyle/>
              <a:p>
                <a:pPr algn="ctr" fontAlgn="auto">
                  <a:spcBef>
                    <a:spcPct val="50000"/>
                  </a:spcBef>
                  <a:spcAft>
                    <a:spcPts val="0"/>
                  </a:spcAft>
                  <a:buClr>
                    <a:prstClr val="black"/>
                  </a:buClr>
                </a:pPr>
                <a:r>
                  <a:rPr lang="zh-CN" altLang="en-US" dirty="0">
                    <a:solidFill>
                      <a:prstClr val="black"/>
                    </a:solidFill>
                    <a:latin typeface="微软雅黑" panose="020B0503020204020204" pitchFamily="34" charset="-122"/>
                    <a:ea typeface="微软雅黑" panose="020B0503020204020204" pitchFamily="34" charset="-122"/>
                  </a:rPr>
                  <a:t>生产线</a:t>
                </a:r>
              </a:p>
            </p:txBody>
          </p:sp>
          <p:pic>
            <p:nvPicPr>
              <p:cNvPr id="30" name="Picture 44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9264" y="1636903"/>
                <a:ext cx="1092907" cy="1366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31" name="Picture 45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67385" y="3873774"/>
              <a:ext cx="720723" cy="502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45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56179" y="4726271"/>
              <a:ext cx="778697" cy="658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bwMode="auto">
            <a:xfrm>
              <a:off x="5807226" y="4261983"/>
              <a:ext cx="845615" cy="20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spAutoFit/>
            </a:bodyPr>
            <a:lstStyle/>
            <a:p>
              <a:pPr fontAlgn="auto">
                <a:spcBef>
                  <a:spcPts val="0"/>
                </a:spcBef>
                <a:spcAft>
                  <a:spcPts val="0"/>
                </a:spcAft>
              </a:pPr>
              <a:r>
                <a:rPr kumimoji="1" lang="zh-CN" altLang="en-US" dirty="0">
                  <a:solidFill>
                    <a:srgbClr val="000000"/>
                  </a:solidFill>
                  <a:latin typeface="微软雅黑" panose="020B0503020204020204" pitchFamily="34" charset="-122"/>
                  <a:ea typeface="微软雅黑" panose="020B0503020204020204" pitchFamily="34" charset="-122"/>
                  <a:cs typeface="微软雅黑"/>
                </a:rPr>
                <a:t>拣配区</a:t>
              </a:r>
            </a:p>
          </p:txBody>
        </p:sp>
        <p:pic>
          <p:nvPicPr>
            <p:cNvPr id="34" name="Picture 45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7783" y="3414498"/>
              <a:ext cx="454394"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bwMode="auto">
            <a:xfrm>
              <a:off x="588998" y="3828983"/>
              <a:ext cx="1248289" cy="20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spAutoFit/>
            </a:bodyPr>
            <a:lstStyle/>
            <a:p>
              <a:pPr fontAlgn="auto">
                <a:spcBef>
                  <a:spcPts val="0"/>
                </a:spcBef>
                <a:spcAft>
                  <a:spcPts val="0"/>
                </a:spcAft>
              </a:pPr>
              <a:r>
                <a:rPr kumimoji="1" lang="zh-CN" altLang="en-US" dirty="0">
                  <a:solidFill>
                    <a:srgbClr val="000000"/>
                  </a:solidFill>
                  <a:latin typeface="微软雅黑" panose="020B0503020204020204" pitchFamily="34" charset="-122"/>
                  <a:ea typeface="微软雅黑" panose="020B0503020204020204" pitchFamily="34" charset="-122"/>
                  <a:cs typeface="微软雅黑"/>
                </a:rPr>
                <a:t>园区供应商</a:t>
              </a:r>
            </a:p>
          </p:txBody>
        </p:sp>
        <p:cxnSp>
          <p:nvCxnSpPr>
            <p:cNvPr id="36" name="直接箭头连接符 77"/>
            <p:cNvCxnSpPr/>
            <p:nvPr/>
          </p:nvCxnSpPr>
          <p:spPr bwMode="auto">
            <a:xfrm>
              <a:off x="1979127" y="3690485"/>
              <a:ext cx="3308554" cy="415498"/>
            </a:xfrm>
            <a:prstGeom prst="straightConnector1">
              <a:avLst/>
            </a:prstGeom>
            <a:solidFill>
              <a:schemeClr val="accent1"/>
            </a:solidFill>
            <a:ln w="19050" cap="flat" cmpd="sng" algn="ctr">
              <a:solidFill>
                <a:schemeClr val="tx2">
                  <a:lumMod val="75000"/>
                </a:schemeClr>
              </a:solidFill>
              <a:prstDash val="solid"/>
              <a:round/>
              <a:headEnd type="none" w="med" len="med"/>
              <a:tailEnd type="arrow"/>
            </a:ln>
            <a:effectLst/>
          </p:spPr>
        </p:cxnSp>
        <p:cxnSp>
          <p:nvCxnSpPr>
            <p:cNvPr id="37" name="直接箭头连接符 79"/>
            <p:cNvCxnSpPr/>
            <p:nvPr/>
          </p:nvCxnSpPr>
          <p:spPr bwMode="auto">
            <a:xfrm>
              <a:off x="6179782" y="4105983"/>
              <a:ext cx="1107506" cy="0"/>
            </a:xfrm>
            <a:prstGeom prst="straightConnector1">
              <a:avLst/>
            </a:prstGeom>
            <a:solidFill>
              <a:schemeClr val="accent1"/>
            </a:solidFill>
            <a:ln w="19050" cap="flat" cmpd="sng" algn="ctr">
              <a:solidFill>
                <a:schemeClr val="tx2">
                  <a:lumMod val="75000"/>
                </a:schemeClr>
              </a:solidFill>
              <a:prstDash val="solid"/>
              <a:round/>
              <a:headEnd type="none" w="med" len="med"/>
              <a:tailEnd type="arrow"/>
            </a:ln>
            <a:effectLst/>
          </p:spPr>
        </p:cxnSp>
        <p:cxnSp>
          <p:nvCxnSpPr>
            <p:cNvPr id="38" name="直接箭头连接符 83"/>
            <p:cNvCxnSpPr/>
            <p:nvPr/>
          </p:nvCxnSpPr>
          <p:spPr bwMode="auto">
            <a:xfrm flipV="1">
              <a:off x="3368313" y="4245218"/>
              <a:ext cx="1987815" cy="588994"/>
            </a:xfrm>
            <a:prstGeom prst="straightConnector1">
              <a:avLst/>
            </a:prstGeom>
            <a:solidFill>
              <a:schemeClr val="accent1"/>
            </a:solidFill>
            <a:ln w="19050" cap="flat" cmpd="sng" algn="ctr">
              <a:solidFill>
                <a:schemeClr val="tx2">
                  <a:lumMod val="75000"/>
                </a:schemeClr>
              </a:solidFill>
              <a:prstDash val="solid"/>
              <a:round/>
              <a:headEnd type="none" w="med" len="med"/>
              <a:tailEnd type="arrow"/>
            </a:ln>
            <a:effectLst/>
          </p:spPr>
        </p:cxnSp>
        <p:cxnSp>
          <p:nvCxnSpPr>
            <p:cNvPr id="39" name="直接箭头连接符 86"/>
            <p:cNvCxnSpPr>
              <a:stCxn id="32" idx="3"/>
            </p:cNvCxnSpPr>
            <p:nvPr/>
          </p:nvCxnSpPr>
          <p:spPr bwMode="auto">
            <a:xfrm flipV="1">
              <a:off x="3634875" y="4765493"/>
              <a:ext cx="3706907" cy="289924"/>
            </a:xfrm>
            <a:prstGeom prst="straightConnector1">
              <a:avLst/>
            </a:prstGeom>
            <a:solidFill>
              <a:schemeClr val="accent1"/>
            </a:solidFill>
            <a:ln w="19050" cap="flat" cmpd="sng" algn="ctr">
              <a:solidFill>
                <a:schemeClr val="tx2">
                  <a:lumMod val="75000"/>
                </a:schemeClr>
              </a:solidFill>
              <a:prstDash val="solid"/>
              <a:round/>
              <a:headEnd type="none" w="med" len="med"/>
              <a:tailEnd type="arrow"/>
            </a:ln>
            <a:effectLst/>
          </p:spPr>
        </p:cxnSp>
        <p:sp>
          <p:nvSpPr>
            <p:cNvPr id="41" name="TextBox 40"/>
            <p:cNvSpPr txBox="1"/>
            <p:nvPr/>
          </p:nvSpPr>
          <p:spPr bwMode="auto">
            <a:xfrm>
              <a:off x="3441734" y="3283903"/>
              <a:ext cx="1449627" cy="20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spAutoFit/>
            </a:bodyPr>
            <a:lstStyle/>
            <a:p>
              <a:pPr fontAlgn="auto">
                <a:spcBef>
                  <a:spcPts val="0"/>
                </a:spcBef>
                <a:spcAft>
                  <a:spcPts val="0"/>
                </a:spcAft>
              </a:pPr>
              <a:r>
                <a:rPr kumimoji="1" lang="zh-CN" altLang="en-US" dirty="0">
                  <a:solidFill>
                    <a:srgbClr val="4F81BD"/>
                  </a:solidFill>
                  <a:latin typeface="微软雅黑" panose="020B0503020204020204" pitchFamily="34" charset="-122"/>
                  <a:ea typeface="微软雅黑" panose="020B0503020204020204" pitchFamily="34" charset="-122"/>
                  <a:cs typeface="微软雅黑"/>
                </a:rPr>
                <a:t>供方直供上线</a:t>
              </a:r>
            </a:p>
          </p:txBody>
        </p:sp>
        <p:sp>
          <p:nvSpPr>
            <p:cNvPr id="42" name="TextBox 41"/>
            <p:cNvSpPr txBox="1"/>
            <p:nvPr/>
          </p:nvSpPr>
          <p:spPr bwMode="auto">
            <a:xfrm rot="726286">
              <a:off x="3280169" y="3941356"/>
              <a:ext cx="1449627" cy="20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spAutoFit/>
            </a:bodyPr>
            <a:lstStyle/>
            <a:p>
              <a:pPr fontAlgn="auto">
                <a:spcBef>
                  <a:spcPts val="0"/>
                </a:spcBef>
                <a:spcAft>
                  <a:spcPts val="0"/>
                </a:spcAft>
              </a:pPr>
              <a:r>
                <a:rPr kumimoji="1" lang="zh-CN" altLang="en-US" dirty="0">
                  <a:solidFill>
                    <a:srgbClr val="4F81BD"/>
                  </a:solidFill>
                  <a:latin typeface="微软雅黑" panose="020B0503020204020204" pitchFamily="34" charset="-122"/>
                  <a:ea typeface="微软雅黑" panose="020B0503020204020204" pitchFamily="34" charset="-122"/>
                  <a:cs typeface="微软雅黑"/>
                </a:rPr>
                <a:t>供方分拣配送</a:t>
              </a:r>
            </a:p>
          </p:txBody>
        </p:sp>
        <p:sp>
          <p:nvSpPr>
            <p:cNvPr id="43" name="TextBox 42"/>
            <p:cNvSpPr txBox="1"/>
            <p:nvPr/>
          </p:nvSpPr>
          <p:spPr bwMode="auto">
            <a:xfrm rot="21177382">
              <a:off x="4778869" y="4963373"/>
              <a:ext cx="1449627" cy="20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spAutoFit/>
            </a:bodyPr>
            <a:lstStyle/>
            <a:p>
              <a:pPr fontAlgn="auto">
                <a:spcBef>
                  <a:spcPts val="0"/>
                </a:spcBef>
                <a:spcAft>
                  <a:spcPts val="0"/>
                </a:spcAft>
              </a:pPr>
              <a:r>
                <a:rPr kumimoji="1" lang="zh-CN" altLang="en-US" dirty="0">
                  <a:solidFill>
                    <a:srgbClr val="4F81BD"/>
                  </a:solidFill>
                  <a:latin typeface="微软雅黑" panose="020B0503020204020204" pitchFamily="34" charset="-122"/>
                  <a:ea typeface="微软雅黑" panose="020B0503020204020204" pitchFamily="34" charset="-122"/>
                  <a:cs typeface="微软雅黑"/>
                </a:rPr>
                <a:t>厂内直送工位</a:t>
              </a:r>
            </a:p>
          </p:txBody>
        </p:sp>
        <p:sp>
          <p:nvSpPr>
            <p:cNvPr id="44" name="TextBox 43"/>
            <p:cNvSpPr txBox="1"/>
            <p:nvPr/>
          </p:nvSpPr>
          <p:spPr bwMode="auto">
            <a:xfrm rot="20171142">
              <a:off x="4081020" y="4452115"/>
              <a:ext cx="1449627" cy="20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spAutoFit/>
            </a:bodyPr>
            <a:lstStyle/>
            <a:p>
              <a:pPr fontAlgn="auto">
                <a:spcBef>
                  <a:spcPts val="0"/>
                </a:spcBef>
                <a:spcAft>
                  <a:spcPts val="0"/>
                </a:spcAft>
              </a:pPr>
              <a:r>
                <a:rPr kumimoji="1" lang="zh-CN" altLang="en-US" dirty="0">
                  <a:solidFill>
                    <a:srgbClr val="4F81BD"/>
                  </a:solidFill>
                  <a:latin typeface="微软雅黑" panose="020B0503020204020204" pitchFamily="34" charset="-122"/>
                  <a:ea typeface="微软雅黑" panose="020B0503020204020204" pitchFamily="34" charset="-122"/>
                  <a:cs typeface="微软雅黑"/>
                </a:rPr>
                <a:t>厂内分拣配送</a:t>
              </a:r>
            </a:p>
          </p:txBody>
        </p:sp>
        <p:pic>
          <p:nvPicPr>
            <p:cNvPr id="48" name="Picture 45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5810" y="4910703"/>
              <a:ext cx="454393"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TextBox 48"/>
            <p:cNvSpPr txBox="1"/>
            <p:nvPr/>
          </p:nvSpPr>
          <p:spPr bwMode="auto">
            <a:xfrm>
              <a:off x="556270" y="5308534"/>
              <a:ext cx="1248289" cy="20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spAutoFit/>
            </a:bodyPr>
            <a:lstStyle/>
            <a:p>
              <a:pPr fontAlgn="auto">
                <a:spcBef>
                  <a:spcPts val="0"/>
                </a:spcBef>
                <a:spcAft>
                  <a:spcPts val="0"/>
                </a:spcAft>
              </a:pPr>
              <a:r>
                <a:rPr kumimoji="1" lang="zh-CN" altLang="en-US" dirty="0">
                  <a:solidFill>
                    <a:srgbClr val="000000"/>
                  </a:solidFill>
                  <a:latin typeface="微软雅黑" panose="020B0503020204020204" pitchFamily="34" charset="-122"/>
                  <a:ea typeface="微软雅黑" panose="020B0503020204020204" pitchFamily="34" charset="-122"/>
                  <a:cs typeface="微软雅黑"/>
                </a:rPr>
                <a:t>一般供应商</a:t>
              </a:r>
            </a:p>
          </p:txBody>
        </p:sp>
        <p:cxnSp>
          <p:nvCxnSpPr>
            <p:cNvPr id="51" name="直接箭头连接符 50"/>
            <p:cNvCxnSpPr>
              <a:stCxn id="34" idx="3"/>
            </p:cNvCxnSpPr>
            <p:nvPr/>
          </p:nvCxnSpPr>
          <p:spPr bwMode="auto">
            <a:xfrm>
              <a:off x="1142175" y="3594498"/>
              <a:ext cx="812674" cy="0"/>
            </a:xfrm>
            <a:prstGeom prst="straightConnector1">
              <a:avLst/>
            </a:prstGeom>
            <a:solidFill>
              <a:schemeClr val="accent1"/>
            </a:solidFill>
            <a:ln w="19050" cap="flat" cmpd="sng" algn="ctr">
              <a:solidFill>
                <a:schemeClr val="tx2">
                  <a:lumMod val="75000"/>
                </a:schemeClr>
              </a:solidFill>
              <a:prstDash val="solid"/>
              <a:round/>
              <a:headEnd type="none" w="med" len="med"/>
              <a:tailEnd type="arrow"/>
            </a:ln>
            <a:effectLst/>
          </p:spPr>
        </p:cxnSp>
        <p:cxnSp>
          <p:nvCxnSpPr>
            <p:cNvPr id="52" name="肘形连接符 55"/>
            <p:cNvCxnSpPr>
              <a:endCxn id="30" idx="2"/>
            </p:cNvCxnSpPr>
            <p:nvPr/>
          </p:nvCxnSpPr>
          <p:spPr bwMode="auto">
            <a:xfrm flipV="1">
              <a:off x="3479464" y="4736560"/>
              <a:ext cx="4405401" cy="648003"/>
            </a:xfrm>
            <a:prstGeom prst="bentConnector2">
              <a:avLst/>
            </a:prstGeom>
            <a:solidFill>
              <a:schemeClr val="accent1"/>
            </a:solidFill>
            <a:ln w="19050" cap="flat" cmpd="sng" algn="ctr">
              <a:solidFill>
                <a:schemeClr val="tx2">
                  <a:lumMod val="75000"/>
                </a:schemeClr>
              </a:solidFill>
              <a:prstDash val="solid"/>
              <a:round/>
              <a:headEnd type="none" w="med" len="med"/>
              <a:tailEnd type="arrow"/>
            </a:ln>
            <a:effectLst/>
          </p:spPr>
        </p:cxnSp>
        <p:sp>
          <p:nvSpPr>
            <p:cNvPr id="54" name="TextBox 53"/>
            <p:cNvSpPr txBox="1"/>
            <p:nvPr/>
          </p:nvSpPr>
          <p:spPr bwMode="auto">
            <a:xfrm>
              <a:off x="5588424" y="5372139"/>
              <a:ext cx="1046952" cy="20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spAutoFit/>
            </a:bodyPr>
            <a:lstStyle/>
            <a:p>
              <a:pPr fontAlgn="auto">
                <a:spcBef>
                  <a:spcPts val="0"/>
                </a:spcBef>
                <a:spcAft>
                  <a:spcPts val="0"/>
                </a:spcAft>
              </a:pPr>
              <a:r>
                <a:rPr kumimoji="1" lang="zh-CN" altLang="en-US" dirty="0">
                  <a:solidFill>
                    <a:srgbClr val="4F81BD"/>
                  </a:solidFill>
                  <a:latin typeface="微软雅黑" panose="020B0503020204020204" pitchFamily="34" charset="-122"/>
                  <a:ea typeface="微软雅黑" panose="020B0503020204020204" pitchFamily="34" charset="-122"/>
                  <a:cs typeface="微软雅黑"/>
                </a:rPr>
                <a:t>生产领料</a:t>
              </a:r>
            </a:p>
          </p:txBody>
        </p:sp>
        <p:sp>
          <p:nvSpPr>
            <p:cNvPr id="58" name="Oval 118"/>
            <p:cNvSpPr/>
            <p:nvPr/>
          </p:nvSpPr>
          <p:spPr bwMode="auto">
            <a:xfrm>
              <a:off x="2841902" y="3191111"/>
              <a:ext cx="504537" cy="273589"/>
            </a:xfrm>
            <a:prstGeom prst="ellipse">
              <a:avLst/>
            </a:prstGeom>
            <a:solidFill>
              <a:srgbClr val="00B0F0"/>
            </a:solidFill>
            <a:ln w="19050" cmpd="sng">
              <a:solidFill>
                <a:schemeClr val="tx2">
                  <a:lumMod val="75000"/>
                </a:schemeClr>
              </a:solidFill>
              <a:miter lim="800000"/>
              <a:headEnd/>
              <a:tailEnd/>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10000"/>
                </a:lnSpc>
              </a:pPr>
              <a:r>
                <a:rPr kumimoji="1" lang="en-US" dirty="0">
                  <a:solidFill>
                    <a:prstClr val="white"/>
                  </a:solidFill>
                  <a:latin typeface="微软雅黑" panose="020B0503020204020204" pitchFamily="34" charset="-122"/>
                  <a:ea typeface="微软雅黑" panose="020B0503020204020204" pitchFamily="34" charset="-122"/>
                </a:rPr>
                <a:t>1A</a:t>
              </a:r>
            </a:p>
          </p:txBody>
        </p:sp>
        <p:sp>
          <p:nvSpPr>
            <p:cNvPr id="64" name="Oval 118"/>
            <p:cNvSpPr/>
            <p:nvPr/>
          </p:nvSpPr>
          <p:spPr bwMode="auto">
            <a:xfrm>
              <a:off x="1893738" y="3482243"/>
              <a:ext cx="504537" cy="273589"/>
            </a:xfrm>
            <a:prstGeom prst="ellipse">
              <a:avLst/>
            </a:prstGeom>
            <a:solidFill>
              <a:srgbClr val="00B0F0"/>
            </a:solidFill>
            <a:ln w="19050" cmpd="sng">
              <a:solidFill>
                <a:schemeClr val="tx2">
                  <a:lumMod val="75000"/>
                </a:schemeClr>
              </a:solidFill>
              <a:miter lim="800000"/>
              <a:headEnd/>
              <a:tailEnd/>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10000"/>
                </a:lnSpc>
              </a:pPr>
              <a:r>
                <a:rPr kumimoji="1" lang="en-US" dirty="0">
                  <a:solidFill>
                    <a:prstClr val="white"/>
                  </a:solidFill>
                  <a:latin typeface="微软雅黑" panose="020B0503020204020204" pitchFamily="34" charset="-122"/>
                  <a:ea typeface="微软雅黑" panose="020B0503020204020204" pitchFamily="34" charset="-122"/>
                </a:rPr>
                <a:t>1</a:t>
              </a:r>
            </a:p>
          </p:txBody>
        </p:sp>
        <p:sp>
          <p:nvSpPr>
            <p:cNvPr id="65" name="Oval 118"/>
            <p:cNvSpPr/>
            <p:nvPr/>
          </p:nvSpPr>
          <p:spPr bwMode="auto">
            <a:xfrm>
              <a:off x="2723380" y="3717840"/>
              <a:ext cx="504537" cy="273589"/>
            </a:xfrm>
            <a:prstGeom prst="ellipse">
              <a:avLst/>
            </a:prstGeom>
            <a:solidFill>
              <a:srgbClr val="00B0F0"/>
            </a:solidFill>
            <a:ln w="19050" cmpd="sng">
              <a:solidFill>
                <a:schemeClr val="tx2">
                  <a:lumMod val="75000"/>
                </a:schemeClr>
              </a:solidFill>
              <a:miter lim="800000"/>
              <a:headEnd/>
              <a:tailEnd/>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10000"/>
                </a:lnSpc>
              </a:pPr>
              <a:r>
                <a:rPr kumimoji="1" lang="en-US" dirty="0">
                  <a:solidFill>
                    <a:prstClr val="white"/>
                  </a:solidFill>
                  <a:latin typeface="微软雅黑" panose="020B0503020204020204" pitchFamily="34" charset="-122"/>
                  <a:ea typeface="微软雅黑" panose="020B0503020204020204" pitchFamily="34" charset="-122"/>
                </a:rPr>
                <a:t>1B</a:t>
              </a:r>
            </a:p>
          </p:txBody>
        </p:sp>
        <p:sp>
          <p:nvSpPr>
            <p:cNvPr id="66" name="Oval 118"/>
            <p:cNvSpPr/>
            <p:nvPr/>
          </p:nvSpPr>
          <p:spPr bwMode="auto">
            <a:xfrm>
              <a:off x="3634876" y="4434482"/>
              <a:ext cx="504537" cy="273589"/>
            </a:xfrm>
            <a:prstGeom prst="ellipse">
              <a:avLst/>
            </a:prstGeom>
            <a:solidFill>
              <a:srgbClr val="00B0F0"/>
            </a:solidFill>
            <a:ln w="19050" cmpd="sng">
              <a:solidFill>
                <a:schemeClr val="tx2">
                  <a:lumMod val="75000"/>
                </a:schemeClr>
              </a:solidFill>
              <a:miter lim="800000"/>
              <a:headEnd/>
              <a:tailEnd/>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10000"/>
                </a:lnSpc>
              </a:pPr>
              <a:r>
                <a:rPr kumimoji="1" lang="en-US" dirty="0">
                  <a:solidFill>
                    <a:prstClr val="white"/>
                  </a:solidFill>
                  <a:latin typeface="微软雅黑" panose="020B0503020204020204" pitchFamily="34" charset="-122"/>
                  <a:ea typeface="微软雅黑" panose="020B0503020204020204" pitchFamily="34" charset="-122"/>
                </a:rPr>
                <a:t>2A</a:t>
              </a:r>
            </a:p>
          </p:txBody>
        </p:sp>
        <p:sp>
          <p:nvSpPr>
            <p:cNvPr id="67" name="Oval 118"/>
            <p:cNvSpPr/>
            <p:nvPr/>
          </p:nvSpPr>
          <p:spPr bwMode="auto">
            <a:xfrm>
              <a:off x="2974928" y="4851797"/>
              <a:ext cx="504537" cy="273589"/>
            </a:xfrm>
            <a:prstGeom prst="ellipse">
              <a:avLst/>
            </a:prstGeom>
            <a:solidFill>
              <a:srgbClr val="00B0F0"/>
            </a:solidFill>
            <a:ln w="19050" cmpd="sng">
              <a:solidFill>
                <a:schemeClr val="tx2">
                  <a:lumMod val="75000"/>
                </a:schemeClr>
              </a:solidFill>
              <a:miter lim="800000"/>
              <a:headEnd/>
              <a:tailEnd/>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10000"/>
                </a:lnSpc>
              </a:pPr>
              <a:r>
                <a:rPr kumimoji="1" lang="en-US" dirty="0">
                  <a:solidFill>
                    <a:prstClr val="white"/>
                  </a:solidFill>
                  <a:latin typeface="微软雅黑" panose="020B0503020204020204" pitchFamily="34" charset="-122"/>
                  <a:ea typeface="微软雅黑" panose="020B0503020204020204" pitchFamily="34" charset="-122"/>
                </a:rPr>
                <a:t>2</a:t>
              </a:r>
            </a:p>
          </p:txBody>
        </p:sp>
        <p:sp>
          <p:nvSpPr>
            <p:cNvPr id="68" name="Oval 118"/>
            <p:cNvSpPr/>
            <p:nvPr/>
          </p:nvSpPr>
          <p:spPr bwMode="auto">
            <a:xfrm>
              <a:off x="6130840" y="4783235"/>
              <a:ext cx="504537" cy="273589"/>
            </a:xfrm>
            <a:prstGeom prst="ellipse">
              <a:avLst/>
            </a:prstGeom>
            <a:solidFill>
              <a:srgbClr val="00B0F0"/>
            </a:solidFill>
            <a:ln w="19050" cmpd="sng">
              <a:solidFill>
                <a:schemeClr val="tx2">
                  <a:lumMod val="75000"/>
                </a:schemeClr>
              </a:solidFill>
              <a:miter lim="800000"/>
              <a:headEnd/>
              <a:tailEnd/>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10000"/>
                </a:lnSpc>
              </a:pPr>
              <a:r>
                <a:rPr kumimoji="1" lang="en-US" dirty="0">
                  <a:solidFill>
                    <a:prstClr val="white"/>
                  </a:solidFill>
                  <a:latin typeface="微软雅黑" panose="020B0503020204020204" pitchFamily="34" charset="-122"/>
                  <a:ea typeface="微软雅黑" panose="020B0503020204020204" pitchFamily="34" charset="-122"/>
                </a:rPr>
                <a:t>2B</a:t>
              </a:r>
            </a:p>
          </p:txBody>
        </p:sp>
        <p:sp>
          <p:nvSpPr>
            <p:cNvPr id="69" name="Oval 118"/>
            <p:cNvSpPr/>
            <p:nvPr/>
          </p:nvSpPr>
          <p:spPr bwMode="auto">
            <a:xfrm>
              <a:off x="6652841" y="5398118"/>
              <a:ext cx="504537" cy="273589"/>
            </a:xfrm>
            <a:prstGeom prst="ellipse">
              <a:avLst/>
            </a:prstGeom>
            <a:solidFill>
              <a:srgbClr val="00B0F0"/>
            </a:solidFill>
            <a:ln w="19050" cmpd="sng">
              <a:solidFill>
                <a:schemeClr val="tx2">
                  <a:lumMod val="75000"/>
                </a:schemeClr>
              </a:solidFill>
              <a:miter lim="800000"/>
              <a:headEnd/>
              <a:tailEnd/>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10000"/>
                </a:lnSpc>
              </a:pPr>
              <a:r>
                <a:rPr kumimoji="1" lang="en-US" dirty="0">
                  <a:solidFill>
                    <a:prstClr val="white"/>
                  </a:solidFill>
                  <a:latin typeface="微软雅黑" panose="020B0503020204020204" pitchFamily="34" charset="-122"/>
                  <a:ea typeface="微软雅黑" panose="020B0503020204020204" pitchFamily="34" charset="-122"/>
                </a:rPr>
                <a:t>3</a:t>
              </a:r>
            </a:p>
          </p:txBody>
        </p:sp>
        <p:pic>
          <p:nvPicPr>
            <p:cNvPr id="59" name="Picture 45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5811" y="4187301"/>
              <a:ext cx="454394"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TextBox 34"/>
            <p:cNvSpPr txBox="1"/>
            <p:nvPr/>
          </p:nvSpPr>
          <p:spPr bwMode="auto">
            <a:xfrm>
              <a:off x="516058" y="4545401"/>
              <a:ext cx="784760" cy="208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spAutoFit/>
            </a:bodyPr>
            <a:lstStyle/>
            <a:p>
              <a:pPr fontAlgn="auto">
                <a:spcBef>
                  <a:spcPts val="0"/>
                </a:spcBef>
                <a:spcAft>
                  <a:spcPts val="0"/>
                </a:spcAft>
              </a:pPr>
              <a:r>
                <a:rPr kumimoji="1" lang="zh-CN" altLang="en-US" dirty="0">
                  <a:solidFill>
                    <a:srgbClr val="000000"/>
                  </a:solidFill>
                  <a:latin typeface="微软雅黑" panose="020B0503020204020204" pitchFamily="34" charset="-122"/>
                  <a:ea typeface="微软雅黑" panose="020B0503020204020204" pitchFamily="34" charset="-122"/>
                  <a:cs typeface="微软雅黑"/>
                </a:rPr>
                <a:t>产业链</a:t>
              </a:r>
            </a:p>
          </p:txBody>
        </p:sp>
        <p:cxnSp>
          <p:nvCxnSpPr>
            <p:cNvPr id="61" name="直接箭头连接符 60"/>
            <p:cNvCxnSpPr>
              <a:endCxn id="67" idx="1"/>
            </p:cNvCxnSpPr>
            <p:nvPr/>
          </p:nvCxnSpPr>
          <p:spPr bwMode="auto">
            <a:xfrm>
              <a:off x="1486383" y="4522635"/>
              <a:ext cx="1562432" cy="369229"/>
            </a:xfrm>
            <a:prstGeom prst="straightConnector1">
              <a:avLst/>
            </a:prstGeom>
            <a:solidFill>
              <a:schemeClr val="accent1"/>
            </a:solidFill>
            <a:ln w="19050" cap="flat" cmpd="sng" algn="ctr">
              <a:solidFill>
                <a:schemeClr val="tx2">
                  <a:lumMod val="75000"/>
                </a:schemeClr>
              </a:solidFill>
              <a:prstDash val="solid"/>
              <a:round/>
              <a:headEnd type="none" w="med" len="med"/>
              <a:tailEnd type="arrow"/>
            </a:ln>
            <a:effectLst/>
          </p:spPr>
        </p:cxnSp>
        <p:cxnSp>
          <p:nvCxnSpPr>
            <p:cNvPr id="62" name="直接箭头连接符 61"/>
            <p:cNvCxnSpPr>
              <a:endCxn id="64" idx="3"/>
            </p:cNvCxnSpPr>
            <p:nvPr/>
          </p:nvCxnSpPr>
          <p:spPr bwMode="auto">
            <a:xfrm flipV="1">
              <a:off x="1300818" y="3715765"/>
              <a:ext cx="666808" cy="718717"/>
            </a:xfrm>
            <a:prstGeom prst="straightConnector1">
              <a:avLst/>
            </a:prstGeom>
            <a:solidFill>
              <a:schemeClr val="accent1"/>
            </a:solidFill>
            <a:ln w="19050" cap="flat" cmpd="sng" algn="ctr">
              <a:solidFill>
                <a:schemeClr val="tx2">
                  <a:lumMod val="75000"/>
                </a:schemeClr>
              </a:solidFill>
              <a:prstDash val="solid"/>
              <a:round/>
              <a:headEnd type="none" w="med" len="med"/>
              <a:tailEnd type="arrow"/>
            </a:ln>
            <a:effectLst/>
          </p:spPr>
        </p:cxnSp>
      </p:grpSp>
      <p:sp>
        <p:nvSpPr>
          <p:cNvPr id="56" name="矩形 55"/>
          <p:cNvSpPr/>
          <p:nvPr/>
        </p:nvSpPr>
        <p:spPr bwMode="auto">
          <a:xfrm>
            <a:off x="1620158" y="1103411"/>
            <a:ext cx="2332383" cy="212034"/>
          </a:xfrm>
          <a:prstGeom prst="rect">
            <a:avLst/>
          </a:prstGeom>
          <a:noFill/>
          <a:ln w="19050" cmpd="sng">
            <a:no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sz="1400" dirty="0">
                <a:solidFill>
                  <a:prstClr val="black"/>
                </a:solidFill>
                <a:latin typeface="微软雅黑" pitchFamily="34" charset="-122"/>
                <a:ea typeface="微软雅黑" panose="020B0503020204020204" pitchFamily="34" charset="-122"/>
              </a:rPr>
              <a:t>5</a:t>
            </a:r>
            <a:r>
              <a:rPr kumimoji="1" lang="zh-CN" altLang="en-US" sz="1400" dirty="0">
                <a:solidFill>
                  <a:prstClr val="black"/>
                </a:solidFill>
                <a:latin typeface="微软雅黑" pitchFamily="34" charset="-122"/>
                <a:ea typeface="微软雅黑" panose="020B0503020204020204" pitchFamily="34" charset="-122"/>
              </a:rPr>
              <a:t>种配送方式规范</a:t>
            </a:r>
          </a:p>
        </p:txBody>
      </p:sp>
      <p:sp>
        <p:nvSpPr>
          <p:cNvPr id="74" name="燕尾形 40">
            <a:extLst>
              <a:ext uri="{FF2B5EF4-FFF2-40B4-BE49-F238E27FC236}">
                <a16:creationId xmlns:a16="http://schemas.microsoft.com/office/drawing/2014/main" id="{48EA2A5E-7069-4047-8AAA-65D9E7C390F3}"/>
              </a:ext>
            </a:extLst>
          </p:cNvPr>
          <p:cNvSpPr/>
          <p:nvPr/>
        </p:nvSpPr>
        <p:spPr bwMode="auto">
          <a:xfrm>
            <a:off x="5473224"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pPr>
            <a:r>
              <a:rPr lang="zh-CN" altLang="en-US" sz="1000" kern="0" dirty="0">
                <a:solidFill>
                  <a:schemeClr val="bg1">
                    <a:lumMod val="65000"/>
                  </a:schemeClr>
                </a:solidFill>
                <a:latin typeface="微软雅黑" pitchFamily="34" charset="-122"/>
                <a:ea typeface="微软雅黑" pitchFamily="34" charset="-122"/>
              </a:rPr>
              <a:t>条码</a:t>
            </a:r>
            <a:r>
              <a:rPr lang="zh-CN" altLang="en-US" sz="1000" kern="0">
                <a:solidFill>
                  <a:schemeClr val="bg1">
                    <a:lumMod val="65000"/>
                  </a:schemeClr>
                </a:solidFill>
                <a:latin typeface="微软雅黑" pitchFamily="34" charset="-122"/>
                <a:ea typeface="微软雅黑" pitchFamily="34" charset="-122"/>
              </a:rPr>
              <a:t>应用</a:t>
            </a:r>
            <a:r>
              <a:rPr lang="en-US" altLang="zh-CN" sz="1000" kern="0" dirty="0">
                <a:solidFill>
                  <a:schemeClr val="bg1">
                    <a:lumMod val="65000"/>
                  </a:schemeClr>
                </a:solidFill>
                <a:latin typeface="微软雅黑" pitchFamily="34" charset="-122"/>
                <a:ea typeface="微软雅黑" pitchFamily="34" charset="-122"/>
              </a:rPr>
              <a:t>	</a:t>
            </a:r>
            <a:endParaRPr lang="zh-CN" altLang="en-US" sz="1000" kern="0" dirty="0">
              <a:solidFill>
                <a:schemeClr val="bg1">
                  <a:lumMod val="65000"/>
                </a:schemeClr>
              </a:solidFill>
              <a:latin typeface="微软雅黑" pitchFamily="34" charset="-122"/>
              <a:ea typeface="微软雅黑" pitchFamily="34" charset="-122"/>
            </a:endParaRPr>
          </a:p>
        </p:txBody>
      </p:sp>
      <p:sp>
        <p:nvSpPr>
          <p:cNvPr id="75" name="燕尾形 40">
            <a:extLst>
              <a:ext uri="{FF2B5EF4-FFF2-40B4-BE49-F238E27FC236}">
                <a16:creationId xmlns:a16="http://schemas.microsoft.com/office/drawing/2014/main" id="{83666653-0206-460B-9519-7DAE8C441AC3}"/>
              </a:ext>
            </a:extLst>
          </p:cNvPr>
          <p:cNvSpPr/>
          <p:nvPr/>
        </p:nvSpPr>
        <p:spPr bwMode="auto">
          <a:xfrm>
            <a:off x="6169431"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pPr>
            <a:r>
              <a:rPr lang="en-US" altLang="zh-CN" sz="1000" kern="0" dirty="0">
                <a:solidFill>
                  <a:schemeClr val="bg1">
                    <a:lumMod val="65000"/>
                  </a:schemeClr>
                </a:solidFill>
                <a:latin typeface="微软雅黑" pitchFamily="34" charset="-122"/>
                <a:ea typeface="微软雅黑" pitchFamily="34" charset="-122"/>
              </a:rPr>
              <a:t>WM</a:t>
            </a:r>
            <a:r>
              <a:rPr lang="zh-CN" altLang="en-US" sz="1000" kern="0" dirty="0">
                <a:solidFill>
                  <a:schemeClr val="bg1">
                    <a:lumMod val="65000"/>
                  </a:schemeClr>
                </a:solidFill>
                <a:latin typeface="微软雅黑" pitchFamily="34" charset="-122"/>
                <a:ea typeface="微软雅黑" pitchFamily="34" charset="-122"/>
              </a:rPr>
              <a:t>应用</a:t>
            </a:r>
          </a:p>
        </p:txBody>
      </p:sp>
      <p:sp>
        <p:nvSpPr>
          <p:cNvPr id="76" name="燕尾形 40">
            <a:extLst>
              <a:ext uri="{FF2B5EF4-FFF2-40B4-BE49-F238E27FC236}">
                <a16:creationId xmlns:a16="http://schemas.microsoft.com/office/drawing/2014/main" id="{74471127-33F5-4844-BCB8-2E36A07E9798}"/>
              </a:ext>
            </a:extLst>
          </p:cNvPr>
          <p:cNvSpPr/>
          <p:nvPr/>
        </p:nvSpPr>
        <p:spPr bwMode="auto">
          <a:xfrm>
            <a:off x="6865638" y="167859"/>
            <a:ext cx="828000" cy="324000"/>
          </a:xfrm>
          <a:prstGeom prst="chevron">
            <a:avLst>
              <a:gd name="adj" fmla="val 36455"/>
            </a:avLst>
          </a:prstGeom>
          <a:solidFill>
            <a:srgbClr val="7889FB"/>
          </a:solidFill>
          <a:ln w="12700" algn="ctr">
            <a:solidFill>
              <a:srgbClr val="000000"/>
            </a:solidFill>
            <a:miter lim="800000"/>
            <a:headEnd/>
            <a:tailEnd/>
          </a:ln>
        </p:spPr>
        <p:txBody>
          <a:bodyPr wrap="none" tIns="72000" anchor="ctr"/>
          <a:lstStyle/>
          <a:p>
            <a:pPr algn="ctr" fontAlgn="auto">
              <a:lnSpc>
                <a:spcPct val="90000"/>
              </a:lnSpc>
              <a:spcBef>
                <a:spcPct val="20000"/>
              </a:spcBef>
              <a:spcAft>
                <a:spcPts val="0"/>
              </a:spcAft>
              <a:buClr>
                <a:srgbClr val="000000"/>
              </a:buClr>
            </a:pPr>
            <a:r>
              <a:rPr lang="zh-CN" altLang="en-US" sz="1000" kern="0" dirty="0">
                <a:latin typeface="微软雅黑" pitchFamily="34" charset="-122"/>
                <a:ea typeface="微软雅黑" pitchFamily="34" charset="-122"/>
              </a:rPr>
              <a:t>配送专题</a:t>
            </a:r>
          </a:p>
        </p:txBody>
      </p:sp>
      <p:sp>
        <p:nvSpPr>
          <p:cNvPr id="77" name="燕尾形 40">
            <a:extLst>
              <a:ext uri="{FF2B5EF4-FFF2-40B4-BE49-F238E27FC236}">
                <a16:creationId xmlns:a16="http://schemas.microsoft.com/office/drawing/2014/main" id="{BD5E8497-60FF-492A-B49C-E2447302912A}"/>
              </a:ext>
            </a:extLst>
          </p:cNvPr>
          <p:cNvSpPr/>
          <p:nvPr/>
        </p:nvSpPr>
        <p:spPr bwMode="auto">
          <a:xfrm>
            <a:off x="7561845"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defRPr/>
            </a:pPr>
            <a:r>
              <a:rPr lang="zh-CN" altLang="en-US" sz="1000" kern="0" dirty="0">
                <a:solidFill>
                  <a:schemeClr val="bg1">
                    <a:lumMod val="65000"/>
                  </a:schemeClr>
                </a:solidFill>
                <a:latin typeface="微软雅黑" pitchFamily="34" charset="-122"/>
                <a:ea typeface="微软雅黑" pitchFamily="34" charset="-122"/>
              </a:rPr>
              <a:t>废料管理</a:t>
            </a:r>
          </a:p>
        </p:txBody>
      </p:sp>
      <p:graphicFrame>
        <p:nvGraphicFramePr>
          <p:cNvPr id="63" name="Table 17"/>
          <p:cNvGraphicFramePr>
            <a:graphicFrameLocks noGrp="1"/>
          </p:cNvGraphicFramePr>
          <p:nvPr>
            <p:extLst>
              <p:ext uri="{D42A27DB-BD31-4B8C-83A1-F6EECF244321}">
                <p14:modId xmlns:p14="http://schemas.microsoft.com/office/powerpoint/2010/main" val="1734962912"/>
              </p:ext>
            </p:extLst>
          </p:nvPr>
        </p:nvGraphicFramePr>
        <p:xfrm>
          <a:off x="303465" y="4428196"/>
          <a:ext cx="6279966" cy="2137037"/>
        </p:xfrm>
        <a:graphic>
          <a:graphicData uri="http://schemas.openxmlformats.org/drawingml/2006/table">
            <a:tbl>
              <a:tblPr firstRow="1" bandRow="1">
                <a:tableStyleId>{5C22544A-7EE6-4342-B048-85BDC9FD1C3A}</a:tableStyleId>
              </a:tblPr>
              <a:tblGrid>
                <a:gridCol w="611578">
                  <a:extLst>
                    <a:ext uri="{9D8B030D-6E8A-4147-A177-3AD203B41FA5}">
                      <a16:colId xmlns:a16="http://schemas.microsoft.com/office/drawing/2014/main" val="20000"/>
                    </a:ext>
                  </a:extLst>
                </a:gridCol>
                <a:gridCol w="1084098">
                  <a:extLst>
                    <a:ext uri="{9D8B030D-6E8A-4147-A177-3AD203B41FA5}">
                      <a16:colId xmlns:a16="http://schemas.microsoft.com/office/drawing/2014/main" val="20001"/>
                    </a:ext>
                  </a:extLst>
                </a:gridCol>
                <a:gridCol w="1490545">
                  <a:extLst>
                    <a:ext uri="{9D8B030D-6E8A-4147-A177-3AD203B41FA5}">
                      <a16:colId xmlns:a16="http://schemas.microsoft.com/office/drawing/2014/main" val="20002"/>
                    </a:ext>
                  </a:extLst>
                </a:gridCol>
                <a:gridCol w="753938">
                  <a:extLst>
                    <a:ext uri="{9D8B030D-6E8A-4147-A177-3AD203B41FA5}">
                      <a16:colId xmlns:a16="http://schemas.microsoft.com/office/drawing/2014/main" val="20003"/>
                    </a:ext>
                  </a:extLst>
                </a:gridCol>
                <a:gridCol w="1772249">
                  <a:extLst>
                    <a:ext uri="{9D8B030D-6E8A-4147-A177-3AD203B41FA5}">
                      <a16:colId xmlns:a16="http://schemas.microsoft.com/office/drawing/2014/main" val="20004"/>
                    </a:ext>
                  </a:extLst>
                </a:gridCol>
                <a:gridCol w="567558">
                  <a:extLst>
                    <a:ext uri="{9D8B030D-6E8A-4147-A177-3AD203B41FA5}">
                      <a16:colId xmlns:a16="http://schemas.microsoft.com/office/drawing/2014/main" val="2758661072"/>
                    </a:ext>
                  </a:extLst>
                </a:gridCol>
              </a:tblGrid>
              <a:tr h="237804">
                <a:tc>
                  <a:txBody>
                    <a:bodyPr/>
                    <a:lstStyle/>
                    <a:p>
                      <a:pPr algn="ctr"/>
                      <a:r>
                        <a:rPr lang="zh-CN" altLang="en-US" sz="800" dirty="0" smtClean="0">
                          <a:latin typeface="微软雅黑" panose="020B0503020204020204" pitchFamily="34" charset="-122"/>
                          <a:ea typeface="微软雅黑" panose="020B0503020204020204" pitchFamily="34" charset="-122"/>
                        </a:rPr>
                        <a:t>配送方式</a:t>
                      </a:r>
                      <a:endParaRPr lang="en-US" sz="8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800" dirty="0" smtClean="0">
                          <a:latin typeface="微软雅黑" panose="020B0503020204020204" pitchFamily="34" charset="-122"/>
                          <a:ea typeface="微软雅黑" panose="020B0503020204020204" pitchFamily="34" charset="-122"/>
                        </a:rPr>
                        <a:t>配送类别</a:t>
                      </a:r>
                      <a:endParaRPr lang="en-US" sz="800"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800" dirty="0" smtClean="0">
                          <a:latin typeface="微软雅黑" panose="020B0503020204020204" pitchFamily="34" charset="-122"/>
                          <a:ea typeface="微软雅黑" panose="020B0503020204020204" pitchFamily="34" charset="-122"/>
                        </a:rPr>
                        <a:t>典型物料类别</a:t>
                      </a:r>
                      <a:endParaRPr lang="en-US" sz="800"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800" b="1" kern="1200" dirty="0" smtClean="0">
                          <a:solidFill>
                            <a:schemeClr val="lt1"/>
                          </a:solidFill>
                          <a:latin typeface="微软雅黑" panose="020B0503020204020204" pitchFamily="34" charset="-122"/>
                          <a:ea typeface="微软雅黑" panose="020B0503020204020204" pitchFamily="34" charset="-122"/>
                          <a:cs typeface="+mn-cs"/>
                        </a:rPr>
                        <a:t>责任部门</a:t>
                      </a:r>
                      <a:endParaRPr lang="en-US" sz="800" b="1" kern="1200" dirty="0">
                        <a:solidFill>
                          <a:schemeClr val="lt1"/>
                        </a:solidFill>
                        <a:latin typeface="微软雅黑" panose="020B0503020204020204" pitchFamily="34" charset="-122"/>
                        <a:ea typeface="微软雅黑" panose="020B0503020204020204"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800" dirty="0" smtClean="0">
                          <a:latin typeface="微软雅黑" panose="020B0503020204020204" pitchFamily="34" charset="-122"/>
                          <a:ea typeface="微软雅黑" panose="020B0503020204020204" pitchFamily="34" charset="-122"/>
                        </a:rPr>
                        <a:t>涉及系统</a:t>
                      </a:r>
                      <a:endParaRPr lang="en-US" sz="800"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800" dirty="0" smtClean="0">
                          <a:latin typeface="微软雅黑" panose="020B0503020204020204" pitchFamily="34" charset="-122"/>
                          <a:ea typeface="微软雅黑" panose="020B0503020204020204" pitchFamily="34" charset="-122"/>
                        </a:rPr>
                        <a:t>主数据</a:t>
                      </a:r>
                      <a:endParaRPr lang="en-US" sz="8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0"/>
                  </a:ext>
                </a:extLst>
              </a:tr>
              <a:tr h="301829">
                <a:tc rowSpan="4">
                  <a:txBody>
                    <a:bodyPr/>
                    <a:lstStyle/>
                    <a:p>
                      <a:pPr algn="ctr"/>
                      <a:r>
                        <a:rPr lang="zh-CN" altLang="en-US" sz="700" dirty="0" smtClean="0">
                          <a:latin typeface="微软雅黑" panose="020B0503020204020204" pitchFamily="34" charset="-122"/>
                          <a:ea typeface="微软雅黑" panose="020B0503020204020204" pitchFamily="34" charset="-122"/>
                        </a:rPr>
                        <a:t>计划配送</a:t>
                      </a:r>
                      <a:endParaRPr lang="en-US" sz="700" dirty="0">
                        <a:latin typeface="微软雅黑" panose="020B0503020204020204" pitchFamily="34" charset="-122"/>
                        <a:ea typeface="微软雅黑" panose="020B0503020204020204" pitchFamily="34" charset="-122"/>
                      </a:endParaRPr>
                    </a:p>
                  </a:txBody>
                  <a:tcPr anchor="ctr"/>
                </a:tc>
                <a:tc>
                  <a:txBody>
                    <a:bodyPr/>
                    <a:lstStyle/>
                    <a:p>
                      <a:r>
                        <a:rPr lang="en-US" altLang="zh-CN" sz="700" dirty="0" smtClean="0">
                          <a:latin typeface="微软雅黑" panose="020B0503020204020204" pitchFamily="34" charset="-122"/>
                          <a:ea typeface="微软雅黑" panose="020B0503020204020204" pitchFamily="34" charset="-122"/>
                        </a:rPr>
                        <a:t>2B-</a:t>
                      </a:r>
                      <a:r>
                        <a:rPr lang="zh-CN" altLang="en-US" sz="700" dirty="0" smtClean="0">
                          <a:latin typeface="微软雅黑" panose="020B0503020204020204" pitchFamily="34" charset="-122"/>
                          <a:ea typeface="微软雅黑" panose="020B0503020204020204" pitchFamily="34" charset="-122"/>
                        </a:rPr>
                        <a:t>厂内直送工位</a:t>
                      </a:r>
                      <a:endParaRPr lang="en-US" sz="700" dirty="0">
                        <a:latin typeface="微软雅黑" panose="020B0503020204020204" pitchFamily="34" charset="-122"/>
                        <a:ea typeface="微软雅黑" panose="020B0503020204020204" pitchFamily="34" charset="-122"/>
                      </a:endParaRPr>
                    </a:p>
                  </a:txBody>
                  <a:tcPr anchor="ctr"/>
                </a:tc>
                <a:tc>
                  <a:txBody>
                    <a:bodyPr/>
                    <a:lstStyle/>
                    <a:p>
                      <a:r>
                        <a:rPr lang="zh-CN" altLang="en-US" sz="700" dirty="0" smtClean="0">
                          <a:latin typeface="微软雅黑" panose="020B0503020204020204" pitchFamily="34" charset="-122"/>
                          <a:ea typeface="微软雅黑" panose="020B0503020204020204" pitchFamily="34" charset="-122"/>
                        </a:rPr>
                        <a:t>结构件、发动机、泵、阀等</a:t>
                      </a:r>
                      <a:endParaRPr lang="en-US" sz="700" dirty="0">
                        <a:latin typeface="微软雅黑" panose="020B0503020204020204" pitchFamily="34" charset="-122"/>
                        <a:ea typeface="微软雅黑" panose="020B0503020204020204" pitchFamily="34" charset="-122"/>
                      </a:endParaRPr>
                    </a:p>
                  </a:txBody>
                  <a:tcPr anchor="ctr"/>
                </a:tc>
                <a:tc>
                  <a:txBody>
                    <a:bodyPr/>
                    <a:lstStyle/>
                    <a:p>
                      <a:r>
                        <a:rPr lang="zh-CN" altLang="en-US" sz="700" dirty="0" smtClean="0">
                          <a:latin typeface="微软雅黑" panose="020B0503020204020204" pitchFamily="34" charset="-122"/>
                          <a:ea typeface="微软雅黑" panose="020B0503020204020204" pitchFamily="34" charset="-122"/>
                        </a:rPr>
                        <a:t>物流</a:t>
                      </a:r>
                      <a:r>
                        <a:rPr lang="en-US" altLang="zh-CN" sz="700" dirty="0" smtClean="0">
                          <a:latin typeface="微软雅黑" panose="020B0503020204020204" pitchFamily="34" charset="-122"/>
                          <a:ea typeface="微软雅黑" panose="020B0503020204020204" pitchFamily="34" charset="-122"/>
                        </a:rPr>
                        <a:t>/</a:t>
                      </a:r>
                      <a:r>
                        <a:rPr lang="zh-CN" altLang="en-US" sz="700" dirty="0" smtClean="0">
                          <a:latin typeface="微软雅黑" panose="020B0503020204020204" pitchFamily="34" charset="-122"/>
                          <a:ea typeface="微软雅黑" panose="020B0503020204020204" pitchFamily="34" charset="-122"/>
                        </a:rPr>
                        <a:t>商务</a:t>
                      </a:r>
                      <a:endParaRPr lang="en-US" sz="700" dirty="0">
                        <a:latin typeface="微软雅黑" panose="020B0503020204020204" pitchFamily="34" charset="-122"/>
                        <a:ea typeface="微软雅黑" panose="020B0503020204020204" pitchFamily="34" charset="-122"/>
                      </a:endParaRPr>
                    </a:p>
                  </a:txBody>
                  <a:tcPr anchor="ctr"/>
                </a:tc>
                <a:tc>
                  <a:txBody>
                    <a:bodyPr/>
                    <a:lstStyle/>
                    <a:p>
                      <a:r>
                        <a:rPr lang="en-US" sz="700" dirty="0" smtClean="0">
                          <a:latin typeface="微软雅黑" panose="020B0503020204020204" pitchFamily="34" charset="-122"/>
                          <a:ea typeface="微软雅黑" panose="020B0503020204020204" pitchFamily="34" charset="-122"/>
                        </a:rPr>
                        <a:t>ERP/MES</a:t>
                      </a:r>
                      <a:endParaRPr lang="en-US" sz="7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smtClean="0">
                          <a:latin typeface="微软雅黑" panose="020B0503020204020204" pitchFamily="34" charset="-122"/>
                          <a:ea typeface="微软雅黑" panose="020B0503020204020204" pitchFamily="34" charset="-122"/>
                        </a:rPr>
                        <a:t>04</a:t>
                      </a:r>
                    </a:p>
                  </a:txBody>
                  <a:tcPr anchor="ctr"/>
                </a:tc>
                <a:extLst>
                  <a:ext uri="{0D108BD9-81ED-4DB2-BD59-A6C34878D82A}">
                    <a16:rowId xmlns:a16="http://schemas.microsoft.com/office/drawing/2014/main" val="10001"/>
                  </a:ext>
                </a:extLst>
              </a:tr>
              <a:tr h="301829">
                <a:tc vMerge="1">
                  <a:txBody>
                    <a:bodyPr/>
                    <a:lstStyle/>
                    <a:p>
                      <a:endParaRPr lang="en-US" dirty="0">
                        <a:latin typeface="微软雅黑" panose="020B0503020204020204" pitchFamily="34" charset="-122"/>
                        <a:ea typeface="微软雅黑" panose="020B0503020204020204" pitchFamily="34" charset="-122"/>
                      </a:endParaRPr>
                    </a:p>
                  </a:txBody>
                  <a:tcPr anchor="ctr"/>
                </a:tc>
                <a:tc>
                  <a:txBody>
                    <a:bodyPr/>
                    <a:lstStyle/>
                    <a:p>
                      <a:r>
                        <a:rPr lang="en-US" altLang="zh-CN" sz="700" dirty="0" smtClean="0">
                          <a:latin typeface="微软雅黑" panose="020B0503020204020204" pitchFamily="34" charset="-122"/>
                          <a:ea typeface="微软雅黑" panose="020B0503020204020204" pitchFamily="34" charset="-122"/>
                        </a:rPr>
                        <a:t>2A-</a:t>
                      </a:r>
                      <a:r>
                        <a:rPr lang="zh-CN" altLang="en-US" sz="700" dirty="0" smtClean="0">
                          <a:latin typeface="微软雅黑" panose="020B0503020204020204" pitchFamily="34" charset="-122"/>
                          <a:ea typeface="微软雅黑" panose="020B0503020204020204" pitchFamily="34" charset="-122"/>
                        </a:rPr>
                        <a:t>厂内分拣配送</a:t>
                      </a:r>
                      <a:endParaRPr lang="en-US" sz="700" dirty="0">
                        <a:latin typeface="微软雅黑" panose="020B0503020204020204" pitchFamily="34" charset="-122"/>
                        <a:ea typeface="微软雅黑" panose="020B0503020204020204" pitchFamily="34" charset="-122"/>
                      </a:endParaRPr>
                    </a:p>
                  </a:txBody>
                  <a:tcPr anchor="ctr"/>
                </a:tc>
                <a:tc>
                  <a:txBody>
                    <a:bodyPr/>
                    <a:lstStyle/>
                    <a:p>
                      <a:r>
                        <a:rPr lang="zh-CN" altLang="en-US" sz="700" dirty="0" smtClean="0">
                          <a:latin typeface="微软雅黑" panose="020B0503020204020204" pitchFamily="34" charset="-122"/>
                          <a:ea typeface="微软雅黑" panose="020B0503020204020204" pitchFamily="34" charset="-122"/>
                        </a:rPr>
                        <a:t>配送类小件如：板子、小阀、线束等</a:t>
                      </a:r>
                      <a:endParaRPr lang="en-US" sz="700" dirty="0">
                        <a:latin typeface="微软雅黑" panose="020B0503020204020204" pitchFamily="34" charset="-122"/>
                        <a:ea typeface="微软雅黑" panose="020B0503020204020204" pitchFamily="34" charset="-122"/>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700" dirty="0" smtClean="0">
                          <a:latin typeface="微软雅黑" panose="020B0503020204020204" pitchFamily="34" charset="-122"/>
                          <a:ea typeface="微软雅黑" panose="020B0503020204020204" pitchFamily="34" charset="-122"/>
                        </a:rPr>
                        <a:t>物流</a:t>
                      </a:r>
                      <a:r>
                        <a:rPr lang="en-US" altLang="zh-CN" sz="700" dirty="0" smtClean="0">
                          <a:latin typeface="微软雅黑" panose="020B0503020204020204" pitchFamily="34" charset="-122"/>
                          <a:ea typeface="微软雅黑" panose="020B0503020204020204" pitchFamily="34" charset="-122"/>
                        </a:rPr>
                        <a:t>/</a:t>
                      </a:r>
                      <a:r>
                        <a:rPr lang="zh-CN" altLang="en-US" sz="700" dirty="0" smtClean="0">
                          <a:latin typeface="微软雅黑" panose="020B0503020204020204" pitchFamily="34" charset="-122"/>
                          <a:ea typeface="微软雅黑" panose="020B0503020204020204" pitchFamily="34" charset="-122"/>
                        </a:rPr>
                        <a:t>商务</a:t>
                      </a:r>
                      <a:endParaRPr lang="en-US" sz="700" dirty="0" smtClean="0">
                        <a:latin typeface="微软雅黑" panose="020B0503020204020204" pitchFamily="34" charset="-122"/>
                        <a:ea typeface="微软雅黑" panose="020B0503020204020204" pitchFamily="34" charset="-122"/>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smtClean="0">
                          <a:latin typeface="微软雅黑" panose="020B0503020204020204" pitchFamily="34" charset="-122"/>
                          <a:ea typeface="微软雅黑" panose="020B0503020204020204" pitchFamily="34" charset="-122"/>
                        </a:rPr>
                        <a:t>ERP/MES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dirty="0" smtClean="0">
                          <a:latin typeface="微软雅黑" panose="020B0503020204020204" pitchFamily="34" charset="-122"/>
                          <a:ea typeface="微软雅黑" panose="020B0503020204020204" pitchFamily="34" charset="-122"/>
                        </a:rPr>
                        <a:t>01</a:t>
                      </a:r>
                    </a:p>
                  </a:txBody>
                  <a:tcPr anchor="ctr"/>
                </a:tc>
                <a:extLst>
                  <a:ext uri="{0D108BD9-81ED-4DB2-BD59-A6C34878D82A}">
                    <a16:rowId xmlns:a16="http://schemas.microsoft.com/office/drawing/2014/main" val="10002"/>
                  </a:ext>
                </a:extLst>
              </a:tr>
              <a:tr h="301829">
                <a:tc vMerge="1">
                  <a:txBody>
                    <a:bodyPr/>
                    <a:lstStyle/>
                    <a:p>
                      <a:endParaRPr lang="en-US" dirty="0">
                        <a:latin typeface="微软雅黑" panose="020B0503020204020204" pitchFamily="34" charset="-122"/>
                        <a:ea typeface="微软雅黑" panose="020B0503020204020204" pitchFamily="34" charset="-122"/>
                      </a:endParaRPr>
                    </a:p>
                  </a:txBody>
                  <a:tcPr anchor="ctr"/>
                </a:tc>
                <a:tc>
                  <a:txBody>
                    <a:bodyPr/>
                    <a:lstStyle/>
                    <a:p>
                      <a:r>
                        <a:rPr lang="en-US" altLang="zh-CN" sz="700" dirty="0" smtClean="0">
                          <a:latin typeface="微软雅黑" panose="020B0503020204020204" pitchFamily="34" charset="-122"/>
                          <a:ea typeface="微软雅黑" panose="020B0503020204020204" pitchFamily="34" charset="-122"/>
                        </a:rPr>
                        <a:t>1A-</a:t>
                      </a:r>
                      <a:r>
                        <a:rPr lang="zh-CN" altLang="en-US" sz="700" dirty="0" smtClean="0">
                          <a:latin typeface="微软雅黑" panose="020B0503020204020204" pitchFamily="34" charset="-122"/>
                          <a:ea typeface="微软雅黑" panose="020B0503020204020204" pitchFamily="34" charset="-122"/>
                        </a:rPr>
                        <a:t>供方直供上线</a:t>
                      </a:r>
                      <a:endParaRPr lang="en-US" sz="700" dirty="0">
                        <a:latin typeface="微软雅黑" panose="020B0503020204020204" pitchFamily="34" charset="-122"/>
                        <a:ea typeface="微软雅黑" panose="020B0503020204020204" pitchFamily="34" charset="-122"/>
                      </a:endParaRPr>
                    </a:p>
                  </a:txBody>
                  <a:tcPr anchor="ctr"/>
                </a:tc>
                <a:tc>
                  <a:txBody>
                    <a:bodyPr/>
                    <a:lstStyle/>
                    <a:p>
                      <a:r>
                        <a:rPr lang="zh-CN" altLang="en-US" sz="700" dirty="0" smtClean="0">
                          <a:latin typeface="微软雅黑" panose="020B0503020204020204" pitchFamily="34" charset="-122"/>
                          <a:ea typeface="微软雅黑" panose="020B0503020204020204" pitchFamily="34" charset="-122"/>
                        </a:rPr>
                        <a:t>座椅、散热器等</a:t>
                      </a:r>
                      <a:endParaRPr lang="en-US" sz="700" dirty="0">
                        <a:latin typeface="微软雅黑" panose="020B0503020204020204" pitchFamily="34" charset="-122"/>
                        <a:ea typeface="微软雅黑" panose="020B0503020204020204" pitchFamily="34" charset="-122"/>
                      </a:endParaRPr>
                    </a:p>
                  </a:txBody>
                  <a:tcPr anchor="ctr"/>
                </a:tc>
                <a:tc>
                  <a:txBody>
                    <a:bodyPr/>
                    <a:lstStyle/>
                    <a:p>
                      <a:r>
                        <a:rPr lang="zh-CN" altLang="en-US" sz="700" dirty="0" smtClean="0">
                          <a:latin typeface="微软雅黑" panose="020B0503020204020204" pitchFamily="34" charset="-122"/>
                          <a:ea typeface="微软雅黑" panose="020B0503020204020204" pitchFamily="34" charset="-122"/>
                        </a:rPr>
                        <a:t>物流</a:t>
                      </a:r>
                      <a:r>
                        <a:rPr lang="en-US" altLang="zh-CN" sz="700" dirty="0" smtClean="0">
                          <a:latin typeface="微软雅黑" panose="020B0503020204020204" pitchFamily="34" charset="-122"/>
                          <a:ea typeface="微软雅黑" panose="020B0503020204020204" pitchFamily="34" charset="-122"/>
                        </a:rPr>
                        <a:t>/</a:t>
                      </a:r>
                      <a:r>
                        <a:rPr lang="zh-CN" altLang="en-US" sz="700" dirty="0" smtClean="0">
                          <a:latin typeface="微软雅黑" panose="020B0503020204020204" pitchFamily="34" charset="-122"/>
                          <a:ea typeface="微软雅黑" panose="020B0503020204020204" pitchFamily="34" charset="-122"/>
                        </a:rPr>
                        <a:t>商务</a:t>
                      </a:r>
                      <a:endParaRPr lang="en-US" sz="700" dirty="0">
                        <a:latin typeface="微软雅黑" panose="020B0503020204020204" pitchFamily="34" charset="-122"/>
                        <a:ea typeface="微软雅黑" panose="020B0503020204020204" pitchFamily="34" charset="-122"/>
                      </a:endParaRPr>
                    </a:p>
                  </a:txBody>
                  <a:tcPr anchor="ctr"/>
                </a:tc>
                <a:tc>
                  <a:txBody>
                    <a:bodyPr/>
                    <a:lstStyle/>
                    <a:p>
                      <a:r>
                        <a:rPr lang="en-US" sz="700" dirty="0" smtClean="0">
                          <a:latin typeface="微软雅黑" panose="020B0503020204020204" pitchFamily="34" charset="-122"/>
                          <a:ea typeface="微软雅黑" panose="020B0503020204020204" pitchFamily="34" charset="-122"/>
                        </a:rPr>
                        <a:t>ERP/MES/GSP</a:t>
                      </a:r>
                      <a:endParaRPr lang="en-US" sz="700" dirty="0">
                        <a:latin typeface="微软雅黑" panose="020B0503020204020204" pitchFamily="34" charset="-122"/>
                        <a:ea typeface="微软雅黑" panose="020B0503020204020204" pitchFamily="34" charset="-122"/>
                      </a:endParaRPr>
                    </a:p>
                  </a:txBody>
                  <a:tcPr anchor="ctr"/>
                </a:tc>
                <a:tc>
                  <a:txBody>
                    <a:bodyPr/>
                    <a:lstStyle/>
                    <a:p>
                      <a:pPr algn="ctr"/>
                      <a:r>
                        <a:rPr lang="en-US" sz="700" dirty="0" smtClean="0">
                          <a:latin typeface="微软雅黑" panose="020B0503020204020204" pitchFamily="34" charset="-122"/>
                          <a:ea typeface="微软雅黑" panose="020B0503020204020204" pitchFamily="34" charset="-122"/>
                        </a:rPr>
                        <a:t>02</a:t>
                      </a:r>
                      <a:endParaRPr lang="en-US" sz="7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3"/>
                  </a:ext>
                </a:extLst>
              </a:tr>
              <a:tr h="301829">
                <a:tc vMerge="1">
                  <a:txBody>
                    <a:bodyPr/>
                    <a:lstStyle/>
                    <a:p>
                      <a:endParaRPr lang="en-US" dirty="0">
                        <a:latin typeface="微软雅黑" panose="020B0503020204020204" pitchFamily="34" charset="-122"/>
                        <a:ea typeface="微软雅黑" panose="020B0503020204020204" pitchFamily="34" charset="-122"/>
                      </a:endParaRPr>
                    </a:p>
                  </a:txBody>
                  <a:tcPr anchor="ctr"/>
                </a:tc>
                <a:tc>
                  <a:txBody>
                    <a:bodyPr/>
                    <a:lstStyle/>
                    <a:p>
                      <a:r>
                        <a:rPr lang="en-US" altLang="zh-CN" sz="700" dirty="0" smtClean="0">
                          <a:latin typeface="微软雅黑" panose="020B0503020204020204" pitchFamily="34" charset="-122"/>
                          <a:ea typeface="微软雅黑" panose="020B0503020204020204" pitchFamily="34" charset="-122"/>
                        </a:rPr>
                        <a:t>1B-</a:t>
                      </a:r>
                      <a:r>
                        <a:rPr lang="zh-CN" altLang="en-US" sz="700" dirty="0" smtClean="0">
                          <a:latin typeface="微软雅黑" panose="020B0503020204020204" pitchFamily="34" charset="-122"/>
                          <a:ea typeface="微软雅黑" panose="020B0503020204020204" pitchFamily="34" charset="-122"/>
                        </a:rPr>
                        <a:t>供方经分拣配送</a:t>
                      </a:r>
                      <a:endParaRPr lang="en-US" sz="700" dirty="0">
                        <a:latin typeface="微软雅黑" panose="020B0503020204020204" pitchFamily="34" charset="-122"/>
                        <a:ea typeface="微软雅黑" panose="020B0503020204020204" pitchFamily="34" charset="-122"/>
                      </a:endParaRPr>
                    </a:p>
                  </a:txBody>
                  <a:tcPr anchor="ctr"/>
                </a:tc>
                <a:tc>
                  <a:txBody>
                    <a:bodyPr/>
                    <a:lstStyle/>
                    <a:p>
                      <a:r>
                        <a:rPr lang="zh-CN" altLang="en-US" sz="700" dirty="0" smtClean="0">
                          <a:latin typeface="微软雅黑" panose="020B0503020204020204" pitchFamily="34" charset="-122"/>
                          <a:ea typeface="微软雅黑" panose="020B0503020204020204" pitchFamily="34" charset="-122"/>
                        </a:rPr>
                        <a:t>接头、胶管、小海绵等 </a:t>
                      </a:r>
                      <a:endParaRPr lang="en-US" sz="700" dirty="0">
                        <a:latin typeface="微软雅黑" panose="020B0503020204020204" pitchFamily="34" charset="-122"/>
                        <a:ea typeface="微软雅黑" panose="020B0503020204020204" pitchFamily="34" charset="-122"/>
                      </a:endParaRPr>
                    </a:p>
                  </a:txBody>
                  <a:tcPr anchor="ctr"/>
                </a:tc>
                <a:tc>
                  <a:txBody>
                    <a:bodyPr/>
                    <a:lstStyle/>
                    <a:p>
                      <a:r>
                        <a:rPr lang="zh-CN" altLang="en-US" sz="700" dirty="0" smtClean="0">
                          <a:latin typeface="微软雅黑" panose="020B0503020204020204" pitchFamily="34" charset="-122"/>
                          <a:ea typeface="微软雅黑" panose="020B0503020204020204" pitchFamily="34" charset="-122"/>
                        </a:rPr>
                        <a:t>物流</a:t>
                      </a:r>
                      <a:r>
                        <a:rPr lang="en-US" altLang="zh-CN" sz="700" dirty="0" smtClean="0">
                          <a:latin typeface="微软雅黑" panose="020B0503020204020204" pitchFamily="34" charset="-122"/>
                          <a:ea typeface="微软雅黑" panose="020B0503020204020204" pitchFamily="34" charset="-122"/>
                        </a:rPr>
                        <a:t>/</a:t>
                      </a:r>
                      <a:r>
                        <a:rPr lang="zh-CN" altLang="en-US" sz="700" dirty="0" smtClean="0">
                          <a:latin typeface="微软雅黑" panose="020B0503020204020204" pitchFamily="34" charset="-122"/>
                          <a:ea typeface="微软雅黑" panose="020B0503020204020204" pitchFamily="34" charset="-122"/>
                        </a:rPr>
                        <a:t>商务</a:t>
                      </a:r>
                      <a:endParaRPr lang="en-US" sz="700" dirty="0">
                        <a:latin typeface="微软雅黑" panose="020B0503020204020204" pitchFamily="34" charset="-122"/>
                        <a:ea typeface="微软雅黑" panose="020B0503020204020204" pitchFamily="34" charset="-122"/>
                      </a:endParaRPr>
                    </a:p>
                  </a:txBody>
                  <a:tcPr anchor="ctr"/>
                </a:tc>
                <a:tc>
                  <a:txBody>
                    <a:bodyPr/>
                    <a:lstStyle/>
                    <a:p>
                      <a:r>
                        <a:rPr lang="en-US" sz="700" dirty="0" smtClean="0">
                          <a:latin typeface="微软雅黑" panose="020B0503020204020204" pitchFamily="34" charset="-122"/>
                          <a:ea typeface="微软雅黑" panose="020B0503020204020204" pitchFamily="34" charset="-122"/>
                        </a:rPr>
                        <a:t>ERP/MES/GSP</a:t>
                      </a:r>
                      <a:endParaRPr lang="en-US" sz="700" dirty="0">
                        <a:latin typeface="微软雅黑" panose="020B0503020204020204" pitchFamily="34" charset="-122"/>
                        <a:ea typeface="微软雅黑" panose="020B0503020204020204" pitchFamily="34" charset="-122"/>
                      </a:endParaRPr>
                    </a:p>
                  </a:txBody>
                  <a:tcPr anchor="ctr"/>
                </a:tc>
                <a:tc>
                  <a:txBody>
                    <a:bodyPr/>
                    <a:lstStyle/>
                    <a:p>
                      <a:pPr algn="ctr"/>
                      <a:r>
                        <a:rPr lang="en-US" sz="700" dirty="0" smtClean="0">
                          <a:latin typeface="微软雅黑" panose="020B0503020204020204" pitchFamily="34" charset="-122"/>
                          <a:ea typeface="微软雅黑" panose="020B0503020204020204" pitchFamily="34" charset="-122"/>
                        </a:rPr>
                        <a:t>03</a:t>
                      </a:r>
                      <a:endParaRPr lang="en-US" sz="7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4"/>
                  </a:ext>
                </a:extLst>
              </a:tr>
              <a:tr h="384146">
                <a:tc rowSpan="2">
                  <a:txBody>
                    <a:bodyPr/>
                    <a:lstStyle/>
                    <a:p>
                      <a:pPr algn="ctr"/>
                      <a:r>
                        <a:rPr lang="zh-CN" altLang="en-US" sz="700" dirty="0" smtClean="0">
                          <a:latin typeface="微软雅黑" panose="020B0503020204020204" pitchFamily="34" charset="-122"/>
                          <a:ea typeface="微软雅黑" panose="020B0503020204020204" pitchFamily="34" charset="-122"/>
                        </a:rPr>
                        <a:t>生产领料</a:t>
                      </a:r>
                      <a:endParaRPr lang="en-US" sz="700" dirty="0">
                        <a:latin typeface="微软雅黑" panose="020B0503020204020204" pitchFamily="34" charset="-122"/>
                        <a:ea typeface="微软雅黑" panose="020B0503020204020204" pitchFamily="34" charset="-122"/>
                      </a:endParaRPr>
                    </a:p>
                  </a:txBody>
                  <a:tcPr anchor="ctr"/>
                </a:tc>
                <a:tc>
                  <a:txBody>
                    <a:bodyPr/>
                    <a:lstStyle/>
                    <a:p>
                      <a:r>
                        <a:rPr lang="en-US" altLang="zh-CN" sz="700" dirty="0" smtClean="0">
                          <a:latin typeface="微软雅黑" panose="020B0503020204020204" pitchFamily="34" charset="-122"/>
                          <a:ea typeface="微软雅黑" panose="020B0503020204020204" pitchFamily="34" charset="-122"/>
                        </a:rPr>
                        <a:t>3-</a:t>
                      </a:r>
                      <a:r>
                        <a:rPr lang="zh-CN" altLang="en-US" sz="700" dirty="0" smtClean="0">
                          <a:latin typeface="微软雅黑" panose="020B0503020204020204" pitchFamily="34" charset="-122"/>
                          <a:ea typeface="微软雅黑" panose="020B0503020204020204" pitchFamily="34" charset="-122"/>
                        </a:rPr>
                        <a:t>线边库领料</a:t>
                      </a:r>
                      <a:endParaRPr lang="en-US" sz="700" dirty="0">
                        <a:latin typeface="微软雅黑" panose="020B0503020204020204" pitchFamily="34" charset="-122"/>
                        <a:ea typeface="微软雅黑" panose="020B0503020204020204" pitchFamily="34" charset="-122"/>
                      </a:endParaRPr>
                    </a:p>
                  </a:txBody>
                  <a:tcPr anchor="ctr"/>
                </a:tc>
                <a:tc>
                  <a:txBody>
                    <a:bodyPr/>
                    <a:lstStyle/>
                    <a:p>
                      <a:r>
                        <a:rPr lang="zh-CN" altLang="en-US" sz="700" dirty="0" smtClean="0">
                          <a:latin typeface="微软雅黑" panose="020B0503020204020204" pitchFamily="34" charset="-122"/>
                          <a:ea typeface="微软雅黑" panose="020B0503020204020204" pitchFamily="34" charset="-122"/>
                        </a:rPr>
                        <a:t>钢板（不反冲）、型材、结构件生产所需零件、装配反冲物料等</a:t>
                      </a:r>
                      <a:endParaRPr lang="en-US" sz="700" dirty="0">
                        <a:latin typeface="微软雅黑" panose="020B0503020204020204" pitchFamily="34" charset="-122"/>
                        <a:ea typeface="微软雅黑" panose="020B0503020204020204" pitchFamily="34"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700" kern="1200" dirty="0" smtClean="0">
                          <a:solidFill>
                            <a:schemeClr val="dk1"/>
                          </a:solidFill>
                          <a:latin typeface="微软雅黑" panose="020B0503020204020204" pitchFamily="34" charset="-122"/>
                          <a:ea typeface="微软雅黑" panose="020B0503020204020204" pitchFamily="34" charset="-122"/>
                          <a:cs typeface="+mn-cs"/>
                        </a:rPr>
                        <a:t>物流</a:t>
                      </a:r>
                      <a:r>
                        <a:rPr lang="en-US" altLang="zh-CN" sz="700" kern="1200" dirty="0" smtClean="0">
                          <a:solidFill>
                            <a:schemeClr val="dk1"/>
                          </a:solidFill>
                          <a:latin typeface="微软雅黑" panose="020B0503020204020204" pitchFamily="34" charset="-122"/>
                          <a:ea typeface="微软雅黑" panose="020B0503020204020204" pitchFamily="34" charset="-122"/>
                          <a:cs typeface="+mn-cs"/>
                        </a:rPr>
                        <a:t>/</a:t>
                      </a:r>
                      <a:r>
                        <a:rPr lang="zh-CN" altLang="en-US" sz="700" kern="1200" dirty="0" smtClean="0">
                          <a:solidFill>
                            <a:schemeClr val="dk1"/>
                          </a:solidFill>
                          <a:latin typeface="微软雅黑" panose="020B0503020204020204" pitchFamily="34" charset="-122"/>
                          <a:ea typeface="微软雅黑" panose="020B0503020204020204" pitchFamily="34" charset="-122"/>
                          <a:cs typeface="+mn-cs"/>
                        </a:rPr>
                        <a:t>工艺</a:t>
                      </a:r>
                      <a:endParaRPr lang="en-US" sz="700" kern="1200" dirty="0" smtClean="0">
                        <a:solidFill>
                          <a:schemeClr val="dk1"/>
                        </a:solidFill>
                        <a:latin typeface="微软雅黑" panose="020B0503020204020204" pitchFamily="34" charset="-122"/>
                        <a:ea typeface="微软雅黑" panose="020B0503020204020204" pitchFamily="34" charset="-122"/>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700" kern="1200" dirty="0" smtClean="0">
                          <a:solidFill>
                            <a:schemeClr val="dk1"/>
                          </a:solidFill>
                          <a:latin typeface="微软雅黑" panose="020B0503020204020204" pitchFamily="34" charset="-122"/>
                          <a:ea typeface="微软雅黑" panose="020B0503020204020204" pitchFamily="34" charset="-122"/>
                          <a:cs typeface="+mn-cs"/>
                        </a:rPr>
                        <a:t>NMMS</a:t>
                      </a:r>
                      <a:r>
                        <a:rPr lang="zh-CN" altLang="en-US" sz="700" kern="1200" dirty="0" smtClean="0">
                          <a:solidFill>
                            <a:schemeClr val="dk1"/>
                          </a:solidFill>
                          <a:latin typeface="微软雅黑" panose="020B0503020204020204" pitchFamily="34" charset="-122"/>
                          <a:ea typeface="微软雅黑" panose="020B0503020204020204" pitchFamily="34" charset="-122"/>
                          <a:cs typeface="+mn-cs"/>
                        </a:rPr>
                        <a:t>；套料钢板转储预留创建方式待确定</a:t>
                      </a:r>
                      <a:endParaRPr lang="en-US" sz="700" kern="1200" dirty="0" smtClean="0">
                        <a:solidFill>
                          <a:schemeClr val="dk1"/>
                        </a:solidFill>
                        <a:latin typeface="微软雅黑" panose="020B0503020204020204" pitchFamily="34" charset="-122"/>
                        <a:ea typeface="微软雅黑" panose="020B0503020204020204"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700" kern="1200" dirty="0" smtClean="0">
                          <a:solidFill>
                            <a:schemeClr val="dk1"/>
                          </a:solidFill>
                          <a:latin typeface="微软雅黑" panose="020B0503020204020204" pitchFamily="34" charset="-122"/>
                          <a:ea typeface="微软雅黑" panose="020B0503020204020204" pitchFamily="34" charset="-122"/>
                          <a:cs typeface="+mn-cs"/>
                        </a:rPr>
                        <a:t>空</a:t>
                      </a:r>
                      <a:endParaRPr lang="en-US" sz="700" kern="1200" dirty="0" smtClean="0">
                        <a:solidFill>
                          <a:schemeClr val="dk1"/>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5"/>
                  </a:ext>
                </a:extLst>
              </a:tr>
              <a:tr h="301829">
                <a:tc vMerge="1">
                  <a:txBody>
                    <a:bodyPr/>
                    <a:lstStyle/>
                    <a:p>
                      <a:pPr algn="ctr"/>
                      <a:endParaRPr lang="en-US" dirty="0">
                        <a:latin typeface="微软雅黑" panose="020B0503020204020204" pitchFamily="34" charset="-122"/>
                        <a:ea typeface="微软雅黑" panose="020B0503020204020204" pitchFamily="34" charset="-122"/>
                      </a:endParaRPr>
                    </a:p>
                  </a:txBody>
                  <a:tcPr anchor="ctr"/>
                </a:tc>
                <a:tc>
                  <a:txBody>
                    <a:bodyPr/>
                    <a:lstStyle/>
                    <a:p>
                      <a:r>
                        <a:rPr lang="en-US" altLang="zh-CN" sz="700" dirty="0" smtClean="0">
                          <a:latin typeface="微软雅黑" panose="020B0503020204020204" pitchFamily="34" charset="-122"/>
                          <a:ea typeface="微软雅黑" panose="020B0503020204020204" pitchFamily="34" charset="-122"/>
                        </a:rPr>
                        <a:t>3-</a:t>
                      </a:r>
                      <a:r>
                        <a:rPr lang="zh-CN" altLang="en-US" sz="700" dirty="0" smtClean="0">
                          <a:latin typeface="微软雅黑" panose="020B0503020204020204" pitchFamily="34" charset="-122"/>
                          <a:ea typeface="微软雅黑" panose="020B0503020204020204" pitchFamily="34" charset="-122"/>
                        </a:rPr>
                        <a:t>成本中心领料</a:t>
                      </a:r>
                      <a:endParaRPr lang="en-US" sz="700" dirty="0">
                        <a:latin typeface="微软雅黑" panose="020B0503020204020204" pitchFamily="34" charset="-122"/>
                        <a:ea typeface="微软雅黑" panose="020B0503020204020204" pitchFamily="34"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700" dirty="0" smtClean="0">
                          <a:latin typeface="微软雅黑" panose="020B0503020204020204" pitchFamily="34" charset="-122"/>
                          <a:ea typeface="微软雅黑" panose="020B0503020204020204" pitchFamily="34" charset="-122"/>
                        </a:rPr>
                        <a:t>辅料、工具、</a:t>
                      </a:r>
                      <a:r>
                        <a:rPr lang="zh-CN" altLang="en-US" sz="700" dirty="0" smtClean="0">
                          <a:solidFill>
                            <a:schemeClr val="tx1"/>
                          </a:solidFill>
                          <a:latin typeface="微软雅黑" panose="020B0503020204020204" pitchFamily="34" charset="-122"/>
                          <a:ea typeface="微软雅黑" panose="020B0503020204020204" pitchFamily="34" charset="-122"/>
                        </a:rPr>
                        <a:t>紧固件、</a:t>
                      </a:r>
                      <a:r>
                        <a:rPr lang="en-US" altLang="zh-CN" sz="700" dirty="0" smtClean="0">
                          <a:solidFill>
                            <a:schemeClr val="tx1"/>
                          </a:solidFill>
                          <a:latin typeface="微软雅黑" panose="020B0503020204020204" pitchFamily="34" charset="-122"/>
                          <a:ea typeface="微软雅黑" panose="020B0503020204020204" pitchFamily="34" charset="-122"/>
                        </a:rPr>
                        <a:t>O</a:t>
                      </a:r>
                      <a:r>
                        <a:rPr lang="zh-CN" altLang="en-US" sz="700" dirty="0" smtClean="0">
                          <a:solidFill>
                            <a:schemeClr val="tx1"/>
                          </a:solidFill>
                          <a:latin typeface="微软雅黑" panose="020B0503020204020204" pitchFamily="34" charset="-122"/>
                          <a:ea typeface="微软雅黑" panose="020B0503020204020204" pitchFamily="34" charset="-122"/>
                        </a:rPr>
                        <a:t>型圈、垫片、贴花等</a:t>
                      </a:r>
                      <a:endParaRPr lang="en-US" sz="700" dirty="0" smtClean="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700" kern="1200" dirty="0" smtClean="0">
                          <a:solidFill>
                            <a:schemeClr val="dk1"/>
                          </a:solidFill>
                          <a:latin typeface="微软雅黑" panose="020B0503020204020204" pitchFamily="34" charset="-122"/>
                          <a:ea typeface="微软雅黑" panose="020B0503020204020204" pitchFamily="34" charset="-122"/>
                          <a:cs typeface="+mn-cs"/>
                        </a:rPr>
                        <a:t>工艺</a:t>
                      </a:r>
                      <a:r>
                        <a:rPr lang="en-US" altLang="zh-CN" sz="700" kern="1200" dirty="0" smtClean="0">
                          <a:solidFill>
                            <a:schemeClr val="dk1"/>
                          </a:solidFill>
                          <a:latin typeface="微软雅黑" panose="020B0503020204020204" pitchFamily="34" charset="-122"/>
                          <a:ea typeface="微软雅黑" panose="020B0503020204020204" pitchFamily="34" charset="-122"/>
                          <a:cs typeface="+mn-cs"/>
                        </a:rPr>
                        <a:t>/</a:t>
                      </a:r>
                      <a:r>
                        <a:rPr lang="zh-CN" altLang="en-US" sz="700" kern="1200" dirty="0" smtClean="0">
                          <a:solidFill>
                            <a:schemeClr val="dk1"/>
                          </a:solidFill>
                          <a:latin typeface="微软雅黑" panose="020B0503020204020204" pitchFamily="34" charset="-122"/>
                          <a:ea typeface="微软雅黑" panose="020B0503020204020204" pitchFamily="34" charset="-122"/>
                          <a:cs typeface="+mn-cs"/>
                        </a:rPr>
                        <a:t>财务</a:t>
                      </a:r>
                      <a:endParaRPr lang="en-US" sz="700" kern="1200" dirty="0" smtClean="0">
                        <a:solidFill>
                          <a:schemeClr val="dk1"/>
                        </a:solidFill>
                        <a:latin typeface="微软雅黑" panose="020B0503020204020204" pitchFamily="34" charset="-122"/>
                        <a:ea typeface="微软雅黑" panose="020B0503020204020204" pitchFamily="34" charset="-122"/>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700" kern="1200" dirty="0" smtClean="0">
                          <a:solidFill>
                            <a:schemeClr val="dk1"/>
                          </a:solidFill>
                          <a:latin typeface="微软雅黑" panose="020B0503020204020204" pitchFamily="34" charset="-122"/>
                          <a:ea typeface="微软雅黑" panose="020B0503020204020204" pitchFamily="34" charset="-122"/>
                          <a:cs typeface="+mn-cs"/>
                        </a:rPr>
                        <a:t>NMMS</a:t>
                      </a:r>
                      <a:r>
                        <a:rPr lang="zh-CN" altLang="en-US" sz="700" kern="1200" dirty="0" smtClean="0">
                          <a:solidFill>
                            <a:schemeClr val="dk1"/>
                          </a:solidFill>
                          <a:latin typeface="微软雅黑" panose="020B0503020204020204" pitchFamily="34" charset="-122"/>
                          <a:ea typeface="微软雅黑" panose="020B0503020204020204" pitchFamily="34" charset="-122"/>
                          <a:cs typeface="+mn-cs"/>
                        </a:rPr>
                        <a:t>；超定额领料额外审批</a:t>
                      </a:r>
                      <a:endParaRPr lang="en-US" sz="700" kern="1200" dirty="0" smtClean="0">
                        <a:solidFill>
                          <a:schemeClr val="dk1"/>
                        </a:solidFill>
                        <a:latin typeface="微软雅黑" panose="020B0503020204020204" pitchFamily="34" charset="-122"/>
                        <a:ea typeface="微软雅黑" panose="020B0503020204020204"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700" kern="1200" dirty="0" smtClean="0">
                          <a:solidFill>
                            <a:schemeClr val="dk1"/>
                          </a:solidFill>
                          <a:latin typeface="微软雅黑" panose="020B0503020204020204" pitchFamily="34" charset="-122"/>
                          <a:ea typeface="微软雅黑" panose="020B0503020204020204" pitchFamily="34" charset="-122"/>
                          <a:cs typeface="+mn-cs"/>
                        </a:rPr>
                        <a:t>空</a:t>
                      </a:r>
                      <a:endParaRPr lang="en-US" sz="700" kern="1200" dirty="0" smtClean="0">
                        <a:solidFill>
                          <a:schemeClr val="dk1"/>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6"/>
                  </a:ext>
                </a:extLst>
              </a:tr>
            </a:tbl>
          </a:graphicData>
        </a:graphic>
      </p:graphicFrame>
      <p:sp>
        <p:nvSpPr>
          <p:cNvPr id="70" name="矩形 69"/>
          <p:cNvSpPr/>
          <p:nvPr/>
        </p:nvSpPr>
        <p:spPr bwMode="auto">
          <a:xfrm>
            <a:off x="130326" y="4196794"/>
            <a:ext cx="2332383" cy="212034"/>
          </a:xfrm>
          <a:prstGeom prst="rect">
            <a:avLst/>
          </a:prstGeom>
          <a:noFill/>
          <a:ln w="19050" cmpd="sng">
            <a:no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400" dirty="0" smtClean="0">
                <a:solidFill>
                  <a:schemeClr val="tx1"/>
                </a:solidFill>
                <a:latin typeface="微软雅黑" pitchFamily="34" charset="-122"/>
                <a:ea typeface="微软雅黑" pitchFamily="34" charset="-122"/>
              </a:rPr>
              <a:t>物料类别</a:t>
            </a:r>
            <a:r>
              <a:rPr kumimoji="1" lang="en-US" altLang="zh-CN" sz="1400" dirty="0" smtClean="0">
                <a:solidFill>
                  <a:schemeClr val="tx1"/>
                </a:solidFill>
                <a:latin typeface="微软雅黑" pitchFamily="34" charset="-122"/>
                <a:ea typeface="微软雅黑" pitchFamily="34" charset="-122"/>
              </a:rPr>
              <a:t>/</a:t>
            </a:r>
            <a:r>
              <a:rPr kumimoji="1" lang="zh-CN" altLang="en-US" sz="1400" dirty="0" smtClean="0">
                <a:solidFill>
                  <a:schemeClr val="tx1"/>
                </a:solidFill>
                <a:latin typeface="微软雅黑" pitchFamily="34" charset="-122"/>
                <a:ea typeface="微软雅黑" pitchFamily="34" charset="-122"/>
              </a:rPr>
              <a:t>配送方式细化</a:t>
            </a:r>
          </a:p>
        </p:txBody>
      </p:sp>
      <p:sp>
        <p:nvSpPr>
          <p:cNvPr id="71" name="燕尾形 40">
            <a:extLst>
              <a:ext uri="{FF2B5EF4-FFF2-40B4-BE49-F238E27FC236}">
                <a16:creationId xmlns:a16="http://schemas.microsoft.com/office/drawing/2014/main" id="{C545D657-845E-428A-92E5-2B10EB389866}"/>
              </a:ext>
            </a:extLst>
          </p:cNvPr>
          <p:cNvSpPr/>
          <p:nvPr/>
        </p:nvSpPr>
        <p:spPr bwMode="auto">
          <a:xfrm>
            <a:off x="8315749" y="155734"/>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defRPr/>
            </a:pPr>
            <a:r>
              <a:rPr lang="zh-CN" altLang="en-US" sz="1000" kern="0" dirty="0" smtClean="0">
                <a:solidFill>
                  <a:schemeClr val="bg1">
                    <a:lumMod val="65000"/>
                  </a:schemeClr>
                </a:solidFill>
                <a:latin typeface="微软雅黑" pitchFamily="34" charset="-122"/>
                <a:ea typeface="微软雅黑" pitchFamily="34" charset="-122"/>
              </a:rPr>
              <a:t>零星领料</a:t>
            </a:r>
            <a:endParaRPr lang="zh-CN" altLang="en-US" sz="1000" kern="0" dirty="0">
              <a:solidFill>
                <a:schemeClr val="bg1">
                  <a:lumMod val="65000"/>
                </a:schemeClr>
              </a:solidFill>
              <a:latin typeface="微软雅黑" pitchFamily="34" charset="-122"/>
              <a:ea typeface="微软雅黑" pitchFamily="34" charset="-122"/>
            </a:endParaRPr>
          </a:p>
        </p:txBody>
      </p:sp>
      <p:sp>
        <p:nvSpPr>
          <p:cNvPr id="72" name="燕尾形 40">
            <a:extLst>
              <a:ext uri="{FF2B5EF4-FFF2-40B4-BE49-F238E27FC236}">
                <a16:creationId xmlns:a16="http://schemas.microsoft.com/office/drawing/2014/main" id="{C545D657-845E-428A-92E5-2B10EB389866}"/>
              </a:ext>
            </a:extLst>
          </p:cNvPr>
          <p:cNvSpPr/>
          <p:nvPr/>
        </p:nvSpPr>
        <p:spPr bwMode="auto">
          <a:xfrm>
            <a:off x="9039324" y="149922"/>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defRPr/>
            </a:pPr>
            <a:r>
              <a:rPr lang="zh-CN" altLang="en-US" sz="1000" kern="0" dirty="0" smtClean="0">
                <a:solidFill>
                  <a:schemeClr val="bg1">
                    <a:lumMod val="65000"/>
                  </a:schemeClr>
                </a:solidFill>
                <a:latin typeface="微软雅黑" pitchFamily="34" charset="-122"/>
                <a:ea typeface="微软雅黑" pitchFamily="34" charset="-122"/>
              </a:rPr>
              <a:t>盘点</a:t>
            </a:r>
            <a:endParaRPr lang="zh-CN" altLang="en-US" sz="1000" kern="0" dirty="0">
              <a:solidFill>
                <a:schemeClr val="bg1">
                  <a:lumMod val="6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629796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C4593-AAE0-4871-990F-DC9096BC65F2}"/>
              </a:ext>
            </a:extLst>
          </p:cNvPr>
          <p:cNvSpPr>
            <a:spLocks noGrp="1"/>
          </p:cNvSpPr>
          <p:nvPr>
            <p:ph type="title"/>
          </p:nvPr>
        </p:nvSpPr>
        <p:spPr/>
        <p:txBody>
          <a:bodyPr/>
          <a:lstStyle/>
          <a:p>
            <a:r>
              <a:rPr lang="zh-CN" altLang="en-US" dirty="0"/>
              <a:t>供应商直供日供业务备货：将预计采购需求发布至供应商，作为备货的依据</a:t>
            </a:r>
            <a:endParaRPr lang="en-US" dirty="0"/>
          </a:p>
        </p:txBody>
      </p:sp>
      <p:pic>
        <p:nvPicPr>
          <p:cNvPr id="3" name="图片 1" descr="image001">
            <a:extLst>
              <a:ext uri="{FF2B5EF4-FFF2-40B4-BE49-F238E27FC236}">
                <a16:creationId xmlns:a16="http://schemas.microsoft.com/office/drawing/2014/main" id="{7B4124A8-6727-408A-A12E-B0E5B7BC95C5}"/>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46048" y="1471979"/>
            <a:ext cx="4088602" cy="22512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4" name="矩形 21">
            <a:extLst>
              <a:ext uri="{FF2B5EF4-FFF2-40B4-BE49-F238E27FC236}">
                <a16:creationId xmlns:a16="http://schemas.microsoft.com/office/drawing/2014/main" id="{83990D34-47C7-4AE9-94A1-3FA7AE4477E1}"/>
              </a:ext>
            </a:extLst>
          </p:cNvPr>
          <p:cNvSpPr/>
          <p:nvPr/>
        </p:nvSpPr>
        <p:spPr bwMode="auto">
          <a:xfrm>
            <a:off x="864353" y="2452452"/>
            <a:ext cx="2425699" cy="751614"/>
          </a:xfrm>
          <a:prstGeom prst="rect">
            <a:avLst/>
          </a:prstGeom>
          <a:noFill/>
          <a:ln w="19050" cmpd="sng">
            <a:no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nSpc>
                <a:spcPct val="110000"/>
              </a:lnSpc>
            </a:pPr>
            <a:r>
              <a:rPr kumimoji="1" lang="zh-CN" altLang="en-US" sz="1400" dirty="0">
                <a:solidFill>
                  <a:prstClr val="black"/>
                </a:solidFill>
                <a:latin typeface="微软雅黑" panose="020B0503020204020204" pitchFamily="34" charset="-122"/>
                <a:ea typeface="微软雅黑" panose="020B0503020204020204" pitchFamily="34" charset="-122"/>
              </a:rPr>
              <a:t>预测计划：将月度预计采购或直供日供需求发送给供应商，指导供应商备货</a:t>
            </a:r>
          </a:p>
        </p:txBody>
      </p:sp>
      <p:cxnSp>
        <p:nvCxnSpPr>
          <p:cNvPr id="5" name="直接连接符 2">
            <a:extLst>
              <a:ext uri="{FF2B5EF4-FFF2-40B4-BE49-F238E27FC236}">
                <a16:creationId xmlns:a16="http://schemas.microsoft.com/office/drawing/2014/main" id="{257C7408-D407-47D3-BE88-2B6B145FBD15}"/>
              </a:ext>
            </a:extLst>
          </p:cNvPr>
          <p:cNvCxnSpPr/>
          <p:nvPr/>
        </p:nvCxnSpPr>
        <p:spPr bwMode="auto">
          <a:xfrm>
            <a:off x="762752" y="3862935"/>
            <a:ext cx="8076971" cy="0"/>
          </a:xfrm>
          <a:prstGeom prst="line">
            <a:avLst/>
          </a:prstGeom>
          <a:solidFill>
            <a:schemeClr val="accent1"/>
          </a:solidFill>
          <a:ln w="12700" cap="flat" cmpd="sng" algn="ctr">
            <a:solidFill>
              <a:schemeClr val="tx2">
                <a:lumMod val="75000"/>
              </a:schemeClr>
            </a:solidFill>
            <a:prstDash val="solid"/>
            <a:round/>
            <a:headEnd type="none" w="med" len="med"/>
            <a:tailEnd type="none" w="med" len="med"/>
          </a:ln>
          <a:effectLst/>
        </p:spPr>
      </p:cxnSp>
      <p:pic>
        <p:nvPicPr>
          <p:cNvPr id="6" name="Picture 455">
            <a:extLst>
              <a:ext uri="{FF2B5EF4-FFF2-40B4-BE49-F238E27FC236}">
                <a16:creationId xmlns:a16="http://schemas.microsoft.com/office/drawing/2014/main" id="{5A638C01-C072-435B-9B95-2D34B291319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752" y="4891313"/>
            <a:ext cx="666240" cy="68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54">
            <a:extLst>
              <a:ext uri="{FF2B5EF4-FFF2-40B4-BE49-F238E27FC236}">
                <a16:creationId xmlns:a16="http://schemas.microsoft.com/office/drawing/2014/main" id="{10CC4134-2216-43AD-A55C-D1F8081CCB2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56570" y="4844891"/>
            <a:ext cx="666964" cy="727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3">
            <a:extLst>
              <a:ext uri="{FF2B5EF4-FFF2-40B4-BE49-F238E27FC236}">
                <a16:creationId xmlns:a16="http://schemas.microsoft.com/office/drawing/2014/main" id="{86F8AC60-5017-404E-9E59-1E77943E63FB}"/>
              </a:ext>
            </a:extLst>
          </p:cNvPr>
          <p:cNvCxnSpPr/>
          <p:nvPr/>
        </p:nvCxnSpPr>
        <p:spPr bwMode="auto">
          <a:xfrm>
            <a:off x="4372727" y="3934316"/>
            <a:ext cx="0" cy="2619375"/>
          </a:xfrm>
          <a:prstGeom prst="line">
            <a:avLst/>
          </a:prstGeom>
          <a:solidFill>
            <a:schemeClr val="accent1"/>
          </a:solidFill>
          <a:ln w="19050" cap="flat" cmpd="sng" algn="ctr">
            <a:solidFill>
              <a:schemeClr val="tx2">
                <a:lumMod val="75000"/>
              </a:schemeClr>
            </a:solidFill>
            <a:prstDash val="solid"/>
            <a:round/>
            <a:headEnd type="none" w="med" len="med"/>
            <a:tailEnd type="none" w="med" len="med"/>
          </a:ln>
          <a:effectLst/>
        </p:spPr>
      </p:cxnSp>
      <p:sp>
        <p:nvSpPr>
          <p:cNvPr id="9" name="Rectangle: Rounded Corners 24">
            <a:extLst>
              <a:ext uri="{FF2B5EF4-FFF2-40B4-BE49-F238E27FC236}">
                <a16:creationId xmlns:a16="http://schemas.microsoft.com/office/drawing/2014/main" id="{EE6B6E36-409F-445D-8EBE-34CFD2C78904}"/>
              </a:ext>
            </a:extLst>
          </p:cNvPr>
          <p:cNvSpPr/>
          <p:nvPr/>
        </p:nvSpPr>
        <p:spPr bwMode="auto">
          <a:xfrm>
            <a:off x="762751" y="4002636"/>
            <a:ext cx="1514475" cy="291246"/>
          </a:xfrm>
          <a:prstGeom prst="roundRect">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srgbClr val="000000"/>
                </a:solidFill>
                <a:latin typeface="微软雅黑" panose="020B0503020204020204" pitchFamily="34" charset="-122"/>
                <a:ea typeface="微软雅黑" panose="020B0503020204020204" pitchFamily="34" charset="-122"/>
              </a:rPr>
              <a:t>供应商园区外备货</a:t>
            </a:r>
            <a:endParaRPr kumimoji="1" lang="en-US" b="0" dirty="0">
              <a:solidFill>
                <a:schemeClr val="tx1"/>
              </a:solidFill>
              <a:latin typeface="微软雅黑" panose="020B0503020204020204" pitchFamily="34" charset="-122"/>
              <a:ea typeface="微软雅黑" panose="020B0503020204020204" pitchFamily="34" charset="-122"/>
            </a:endParaRPr>
          </a:p>
        </p:txBody>
      </p:sp>
      <p:sp>
        <p:nvSpPr>
          <p:cNvPr id="10" name="Arrow: Striped Right 5">
            <a:extLst>
              <a:ext uri="{FF2B5EF4-FFF2-40B4-BE49-F238E27FC236}">
                <a16:creationId xmlns:a16="http://schemas.microsoft.com/office/drawing/2014/main" id="{7A8756B7-3268-449F-82DD-025A6D727342}"/>
              </a:ext>
            </a:extLst>
          </p:cNvPr>
          <p:cNvSpPr/>
          <p:nvPr/>
        </p:nvSpPr>
        <p:spPr bwMode="auto">
          <a:xfrm>
            <a:off x="1600952" y="5039216"/>
            <a:ext cx="1152525" cy="381000"/>
          </a:xfrm>
          <a:prstGeom prst="stripedRightArrow">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endParaRPr kumimoji="1" lang="en-US" sz="1000" b="0" dirty="0">
              <a:solidFill>
                <a:schemeClr val="tx1"/>
              </a:solidFill>
              <a:latin typeface="微软雅黑" panose="020B0503020204020204" pitchFamily="34" charset="-122"/>
              <a:ea typeface="微软雅黑" panose="020B0503020204020204" pitchFamily="34" charset="-122"/>
            </a:endParaRPr>
          </a:p>
        </p:txBody>
      </p:sp>
      <p:pic>
        <p:nvPicPr>
          <p:cNvPr id="11" name="Picture 455">
            <a:extLst>
              <a:ext uri="{FF2B5EF4-FFF2-40B4-BE49-F238E27FC236}">
                <a16:creationId xmlns:a16="http://schemas.microsoft.com/office/drawing/2014/main" id="{50B618C2-6170-477D-BC2D-E239D8E6430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7288" y="4891313"/>
            <a:ext cx="666240" cy="68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54">
            <a:extLst>
              <a:ext uri="{FF2B5EF4-FFF2-40B4-BE49-F238E27FC236}">
                <a16:creationId xmlns:a16="http://schemas.microsoft.com/office/drawing/2014/main" id="{31CCD6F8-8FDB-4AFB-A6CF-DB2A51EF50E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63368" y="4844891"/>
            <a:ext cx="666964" cy="727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Rounded Corners 28">
            <a:extLst>
              <a:ext uri="{FF2B5EF4-FFF2-40B4-BE49-F238E27FC236}">
                <a16:creationId xmlns:a16="http://schemas.microsoft.com/office/drawing/2014/main" id="{801860F6-7540-4B8C-B9A3-79A184BA0A14}"/>
              </a:ext>
            </a:extLst>
          </p:cNvPr>
          <p:cNvSpPr/>
          <p:nvPr/>
        </p:nvSpPr>
        <p:spPr bwMode="auto">
          <a:xfrm>
            <a:off x="5151112" y="4002636"/>
            <a:ext cx="1514475" cy="291246"/>
          </a:xfrm>
          <a:prstGeom prst="roundRect">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srgbClr val="000000"/>
                </a:solidFill>
                <a:latin typeface="微软雅黑" panose="020B0503020204020204" pitchFamily="34" charset="-122"/>
                <a:ea typeface="微软雅黑" panose="020B0503020204020204" pitchFamily="34" charset="-122"/>
              </a:rPr>
              <a:t>供应商园区内备货</a:t>
            </a:r>
            <a:endParaRPr kumimoji="1" lang="en-US" b="0" dirty="0">
              <a:solidFill>
                <a:schemeClr val="tx1"/>
              </a:solidFill>
              <a:latin typeface="微软雅黑" panose="020B0503020204020204" pitchFamily="34" charset="-122"/>
              <a:ea typeface="微软雅黑" panose="020B0503020204020204" pitchFamily="34" charset="-122"/>
            </a:endParaRPr>
          </a:p>
        </p:txBody>
      </p:sp>
      <p:sp>
        <p:nvSpPr>
          <p:cNvPr id="14" name="Arrow: Striped Right 29">
            <a:extLst>
              <a:ext uri="{FF2B5EF4-FFF2-40B4-BE49-F238E27FC236}">
                <a16:creationId xmlns:a16="http://schemas.microsoft.com/office/drawing/2014/main" id="{76644068-66EF-40AB-B798-32824E1B38ED}"/>
              </a:ext>
            </a:extLst>
          </p:cNvPr>
          <p:cNvSpPr/>
          <p:nvPr/>
        </p:nvSpPr>
        <p:spPr bwMode="auto">
          <a:xfrm>
            <a:off x="5865489" y="5039216"/>
            <a:ext cx="478916" cy="381000"/>
          </a:xfrm>
          <a:prstGeom prst="stripedRightArrow">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endParaRPr kumimoji="1" lang="en-US" sz="1000" b="0" dirty="0">
              <a:solidFill>
                <a:schemeClr val="tx1"/>
              </a:solidFill>
              <a:latin typeface="微软雅黑" panose="020B0503020204020204" pitchFamily="34" charset="-122"/>
              <a:ea typeface="微软雅黑" panose="020B0503020204020204" pitchFamily="34" charset="-122"/>
            </a:endParaRPr>
          </a:p>
        </p:txBody>
      </p:sp>
      <p:sp>
        <p:nvSpPr>
          <p:cNvPr id="15" name="矩形 33">
            <a:extLst>
              <a:ext uri="{FF2B5EF4-FFF2-40B4-BE49-F238E27FC236}">
                <a16:creationId xmlns:a16="http://schemas.microsoft.com/office/drawing/2014/main" id="{0081E3CC-D582-443D-B037-988C68C37078}"/>
              </a:ext>
            </a:extLst>
          </p:cNvPr>
          <p:cNvSpPr/>
          <p:nvPr/>
        </p:nvSpPr>
        <p:spPr bwMode="auto">
          <a:xfrm>
            <a:off x="6449179" y="4471682"/>
            <a:ext cx="771523" cy="1644925"/>
          </a:xfrm>
          <a:prstGeom prst="rect">
            <a:avLst/>
          </a:prstGeom>
          <a:solidFill>
            <a:schemeClr val="accent1">
              <a:lumMod val="40000"/>
              <a:lumOff val="60000"/>
            </a:schemeClr>
          </a:solidFill>
          <a:ln>
            <a:noFill/>
          </a:ln>
          <a:extLst/>
        </p:spPr>
        <p:style>
          <a:lnRef idx="0">
            <a:scrgbClr r="0" g="0" b="0"/>
          </a:lnRef>
          <a:fillRef idx="0">
            <a:scrgbClr r="0" g="0" b="0"/>
          </a:fillRef>
          <a:effectRef idx="0">
            <a:scrgbClr r="0" g="0" b="0"/>
          </a:effectRef>
          <a:fontRef idx="minor">
            <a:schemeClr val="lt1"/>
          </a:fontRef>
        </p:style>
        <p:txBody>
          <a:bodyPr rtlCol="0" anchor="t"/>
          <a:lstStyle/>
          <a:p>
            <a:r>
              <a:rPr lang="en-US" altLang="zh-CN" sz="1000" dirty="0">
                <a:solidFill>
                  <a:schemeClr val="tx1"/>
                </a:solidFill>
                <a:latin typeface="微软雅黑" panose="020B0503020204020204" pitchFamily="34" charset="-122"/>
                <a:ea typeface="微软雅黑" panose="020B0503020204020204" pitchFamily="34" charset="-122"/>
              </a:rPr>
              <a:t>NMAM/TDS</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6" name="矩形 34">
            <a:extLst>
              <a:ext uri="{FF2B5EF4-FFF2-40B4-BE49-F238E27FC236}">
                <a16:creationId xmlns:a16="http://schemas.microsoft.com/office/drawing/2014/main" id="{2D47DD67-DE46-4155-985E-187E6661C59D}"/>
              </a:ext>
            </a:extLst>
          </p:cNvPr>
          <p:cNvSpPr/>
          <p:nvPr/>
        </p:nvSpPr>
        <p:spPr bwMode="auto">
          <a:xfrm>
            <a:off x="6559021" y="4937006"/>
            <a:ext cx="551837" cy="542903"/>
          </a:xfrm>
          <a:prstGeom prst="rect">
            <a:avLst/>
          </a:prstGeom>
          <a:ln/>
          <a:effectLst/>
          <a:extLst/>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手工入门预约</a:t>
            </a:r>
            <a:endParaRPr lang="en-US" altLang="zh-CN" sz="1000" dirty="0">
              <a:latin typeface="微软雅黑" panose="020B0503020204020204" pitchFamily="34" charset="-122"/>
              <a:ea typeface="微软雅黑" panose="020B0503020204020204" pitchFamily="34" charset="-122"/>
            </a:endParaRPr>
          </a:p>
        </p:txBody>
      </p:sp>
      <p:sp>
        <p:nvSpPr>
          <p:cNvPr id="17" name="Arrow: Striped Right 32">
            <a:extLst>
              <a:ext uri="{FF2B5EF4-FFF2-40B4-BE49-F238E27FC236}">
                <a16:creationId xmlns:a16="http://schemas.microsoft.com/office/drawing/2014/main" id="{E114619E-A4CB-4CB0-B871-A109BFDC4883}"/>
              </a:ext>
            </a:extLst>
          </p:cNvPr>
          <p:cNvSpPr/>
          <p:nvPr/>
        </p:nvSpPr>
        <p:spPr bwMode="auto">
          <a:xfrm>
            <a:off x="7310113" y="5039216"/>
            <a:ext cx="478916" cy="381000"/>
          </a:xfrm>
          <a:prstGeom prst="stripedRightArrow">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endParaRPr kumimoji="1" lang="en-US" sz="1000" b="0" dirty="0">
              <a:solidFill>
                <a:schemeClr val="tx1"/>
              </a:solidFill>
              <a:latin typeface="微软雅黑" panose="020B0503020204020204" pitchFamily="34" charset="-122"/>
              <a:ea typeface="微软雅黑" panose="020B0503020204020204" pitchFamily="34" charset="-122"/>
            </a:endParaRPr>
          </a:p>
        </p:txBody>
      </p:sp>
      <p:sp>
        <p:nvSpPr>
          <p:cNvPr id="18" name="TextBox 33">
            <a:extLst>
              <a:ext uri="{FF2B5EF4-FFF2-40B4-BE49-F238E27FC236}">
                <a16:creationId xmlns:a16="http://schemas.microsoft.com/office/drawing/2014/main" id="{DBB9A57F-551D-488D-AFDD-0CA7F7BEC802}"/>
              </a:ext>
            </a:extLst>
          </p:cNvPr>
          <p:cNvSpPr txBox="1"/>
          <p:nvPr/>
        </p:nvSpPr>
        <p:spPr bwMode="auto">
          <a:xfrm>
            <a:off x="2855290" y="5686213"/>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spAutoFit/>
          </a:bodyPr>
          <a:lstStyle/>
          <a:p>
            <a:r>
              <a:rPr kumimoji="1" lang="zh-CN" altLang="en-US" b="0" dirty="0">
                <a:solidFill>
                  <a:srgbClr val="000000"/>
                </a:solidFill>
                <a:latin typeface="微软雅黑" panose="020B0503020204020204" pitchFamily="34" charset="-122"/>
                <a:ea typeface="微软雅黑" panose="020B0503020204020204" pitchFamily="34" charset="-122"/>
                <a:cs typeface="微软雅黑"/>
              </a:rPr>
              <a:t>园区外仓库</a:t>
            </a:r>
            <a:endParaRPr kumimoji="1" lang="en-US" altLang="zh-CN" b="0" dirty="0">
              <a:solidFill>
                <a:srgbClr val="000000"/>
              </a:solidFill>
              <a:latin typeface="微软雅黑" panose="020B0503020204020204" pitchFamily="34" charset="-122"/>
              <a:ea typeface="微软雅黑" panose="020B0503020204020204" pitchFamily="34" charset="-122"/>
              <a:cs typeface="微软雅黑"/>
            </a:endParaRPr>
          </a:p>
          <a:p>
            <a:r>
              <a:rPr kumimoji="1" lang="zh-CN" altLang="en-US" b="0" dirty="0">
                <a:solidFill>
                  <a:srgbClr val="000000"/>
                </a:solidFill>
                <a:latin typeface="微软雅黑" panose="020B0503020204020204" pitchFamily="34" charset="-122"/>
                <a:ea typeface="微软雅黑" panose="020B0503020204020204" pitchFamily="34" charset="-122"/>
                <a:cs typeface="微软雅黑"/>
              </a:rPr>
              <a:t>备货量不限制</a:t>
            </a:r>
            <a:endParaRPr kumimoji="1" lang="en-US" b="0" dirty="0">
              <a:solidFill>
                <a:srgbClr val="000000"/>
              </a:solidFill>
              <a:latin typeface="微软雅黑" panose="020B0503020204020204" pitchFamily="34" charset="-122"/>
              <a:ea typeface="微软雅黑" panose="020B0503020204020204" pitchFamily="34" charset="-122"/>
              <a:cs typeface="微软雅黑"/>
            </a:endParaRPr>
          </a:p>
        </p:txBody>
      </p:sp>
      <p:sp>
        <p:nvSpPr>
          <p:cNvPr id="19" name="TextBox 34">
            <a:extLst>
              <a:ext uri="{FF2B5EF4-FFF2-40B4-BE49-F238E27FC236}">
                <a16:creationId xmlns:a16="http://schemas.microsoft.com/office/drawing/2014/main" id="{EF88D6D5-AD13-49C3-86C3-CE9C0F294AAE}"/>
              </a:ext>
            </a:extLst>
          </p:cNvPr>
          <p:cNvSpPr txBox="1"/>
          <p:nvPr/>
        </p:nvSpPr>
        <p:spPr bwMode="auto">
          <a:xfrm>
            <a:off x="7709316" y="5654942"/>
            <a:ext cx="12618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spAutoFit/>
          </a:bodyPr>
          <a:lstStyle/>
          <a:p>
            <a:r>
              <a:rPr kumimoji="1" lang="zh-CN" altLang="en-US" b="0" dirty="0">
                <a:solidFill>
                  <a:srgbClr val="000000"/>
                </a:solidFill>
                <a:latin typeface="微软雅黑" panose="020B0503020204020204" pitchFamily="34" charset="-122"/>
                <a:ea typeface="微软雅黑" panose="020B0503020204020204" pitchFamily="34" charset="-122"/>
                <a:cs typeface="微软雅黑"/>
              </a:rPr>
              <a:t>园区内仓库</a:t>
            </a:r>
            <a:endParaRPr kumimoji="1" lang="en-US" altLang="zh-CN" b="0" dirty="0">
              <a:solidFill>
                <a:srgbClr val="000000"/>
              </a:solidFill>
              <a:latin typeface="微软雅黑" panose="020B0503020204020204" pitchFamily="34" charset="-122"/>
              <a:ea typeface="微软雅黑" panose="020B0503020204020204" pitchFamily="34" charset="-122"/>
              <a:cs typeface="微软雅黑"/>
            </a:endParaRPr>
          </a:p>
          <a:p>
            <a:r>
              <a:rPr kumimoji="1" lang="zh-CN" altLang="en-US" b="0" dirty="0">
                <a:solidFill>
                  <a:srgbClr val="000000"/>
                </a:solidFill>
                <a:latin typeface="微软雅黑" panose="020B0503020204020204" pitchFamily="34" charset="-122"/>
                <a:ea typeface="微软雅黑" panose="020B0503020204020204" pitchFamily="34" charset="-122"/>
                <a:cs typeface="微软雅黑"/>
              </a:rPr>
              <a:t>三一指定备货量</a:t>
            </a:r>
            <a:endParaRPr kumimoji="1" lang="en-US" b="0" dirty="0">
              <a:solidFill>
                <a:srgbClr val="000000"/>
              </a:solidFill>
              <a:latin typeface="微软雅黑" panose="020B0503020204020204" pitchFamily="34" charset="-122"/>
              <a:ea typeface="微软雅黑" panose="020B0503020204020204" pitchFamily="34" charset="-122"/>
              <a:cs typeface="微软雅黑"/>
            </a:endParaRPr>
          </a:p>
        </p:txBody>
      </p:sp>
      <p:sp>
        <p:nvSpPr>
          <p:cNvPr id="30" name="燕尾形 40">
            <a:extLst>
              <a:ext uri="{FF2B5EF4-FFF2-40B4-BE49-F238E27FC236}">
                <a16:creationId xmlns:a16="http://schemas.microsoft.com/office/drawing/2014/main" id="{0AEBBE57-38D2-4317-888D-0556A8248461}"/>
              </a:ext>
            </a:extLst>
          </p:cNvPr>
          <p:cNvSpPr/>
          <p:nvPr/>
        </p:nvSpPr>
        <p:spPr bwMode="auto">
          <a:xfrm>
            <a:off x="5473224"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pPr>
            <a:r>
              <a:rPr lang="zh-CN" altLang="en-US" sz="1000" kern="0" dirty="0">
                <a:solidFill>
                  <a:schemeClr val="bg1">
                    <a:lumMod val="65000"/>
                  </a:schemeClr>
                </a:solidFill>
                <a:latin typeface="微软雅黑" pitchFamily="34" charset="-122"/>
                <a:ea typeface="微软雅黑" pitchFamily="34" charset="-122"/>
              </a:rPr>
              <a:t>条码</a:t>
            </a:r>
            <a:r>
              <a:rPr lang="zh-CN" altLang="en-US" sz="1000" kern="0">
                <a:solidFill>
                  <a:schemeClr val="bg1">
                    <a:lumMod val="65000"/>
                  </a:schemeClr>
                </a:solidFill>
                <a:latin typeface="微软雅黑" pitchFamily="34" charset="-122"/>
                <a:ea typeface="微软雅黑" pitchFamily="34" charset="-122"/>
              </a:rPr>
              <a:t>应用</a:t>
            </a:r>
            <a:r>
              <a:rPr lang="en-US" altLang="zh-CN" sz="1000" kern="0" dirty="0">
                <a:solidFill>
                  <a:schemeClr val="bg1">
                    <a:lumMod val="65000"/>
                  </a:schemeClr>
                </a:solidFill>
                <a:latin typeface="微软雅黑" pitchFamily="34" charset="-122"/>
                <a:ea typeface="微软雅黑" pitchFamily="34" charset="-122"/>
              </a:rPr>
              <a:t>	</a:t>
            </a:r>
            <a:endParaRPr lang="zh-CN" altLang="en-US" sz="1000" kern="0" dirty="0">
              <a:solidFill>
                <a:schemeClr val="bg1">
                  <a:lumMod val="65000"/>
                </a:schemeClr>
              </a:solidFill>
              <a:latin typeface="微软雅黑" pitchFamily="34" charset="-122"/>
              <a:ea typeface="微软雅黑" pitchFamily="34" charset="-122"/>
            </a:endParaRPr>
          </a:p>
        </p:txBody>
      </p:sp>
      <p:sp>
        <p:nvSpPr>
          <p:cNvPr id="31" name="燕尾形 40">
            <a:extLst>
              <a:ext uri="{FF2B5EF4-FFF2-40B4-BE49-F238E27FC236}">
                <a16:creationId xmlns:a16="http://schemas.microsoft.com/office/drawing/2014/main" id="{35FE163C-41BE-43EC-B5E0-DB064886D93E}"/>
              </a:ext>
            </a:extLst>
          </p:cNvPr>
          <p:cNvSpPr/>
          <p:nvPr/>
        </p:nvSpPr>
        <p:spPr bwMode="auto">
          <a:xfrm>
            <a:off x="6169431"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pPr>
            <a:r>
              <a:rPr lang="en-US" altLang="zh-CN" sz="1000" kern="0" dirty="0">
                <a:solidFill>
                  <a:schemeClr val="bg1">
                    <a:lumMod val="65000"/>
                  </a:schemeClr>
                </a:solidFill>
                <a:latin typeface="微软雅黑" pitchFamily="34" charset="-122"/>
                <a:ea typeface="微软雅黑" pitchFamily="34" charset="-122"/>
              </a:rPr>
              <a:t>WM</a:t>
            </a:r>
            <a:r>
              <a:rPr lang="zh-CN" altLang="en-US" sz="1000" kern="0" dirty="0">
                <a:solidFill>
                  <a:schemeClr val="bg1">
                    <a:lumMod val="65000"/>
                  </a:schemeClr>
                </a:solidFill>
                <a:latin typeface="微软雅黑" pitchFamily="34" charset="-122"/>
                <a:ea typeface="微软雅黑" pitchFamily="34" charset="-122"/>
              </a:rPr>
              <a:t>应用</a:t>
            </a:r>
          </a:p>
        </p:txBody>
      </p:sp>
      <p:sp>
        <p:nvSpPr>
          <p:cNvPr id="32" name="燕尾形 40">
            <a:extLst>
              <a:ext uri="{FF2B5EF4-FFF2-40B4-BE49-F238E27FC236}">
                <a16:creationId xmlns:a16="http://schemas.microsoft.com/office/drawing/2014/main" id="{F1E728FB-D8A1-4927-832E-8B8C1F4BA3D5}"/>
              </a:ext>
            </a:extLst>
          </p:cNvPr>
          <p:cNvSpPr/>
          <p:nvPr/>
        </p:nvSpPr>
        <p:spPr bwMode="auto">
          <a:xfrm>
            <a:off x="6865638" y="167859"/>
            <a:ext cx="828000" cy="324000"/>
          </a:xfrm>
          <a:prstGeom prst="chevron">
            <a:avLst>
              <a:gd name="adj" fmla="val 36455"/>
            </a:avLst>
          </a:prstGeom>
          <a:solidFill>
            <a:srgbClr val="7889FB"/>
          </a:solidFill>
          <a:ln w="12700" algn="ctr">
            <a:solidFill>
              <a:srgbClr val="000000"/>
            </a:solidFill>
            <a:miter lim="800000"/>
            <a:headEnd/>
            <a:tailEnd/>
          </a:ln>
        </p:spPr>
        <p:txBody>
          <a:bodyPr wrap="none" tIns="72000" anchor="ctr"/>
          <a:lstStyle/>
          <a:p>
            <a:pPr algn="ctr" fontAlgn="auto">
              <a:lnSpc>
                <a:spcPct val="90000"/>
              </a:lnSpc>
              <a:spcBef>
                <a:spcPct val="20000"/>
              </a:spcBef>
              <a:spcAft>
                <a:spcPts val="0"/>
              </a:spcAft>
              <a:buClr>
                <a:srgbClr val="000000"/>
              </a:buClr>
            </a:pPr>
            <a:r>
              <a:rPr lang="zh-CN" altLang="en-US" sz="1000" kern="0" dirty="0">
                <a:latin typeface="微软雅黑" pitchFamily="34" charset="-122"/>
                <a:ea typeface="微软雅黑" pitchFamily="34" charset="-122"/>
              </a:rPr>
              <a:t>配送专题</a:t>
            </a:r>
          </a:p>
        </p:txBody>
      </p:sp>
      <p:sp>
        <p:nvSpPr>
          <p:cNvPr id="33" name="燕尾形 40">
            <a:extLst>
              <a:ext uri="{FF2B5EF4-FFF2-40B4-BE49-F238E27FC236}">
                <a16:creationId xmlns:a16="http://schemas.microsoft.com/office/drawing/2014/main" id="{6B931DFA-1F98-4251-BB6A-963E81DC1461}"/>
              </a:ext>
            </a:extLst>
          </p:cNvPr>
          <p:cNvSpPr/>
          <p:nvPr/>
        </p:nvSpPr>
        <p:spPr bwMode="auto">
          <a:xfrm>
            <a:off x="7561845"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defRPr/>
            </a:pPr>
            <a:r>
              <a:rPr lang="zh-CN" altLang="en-US" sz="1000" kern="0" dirty="0">
                <a:solidFill>
                  <a:schemeClr val="bg1">
                    <a:lumMod val="65000"/>
                  </a:schemeClr>
                </a:solidFill>
                <a:latin typeface="微软雅黑" pitchFamily="34" charset="-122"/>
                <a:ea typeface="微软雅黑" pitchFamily="34" charset="-122"/>
              </a:rPr>
              <a:t>废料管理</a:t>
            </a:r>
          </a:p>
        </p:txBody>
      </p:sp>
      <p:sp>
        <p:nvSpPr>
          <p:cNvPr id="25" name="燕尾形 40">
            <a:extLst>
              <a:ext uri="{FF2B5EF4-FFF2-40B4-BE49-F238E27FC236}">
                <a16:creationId xmlns:a16="http://schemas.microsoft.com/office/drawing/2014/main" id="{C545D657-845E-428A-92E5-2B10EB389866}"/>
              </a:ext>
            </a:extLst>
          </p:cNvPr>
          <p:cNvSpPr/>
          <p:nvPr/>
        </p:nvSpPr>
        <p:spPr bwMode="auto">
          <a:xfrm>
            <a:off x="8315749" y="155734"/>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defRPr/>
            </a:pPr>
            <a:r>
              <a:rPr lang="zh-CN" altLang="en-US" sz="1000" kern="0" dirty="0" smtClean="0">
                <a:solidFill>
                  <a:schemeClr val="bg1">
                    <a:lumMod val="65000"/>
                  </a:schemeClr>
                </a:solidFill>
                <a:latin typeface="微软雅黑" pitchFamily="34" charset="-122"/>
                <a:ea typeface="微软雅黑" pitchFamily="34" charset="-122"/>
              </a:rPr>
              <a:t>零星领料</a:t>
            </a:r>
            <a:endParaRPr lang="zh-CN" altLang="en-US" sz="1000" kern="0" dirty="0">
              <a:solidFill>
                <a:schemeClr val="bg1">
                  <a:lumMod val="65000"/>
                </a:schemeClr>
              </a:solidFill>
              <a:latin typeface="微软雅黑" pitchFamily="34" charset="-122"/>
              <a:ea typeface="微软雅黑" pitchFamily="34" charset="-122"/>
            </a:endParaRPr>
          </a:p>
        </p:txBody>
      </p:sp>
      <p:sp>
        <p:nvSpPr>
          <p:cNvPr id="26" name="燕尾形 40">
            <a:extLst>
              <a:ext uri="{FF2B5EF4-FFF2-40B4-BE49-F238E27FC236}">
                <a16:creationId xmlns:a16="http://schemas.microsoft.com/office/drawing/2014/main" id="{C545D657-845E-428A-92E5-2B10EB389866}"/>
              </a:ext>
            </a:extLst>
          </p:cNvPr>
          <p:cNvSpPr/>
          <p:nvPr/>
        </p:nvSpPr>
        <p:spPr bwMode="auto">
          <a:xfrm>
            <a:off x="9039324" y="149922"/>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defRPr/>
            </a:pPr>
            <a:r>
              <a:rPr lang="zh-CN" altLang="en-US" sz="1000" kern="0" dirty="0" smtClean="0">
                <a:solidFill>
                  <a:schemeClr val="bg1">
                    <a:lumMod val="65000"/>
                  </a:schemeClr>
                </a:solidFill>
                <a:latin typeface="微软雅黑" pitchFamily="34" charset="-122"/>
                <a:ea typeface="微软雅黑" pitchFamily="34" charset="-122"/>
              </a:rPr>
              <a:t>盘点</a:t>
            </a:r>
            <a:endParaRPr lang="zh-CN" altLang="en-US" sz="1000" kern="0" dirty="0">
              <a:solidFill>
                <a:schemeClr val="bg1">
                  <a:lumMod val="6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8694236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C4593-AAE0-4871-990F-DC9096BC65F2}"/>
              </a:ext>
            </a:extLst>
          </p:cNvPr>
          <p:cNvSpPr>
            <a:spLocks noGrp="1"/>
          </p:cNvSpPr>
          <p:nvPr>
            <p:ph type="title"/>
          </p:nvPr>
        </p:nvSpPr>
        <p:spPr/>
        <p:txBody>
          <a:bodyPr/>
          <a:lstStyle/>
          <a:p>
            <a:r>
              <a:rPr lang="zh-CN" altLang="en-US" dirty="0"/>
              <a:t>供应商直供业务是在生产订单下达时自动触发需求产生并发送至供应商，供应商依据生产计划进行送货到工位。</a:t>
            </a:r>
            <a:endParaRPr lang="en-US" dirty="0"/>
          </a:p>
        </p:txBody>
      </p:sp>
      <p:sp>
        <p:nvSpPr>
          <p:cNvPr id="5" name="Rectangle 49">
            <a:extLst>
              <a:ext uri="{FF2B5EF4-FFF2-40B4-BE49-F238E27FC236}">
                <a16:creationId xmlns:a16="http://schemas.microsoft.com/office/drawing/2014/main" id="{D14CA2DD-6BBD-4B82-87B0-CB07CA48B302}"/>
              </a:ext>
            </a:extLst>
          </p:cNvPr>
          <p:cNvSpPr>
            <a:spLocks noChangeArrowheads="1"/>
          </p:cNvSpPr>
          <p:nvPr/>
        </p:nvSpPr>
        <p:spPr bwMode="auto">
          <a:xfrm>
            <a:off x="7459796" y="1548490"/>
            <a:ext cx="946144" cy="308374"/>
          </a:xfrm>
          <a:prstGeom prst="rect">
            <a:avLst/>
          </a:prstGeom>
          <a:solidFill>
            <a:srgbClr val="8EB4E3"/>
          </a:solidFill>
          <a:ln w="9525">
            <a:solidFill>
              <a:schemeClr val="tx1"/>
            </a:solidFill>
            <a:miter lim="800000"/>
            <a:headEnd/>
            <a:tailEnd/>
          </a:ln>
          <a:effectLst>
            <a:outerShdw dist="71842" dir="2700000" algn="ctr" rotWithShape="0">
              <a:schemeClr val="bg2">
                <a:alpha val="50000"/>
              </a:schemeClr>
            </a:outerShdw>
          </a:effectLst>
        </p:spPr>
        <p:txBody>
          <a:bodyPr wrap="none" anchor="ctr"/>
          <a:lstStyle/>
          <a:p>
            <a:pPr algn="ctr">
              <a:spcBef>
                <a:spcPct val="50000"/>
              </a:spcBef>
              <a:buClr>
                <a:schemeClr val="tx1"/>
              </a:buClr>
              <a:buFont typeface="Wingdings" pitchFamily="2" charset="2"/>
              <a:buNone/>
              <a:defRPr/>
            </a:pPr>
            <a:r>
              <a:rPr lang="zh-CN" altLang="en-US" sz="1400" dirty="0">
                <a:solidFill>
                  <a:schemeClr val="tx1"/>
                </a:solidFill>
                <a:latin typeface="微软雅黑" panose="020B0503020204020204" pitchFamily="34" charset="-122"/>
                <a:ea typeface="微软雅黑" panose="020B0503020204020204" pitchFamily="34" charset="-122"/>
              </a:rPr>
              <a:t>供应商</a:t>
            </a:r>
            <a:endParaRPr lang="en-US" altLang="zh-CN" sz="1400" dirty="0">
              <a:solidFill>
                <a:schemeClr val="tx1"/>
              </a:solidFill>
              <a:latin typeface="微软雅黑" panose="020B0503020204020204" pitchFamily="34" charset="-122"/>
              <a:ea typeface="微软雅黑" panose="020B0503020204020204" pitchFamily="34" charset="-122"/>
            </a:endParaRPr>
          </a:p>
        </p:txBody>
      </p:sp>
      <p:sp>
        <p:nvSpPr>
          <p:cNvPr id="6" name="Rectangle 49">
            <a:extLst>
              <a:ext uri="{FF2B5EF4-FFF2-40B4-BE49-F238E27FC236}">
                <a16:creationId xmlns:a16="http://schemas.microsoft.com/office/drawing/2014/main" id="{51C6C8ED-CE2E-4542-96DD-2679FC38CB0D}"/>
              </a:ext>
            </a:extLst>
          </p:cNvPr>
          <p:cNvSpPr>
            <a:spLocks noChangeArrowheads="1"/>
          </p:cNvSpPr>
          <p:nvPr/>
        </p:nvSpPr>
        <p:spPr bwMode="auto">
          <a:xfrm>
            <a:off x="807572" y="1548106"/>
            <a:ext cx="946144" cy="309142"/>
          </a:xfrm>
          <a:prstGeom prst="rect">
            <a:avLst/>
          </a:prstGeom>
          <a:solidFill>
            <a:srgbClr val="8EB4E3"/>
          </a:solidFill>
          <a:ln w="9525">
            <a:solidFill>
              <a:schemeClr val="tx1"/>
            </a:solidFill>
            <a:miter lim="800000"/>
            <a:headEnd/>
            <a:tailEnd/>
          </a:ln>
          <a:effectLst>
            <a:outerShdw dist="71842" dir="2700000" algn="ctr" rotWithShape="0">
              <a:schemeClr val="bg2">
                <a:alpha val="50000"/>
              </a:schemeClr>
            </a:outerShdw>
          </a:effectLst>
        </p:spPr>
        <p:txBody>
          <a:bodyPr wrap="none" anchor="ctr"/>
          <a:lstStyle/>
          <a:p>
            <a:pPr algn="ctr">
              <a:spcBef>
                <a:spcPct val="50000"/>
              </a:spcBef>
              <a:buClr>
                <a:schemeClr val="tx1"/>
              </a:buClr>
              <a:buFont typeface="Wingdings" pitchFamily="2" charset="2"/>
              <a:buNone/>
              <a:defRPr/>
            </a:pPr>
            <a:r>
              <a:rPr lang="zh-CN" altLang="en-US" sz="1400" dirty="0">
                <a:solidFill>
                  <a:schemeClr val="tx1"/>
                </a:solidFill>
                <a:latin typeface="微软雅黑" panose="020B0503020204020204" pitchFamily="34" charset="-122"/>
                <a:ea typeface="微软雅黑" panose="020B0503020204020204" pitchFamily="34" charset="-122"/>
              </a:rPr>
              <a:t>计划调度部</a:t>
            </a:r>
          </a:p>
        </p:txBody>
      </p:sp>
      <p:sp>
        <p:nvSpPr>
          <p:cNvPr id="7" name="Line 37">
            <a:extLst>
              <a:ext uri="{FF2B5EF4-FFF2-40B4-BE49-F238E27FC236}">
                <a16:creationId xmlns:a16="http://schemas.microsoft.com/office/drawing/2014/main" id="{D45D2F81-4776-4950-B244-A19C9897E8F9}"/>
              </a:ext>
            </a:extLst>
          </p:cNvPr>
          <p:cNvSpPr>
            <a:spLocks noChangeShapeType="1"/>
          </p:cNvSpPr>
          <p:nvPr/>
        </p:nvSpPr>
        <p:spPr bwMode="auto">
          <a:xfrm>
            <a:off x="1905007" y="1545325"/>
            <a:ext cx="0" cy="4604463"/>
          </a:xfrm>
          <a:prstGeom prst="line">
            <a:avLst/>
          </a:prstGeom>
          <a:noFill/>
          <a:ln w="9525">
            <a:solidFill>
              <a:schemeClr val="tx2"/>
            </a:solidFill>
            <a:prstDash val="dash"/>
            <a:round/>
            <a:headEnd/>
            <a:tailEnd/>
          </a:ln>
        </p:spPr>
        <p:txBody>
          <a:bodyPr anchor="ctr"/>
          <a:lstStyle/>
          <a:p>
            <a:endParaRPr lang="zh-CN" altLang="en-US" b="0">
              <a:solidFill>
                <a:schemeClr val="tx1"/>
              </a:solidFill>
              <a:latin typeface="微软雅黑" panose="020B0503020204020204" pitchFamily="34" charset="-122"/>
              <a:ea typeface="微软雅黑" panose="020B0503020204020204" pitchFamily="34" charset="-122"/>
            </a:endParaRPr>
          </a:p>
        </p:txBody>
      </p:sp>
      <p:sp>
        <p:nvSpPr>
          <p:cNvPr id="9" name="Rectangle 49">
            <a:extLst>
              <a:ext uri="{FF2B5EF4-FFF2-40B4-BE49-F238E27FC236}">
                <a16:creationId xmlns:a16="http://schemas.microsoft.com/office/drawing/2014/main" id="{1FA3B474-BAFE-48CD-859D-3C6716003AB4}"/>
              </a:ext>
            </a:extLst>
          </p:cNvPr>
          <p:cNvSpPr>
            <a:spLocks noChangeArrowheads="1"/>
          </p:cNvSpPr>
          <p:nvPr/>
        </p:nvSpPr>
        <p:spPr bwMode="auto">
          <a:xfrm>
            <a:off x="2624861" y="1548106"/>
            <a:ext cx="946144" cy="309142"/>
          </a:xfrm>
          <a:prstGeom prst="rect">
            <a:avLst/>
          </a:prstGeom>
          <a:solidFill>
            <a:srgbClr val="8EB4E3"/>
          </a:solidFill>
          <a:ln w="9525">
            <a:solidFill>
              <a:schemeClr val="tx1"/>
            </a:solidFill>
            <a:miter lim="800000"/>
            <a:headEnd/>
            <a:tailEnd/>
          </a:ln>
          <a:effectLst>
            <a:outerShdw dist="71842" dir="2700000" algn="ctr" rotWithShape="0">
              <a:schemeClr val="bg2">
                <a:alpha val="50000"/>
              </a:schemeClr>
            </a:outerShdw>
          </a:effectLst>
        </p:spPr>
        <p:txBody>
          <a:bodyPr wrap="none" anchor="ctr"/>
          <a:lstStyle/>
          <a:p>
            <a:pPr algn="ctr">
              <a:spcBef>
                <a:spcPct val="50000"/>
              </a:spcBef>
              <a:buClr>
                <a:schemeClr val="tx1"/>
              </a:buClr>
              <a:buFont typeface="Wingdings" pitchFamily="2" charset="2"/>
              <a:buNone/>
              <a:defRPr/>
            </a:pPr>
            <a:r>
              <a:rPr lang="zh-CN" altLang="en-US" sz="1400" dirty="0">
                <a:solidFill>
                  <a:schemeClr val="tx1"/>
                </a:solidFill>
                <a:latin typeface="微软雅黑" panose="020B0503020204020204" pitchFamily="34" charset="-122"/>
                <a:ea typeface="微软雅黑" panose="020B0503020204020204" pitchFamily="34" charset="-122"/>
              </a:rPr>
              <a:t>制造部</a:t>
            </a:r>
          </a:p>
        </p:txBody>
      </p:sp>
      <p:sp>
        <p:nvSpPr>
          <p:cNvPr id="11" name="Rectangle 49">
            <a:extLst>
              <a:ext uri="{FF2B5EF4-FFF2-40B4-BE49-F238E27FC236}">
                <a16:creationId xmlns:a16="http://schemas.microsoft.com/office/drawing/2014/main" id="{E7CDF030-8765-4FCD-890E-E5C09777330D}"/>
              </a:ext>
            </a:extLst>
          </p:cNvPr>
          <p:cNvSpPr>
            <a:spLocks noChangeArrowheads="1"/>
          </p:cNvSpPr>
          <p:nvPr/>
        </p:nvSpPr>
        <p:spPr bwMode="auto">
          <a:xfrm>
            <a:off x="5166299" y="1545325"/>
            <a:ext cx="946144" cy="309142"/>
          </a:xfrm>
          <a:prstGeom prst="rect">
            <a:avLst/>
          </a:prstGeom>
          <a:solidFill>
            <a:srgbClr val="8EB4E3"/>
          </a:solidFill>
          <a:ln w="9525">
            <a:solidFill>
              <a:schemeClr val="tx1"/>
            </a:solidFill>
            <a:miter lim="800000"/>
            <a:headEnd/>
            <a:tailEnd/>
          </a:ln>
          <a:effectLst>
            <a:outerShdw dist="71842" dir="2700000" algn="ctr" rotWithShape="0">
              <a:schemeClr val="bg2">
                <a:alpha val="50000"/>
              </a:schemeClr>
            </a:outerShdw>
          </a:effectLst>
        </p:spPr>
        <p:txBody>
          <a:bodyPr wrap="none" anchor="ctr"/>
          <a:lstStyle/>
          <a:p>
            <a:pPr algn="ctr">
              <a:spcBef>
                <a:spcPct val="50000"/>
              </a:spcBef>
              <a:buClr>
                <a:schemeClr val="tx1"/>
              </a:buClr>
              <a:buFont typeface="Wingdings" pitchFamily="2" charset="2"/>
              <a:buNone/>
              <a:defRPr/>
            </a:pPr>
            <a:r>
              <a:rPr lang="zh-CN" altLang="en-US" sz="1400" dirty="0">
                <a:solidFill>
                  <a:schemeClr val="tx1"/>
                </a:solidFill>
                <a:latin typeface="微软雅黑" panose="020B0503020204020204" pitchFamily="34" charset="-122"/>
                <a:ea typeface="微软雅黑" panose="020B0503020204020204" pitchFamily="34" charset="-122"/>
              </a:rPr>
              <a:t>商务部</a:t>
            </a:r>
          </a:p>
        </p:txBody>
      </p:sp>
      <p:sp>
        <p:nvSpPr>
          <p:cNvPr id="32" name="文本框 35">
            <a:extLst>
              <a:ext uri="{FF2B5EF4-FFF2-40B4-BE49-F238E27FC236}">
                <a16:creationId xmlns:a16="http://schemas.microsoft.com/office/drawing/2014/main" id="{EEF47E82-7204-4E80-A4CE-C46E776DEB80}"/>
              </a:ext>
            </a:extLst>
          </p:cNvPr>
          <p:cNvSpPr txBox="1"/>
          <p:nvPr/>
        </p:nvSpPr>
        <p:spPr bwMode="auto">
          <a:xfrm>
            <a:off x="3573777" y="5120910"/>
            <a:ext cx="49530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kumimoji="1" lang="zh-CN" altLang="en-US" b="0" dirty="0">
                <a:solidFill>
                  <a:srgbClr val="000000"/>
                </a:solidFill>
                <a:latin typeface="微软雅黑" panose="020B0503020204020204" pitchFamily="34" charset="-122"/>
                <a:ea typeface="微软雅黑" panose="020B0503020204020204" pitchFamily="34" charset="-122"/>
                <a:cs typeface="微软雅黑"/>
              </a:rPr>
              <a:t>重起</a:t>
            </a:r>
          </a:p>
        </p:txBody>
      </p:sp>
      <p:sp>
        <p:nvSpPr>
          <p:cNvPr id="33" name="文本框 36">
            <a:extLst>
              <a:ext uri="{FF2B5EF4-FFF2-40B4-BE49-F238E27FC236}">
                <a16:creationId xmlns:a16="http://schemas.microsoft.com/office/drawing/2014/main" id="{655CC33B-7053-4A50-9ADD-B2B8A12DEF7D}"/>
              </a:ext>
            </a:extLst>
          </p:cNvPr>
          <p:cNvSpPr txBox="1"/>
          <p:nvPr/>
        </p:nvSpPr>
        <p:spPr bwMode="auto">
          <a:xfrm>
            <a:off x="1974511" y="5381033"/>
            <a:ext cx="111864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kumimoji="1" lang="zh-CN" altLang="en-US" b="0" dirty="0">
                <a:solidFill>
                  <a:srgbClr val="000000"/>
                </a:solidFill>
                <a:latin typeface="微软雅黑" panose="020B0503020204020204" pitchFamily="34" charset="-122"/>
                <a:ea typeface="微软雅黑" panose="020B0503020204020204" pitchFamily="34" charset="-122"/>
                <a:cs typeface="微软雅黑"/>
              </a:rPr>
              <a:t>其他事业部</a:t>
            </a:r>
          </a:p>
        </p:txBody>
      </p:sp>
      <p:sp>
        <p:nvSpPr>
          <p:cNvPr id="42" name="圆角矩形 9">
            <a:extLst>
              <a:ext uri="{FF2B5EF4-FFF2-40B4-BE49-F238E27FC236}">
                <a16:creationId xmlns:a16="http://schemas.microsoft.com/office/drawing/2014/main" id="{EFB1A767-640C-4D64-8877-157B02BDD6B1}"/>
              </a:ext>
            </a:extLst>
          </p:cNvPr>
          <p:cNvSpPr/>
          <p:nvPr/>
        </p:nvSpPr>
        <p:spPr bwMode="auto">
          <a:xfrm>
            <a:off x="751993" y="2551043"/>
            <a:ext cx="1014946" cy="423774"/>
          </a:xfrm>
          <a:prstGeom prst="roundRect">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生产订单下达</a:t>
            </a:r>
          </a:p>
        </p:txBody>
      </p:sp>
      <p:cxnSp>
        <p:nvCxnSpPr>
          <p:cNvPr id="43" name="Straight Arrow Connector 29">
            <a:extLst>
              <a:ext uri="{FF2B5EF4-FFF2-40B4-BE49-F238E27FC236}">
                <a16:creationId xmlns:a16="http://schemas.microsoft.com/office/drawing/2014/main" id="{1E65843D-5388-4902-9121-7B3CACAA00A6}"/>
              </a:ext>
            </a:extLst>
          </p:cNvPr>
          <p:cNvCxnSpPr>
            <a:cxnSpLocks/>
            <a:stCxn id="49" idx="2"/>
            <a:endCxn id="50" idx="0"/>
          </p:cNvCxnSpPr>
          <p:nvPr/>
        </p:nvCxnSpPr>
        <p:spPr bwMode="auto">
          <a:xfrm>
            <a:off x="8018526" y="2976654"/>
            <a:ext cx="5137" cy="201182"/>
          </a:xfrm>
          <a:prstGeom prst="straightConnector1">
            <a:avLst/>
          </a:prstGeom>
          <a:solidFill>
            <a:schemeClr val="accent1"/>
          </a:solidFill>
          <a:ln w="19050" cap="flat" cmpd="sng" algn="ctr">
            <a:solidFill>
              <a:schemeClr val="tx2">
                <a:lumMod val="75000"/>
              </a:schemeClr>
            </a:solidFill>
            <a:prstDash val="solid"/>
            <a:round/>
            <a:headEnd type="none" w="med" len="med"/>
            <a:tailEnd type="triangle"/>
          </a:ln>
          <a:effectLst/>
        </p:spPr>
      </p:cxnSp>
      <p:sp>
        <p:nvSpPr>
          <p:cNvPr id="47" name="圆角矩形 9">
            <a:extLst>
              <a:ext uri="{FF2B5EF4-FFF2-40B4-BE49-F238E27FC236}">
                <a16:creationId xmlns:a16="http://schemas.microsoft.com/office/drawing/2014/main" id="{EFB1A767-640C-4D64-8877-157B02BDD6B1}"/>
              </a:ext>
            </a:extLst>
          </p:cNvPr>
          <p:cNvSpPr/>
          <p:nvPr/>
        </p:nvSpPr>
        <p:spPr bwMode="auto">
          <a:xfrm>
            <a:off x="4560785" y="2122645"/>
            <a:ext cx="1014946" cy="423774"/>
          </a:xfrm>
          <a:prstGeom prst="roundRect">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配送方式维护</a:t>
            </a:r>
          </a:p>
        </p:txBody>
      </p:sp>
      <p:sp>
        <p:nvSpPr>
          <p:cNvPr id="48" name="圆角矩形 9">
            <a:extLst>
              <a:ext uri="{FF2B5EF4-FFF2-40B4-BE49-F238E27FC236}">
                <a16:creationId xmlns:a16="http://schemas.microsoft.com/office/drawing/2014/main" id="{EFB1A767-640C-4D64-8877-157B02BDD6B1}"/>
              </a:ext>
            </a:extLst>
          </p:cNvPr>
          <p:cNvSpPr/>
          <p:nvPr/>
        </p:nvSpPr>
        <p:spPr bwMode="auto">
          <a:xfrm>
            <a:off x="5827347" y="2097833"/>
            <a:ext cx="1014946" cy="423774"/>
          </a:xfrm>
          <a:prstGeom prst="roundRect">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配额维护及分配</a:t>
            </a:r>
          </a:p>
        </p:txBody>
      </p:sp>
      <p:sp>
        <p:nvSpPr>
          <p:cNvPr id="49" name="圆角矩形 9">
            <a:extLst>
              <a:ext uri="{FF2B5EF4-FFF2-40B4-BE49-F238E27FC236}">
                <a16:creationId xmlns:a16="http://schemas.microsoft.com/office/drawing/2014/main" id="{EFB1A767-640C-4D64-8877-157B02BDD6B1}"/>
              </a:ext>
            </a:extLst>
          </p:cNvPr>
          <p:cNvSpPr/>
          <p:nvPr/>
        </p:nvSpPr>
        <p:spPr bwMode="auto">
          <a:xfrm>
            <a:off x="7511053" y="2552880"/>
            <a:ext cx="1014946" cy="423774"/>
          </a:xfrm>
          <a:prstGeom prst="roundRect">
            <a:avLst/>
          </a:prstGeom>
          <a:solidFill>
            <a:schemeClr val="accent3">
              <a:lumMod val="60000"/>
              <a:lumOff val="4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接收直供需求</a:t>
            </a:r>
          </a:p>
        </p:txBody>
      </p:sp>
      <p:sp>
        <p:nvSpPr>
          <p:cNvPr id="50" name="圆角矩形 9">
            <a:extLst>
              <a:ext uri="{FF2B5EF4-FFF2-40B4-BE49-F238E27FC236}">
                <a16:creationId xmlns:a16="http://schemas.microsoft.com/office/drawing/2014/main" id="{EFB1A767-640C-4D64-8877-157B02BDD6B1}"/>
              </a:ext>
            </a:extLst>
          </p:cNvPr>
          <p:cNvSpPr/>
          <p:nvPr/>
        </p:nvSpPr>
        <p:spPr bwMode="auto">
          <a:xfrm>
            <a:off x="7516190" y="3177836"/>
            <a:ext cx="1014946" cy="423774"/>
          </a:xfrm>
          <a:prstGeom prst="roundRect">
            <a:avLst/>
          </a:prstGeom>
          <a:solidFill>
            <a:schemeClr val="accent3">
              <a:lumMod val="60000"/>
              <a:lumOff val="4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创建送货单并打印</a:t>
            </a:r>
          </a:p>
        </p:txBody>
      </p:sp>
      <p:sp>
        <p:nvSpPr>
          <p:cNvPr id="51" name="圆角矩形 9">
            <a:extLst>
              <a:ext uri="{FF2B5EF4-FFF2-40B4-BE49-F238E27FC236}">
                <a16:creationId xmlns:a16="http://schemas.microsoft.com/office/drawing/2014/main" id="{EFB1A767-640C-4D64-8877-157B02BDD6B1}"/>
              </a:ext>
            </a:extLst>
          </p:cNvPr>
          <p:cNvSpPr/>
          <p:nvPr/>
        </p:nvSpPr>
        <p:spPr bwMode="auto">
          <a:xfrm>
            <a:off x="7513576" y="3836364"/>
            <a:ext cx="1014946" cy="423774"/>
          </a:xfrm>
          <a:prstGeom prst="roundRect">
            <a:avLst/>
          </a:prstGeom>
          <a:no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送货</a:t>
            </a:r>
          </a:p>
        </p:txBody>
      </p:sp>
      <p:sp>
        <p:nvSpPr>
          <p:cNvPr id="52" name="圆角矩形 9">
            <a:extLst>
              <a:ext uri="{FF2B5EF4-FFF2-40B4-BE49-F238E27FC236}">
                <a16:creationId xmlns:a16="http://schemas.microsoft.com/office/drawing/2014/main" id="{EFB1A767-640C-4D64-8877-157B02BDD6B1}"/>
              </a:ext>
            </a:extLst>
          </p:cNvPr>
          <p:cNvSpPr/>
          <p:nvPr/>
        </p:nvSpPr>
        <p:spPr bwMode="auto">
          <a:xfrm>
            <a:off x="3310335" y="5425484"/>
            <a:ext cx="1014946" cy="423774"/>
          </a:xfrm>
          <a:prstGeom prst="roundRect">
            <a:avLst/>
          </a:prstGeom>
          <a:solidFill>
            <a:srgbClr val="16AE4A"/>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扫描送货单过帐</a:t>
            </a:r>
          </a:p>
        </p:txBody>
      </p:sp>
      <p:sp>
        <p:nvSpPr>
          <p:cNvPr id="54" name="圆角矩形 9">
            <a:extLst>
              <a:ext uri="{FF2B5EF4-FFF2-40B4-BE49-F238E27FC236}">
                <a16:creationId xmlns:a16="http://schemas.microsoft.com/office/drawing/2014/main" id="{EFB1A767-640C-4D64-8877-157B02BDD6B1}"/>
              </a:ext>
            </a:extLst>
          </p:cNvPr>
          <p:cNvSpPr/>
          <p:nvPr/>
        </p:nvSpPr>
        <p:spPr bwMode="auto">
          <a:xfrm>
            <a:off x="1983501" y="4515896"/>
            <a:ext cx="1014946" cy="423774"/>
          </a:xfrm>
          <a:prstGeom prst="roundRect">
            <a:avLst/>
          </a:prstGeom>
          <a:no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接收实物并签收</a:t>
            </a:r>
          </a:p>
        </p:txBody>
      </p:sp>
      <p:sp>
        <p:nvSpPr>
          <p:cNvPr id="55" name="圆角矩形 9">
            <a:extLst>
              <a:ext uri="{FF2B5EF4-FFF2-40B4-BE49-F238E27FC236}">
                <a16:creationId xmlns:a16="http://schemas.microsoft.com/office/drawing/2014/main" id="{EFB1A767-640C-4D64-8877-157B02BDD6B1}"/>
              </a:ext>
            </a:extLst>
          </p:cNvPr>
          <p:cNvSpPr/>
          <p:nvPr/>
        </p:nvSpPr>
        <p:spPr bwMode="auto">
          <a:xfrm>
            <a:off x="3312261" y="4518951"/>
            <a:ext cx="1014946" cy="423774"/>
          </a:xfrm>
          <a:prstGeom prst="roundRect">
            <a:avLst/>
          </a:prstGeom>
          <a:no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实物清点并确认</a:t>
            </a:r>
          </a:p>
        </p:txBody>
      </p:sp>
      <p:sp>
        <p:nvSpPr>
          <p:cNvPr id="57" name="圆角矩形 9">
            <a:extLst>
              <a:ext uri="{FF2B5EF4-FFF2-40B4-BE49-F238E27FC236}">
                <a16:creationId xmlns:a16="http://schemas.microsoft.com/office/drawing/2014/main" id="{EFB1A767-640C-4D64-8877-157B02BDD6B1}"/>
              </a:ext>
            </a:extLst>
          </p:cNvPr>
          <p:cNvSpPr/>
          <p:nvPr/>
        </p:nvSpPr>
        <p:spPr bwMode="auto">
          <a:xfrm>
            <a:off x="7508103" y="4521600"/>
            <a:ext cx="1014946" cy="423774"/>
          </a:xfrm>
          <a:prstGeom prst="roundRect">
            <a:avLst/>
          </a:prstGeom>
          <a:solidFill>
            <a:srgbClr val="FFFF0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入门预约</a:t>
            </a:r>
          </a:p>
        </p:txBody>
      </p:sp>
      <p:cxnSp>
        <p:nvCxnSpPr>
          <p:cNvPr id="59" name="Connector: Elbow 47">
            <a:extLst>
              <a:ext uri="{FF2B5EF4-FFF2-40B4-BE49-F238E27FC236}">
                <a16:creationId xmlns:a16="http://schemas.microsoft.com/office/drawing/2014/main" id="{9477D5F7-9369-405D-B4B4-86C73A4749CE}"/>
              </a:ext>
            </a:extLst>
          </p:cNvPr>
          <p:cNvCxnSpPr>
            <a:stCxn id="47" idx="1"/>
            <a:endCxn id="42" idx="0"/>
          </p:cNvCxnSpPr>
          <p:nvPr/>
        </p:nvCxnSpPr>
        <p:spPr bwMode="auto">
          <a:xfrm rot="10800000" flipV="1">
            <a:off x="1259467" y="2334531"/>
            <a:ext cx="3301319" cy="216511"/>
          </a:xfrm>
          <a:prstGeom prst="bentConnector2">
            <a:avLst/>
          </a:prstGeom>
          <a:solidFill>
            <a:schemeClr val="accent1"/>
          </a:solidFill>
          <a:ln w="19050" cap="flat" cmpd="sng" algn="ctr">
            <a:solidFill>
              <a:schemeClr val="tx2">
                <a:lumMod val="75000"/>
              </a:schemeClr>
            </a:solidFill>
            <a:prstDash val="solid"/>
            <a:round/>
            <a:headEnd type="none" w="med" len="med"/>
            <a:tailEnd type="triangle"/>
          </a:ln>
          <a:effectLst/>
        </p:spPr>
      </p:cxnSp>
      <p:cxnSp>
        <p:nvCxnSpPr>
          <p:cNvPr id="62" name="Connector: Elbow 47">
            <a:extLst>
              <a:ext uri="{FF2B5EF4-FFF2-40B4-BE49-F238E27FC236}">
                <a16:creationId xmlns:a16="http://schemas.microsoft.com/office/drawing/2014/main" id="{9477D5F7-9369-405D-B4B4-86C73A4749CE}"/>
              </a:ext>
            </a:extLst>
          </p:cNvPr>
          <p:cNvCxnSpPr>
            <a:stCxn id="48" idx="2"/>
            <a:endCxn id="49" idx="1"/>
          </p:cNvCxnSpPr>
          <p:nvPr/>
        </p:nvCxnSpPr>
        <p:spPr bwMode="auto">
          <a:xfrm rot="16200000" flipH="1">
            <a:off x="6801356" y="2055070"/>
            <a:ext cx="243160" cy="1176233"/>
          </a:xfrm>
          <a:prstGeom prst="bentConnector2">
            <a:avLst/>
          </a:prstGeom>
          <a:solidFill>
            <a:schemeClr val="accent1"/>
          </a:solidFill>
          <a:ln w="19050" cap="flat" cmpd="sng" algn="ctr">
            <a:solidFill>
              <a:schemeClr val="tx2">
                <a:lumMod val="75000"/>
              </a:schemeClr>
            </a:solidFill>
            <a:prstDash val="solid"/>
            <a:round/>
            <a:headEnd type="none" w="med" len="med"/>
            <a:tailEnd type="triangle"/>
          </a:ln>
          <a:effectLst/>
        </p:spPr>
      </p:cxnSp>
      <p:cxnSp>
        <p:nvCxnSpPr>
          <p:cNvPr id="69" name="Straight Arrow Connector 29">
            <a:extLst>
              <a:ext uri="{FF2B5EF4-FFF2-40B4-BE49-F238E27FC236}">
                <a16:creationId xmlns:a16="http://schemas.microsoft.com/office/drawing/2014/main" id="{1E65843D-5388-4902-9121-7B3CACAA00A6}"/>
              </a:ext>
            </a:extLst>
          </p:cNvPr>
          <p:cNvCxnSpPr>
            <a:cxnSpLocks/>
            <a:stCxn id="50" idx="2"/>
            <a:endCxn id="51" idx="0"/>
          </p:cNvCxnSpPr>
          <p:nvPr/>
        </p:nvCxnSpPr>
        <p:spPr bwMode="auto">
          <a:xfrm flipH="1">
            <a:off x="8021049" y="3601610"/>
            <a:ext cx="2614" cy="234754"/>
          </a:xfrm>
          <a:prstGeom prst="straightConnector1">
            <a:avLst/>
          </a:prstGeom>
          <a:solidFill>
            <a:schemeClr val="accent1"/>
          </a:solidFill>
          <a:ln w="19050" cap="flat" cmpd="sng" algn="ctr">
            <a:solidFill>
              <a:schemeClr val="tx2">
                <a:lumMod val="75000"/>
              </a:schemeClr>
            </a:solidFill>
            <a:prstDash val="solid"/>
            <a:round/>
            <a:headEnd type="none" w="med" len="med"/>
            <a:tailEnd type="triangle"/>
          </a:ln>
          <a:effectLst/>
        </p:spPr>
      </p:cxnSp>
      <p:cxnSp>
        <p:nvCxnSpPr>
          <p:cNvPr id="70" name="Straight Arrow Connector 29">
            <a:extLst>
              <a:ext uri="{FF2B5EF4-FFF2-40B4-BE49-F238E27FC236}">
                <a16:creationId xmlns:a16="http://schemas.microsoft.com/office/drawing/2014/main" id="{1E65843D-5388-4902-9121-7B3CACAA00A6}"/>
              </a:ext>
            </a:extLst>
          </p:cNvPr>
          <p:cNvCxnSpPr>
            <a:cxnSpLocks/>
            <a:stCxn id="51" idx="2"/>
            <a:endCxn id="57" idx="0"/>
          </p:cNvCxnSpPr>
          <p:nvPr/>
        </p:nvCxnSpPr>
        <p:spPr bwMode="auto">
          <a:xfrm flipH="1">
            <a:off x="8015576" y="4260138"/>
            <a:ext cx="5473" cy="261462"/>
          </a:xfrm>
          <a:prstGeom prst="straightConnector1">
            <a:avLst/>
          </a:prstGeom>
          <a:solidFill>
            <a:schemeClr val="accent1"/>
          </a:solidFill>
          <a:ln w="19050" cap="flat" cmpd="sng" algn="ctr">
            <a:solidFill>
              <a:schemeClr val="tx2">
                <a:lumMod val="75000"/>
              </a:schemeClr>
            </a:solidFill>
            <a:prstDash val="solid"/>
            <a:round/>
            <a:headEnd type="none" w="med" len="med"/>
            <a:tailEnd type="triangle"/>
          </a:ln>
          <a:effectLst/>
        </p:spPr>
      </p:cxnSp>
      <p:cxnSp>
        <p:nvCxnSpPr>
          <p:cNvPr id="82" name="Connector: Elbow 47">
            <a:extLst>
              <a:ext uri="{FF2B5EF4-FFF2-40B4-BE49-F238E27FC236}">
                <a16:creationId xmlns:a16="http://schemas.microsoft.com/office/drawing/2014/main" id="{9477D5F7-9369-405D-B4B4-86C73A4749CE}"/>
              </a:ext>
            </a:extLst>
          </p:cNvPr>
          <p:cNvCxnSpPr>
            <a:stCxn id="42" idx="3"/>
            <a:endCxn id="49" idx="1"/>
          </p:cNvCxnSpPr>
          <p:nvPr/>
        </p:nvCxnSpPr>
        <p:spPr bwMode="auto">
          <a:xfrm>
            <a:off x="1766939" y="2762930"/>
            <a:ext cx="5744114" cy="1837"/>
          </a:xfrm>
          <a:prstGeom prst="bentConnector3">
            <a:avLst>
              <a:gd name="adj1" fmla="val 50000"/>
            </a:avLst>
          </a:prstGeom>
          <a:solidFill>
            <a:schemeClr val="accent1"/>
          </a:solidFill>
          <a:ln w="19050" cap="flat" cmpd="sng" algn="ctr">
            <a:solidFill>
              <a:schemeClr val="tx2">
                <a:lumMod val="75000"/>
              </a:schemeClr>
            </a:solidFill>
            <a:prstDash val="solid"/>
            <a:round/>
            <a:headEnd type="none" w="med" len="med"/>
            <a:tailEnd type="triangle"/>
          </a:ln>
          <a:effectLst/>
        </p:spPr>
      </p:cxnSp>
      <p:cxnSp>
        <p:nvCxnSpPr>
          <p:cNvPr id="87" name="Connector: Elbow 47">
            <a:extLst>
              <a:ext uri="{FF2B5EF4-FFF2-40B4-BE49-F238E27FC236}">
                <a16:creationId xmlns:a16="http://schemas.microsoft.com/office/drawing/2014/main" id="{9477D5F7-9369-405D-B4B4-86C73A4749CE}"/>
              </a:ext>
            </a:extLst>
          </p:cNvPr>
          <p:cNvCxnSpPr>
            <a:stCxn id="55" idx="2"/>
            <a:endCxn id="52" idx="0"/>
          </p:cNvCxnSpPr>
          <p:nvPr/>
        </p:nvCxnSpPr>
        <p:spPr bwMode="auto">
          <a:xfrm rot="5400000">
            <a:off x="3577392" y="5183141"/>
            <a:ext cx="482759" cy="1926"/>
          </a:xfrm>
          <a:prstGeom prst="bentConnector3">
            <a:avLst>
              <a:gd name="adj1" fmla="val 50000"/>
            </a:avLst>
          </a:prstGeom>
          <a:solidFill>
            <a:schemeClr val="accent1"/>
          </a:solidFill>
          <a:ln w="19050" cap="flat" cmpd="sng" algn="ctr">
            <a:solidFill>
              <a:schemeClr val="tx2">
                <a:lumMod val="75000"/>
              </a:schemeClr>
            </a:solidFill>
            <a:prstDash val="solid"/>
            <a:round/>
            <a:headEnd type="none" w="med" len="med"/>
            <a:tailEnd type="triangle"/>
          </a:ln>
          <a:effectLst/>
        </p:spPr>
      </p:cxnSp>
      <p:cxnSp>
        <p:nvCxnSpPr>
          <p:cNvPr id="88" name="Connector: Elbow 47">
            <a:extLst>
              <a:ext uri="{FF2B5EF4-FFF2-40B4-BE49-F238E27FC236}">
                <a16:creationId xmlns:a16="http://schemas.microsoft.com/office/drawing/2014/main" id="{9477D5F7-9369-405D-B4B4-86C73A4749CE}"/>
              </a:ext>
            </a:extLst>
          </p:cNvPr>
          <p:cNvCxnSpPr>
            <a:stCxn id="57" idx="1"/>
            <a:endCxn id="55" idx="3"/>
          </p:cNvCxnSpPr>
          <p:nvPr/>
        </p:nvCxnSpPr>
        <p:spPr bwMode="auto">
          <a:xfrm rot="10800000">
            <a:off x="4327207" y="4730839"/>
            <a:ext cx="3180896" cy="2649"/>
          </a:xfrm>
          <a:prstGeom prst="bentConnector3">
            <a:avLst>
              <a:gd name="adj1" fmla="val 50000"/>
            </a:avLst>
          </a:prstGeom>
          <a:solidFill>
            <a:schemeClr val="accent1"/>
          </a:solidFill>
          <a:ln w="19050" cap="flat" cmpd="sng" algn="ctr">
            <a:solidFill>
              <a:schemeClr val="tx2">
                <a:lumMod val="75000"/>
              </a:schemeClr>
            </a:solidFill>
            <a:prstDash val="solid"/>
            <a:round/>
            <a:headEnd type="none" w="med" len="med"/>
            <a:tailEnd type="triangle"/>
          </a:ln>
          <a:effectLst/>
        </p:spPr>
      </p:cxnSp>
      <p:cxnSp>
        <p:nvCxnSpPr>
          <p:cNvPr id="94" name="Connector: Elbow 47">
            <a:extLst>
              <a:ext uri="{FF2B5EF4-FFF2-40B4-BE49-F238E27FC236}">
                <a16:creationId xmlns:a16="http://schemas.microsoft.com/office/drawing/2014/main" id="{9477D5F7-9369-405D-B4B4-86C73A4749CE}"/>
              </a:ext>
            </a:extLst>
          </p:cNvPr>
          <p:cNvCxnSpPr>
            <a:stCxn id="55" idx="1"/>
            <a:endCxn id="54" idx="3"/>
          </p:cNvCxnSpPr>
          <p:nvPr/>
        </p:nvCxnSpPr>
        <p:spPr bwMode="auto">
          <a:xfrm rot="10800000">
            <a:off x="2998447" y="4727784"/>
            <a:ext cx="313814" cy="3055"/>
          </a:xfrm>
          <a:prstGeom prst="bentConnector3">
            <a:avLst>
              <a:gd name="adj1" fmla="val 50000"/>
            </a:avLst>
          </a:prstGeom>
          <a:solidFill>
            <a:schemeClr val="accent1"/>
          </a:solidFill>
          <a:ln w="19050" cap="flat" cmpd="sng" algn="ctr">
            <a:solidFill>
              <a:schemeClr val="tx2">
                <a:lumMod val="75000"/>
              </a:schemeClr>
            </a:solidFill>
            <a:prstDash val="solid"/>
            <a:round/>
            <a:headEnd type="none" w="med" len="med"/>
            <a:tailEnd type="triangle"/>
          </a:ln>
          <a:effectLst/>
        </p:spPr>
      </p:cxnSp>
      <p:cxnSp>
        <p:nvCxnSpPr>
          <p:cNvPr id="97" name="Connector: Elbow 47">
            <a:extLst>
              <a:ext uri="{FF2B5EF4-FFF2-40B4-BE49-F238E27FC236}">
                <a16:creationId xmlns:a16="http://schemas.microsoft.com/office/drawing/2014/main" id="{9477D5F7-9369-405D-B4B4-86C73A4749CE}"/>
              </a:ext>
            </a:extLst>
          </p:cNvPr>
          <p:cNvCxnSpPr>
            <a:stCxn id="54" idx="2"/>
            <a:endCxn id="52" idx="1"/>
          </p:cNvCxnSpPr>
          <p:nvPr/>
        </p:nvCxnSpPr>
        <p:spPr bwMode="auto">
          <a:xfrm rot="16200000" flipH="1">
            <a:off x="2551804" y="4878839"/>
            <a:ext cx="697701" cy="819361"/>
          </a:xfrm>
          <a:prstGeom prst="bentConnector2">
            <a:avLst/>
          </a:prstGeom>
          <a:solidFill>
            <a:schemeClr val="accent1"/>
          </a:solidFill>
          <a:ln w="19050" cap="flat" cmpd="sng" algn="ctr">
            <a:solidFill>
              <a:schemeClr val="tx2">
                <a:lumMod val="75000"/>
              </a:schemeClr>
            </a:solidFill>
            <a:prstDash val="solid"/>
            <a:round/>
            <a:headEnd type="none" w="med" len="med"/>
            <a:tailEnd type="triangle"/>
          </a:ln>
          <a:effectLst/>
        </p:spPr>
      </p:cxnSp>
      <p:sp>
        <p:nvSpPr>
          <p:cNvPr id="100" name="Line 37">
            <a:extLst>
              <a:ext uri="{FF2B5EF4-FFF2-40B4-BE49-F238E27FC236}">
                <a16:creationId xmlns:a16="http://schemas.microsoft.com/office/drawing/2014/main" id="{D45D2F81-4776-4950-B244-A19C9897E8F9}"/>
              </a:ext>
            </a:extLst>
          </p:cNvPr>
          <p:cNvSpPr>
            <a:spLocks noChangeShapeType="1"/>
          </p:cNvSpPr>
          <p:nvPr/>
        </p:nvSpPr>
        <p:spPr bwMode="auto">
          <a:xfrm>
            <a:off x="4406160" y="1545325"/>
            <a:ext cx="0" cy="4604463"/>
          </a:xfrm>
          <a:prstGeom prst="line">
            <a:avLst/>
          </a:prstGeom>
          <a:noFill/>
          <a:ln w="9525">
            <a:solidFill>
              <a:schemeClr val="tx2"/>
            </a:solidFill>
            <a:prstDash val="dash"/>
            <a:round/>
            <a:headEnd/>
            <a:tailEnd/>
          </a:ln>
        </p:spPr>
        <p:txBody>
          <a:bodyPr anchor="ctr"/>
          <a:lstStyle/>
          <a:p>
            <a:endParaRPr lang="zh-CN" altLang="en-US" b="0">
              <a:solidFill>
                <a:schemeClr val="tx1"/>
              </a:solidFill>
              <a:latin typeface="微软雅黑" panose="020B0503020204020204" pitchFamily="34" charset="-122"/>
              <a:ea typeface="微软雅黑" panose="020B0503020204020204" pitchFamily="34" charset="-122"/>
            </a:endParaRPr>
          </a:p>
        </p:txBody>
      </p:sp>
      <p:sp>
        <p:nvSpPr>
          <p:cNvPr id="101" name="Line 37">
            <a:extLst>
              <a:ext uri="{FF2B5EF4-FFF2-40B4-BE49-F238E27FC236}">
                <a16:creationId xmlns:a16="http://schemas.microsoft.com/office/drawing/2014/main" id="{D45D2F81-4776-4950-B244-A19C9897E8F9}"/>
              </a:ext>
            </a:extLst>
          </p:cNvPr>
          <p:cNvSpPr>
            <a:spLocks noChangeShapeType="1"/>
          </p:cNvSpPr>
          <p:nvPr/>
        </p:nvSpPr>
        <p:spPr bwMode="auto">
          <a:xfrm>
            <a:off x="7068674" y="1545325"/>
            <a:ext cx="0" cy="4604463"/>
          </a:xfrm>
          <a:prstGeom prst="line">
            <a:avLst/>
          </a:prstGeom>
          <a:noFill/>
          <a:ln w="9525">
            <a:solidFill>
              <a:schemeClr val="tx2"/>
            </a:solidFill>
            <a:prstDash val="dash"/>
            <a:round/>
            <a:headEnd/>
            <a:tailEnd/>
          </a:ln>
        </p:spPr>
        <p:txBody>
          <a:bodyPr anchor="ctr"/>
          <a:lstStyle/>
          <a:p>
            <a:endParaRPr lang="zh-CN" altLang="en-US" b="0">
              <a:solidFill>
                <a:schemeClr val="tx1"/>
              </a:solidFill>
              <a:latin typeface="微软雅黑" panose="020B0503020204020204" pitchFamily="34" charset="-122"/>
              <a:ea typeface="微软雅黑" panose="020B0503020204020204" pitchFamily="34" charset="-122"/>
            </a:endParaRPr>
          </a:p>
        </p:txBody>
      </p:sp>
      <p:sp>
        <p:nvSpPr>
          <p:cNvPr id="102" name="文本框 101"/>
          <p:cNvSpPr txBox="1"/>
          <p:nvPr/>
        </p:nvSpPr>
        <p:spPr bwMode="auto">
          <a:xfrm>
            <a:off x="1057837" y="6311153"/>
            <a:ext cx="69587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kumimoji="1" lang="zh-CN" altLang="en-US" b="0" dirty="0">
                <a:solidFill>
                  <a:srgbClr val="000000"/>
                </a:solidFill>
                <a:latin typeface="微软雅黑"/>
                <a:ea typeface="微软雅黑"/>
                <a:cs typeface="微软雅黑"/>
              </a:rPr>
              <a:t>图示：</a:t>
            </a:r>
          </a:p>
        </p:txBody>
      </p:sp>
      <p:sp>
        <p:nvSpPr>
          <p:cNvPr id="105" name="圆角矩形 9">
            <a:extLst>
              <a:ext uri="{FF2B5EF4-FFF2-40B4-BE49-F238E27FC236}">
                <a16:creationId xmlns:a16="http://schemas.microsoft.com/office/drawing/2014/main" id="{EFB1A767-640C-4D64-8877-157B02BDD6B1}"/>
              </a:ext>
            </a:extLst>
          </p:cNvPr>
          <p:cNvSpPr/>
          <p:nvPr/>
        </p:nvSpPr>
        <p:spPr bwMode="auto">
          <a:xfrm>
            <a:off x="1661241" y="6386732"/>
            <a:ext cx="579938" cy="203685"/>
          </a:xfrm>
          <a:prstGeom prst="roundRect">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b="0" dirty="0">
                <a:solidFill>
                  <a:prstClr val="black"/>
                </a:solidFill>
                <a:latin typeface="微软雅黑" panose="020B0503020204020204" pitchFamily="34" charset="-122"/>
                <a:ea typeface="微软雅黑" panose="020B0503020204020204" pitchFamily="34" charset="-122"/>
              </a:rPr>
              <a:t>SAP</a:t>
            </a:r>
            <a:endParaRPr kumimoji="1" lang="zh-CN" altLang="en-US" b="0" dirty="0">
              <a:solidFill>
                <a:prstClr val="black"/>
              </a:solidFill>
              <a:latin typeface="微软雅黑" panose="020B0503020204020204" pitchFamily="34" charset="-122"/>
              <a:ea typeface="微软雅黑" panose="020B0503020204020204" pitchFamily="34" charset="-122"/>
            </a:endParaRPr>
          </a:p>
        </p:txBody>
      </p:sp>
      <p:sp>
        <p:nvSpPr>
          <p:cNvPr id="107" name="圆角矩形 9">
            <a:extLst>
              <a:ext uri="{FF2B5EF4-FFF2-40B4-BE49-F238E27FC236}">
                <a16:creationId xmlns:a16="http://schemas.microsoft.com/office/drawing/2014/main" id="{EFB1A767-640C-4D64-8877-157B02BDD6B1}"/>
              </a:ext>
            </a:extLst>
          </p:cNvPr>
          <p:cNvSpPr/>
          <p:nvPr/>
        </p:nvSpPr>
        <p:spPr bwMode="auto">
          <a:xfrm>
            <a:off x="2357120" y="6386007"/>
            <a:ext cx="579938" cy="203685"/>
          </a:xfrm>
          <a:prstGeom prst="roundRect">
            <a:avLst/>
          </a:prstGeom>
          <a:solidFill>
            <a:schemeClr val="accent3">
              <a:lumMod val="60000"/>
              <a:lumOff val="4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b="0" dirty="0">
                <a:solidFill>
                  <a:prstClr val="black"/>
                </a:solidFill>
                <a:latin typeface="微软雅黑" panose="020B0503020204020204" pitchFamily="34" charset="-122"/>
                <a:ea typeface="微软雅黑" panose="020B0503020204020204" pitchFamily="34" charset="-122"/>
              </a:rPr>
              <a:t>GSP</a:t>
            </a:r>
            <a:endParaRPr kumimoji="1" lang="zh-CN" altLang="en-US" b="0" dirty="0">
              <a:solidFill>
                <a:prstClr val="black"/>
              </a:solidFill>
              <a:latin typeface="微软雅黑" panose="020B0503020204020204" pitchFamily="34" charset="-122"/>
              <a:ea typeface="微软雅黑" panose="020B0503020204020204" pitchFamily="34" charset="-122"/>
            </a:endParaRPr>
          </a:p>
        </p:txBody>
      </p:sp>
      <p:sp>
        <p:nvSpPr>
          <p:cNvPr id="108" name="圆角矩形 9">
            <a:extLst>
              <a:ext uri="{FF2B5EF4-FFF2-40B4-BE49-F238E27FC236}">
                <a16:creationId xmlns:a16="http://schemas.microsoft.com/office/drawing/2014/main" id="{EFB1A767-640C-4D64-8877-157B02BDD6B1}"/>
              </a:ext>
            </a:extLst>
          </p:cNvPr>
          <p:cNvSpPr/>
          <p:nvPr/>
        </p:nvSpPr>
        <p:spPr bwMode="auto">
          <a:xfrm>
            <a:off x="3052999" y="6383669"/>
            <a:ext cx="579938" cy="203685"/>
          </a:xfrm>
          <a:prstGeom prst="roundRect">
            <a:avLst/>
          </a:prstGeom>
          <a:solidFill>
            <a:srgbClr val="FFC00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b="0" dirty="0">
                <a:solidFill>
                  <a:prstClr val="black"/>
                </a:solidFill>
                <a:latin typeface="微软雅黑" panose="020B0503020204020204" pitchFamily="34" charset="-122"/>
                <a:ea typeface="微软雅黑" panose="020B0503020204020204" pitchFamily="34" charset="-122"/>
              </a:rPr>
              <a:t>MES</a:t>
            </a:r>
            <a:endParaRPr kumimoji="1" lang="zh-CN" altLang="en-US" b="0" dirty="0">
              <a:solidFill>
                <a:prstClr val="black"/>
              </a:solidFill>
              <a:latin typeface="微软雅黑" panose="020B0503020204020204" pitchFamily="34" charset="-122"/>
              <a:ea typeface="微软雅黑" panose="020B0503020204020204" pitchFamily="34" charset="-122"/>
            </a:endParaRPr>
          </a:p>
        </p:txBody>
      </p:sp>
      <p:sp>
        <p:nvSpPr>
          <p:cNvPr id="109" name="圆角矩形 9">
            <a:extLst>
              <a:ext uri="{FF2B5EF4-FFF2-40B4-BE49-F238E27FC236}">
                <a16:creationId xmlns:a16="http://schemas.microsoft.com/office/drawing/2014/main" id="{EFB1A767-640C-4D64-8877-157B02BDD6B1}"/>
              </a:ext>
            </a:extLst>
          </p:cNvPr>
          <p:cNvSpPr/>
          <p:nvPr/>
        </p:nvSpPr>
        <p:spPr bwMode="auto">
          <a:xfrm>
            <a:off x="3779117" y="6383669"/>
            <a:ext cx="579938" cy="203685"/>
          </a:xfrm>
          <a:prstGeom prst="roundRect">
            <a:avLst/>
          </a:prstGeom>
          <a:solidFill>
            <a:srgbClr val="16AE4A"/>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b="0" dirty="0">
                <a:solidFill>
                  <a:prstClr val="black"/>
                </a:solidFill>
                <a:latin typeface="微软雅黑" panose="020B0503020204020204" pitchFamily="34" charset="-122"/>
                <a:ea typeface="微软雅黑" panose="020B0503020204020204" pitchFamily="34" charset="-122"/>
              </a:rPr>
              <a:t>BCP</a:t>
            </a:r>
            <a:endParaRPr kumimoji="1" lang="zh-CN" altLang="en-US" b="0" dirty="0">
              <a:solidFill>
                <a:prstClr val="black"/>
              </a:solidFill>
              <a:latin typeface="微软雅黑" panose="020B0503020204020204" pitchFamily="34" charset="-122"/>
              <a:ea typeface="微软雅黑" panose="020B0503020204020204" pitchFamily="34" charset="-122"/>
            </a:endParaRPr>
          </a:p>
        </p:txBody>
      </p:sp>
      <p:sp>
        <p:nvSpPr>
          <p:cNvPr id="110" name="圆角矩形 9">
            <a:extLst>
              <a:ext uri="{FF2B5EF4-FFF2-40B4-BE49-F238E27FC236}">
                <a16:creationId xmlns:a16="http://schemas.microsoft.com/office/drawing/2014/main" id="{EFB1A767-640C-4D64-8877-157B02BDD6B1}"/>
              </a:ext>
            </a:extLst>
          </p:cNvPr>
          <p:cNvSpPr/>
          <p:nvPr/>
        </p:nvSpPr>
        <p:spPr bwMode="auto">
          <a:xfrm>
            <a:off x="4505235" y="6382873"/>
            <a:ext cx="579938" cy="203685"/>
          </a:xfrm>
          <a:prstGeom prst="roundRect">
            <a:avLst/>
          </a:prstGeom>
          <a:no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系统外</a:t>
            </a:r>
          </a:p>
        </p:txBody>
      </p:sp>
      <p:sp>
        <p:nvSpPr>
          <p:cNvPr id="114" name="圆角矩形 9">
            <a:extLst>
              <a:ext uri="{FF2B5EF4-FFF2-40B4-BE49-F238E27FC236}">
                <a16:creationId xmlns:a16="http://schemas.microsoft.com/office/drawing/2014/main" id="{EFB1A767-640C-4D64-8877-157B02BDD6B1}"/>
              </a:ext>
            </a:extLst>
          </p:cNvPr>
          <p:cNvSpPr/>
          <p:nvPr/>
        </p:nvSpPr>
        <p:spPr bwMode="auto">
          <a:xfrm>
            <a:off x="5285762" y="6382873"/>
            <a:ext cx="641470" cy="203685"/>
          </a:xfrm>
          <a:prstGeom prst="roundRect">
            <a:avLst/>
          </a:prstGeom>
          <a:solidFill>
            <a:srgbClr val="FFFF0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b="0" dirty="0">
                <a:solidFill>
                  <a:prstClr val="black"/>
                </a:solidFill>
                <a:latin typeface="微软雅黑" panose="020B0503020204020204" pitchFamily="34" charset="-122"/>
                <a:ea typeface="微软雅黑" panose="020B0503020204020204" pitchFamily="34" charset="-122"/>
              </a:rPr>
              <a:t>NMAM</a:t>
            </a:r>
            <a:endParaRPr kumimoji="1" lang="zh-CN" altLang="en-US" b="0" dirty="0">
              <a:solidFill>
                <a:prstClr val="black"/>
              </a:solidFill>
              <a:latin typeface="微软雅黑" panose="020B0503020204020204" pitchFamily="34" charset="-122"/>
              <a:ea typeface="微软雅黑" panose="020B0503020204020204" pitchFamily="34" charset="-122"/>
            </a:endParaRPr>
          </a:p>
        </p:txBody>
      </p:sp>
      <p:sp>
        <p:nvSpPr>
          <p:cNvPr id="68" name="圆角矩形 9">
            <a:extLst>
              <a:ext uri="{FF2B5EF4-FFF2-40B4-BE49-F238E27FC236}">
                <a16:creationId xmlns:a16="http://schemas.microsoft.com/office/drawing/2014/main" id="{EFB1A767-640C-4D64-8877-157B02BDD6B1}"/>
              </a:ext>
            </a:extLst>
          </p:cNvPr>
          <p:cNvSpPr/>
          <p:nvPr/>
        </p:nvSpPr>
        <p:spPr bwMode="auto">
          <a:xfrm>
            <a:off x="6096000" y="6365553"/>
            <a:ext cx="736684" cy="224140"/>
          </a:xfrm>
          <a:prstGeom prst="roundRect">
            <a:avLst/>
          </a:prstGeom>
          <a:solidFill>
            <a:schemeClr val="accent4">
              <a:lumMod val="60000"/>
              <a:lumOff val="4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三方物流</a:t>
            </a:r>
          </a:p>
        </p:txBody>
      </p:sp>
      <p:sp>
        <p:nvSpPr>
          <p:cNvPr id="53" name="燕尾形 40">
            <a:extLst>
              <a:ext uri="{FF2B5EF4-FFF2-40B4-BE49-F238E27FC236}">
                <a16:creationId xmlns:a16="http://schemas.microsoft.com/office/drawing/2014/main" id="{F8B3D8BF-BF71-49B4-A2B7-CC2C22CAF069}"/>
              </a:ext>
            </a:extLst>
          </p:cNvPr>
          <p:cNvSpPr/>
          <p:nvPr/>
        </p:nvSpPr>
        <p:spPr bwMode="auto">
          <a:xfrm>
            <a:off x="5473224"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pPr>
            <a:r>
              <a:rPr lang="zh-CN" altLang="en-US" sz="1000" kern="0" dirty="0">
                <a:solidFill>
                  <a:schemeClr val="bg1">
                    <a:lumMod val="65000"/>
                  </a:schemeClr>
                </a:solidFill>
                <a:latin typeface="微软雅黑" pitchFamily="34" charset="-122"/>
                <a:ea typeface="微软雅黑" pitchFamily="34" charset="-122"/>
              </a:rPr>
              <a:t>条码</a:t>
            </a:r>
            <a:r>
              <a:rPr lang="zh-CN" altLang="en-US" sz="1000" kern="0">
                <a:solidFill>
                  <a:schemeClr val="bg1">
                    <a:lumMod val="65000"/>
                  </a:schemeClr>
                </a:solidFill>
                <a:latin typeface="微软雅黑" pitchFamily="34" charset="-122"/>
                <a:ea typeface="微软雅黑" pitchFamily="34" charset="-122"/>
              </a:rPr>
              <a:t>应用</a:t>
            </a:r>
            <a:r>
              <a:rPr lang="en-US" altLang="zh-CN" sz="1000" kern="0" dirty="0">
                <a:solidFill>
                  <a:schemeClr val="bg1">
                    <a:lumMod val="65000"/>
                  </a:schemeClr>
                </a:solidFill>
                <a:latin typeface="微软雅黑" pitchFamily="34" charset="-122"/>
                <a:ea typeface="微软雅黑" pitchFamily="34" charset="-122"/>
              </a:rPr>
              <a:t>	</a:t>
            </a:r>
            <a:endParaRPr lang="zh-CN" altLang="en-US" sz="1000" kern="0" dirty="0">
              <a:solidFill>
                <a:schemeClr val="bg1">
                  <a:lumMod val="65000"/>
                </a:schemeClr>
              </a:solidFill>
              <a:latin typeface="微软雅黑" pitchFamily="34" charset="-122"/>
              <a:ea typeface="微软雅黑" pitchFamily="34" charset="-122"/>
            </a:endParaRPr>
          </a:p>
        </p:txBody>
      </p:sp>
      <p:sp>
        <p:nvSpPr>
          <p:cNvPr id="56" name="燕尾形 40">
            <a:extLst>
              <a:ext uri="{FF2B5EF4-FFF2-40B4-BE49-F238E27FC236}">
                <a16:creationId xmlns:a16="http://schemas.microsoft.com/office/drawing/2014/main" id="{E8C2DEB0-B32F-4994-B294-69CAA9FEF2E9}"/>
              </a:ext>
            </a:extLst>
          </p:cNvPr>
          <p:cNvSpPr/>
          <p:nvPr/>
        </p:nvSpPr>
        <p:spPr bwMode="auto">
          <a:xfrm>
            <a:off x="6169431"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pPr>
            <a:r>
              <a:rPr lang="en-US" altLang="zh-CN" sz="1000" kern="0" dirty="0">
                <a:solidFill>
                  <a:schemeClr val="bg1">
                    <a:lumMod val="65000"/>
                  </a:schemeClr>
                </a:solidFill>
                <a:latin typeface="微软雅黑" pitchFamily="34" charset="-122"/>
                <a:ea typeface="微软雅黑" pitchFamily="34" charset="-122"/>
              </a:rPr>
              <a:t>WM</a:t>
            </a:r>
            <a:r>
              <a:rPr lang="zh-CN" altLang="en-US" sz="1000" kern="0" dirty="0">
                <a:solidFill>
                  <a:schemeClr val="bg1">
                    <a:lumMod val="65000"/>
                  </a:schemeClr>
                </a:solidFill>
                <a:latin typeface="微软雅黑" pitchFamily="34" charset="-122"/>
                <a:ea typeface="微软雅黑" pitchFamily="34" charset="-122"/>
              </a:rPr>
              <a:t>应用</a:t>
            </a:r>
          </a:p>
        </p:txBody>
      </p:sp>
      <p:sp>
        <p:nvSpPr>
          <p:cNvPr id="58" name="燕尾形 40">
            <a:extLst>
              <a:ext uri="{FF2B5EF4-FFF2-40B4-BE49-F238E27FC236}">
                <a16:creationId xmlns:a16="http://schemas.microsoft.com/office/drawing/2014/main" id="{36B5E838-42F0-4B12-BB89-2D8C849664D1}"/>
              </a:ext>
            </a:extLst>
          </p:cNvPr>
          <p:cNvSpPr/>
          <p:nvPr/>
        </p:nvSpPr>
        <p:spPr bwMode="auto">
          <a:xfrm>
            <a:off x="6865638" y="167859"/>
            <a:ext cx="828000" cy="324000"/>
          </a:xfrm>
          <a:prstGeom prst="chevron">
            <a:avLst>
              <a:gd name="adj" fmla="val 36455"/>
            </a:avLst>
          </a:prstGeom>
          <a:solidFill>
            <a:srgbClr val="7889FB"/>
          </a:solidFill>
          <a:ln w="12700" algn="ctr">
            <a:solidFill>
              <a:srgbClr val="000000"/>
            </a:solidFill>
            <a:miter lim="800000"/>
            <a:headEnd/>
            <a:tailEnd/>
          </a:ln>
        </p:spPr>
        <p:txBody>
          <a:bodyPr wrap="none" tIns="72000" anchor="ctr"/>
          <a:lstStyle/>
          <a:p>
            <a:pPr algn="ctr" fontAlgn="auto">
              <a:lnSpc>
                <a:spcPct val="90000"/>
              </a:lnSpc>
              <a:spcBef>
                <a:spcPct val="20000"/>
              </a:spcBef>
              <a:spcAft>
                <a:spcPts val="0"/>
              </a:spcAft>
              <a:buClr>
                <a:srgbClr val="000000"/>
              </a:buClr>
            </a:pPr>
            <a:r>
              <a:rPr lang="zh-CN" altLang="en-US" sz="1000" kern="0" dirty="0">
                <a:latin typeface="微软雅黑" pitchFamily="34" charset="-122"/>
                <a:ea typeface="微软雅黑" pitchFamily="34" charset="-122"/>
              </a:rPr>
              <a:t>配送专题</a:t>
            </a:r>
          </a:p>
        </p:txBody>
      </p:sp>
      <p:sp>
        <p:nvSpPr>
          <p:cNvPr id="60" name="燕尾形 40">
            <a:extLst>
              <a:ext uri="{FF2B5EF4-FFF2-40B4-BE49-F238E27FC236}">
                <a16:creationId xmlns:a16="http://schemas.microsoft.com/office/drawing/2014/main" id="{A78DB92C-6E4F-4656-A189-39F8746BEF1D}"/>
              </a:ext>
            </a:extLst>
          </p:cNvPr>
          <p:cNvSpPr/>
          <p:nvPr/>
        </p:nvSpPr>
        <p:spPr bwMode="auto">
          <a:xfrm>
            <a:off x="7561845"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defRPr/>
            </a:pPr>
            <a:r>
              <a:rPr lang="zh-CN" altLang="en-US" sz="1000" kern="0" dirty="0">
                <a:solidFill>
                  <a:schemeClr val="bg1">
                    <a:lumMod val="65000"/>
                  </a:schemeClr>
                </a:solidFill>
                <a:latin typeface="微软雅黑" pitchFamily="34" charset="-122"/>
                <a:ea typeface="微软雅黑" pitchFamily="34" charset="-122"/>
              </a:rPr>
              <a:t>废料管理</a:t>
            </a:r>
          </a:p>
        </p:txBody>
      </p:sp>
      <p:sp>
        <p:nvSpPr>
          <p:cNvPr id="63" name="TextBox 2">
            <a:extLst>
              <a:ext uri="{FF2B5EF4-FFF2-40B4-BE49-F238E27FC236}">
                <a16:creationId xmlns:a16="http://schemas.microsoft.com/office/drawing/2014/main" id="{66E6B7CA-0208-431B-A8C6-E899C1CF6BAF}"/>
              </a:ext>
            </a:extLst>
          </p:cNvPr>
          <p:cNvSpPr txBox="1"/>
          <p:nvPr/>
        </p:nvSpPr>
        <p:spPr bwMode="auto">
          <a:xfrm>
            <a:off x="8968377" y="1997032"/>
            <a:ext cx="2772519"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marL="285750" indent="-285750">
              <a:buFont typeface="Wingdings" panose="05000000000000000000" pitchFamily="2" charset="2"/>
              <a:buChar char="§"/>
            </a:pPr>
            <a:r>
              <a:rPr lang="zh-CN" altLang="en-US" sz="1400" b="0" dirty="0">
                <a:solidFill>
                  <a:schemeClr val="tx1"/>
                </a:solidFill>
                <a:latin typeface="微软雅黑" panose="020B0503020204020204" pitchFamily="34" charset="-122"/>
                <a:ea typeface="微软雅黑" panose="020B0503020204020204" pitchFamily="34" charset="-122"/>
              </a:rPr>
              <a:t>直供业务不考虑自有库存</a:t>
            </a:r>
            <a:endParaRPr kumimoji="1" lang="en-US" altLang="zh-CN" b="0" dirty="0">
              <a:solidFill>
                <a:srgbClr val="000000"/>
              </a:solidFill>
              <a:latin typeface="微软雅黑"/>
              <a:ea typeface="微软雅黑"/>
            </a:endParaRPr>
          </a:p>
          <a:p>
            <a:pPr marL="285750" indent="-285750">
              <a:buFont typeface="Wingdings" panose="05000000000000000000" pitchFamily="2" charset="2"/>
              <a:buChar char="§"/>
            </a:pPr>
            <a:r>
              <a:rPr kumimoji="1" lang="zh-CN" altLang="en-US" sz="1400" b="0" dirty="0">
                <a:solidFill>
                  <a:srgbClr val="000000"/>
                </a:solidFill>
                <a:latin typeface="微软雅黑"/>
                <a:ea typeface="微软雅黑"/>
              </a:rPr>
              <a:t>主机机型货源唯一的物料才走直供模式</a:t>
            </a:r>
            <a:endParaRPr kumimoji="1" lang="en-US" altLang="zh-CN" sz="1400" b="0" dirty="0">
              <a:solidFill>
                <a:srgbClr val="000000"/>
              </a:solidFill>
              <a:latin typeface="微软雅黑"/>
              <a:ea typeface="微软雅黑"/>
            </a:endParaRPr>
          </a:p>
          <a:p>
            <a:pPr marL="285750" indent="-285750">
              <a:buFont typeface="Wingdings" panose="05000000000000000000" pitchFamily="2" charset="2"/>
              <a:buChar char="§"/>
            </a:pPr>
            <a:r>
              <a:rPr lang="zh-CN" altLang="en-US" sz="1400" b="0" dirty="0">
                <a:solidFill>
                  <a:schemeClr val="tx1"/>
                </a:solidFill>
                <a:latin typeface="微软雅黑" panose="020B0503020204020204" pitchFamily="34" charset="-122"/>
                <a:ea typeface="微软雅黑" panose="020B0503020204020204" pitchFamily="34" charset="-122"/>
              </a:rPr>
              <a:t>直供业务由制造配送员办理入库</a:t>
            </a:r>
            <a:endParaRPr lang="en-US" altLang="zh-CN" sz="1400" b="0" dirty="0">
              <a:solidFill>
                <a:schemeClr val="tx1"/>
              </a:solidFill>
              <a:latin typeface="微软雅黑" panose="020B0503020204020204" pitchFamily="34" charset="-122"/>
              <a:ea typeface="微软雅黑" panose="020B0503020204020204" pitchFamily="34" charset="-122"/>
            </a:endParaRPr>
          </a:p>
        </p:txBody>
      </p:sp>
      <p:sp>
        <p:nvSpPr>
          <p:cNvPr id="65" name="Rectangle 32">
            <a:extLst>
              <a:ext uri="{FF2B5EF4-FFF2-40B4-BE49-F238E27FC236}">
                <a16:creationId xmlns:a16="http://schemas.microsoft.com/office/drawing/2014/main" id="{C5E08649-BCC2-4740-86D6-B33AB39C4387}"/>
              </a:ext>
            </a:extLst>
          </p:cNvPr>
          <p:cNvSpPr>
            <a:spLocks noChangeArrowheads="1"/>
          </p:cNvSpPr>
          <p:nvPr/>
        </p:nvSpPr>
        <p:spPr bwMode="auto">
          <a:xfrm>
            <a:off x="8973620" y="1545082"/>
            <a:ext cx="2767276" cy="393343"/>
          </a:xfrm>
          <a:prstGeom prst="rect">
            <a:avLst/>
          </a:prstGeom>
          <a:solidFill>
            <a:srgbClr val="9BBB59">
              <a:lumMod val="40000"/>
              <a:lumOff val="60000"/>
            </a:srgbClr>
          </a:solidFill>
          <a:ln w="12700">
            <a:noFill/>
            <a:miter lim="800000"/>
            <a:headEnd/>
            <a:tailEnd/>
          </a:ln>
        </p:spPr>
        <p:txBody>
          <a:bodyPr lIns="82550" tIns="41275" rIns="82550" bIns="41275" anchor="ctr"/>
          <a:lstStyle/>
          <a:p>
            <a:pPr algn="ctr" defTabSz="739775"/>
            <a:r>
              <a:rPr lang="zh-CN" altLang="en-US" sz="1400" kern="0" dirty="0">
                <a:solidFill>
                  <a:sysClr val="windowText" lastClr="000000"/>
                </a:solidFill>
                <a:latin typeface="微软雅黑" pitchFamily="34" charset="-122"/>
                <a:ea typeface="微软雅黑" panose="020B0503020204020204" pitchFamily="34" charset="-122"/>
              </a:rPr>
              <a:t>方案结论</a:t>
            </a:r>
            <a:endParaRPr lang="en-US" altLang="zh-CN" sz="1400" kern="0" dirty="0">
              <a:solidFill>
                <a:sysClr val="windowText" lastClr="000000"/>
              </a:solidFill>
              <a:latin typeface="微软雅黑" pitchFamily="34" charset="-122"/>
              <a:ea typeface="微软雅黑" panose="020B0503020204020204" pitchFamily="34" charset="-122"/>
            </a:endParaRPr>
          </a:p>
        </p:txBody>
      </p:sp>
      <p:sp>
        <p:nvSpPr>
          <p:cNvPr id="66" name="TextBox 36">
            <a:extLst>
              <a:ext uri="{FF2B5EF4-FFF2-40B4-BE49-F238E27FC236}">
                <a16:creationId xmlns:a16="http://schemas.microsoft.com/office/drawing/2014/main" id="{23F9AEC9-A671-444F-ADAB-E60C7320BF95}"/>
              </a:ext>
            </a:extLst>
          </p:cNvPr>
          <p:cNvSpPr txBox="1"/>
          <p:nvPr/>
        </p:nvSpPr>
        <p:spPr bwMode="auto">
          <a:xfrm>
            <a:off x="8962477" y="4168207"/>
            <a:ext cx="27731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marL="285750" indent="-285750">
              <a:buFont typeface="Wingdings" panose="05000000000000000000" pitchFamily="2" charset="2"/>
              <a:buChar char="§"/>
            </a:pPr>
            <a:r>
              <a:rPr lang="zh-CN" altLang="en-US" sz="1400" b="0" kern="0" dirty="0">
                <a:solidFill>
                  <a:schemeClr val="tx1"/>
                </a:solidFill>
                <a:latin typeface="微软雅黑" panose="020B0503020204020204" pitchFamily="34" charset="-122"/>
                <a:ea typeface="微软雅黑" panose="020B0503020204020204" pitchFamily="34" charset="-122"/>
              </a:rPr>
              <a:t>生产订单下达自动发布需求给供应商，减少人工干预</a:t>
            </a:r>
            <a:endParaRPr lang="en-US" altLang="zh-CN" sz="1400" b="0" kern="0" dirty="0">
              <a:solidFill>
                <a:schemeClr val="tx1"/>
              </a:solidFill>
              <a:latin typeface="微软雅黑" panose="020B0503020204020204" pitchFamily="34" charset="-122"/>
              <a:ea typeface="微软雅黑" panose="020B0503020204020204" pitchFamily="34" charset="-122"/>
            </a:endParaRPr>
          </a:p>
        </p:txBody>
      </p:sp>
      <p:sp>
        <p:nvSpPr>
          <p:cNvPr id="67" name="Rectangle 32">
            <a:extLst>
              <a:ext uri="{FF2B5EF4-FFF2-40B4-BE49-F238E27FC236}">
                <a16:creationId xmlns:a16="http://schemas.microsoft.com/office/drawing/2014/main" id="{C5E08649-BCC2-4740-86D6-B33AB39C4387}"/>
              </a:ext>
            </a:extLst>
          </p:cNvPr>
          <p:cNvSpPr>
            <a:spLocks noChangeArrowheads="1"/>
          </p:cNvSpPr>
          <p:nvPr/>
        </p:nvSpPr>
        <p:spPr bwMode="auto">
          <a:xfrm>
            <a:off x="8968377" y="3768921"/>
            <a:ext cx="2767276" cy="393343"/>
          </a:xfrm>
          <a:prstGeom prst="rect">
            <a:avLst/>
          </a:prstGeom>
          <a:solidFill>
            <a:schemeClr val="accent1">
              <a:lumMod val="40000"/>
              <a:lumOff val="60000"/>
            </a:schemeClr>
          </a:solidFill>
          <a:ln w="12700">
            <a:noFill/>
            <a:miter lim="800000"/>
            <a:headEnd/>
            <a:tailEnd/>
          </a:ln>
        </p:spPr>
        <p:txBody>
          <a:bodyPr lIns="82550" tIns="41275" rIns="82550" bIns="41275" anchor="ctr"/>
          <a:lstStyle/>
          <a:p>
            <a:pPr algn="ctr" defTabSz="739775"/>
            <a:r>
              <a:rPr lang="zh-CN" altLang="en-US" sz="1400" kern="0" dirty="0">
                <a:solidFill>
                  <a:sysClr val="windowText" lastClr="000000"/>
                </a:solidFill>
                <a:latin typeface="微软雅黑" pitchFamily="34" charset="-122"/>
                <a:ea typeface="微软雅黑" panose="020B0503020204020204" pitchFamily="34" charset="-122"/>
              </a:rPr>
              <a:t>方案优化点</a:t>
            </a:r>
            <a:endParaRPr lang="en-US" altLang="zh-CN" sz="1400" kern="0" dirty="0">
              <a:solidFill>
                <a:sysClr val="windowText" lastClr="000000"/>
              </a:solidFill>
              <a:latin typeface="微软雅黑" pitchFamily="34" charset="-122"/>
              <a:ea typeface="微软雅黑" panose="020B0503020204020204" pitchFamily="34" charset="-122"/>
            </a:endParaRPr>
          </a:p>
        </p:txBody>
      </p:sp>
      <p:sp>
        <p:nvSpPr>
          <p:cNvPr id="64" name="燕尾形 40">
            <a:extLst>
              <a:ext uri="{FF2B5EF4-FFF2-40B4-BE49-F238E27FC236}">
                <a16:creationId xmlns:a16="http://schemas.microsoft.com/office/drawing/2014/main" id="{C545D657-845E-428A-92E5-2B10EB389866}"/>
              </a:ext>
            </a:extLst>
          </p:cNvPr>
          <p:cNvSpPr/>
          <p:nvPr/>
        </p:nvSpPr>
        <p:spPr bwMode="auto">
          <a:xfrm>
            <a:off x="8315749" y="155734"/>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defRPr/>
            </a:pPr>
            <a:r>
              <a:rPr lang="zh-CN" altLang="en-US" sz="1000" kern="0" dirty="0" smtClean="0">
                <a:solidFill>
                  <a:schemeClr val="bg1">
                    <a:lumMod val="65000"/>
                  </a:schemeClr>
                </a:solidFill>
                <a:latin typeface="微软雅黑" pitchFamily="34" charset="-122"/>
                <a:ea typeface="微软雅黑" pitchFamily="34" charset="-122"/>
              </a:rPr>
              <a:t>零星领料</a:t>
            </a:r>
            <a:endParaRPr lang="zh-CN" altLang="en-US" sz="1000" kern="0" dirty="0">
              <a:solidFill>
                <a:schemeClr val="bg1">
                  <a:lumMod val="65000"/>
                </a:schemeClr>
              </a:solidFill>
              <a:latin typeface="微软雅黑" pitchFamily="34" charset="-122"/>
              <a:ea typeface="微软雅黑" pitchFamily="34" charset="-122"/>
            </a:endParaRPr>
          </a:p>
        </p:txBody>
      </p:sp>
      <p:sp>
        <p:nvSpPr>
          <p:cNvPr id="71" name="燕尾形 40">
            <a:extLst>
              <a:ext uri="{FF2B5EF4-FFF2-40B4-BE49-F238E27FC236}">
                <a16:creationId xmlns:a16="http://schemas.microsoft.com/office/drawing/2014/main" id="{C545D657-845E-428A-92E5-2B10EB389866}"/>
              </a:ext>
            </a:extLst>
          </p:cNvPr>
          <p:cNvSpPr/>
          <p:nvPr/>
        </p:nvSpPr>
        <p:spPr bwMode="auto">
          <a:xfrm>
            <a:off x="9039324" y="149922"/>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defRPr/>
            </a:pPr>
            <a:r>
              <a:rPr lang="zh-CN" altLang="en-US" sz="1000" kern="0" dirty="0" smtClean="0">
                <a:solidFill>
                  <a:schemeClr val="bg1">
                    <a:lumMod val="65000"/>
                  </a:schemeClr>
                </a:solidFill>
                <a:latin typeface="微软雅黑" pitchFamily="34" charset="-122"/>
                <a:ea typeface="微软雅黑" pitchFamily="34" charset="-122"/>
              </a:rPr>
              <a:t>盘点</a:t>
            </a:r>
            <a:endParaRPr lang="zh-CN" altLang="en-US" sz="1000" kern="0" dirty="0">
              <a:solidFill>
                <a:schemeClr val="bg1">
                  <a:lumMod val="6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3404599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C4593-AAE0-4871-990F-DC9096BC65F2}"/>
              </a:ext>
            </a:extLst>
          </p:cNvPr>
          <p:cNvSpPr>
            <a:spLocks noGrp="1"/>
          </p:cNvSpPr>
          <p:nvPr>
            <p:ph type="title"/>
          </p:nvPr>
        </p:nvSpPr>
        <p:spPr/>
        <p:txBody>
          <a:bodyPr/>
          <a:lstStyle/>
          <a:p>
            <a:r>
              <a:rPr lang="zh-CN" altLang="en-US" dirty="0"/>
              <a:t>供应商送分拣区业务是在生产订单下达时自动触发需求产生并发送至供应商，供应商依据生产计划进行送货到分拣区。</a:t>
            </a:r>
            <a:r>
              <a:rPr lang="en-US" altLang="zh-CN" dirty="0"/>
              <a:t>MES</a:t>
            </a:r>
            <a:r>
              <a:rPr lang="zh-CN" altLang="en-US" dirty="0"/>
              <a:t>报工时产生对后续工序物料的拉动需求，配送员根据配送单将实物从分拣区配送至工位</a:t>
            </a:r>
            <a:endParaRPr lang="en-US" dirty="0"/>
          </a:p>
        </p:txBody>
      </p:sp>
      <p:sp>
        <p:nvSpPr>
          <p:cNvPr id="5" name="Rectangle 49">
            <a:extLst>
              <a:ext uri="{FF2B5EF4-FFF2-40B4-BE49-F238E27FC236}">
                <a16:creationId xmlns:a16="http://schemas.microsoft.com/office/drawing/2014/main" id="{D14CA2DD-6BBD-4B82-87B0-CB07CA48B302}"/>
              </a:ext>
            </a:extLst>
          </p:cNvPr>
          <p:cNvSpPr>
            <a:spLocks noChangeArrowheads="1"/>
          </p:cNvSpPr>
          <p:nvPr/>
        </p:nvSpPr>
        <p:spPr bwMode="auto">
          <a:xfrm>
            <a:off x="7459796" y="1548490"/>
            <a:ext cx="946144" cy="308374"/>
          </a:xfrm>
          <a:prstGeom prst="rect">
            <a:avLst/>
          </a:prstGeom>
          <a:solidFill>
            <a:srgbClr val="8EB4E3"/>
          </a:solidFill>
          <a:ln w="9525">
            <a:solidFill>
              <a:schemeClr val="tx1"/>
            </a:solidFill>
            <a:miter lim="800000"/>
            <a:headEnd/>
            <a:tailEnd/>
          </a:ln>
          <a:effectLst>
            <a:outerShdw dist="71842" dir="2700000" algn="ctr" rotWithShape="0">
              <a:schemeClr val="bg2">
                <a:alpha val="50000"/>
              </a:schemeClr>
            </a:outerShdw>
          </a:effectLst>
        </p:spPr>
        <p:txBody>
          <a:bodyPr wrap="none" anchor="ctr"/>
          <a:lstStyle/>
          <a:p>
            <a:pPr algn="ctr">
              <a:spcBef>
                <a:spcPct val="50000"/>
              </a:spcBef>
              <a:buClr>
                <a:schemeClr val="tx1"/>
              </a:buClr>
              <a:buFont typeface="Wingdings" pitchFamily="2" charset="2"/>
              <a:buNone/>
              <a:defRPr/>
            </a:pPr>
            <a:r>
              <a:rPr lang="zh-CN" altLang="en-US" sz="1400" dirty="0">
                <a:solidFill>
                  <a:schemeClr val="tx1"/>
                </a:solidFill>
                <a:latin typeface="微软雅黑" panose="020B0503020204020204" pitchFamily="34" charset="-122"/>
                <a:ea typeface="微软雅黑" panose="020B0503020204020204" pitchFamily="34" charset="-122"/>
              </a:rPr>
              <a:t>供应商</a:t>
            </a:r>
            <a:endParaRPr lang="en-US" altLang="zh-CN" sz="1400" dirty="0">
              <a:solidFill>
                <a:schemeClr val="tx1"/>
              </a:solidFill>
              <a:latin typeface="微软雅黑" panose="020B0503020204020204" pitchFamily="34" charset="-122"/>
              <a:ea typeface="微软雅黑" panose="020B0503020204020204" pitchFamily="34" charset="-122"/>
            </a:endParaRPr>
          </a:p>
        </p:txBody>
      </p:sp>
      <p:sp>
        <p:nvSpPr>
          <p:cNvPr id="6" name="Rectangle 49">
            <a:extLst>
              <a:ext uri="{FF2B5EF4-FFF2-40B4-BE49-F238E27FC236}">
                <a16:creationId xmlns:a16="http://schemas.microsoft.com/office/drawing/2014/main" id="{51C6C8ED-CE2E-4542-96DD-2679FC38CB0D}"/>
              </a:ext>
            </a:extLst>
          </p:cNvPr>
          <p:cNvSpPr>
            <a:spLocks noChangeArrowheads="1"/>
          </p:cNvSpPr>
          <p:nvPr/>
        </p:nvSpPr>
        <p:spPr bwMode="auto">
          <a:xfrm>
            <a:off x="807572" y="1548106"/>
            <a:ext cx="946144" cy="309142"/>
          </a:xfrm>
          <a:prstGeom prst="rect">
            <a:avLst/>
          </a:prstGeom>
          <a:solidFill>
            <a:srgbClr val="8EB4E3"/>
          </a:solidFill>
          <a:ln w="9525">
            <a:solidFill>
              <a:schemeClr val="tx1"/>
            </a:solidFill>
            <a:miter lim="800000"/>
            <a:headEnd/>
            <a:tailEnd/>
          </a:ln>
          <a:effectLst>
            <a:outerShdw dist="71842" dir="2700000" algn="ctr" rotWithShape="0">
              <a:schemeClr val="bg2">
                <a:alpha val="50000"/>
              </a:schemeClr>
            </a:outerShdw>
          </a:effectLst>
        </p:spPr>
        <p:txBody>
          <a:bodyPr wrap="none" anchor="ctr"/>
          <a:lstStyle/>
          <a:p>
            <a:pPr algn="ctr">
              <a:spcBef>
                <a:spcPct val="50000"/>
              </a:spcBef>
              <a:buClr>
                <a:schemeClr val="tx1"/>
              </a:buClr>
              <a:buFont typeface="Wingdings" pitchFamily="2" charset="2"/>
              <a:buNone/>
              <a:defRPr/>
            </a:pPr>
            <a:r>
              <a:rPr lang="zh-CN" altLang="en-US" sz="1400" dirty="0">
                <a:solidFill>
                  <a:schemeClr val="tx1"/>
                </a:solidFill>
                <a:latin typeface="微软雅黑" panose="020B0503020204020204" pitchFamily="34" charset="-122"/>
                <a:ea typeface="微软雅黑" panose="020B0503020204020204" pitchFamily="34" charset="-122"/>
              </a:rPr>
              <a:t>计划调度部</a:t>
            </a:r>
          </a:p>
        </p:txBody>
      </p:sp>
      <p:sp>
        <p:nvSpPr>
          <p:cNvPr id="7" name="Line 37">
            <a:extLst>
              <a:ext uri="{FF2B5EF4-FFF2-40B4-BE49-F238E27FC236}">
                <a16:creationId xmlns:a16="http://schemas.microsoft.com/office/drawing/2014/main" id="{D45D2F81-4776-4950-B244-A19C9897E8F9}"/>
              </a:ext>
            </a:extLst>
          </p:cNvPr>
          <p:cNvSpPr>
            <a:spLocks noChangeShapeType="1"/>
          </p:cNvSpPr>
          <p:nvPr/>
        </p:nvSpPr>
        <p:spPr bwMode="auto">
          <a:xfrm>
            <a:off x="1905007" y="1545325"/>
            <a:ext cx="0" cy="4604463"/>
          </a:xfrm>
          <a:prstGeom prst="line">
            <a:avLst/>
          </a:prstGeom>
          <a:noFill/>
          <a:ln w="9525">
            <a:solidFill>
              <a:schemeClr val="tx2"/>
            </a:solidFill>
            <a:prstDash val="dash"/>
            <a:round/>
            <a:headEnd/>
            <a:tailEnd/>
          </a:ln>
        </p:spPr>
        <p:txBody>
          <a:bodyPr anchor="ctr"/>
          <a:lstStyle/>
          <a:p>
            <a:endParaRPr lang="zh-CN" altLang="en-US" b="0">
              <a:solidFill>
                <a:schemeClr val="tx1"/>
              </a:solidFill>
              <a:latin typeface="微软雅黑" panose="020B0503020204020204" pitchFamily="34" charset="-122"/>
              <a:ea typeface="微软雅黑" panose="020B0503020204020204" pitchFamily="34" charset="-122"/>
            </a:endParaRPr>
          </a:p>
        </p:txBody>
      </p:sp>
      <p:sp>
        <p:nvSpPr>
          <p:cNvPr id="9" name="Rectangle 49">
            <a:extLst>
              <a:ext uri="{FF2B5EF4-FFF2-40B4-BE49-F238E27FC236}">
                <a16:creationId xmlns:a16="http://schemas.microsoft.com/office/drawing/2014/main" id="{1FA3B474-BAFE-48CD-859D-3C6716003AB4}"/>
              </a:ext>
            </a:extLst>
          </p:cNvPr>
          <p:cNvSpPr>
            <a:spLocks noChangeArrowheads="1"/>
          </p:cNvSpPr>
          <p:nvPr/>
        </p:nvSpPr>
        <p:spPr bwMode="auto">
          <a:xfrm>
            <a:off x="2624861" y="1548106"/>
            <a:ext cx="946144" cy="309142"/>
          </a:xfrm>
          <a:prstGeom prst="rect">
            <a:avLst/>
          </a:prstGeom>
          <a:solidFill>
            <a:srgbClr val="8EB4E3"/>
          </a:solidFill>
          <a:ln w="9525">
            <a:solidFill>
              <a:schemeClr val="tx1"/>
            </a:solidFill>
            <a:miter lim="800000"/>
            <a:headEnd/>
            <a:tailEnd/>
          </a:ln>
          <a:effectLst>
            <a:outerShdw dist="71842" dir="2700000" algn="ctr" rotWithShape="0">
              <a:schemeClr val="bg2">
                <a:alpha val="50000"/>
              </a:schemeClr>
            </a:outerShdw>
          </a:effectLst>
        </p:spPr>
        <p:txBody>
          <a:bodyPr wrap="none" anchor="ctr"/>
          <a:lstStyle/>
          <a:p>
            <a:pPr algn="ctr">
              <a:spcBef>
                <a:spcPct val="50000"/>
              </a:spcBef>
              <a:buClr>
                <a:schemeClr val="tx1"/>
              </a:buClr>
              <a:buFont typeface="Wingdings" pitchFamily="2" charset="2"/>
              <a:buNone/>
              <a:defRPr/>
            </a:pPr>
            <a:r>
              <a:rPr lang="zh-CN" altLang="en-US" sz="1400" dirty="0">
                <a:solidFill>
                  <a:schemeClr val="tx1"/>
                </a:solidFill>
                <a:latin typeface="微软雅黑" panose="020B0503020204020204" pitchFamily="34" charset="-122"/>
                <a:ea typeface="微软雅黑" panose="020B0503020204020204" pitchFamily="34" charset="-122"/>
              </a:rPr>
              <a:t>制造部</a:t>
            </a:r>
          </a:p>
        </p:txBody>
      </p:sp>
      <p:sp>
        <p:nvSpPr>
          <p:cNvPr id="11" name="Rectangle 49">
            <a:extLst>
              <a:ext uri="{FF2B5EF4-FFF2-40B4-BE49-F238E27FC236}">
                <a16:creationId xmlns:a16="http://schemas.microsoft.com/office/drawing/2014/main" id="{E7CDF030-8765-4FCD-890E-E5C09777330D}"/>
              </a:ext>
            </a:extLst>
          </p:cNvPr>
          <p:cNvSpPr>
            <a:spLocks noChangeArrowheads="1"/>
          </p:cNvSpPr>
          <p:nvPr/>
        </p:nvSpPr>
        <p:spPr bwMode="auto">
          <a:xfrm>
            <a:off x="5166299" y="1545325"/>
            <a:ext cx="946144" cy="309142"/>
          </a:xfrm>
          <a:prstGeom prst="rect">
            <a:avLst/>
          </a:prstGeom>
          <a:solidFill>
            <a:srgbClr val="8EB4E3"/>
          </a:solidFill>
          <a:ln w="9525">
            <a:solidFill>
              <a:schemeClr val="tx1"/>
            </a:solidFill>
            <a:miter lim="800000"/>
            <a:headEnd/>
            <a:tailEnd/>
          </a:ln>
          <a:effectLst>
            <a:outerShdw dist="71842" dir="2700000" algn="ctr" rotWithShape="0">
              <a:schemeClr val="bg2">
                <a:alpha val="50000"/>
              </a:schemeClr>
            </a:outerShdw>
          </a:effectLst>
        </p:spPr>
        <p:txBody>
          <a:bodyPr wrap="none" anchor="ctr"/>
          <a:lstStyle/>
          <a:p>
            <a:pPr algn="ctr">
              <a:spcBef>
                <a:spcPct val="50000"/>
              </a:spcBef>
              <a:buClr>
                <a:schemeClr val="tx1"/>
              </a:buClr>
              <a:buFont typeface="Wingdings" pitchFamily="2" charset="2"/>
              <a:buNone/>
              <a:defRPr/>
            </a:pPr>
            <a:r>
              <a:rPr lang="zh-CN" altLang="en-US" sz="1400" dirty="0">
                <a:solidFill>
                  <a:schemeClr val="tx1"/>
                </a:solidFill>
                <a:latin typeface="微软雅黑" panose="020B0503020204020204" pitchFamily="34" charset="-122"/>
                <a:ea typeface="微软雅黑" panose="020B0503020204020204" pitchFamily="34" charset="-122"/>
              </a:rPr>
              <a:t>商务部</a:t>
            </a:r>
          </a:p>
        </p:txBody>
      </p:sp>
      <p:sp>
        <p:nvSpPr>
          <p:cNvPr id="42" name="圆角矩形 9">
            <a:extLst>
              <a:ext uri="{FF2B5EF4-FFF2-40B4-BE49-F238E27FC236}">
                <a16:creationId xmlns:a16="http://schemas.microsoft.com/office/drawing/2014/main" id="{EFB1A767-640C-4D64-8877-157B02BDD6B1}"/>
              </a:ext>
            </a:extLst>
          </p:cNvPr>
          <p:cNvSpPr/>
          <p:nvPr/>
        </p:nvSpPr>
        <p:spPr bwMode="auto">
          <a:xfrm>
            <a:off x="751993" y="2551043"/>
            <a:ext cx="1014946" cy="423774"/>
          </a:xfrm>
          <a:prstGeom prst="roundRect">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生产订单下达</a:t>
            </a:r>
          </a:p>
        </p:txBody>
      </p:sp>
      <p:cxnSp>
        <p:nvCxnSpPr>
          <p:cNvPr id="43" name="Straight Arrow Connector 29">
            <a:extLst>
              <a:ext uri="{FF2B5EF4-FFF2-40B4-BE49-F238E27FC236}">
                <a16:creationId xmlns:a16="http://schemas.microsoft.com/office/drawing/2014/main" id="{1E65843D-5388-4902-9121-7B3CACAA00A6}"/>
              </a:ext>
            </a:extLst>
          </p:cNvPr>
          <p:cNvCxnSpPr>
            <a:cxnSpLocks/>
            <a:stCxn id="49" idx="2"/>
            <a:endCxn id="50" idx="0"/>
          </p:cNvCxnSpPr>
          <p:nvPr/>
        </p:nvCxnSpPr>
        <p:spPr bwMode="auto">
          <a:xfrm>
            <a:off x="8018526" y="2976654"/>
            <a:ext cx="5137" cy="201182"/>
          </a:xfrm>
          <a:prstGeom prst="straightConnector1">
            <a:avLst/>
          </a:prstGeom>
          <a:solidFill>
            <a:schemeClr val="accent1"/>
          </a:solidFill>
          <a:ln w="19050" cap="flat" cmpd="sng" algn="ctr">
            <a:solidFill>
              <a:schemeClr val="tx2">
                <a:lumMod val="75000"/>
              </a:schemeClr>
            </a:solidFill>
            <a:prstDash val="solid"/>
            <a:round/>
            <a:headEnd type="none" w="med" len="med"/>
            <a:tailEnd type="triangle"/>
          </a:ln>
          <a:effectLst/>
        </p:spPr>
      </p:cxnSp>
      <p:sp>
        <p:nvSpPr>
          <p:cNvPr id="47" name="圆角矩形 9">
            <a:extLst>
              <a:ext uri="{FF2B5EF4-FFF2-40B4-BE49-F238E27FC236}">
                <a16:creationId xmlns:a16="http://schemas.microsoft.com/office/drawing/2014/main" id="{EFB1A767-640C-4D64-8877-157B02BDD6B1}"/>
              </a:ext>
            </a:extLst>
          </p:cNvPr>
          <p:cNvSpPr/>
          <p:nvPr/>
        </p:nvSpPr>
        <p:spPr bwMode="auto">
          <a:xfrm>
            <a:off x="4560785" y="2122645"/>
            <a:ext cx="1014946" cy="423774"/>
          </a:xfrm>
          <a:prstGeom prst="roundRect">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配送方式维护</a:t>
            </a:r>
          </a:p>
        </p:txBody>
      </p:sp>
      <p:sp>
        <p:nvSpPr>
          <p:cNvPr id="48" name="圆角矩形 9">
            <a:extLst>
              <a:ext uri="{FF2B5EF4-FFF2-40B4-BE49-F238E27FC236}">
                <a16:creationId xmlns:a16="http://schemas.microsoft.com/office/drawing/2014/main" id="{EFB1A767-640C-4D64-8877-157B02BDD6B1}"/>
              </a:ext>
            </a:extLst>
          </p:cNvPr>
          <p:cNvSpPr/>
          <p:nvPr/>
        </p:nvSpPr>
        <p:spPr bwMode="auto">
          <a:xfrm>
            <a:off x="5827347" y="2097833"/>
            <a:ext cx="1014946" cy="423774"/>
          </a:xfrm>
          <a:prstGeom prst="roundRect">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配额维护及分配</a:t>
            </a:r>
          </a:p>
        </p:txBody>
      </p:sp>
      <p:sp>
        <p:nvSpPr>
          <p:cNvPr id="49" name="圆角矩形 9">
            <a:extLst>
              <a:ext uri="{FF2B5EF4-FFF2-40B4-BE49-F238E27FC236}">
                <a16:creationId xmlns:a16="http://schemas.microsoft.com/office/drawing/2014/main" id="{EFB1A767-640C-4D64-8877-157B02BDD6B1}"/>
              </a:ext>
            </a:extLst>
          </p:cNvPr>
          <p:cNvSpPr/>
          <p:nvPr/>
        </p:nvSpPr>
        <p:spPr bwMode="auto">
          <a:xfrm>
            <a:off x="7511053" y="2552880"/>
            <a:ext cx="1014946" cy="423774"/>
          </a:xfrm>
          <a:prstGeom prst="roundRect">
            <a:avLst/>
          </a:prstGeom>
          <a:solidFill>
            <a:schemeClr val="accent3">
              <a:lumMod val="60000"/>
              <a:lumOff val="4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接收直供需求</a:t>
            </a:r>
          </a:p>
        </p:txBody>
      </p:sp>
      <p:sp>
        <p:nvSpPr>
          <p:cNvPr id="50" name="圆角矩形 9">
            <a:extLst>
              <a:ext uri="{FF2B5EF4-FFF2-40B4-BE49-F238E27FC236}">
                <a16:creationId xmlns:a16="http://schemas.microsoft.com/office/drawing/2014/main" id="{EFB1A767-640C-4D64-8877-157B02BDD6B1}"/>
              </a:ext>
            </a:extLst>
          </p:cNvPr>
          <p:cNvSpPr/>
          <p:nvPr/>
        </p:nvSpPr>
        <p:spPr bwMode="auto">
          <a:xfrm>
            <a:off x="7516190" y="3177836"/>
            <a:ext cx="1014946" cy="423774"/>
          </a:xfrm>
          <a:prstGeom prst="roundRect">
            <a:avLst/>
          </a:prstGeom>
          <a:solidFill>
            <a:schemeClr val="accent3">
              <a:lumMod val="60000"/>
              <a:lumOff val="4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创建送货单并打印</a:t>
            </a:r>
          </a:p>
        </p:txBody>
      </p:sp>
      <p:sp>
        <p:nvSpPr>
          <p:cNvPr id="51" name="圆角矩形 9">
            <a:extLst>
              <a:ext uri="{FF2B5EF4-FFF2-40B4-BE49-F238E27FC236}">
                <a16:creationId xmlns:a16="http://schemas.microsoft.com/office/drawing/2014/main" id="{EFB1A767-640C-4D64-8877-157B02BDD6B1}"/>
              </a:ext>
            </a:extLst>
          </p:cNvPr>
          <p:cNvSpPr/>
          <p:nvPr/>
        </p:nvSpPr>
        <p:spPr bwMode="auto">
          <a:xfrm>
            <a:off x="7513576" y="3836364"/>
            <a:ext cx="1014946" cy="423774"/>
          </a:xfrm>
          <a:prstGeom prst="roundRect">
            <a:avLst/>
          </a:prstGeom>
          <a:no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送货</a:t>
            </a:r>
          </a:p>
        </p:txBody>
      </p:sp>
      <p:sp>
        <p:nvSpPr>
          <p:cNvPr id="52" name="圆角矩形 9">
            <a:extLst>
              <a:ext uri="{FF2B5EF4-FFF2-40B4-BE49-F238E27FC236}">
                <a16:creationId xmlns:a16="http://schemas.microsoft.com/office/drawing/2014/main" id="{EFB1A767-640C-4D64-8877-157B02BDD6B1}"/>
              </a:ext>
            </a:extLst>
          </p:cNvPr>
          <p:cNvSpPr/>
          <p:nvPr/>
        </p:nvSpPr>
        <p:spPr bwMode="auto">
          <a:xfrm>
            <a:off x="1983501" y="5810705"/>
            <a:ext cx="1014946" cy="423774"/>
          </a:xfrm>
          <a:prstGeom prst="roundRect">
            <a:avLst/>
          </a:prstGeom>
          <a:solidFill>
            <a:srgbClr val="FFC00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b="0" dirty="0">
                <a:solidFill>
                  <a:prstClr val="black"/>
                </a:solidFill>
                <a:latin typeface="微软雅黑" panose="020B0503020204020204" pitchFamily="34" charset="-122"/>
                <a:ea typeface="微软雅黑" panose="020B0503020204020204" pitchFamily="34" charset="-122"/>
              </a:rPr>
              <a:t>MES</a:t>
            </a:r>
            <a:r>
              <a:rPr kumimoji="1" lang="zh-CN" altLang="en-US" b="0" dirty="0">
                <a:solidFill>
                  <a:prstClr val="black"/>
                </a:solidFill>
                <a:latin typeface="微软雅黑" panose="020B0503020204020204" pitchFamily="34" charset="-122"/>
                <a:ea typeface="微软雅黑" panose="020B0503020204020204" pitchFamily="34" charset="-122"/>
              </a:rPr>
              <a:t>报工拉动配送</a:t>
            </a:r>
          </a:p>
        </p:txBody>
      </p:sp>
      <p:sp>
        <p:nvSpPr>
          <p:cNvPr id="54" name="圆角矩形 9">
            <a:extLst>
              <a:ext uri="{FF2B5EF4-FFF2-40B4-BE49-F238E27FC236}">
                <a16:creationId xmlns:a16="http://schemas.microsoft.com/office/drawing/2014/main" id="{EFB1A767-640C-4D64-8877-157B02BDD6B1}"/>
              </a:ext>
            </a:extLst>
          </p:cNvPr>
          <p:cNvSpPr/>
          <p:nvPr/>
        </p:nvSpPr>
        <p:spPr bwMode="auto">
          <a:xfrm>
            <a:off x="1983501" y="4515896"/>
            <a:ext cx="1014946" cy="423774"/>
          </a:xfrm>
          <a:prstGeom prst="roundRect">
            <a:avLst/>
          </a:prstGeom>
          <a:solidFill>
            <a:srgbClr val="16AE4A"/>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扫描送货单过帐</a:t>
            </a:r>
          </a:p>
        </p:txBody>
      </p:sp>
      <p:sp>
        <p:nvSpPr>
          <p:cNvPr id="55" name="圆角矩形 9">
            <a:extLst>
              <a:ext uri="{FF2B5EF4-FFF2-40B4-BE49-F238E27FC236}">
                <a16:creationId xmlns:a16="http://schemas.microsoft.com/office/drawing/2014/main" id="{EFB1A767-640C-4D64-8877-157B02BDD6B1}"/>
              </a:ext>
            </a:extLst>
          </p:cNvPr>
          <p:cNvSpPr/>
          <p:nvPr/>
        </p:nvSpPr>
        <p:spPr bwMode="auto">
          <a:xfrm>
            <a:off x="3312261" y="4518951"/>
            <a:ext cx="1014946" cy="423774"/>
          </a:xfrm>
          <a:prstGeom prst="roundRect">
            <a:avLst/>
          </a:prstGeom>
          <a:no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实物清点并确认</a:t>
            </a:r>
          </a:p>
        </p:txBody>
      </p:sp>
      <p:sp>
        <p:nvSpPr>
          <p:cNvPr id="57" name="圆角矩形 9">
            <a:extLst>
              <a:ext uri="{FF2B5EF4-FFF2-40B4-BE49-F238E27FC236}">
                <a16:creationId xmlns:a16="http://schemas.microsoft.com/office/drawing/2014/main" id="{EFB1A767-640C-4D64-8877-157B02BDD6B1}"/>
              </a:ext>
            </a:extLst>
          </p:cNvPr>
          <p:cNvSpPr/>
          <p:nvPr/>
        </p:nvSpPr>
        <p:spPr bwMode="auto">
          <a:xfrm>
            <a:off x="7508103" y="4521600"/>
            <a:ext cx="1014946" cy="423774"/>
          </a:xfrm>
          <a:prstGeom prst="roundRect">
            <a:avLst/>
          </a:prstGeom>
          <a:solidFill>
            <a:srgbClr val="FFFF0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入门预约</a:t>
            </a:r>
          </a:p>
        </p:txBody>
      </p:sp>
      <p:cxnSp>
        <p:nvCxnSpPr>
          <p:cNvPr id="59" name="Connector: Elbow 47">
            <a:extLst>
              <a:ext uri="{FF2B5EF4-FFF2-40B4-BE49-F238E27FC236}">
                <a16:creationId xmlns:a16="http://schemas.microsoft.com/office/drawing/2014/main" id="{9477D5F7-9369-405D-B4B4-86C73A4749CE}"/>
              </a:ext>
            </a:extLst>
          </p:cNvPr>
          <p:cNvCxnSpPr>
            <a:stCxn id="47" idx="1"/>
            <a:endCxn id="42" idx="0"/>
          </p:cNvCxnSpPr>
          <p:nvPr/>
        </p:nvCxnSpPr>
        <p:spPr bwMode="auto">
          <a:xfrm rot="10800000" flipV="1">
            <a:off x="1259467" y="2334531"/>
            <a:ext cx="3301319" cy="216511"/>
          </a:xfrm>
          <a:prstGeom prst="bentConnector2">
            <a:avLst/>
          </a:prstGeom>
          <a:solidFill>
            <a:schemeClr val="accent1"/>
          </a:solidFill>
          <a:ln w="19050" cap="flat" cmpd="sng" algn="ctr">
            <a:solidFill>
              <a:schemeClr val="tx2">
                <a:lumMod val="75000"/>
              </a:schemeClr>
            </a:solidFill>
            <a:prstDash val="solid"/>
            <a:round/>
            <a:headEnd type="none" w="med" len="med"/>
            <a:tailEnd type="triangle"/>
          </a:ln>
          <a:effectLst/>
        </p:spPr>
      </p:cxnSp>
      <p:cxnSp>
        <p:nvCxnSpPr>
          <p:cNvPr id="62" name="Connector: Elbow 47">
            <a:extLst>
              <a:ext uri="{FF2B5EF4-FFF2-40B4-BE49-F238E27FC236}">
                <a16:creationId xmlns:a16="http://schemas.microsoft.com/office/drawing/2014/main" id="{9477D5F7-9369-405D-B4B4-86C73A4749CE}"/>
              </a:ext>
            </a:extLst>
          </p:cNvPr>
          <p:cNvCxnSpPr>
            <a:stCxn id="48" idx="2"/>
            <a:endCxn id="49" idx="1"/>
          </p:cNvCxnSpPr>
          <p:nvPr/>
        </p:nvCxnSpPr>
        <p:spPr bwMode="auto">
          <a:xfrm rot="16200000" flipH="1">
            <a:off x="6801356" y="2055070"/>
            <a:ext cx="243160" cy="1176233"/>
          </a:xfrm>
          <a:prstGeom prst="bentConnector2">
            <a:avLst/>
          </a:prstGeom>
          <a:solidFill>
            <a:schemeClr val="accent1"/>
          </a:solidFill>
          <a:ln w="19050" cap="flat" cmpd="sng" algn="ctr">
            <a:solidFill>
              <a:schemeClr val="tx2">
                <a:lumMod val="75000"/>
              </a:schemeClr>
            </a:solidFill>
            <a:prstDash val="solid"/>
            <a:round/>
            <a:headEnd type="none" w="med" len="med"/>
            <a:tailEnd type="triangle"/>
          </a:ln>
          <a:effectLst/>
        </p:spPr>
      </p:cxnSp>
      <p:cxnSp>
        <p:nvCxnSpPr>
          <p:cNvPr id="69" name="Straight Arrow Connector 29">
            <a:extLst>
              <a:ext uri="{FF2B5EF4-FFF2-40B4-BE49-F238E27FC236}">
                <a16:creationId xmlns:a16="http://schemas.microsoft.com/office/drawing/2014/main" id="{1E65843D-5388-4902-9121-7B3CACAA00A6}"/>
              </a:ext>
            </a:extLst>
          </p:cNvPr>
          <p:cNvCxnSpPr>
            <a:cxnSpLocks/>
            <a:stCxn id="50" idx="2"/>
            <a:endCxn id="51" idx="0"/>
          </p:cNvCxnSpPr>
          <p:nvPr/>
        </p:nvCxnSpPr>
        <p:spPr bwMode="auto">
          <a:xfrm flipH="1">
            <a:off x="8021049" y="3601610"/>
            <a:ext cx="2614" cy="234754"/>
          </a:xfrm>
          <a:prstGeom prst="straightConnector1">
            <a:avLst/>
          </a:prstGeom>
          <a:solidFill>
            <a:schemeClr val="accent1"/>
          </a:solidFill>
          <a:ln w="19050" cap="flat" cmpd="sng" algn="ctr">
            <a:solidFill>
              <a:schemeClr val="tx2">
                <a:lumMod val="75000"/>
              </a:schemeClr>
            </a:solidFill>
            <a:prstDash val="solid"/>
            <a:round/>
            <a:headEnd type="none" w="med" len="med"/>
            <a:tailEnd type="triangle"/>
          </a:ln>
          <a:effectLst/>
        </p:spPr>
      </p:cxnSp>
      <p:cxnSp>
        <p:nvCxnSpPr>
          <p:cNvPr id="70" name="Straight Arrow Connector 29">
            <a:extLst>
              <a:ext uri="{FF2B5EF4-FFF2-40B4-BE49-F238E27FC236}">
                <a16:creationId xmlns:a16="http://schemas.microsoft.com/office/drawing/2014/main" id="{1E65843D-5388-4902-9121-7B3CACAA00A6}"/>
              </a:ext>
            </a:extLst>
          </p:cNvPr>
          <p:cNvCxnSpPr>
            <a:cxnSpLocks/>
            <a:stCxn id="51" idx="2"/>
            <a:endCxn id="57" idx="0"/>
          </p:cNvCxnSpPr>
          <p:nvPr/>
        </p:nvCxnSpPr>
        <p:spPr bwMode="auto">
          <a:xfrm flipH="1">
            <a:off x="8015576" y="4260138"/>
            <a:ext cx="5473" cy="261462"/>
          </a:xfrm>
          <a:prstGeom prst="straightConnector1">
            <a:avLst/>
          </a:prstGeom>
          <a:solidFill>
            <a:schemeClr val="accent1"/>
          </a:solidFill>
          <a:ln w="19050" cap="flat" cmpd="sng" algn="ctr">
            <a:solidFill>
              <a:schemeClr val="tx2">
                <a:lumMod val="75000"/>
              </a:schemeClr>
            </a:solidFill>
            <a:prstDash val="solid"/>
            <a:round/>
            <a:headEnd type="none" w="med" len="med"/>
            <a:tailEnd type="triangle"/>
          </a:ln>
          <a:effectLst/>
        </p:spPr>
      </p:cxnSp>
      <p:cxnSp>
        <p:nvCxnSpPr>
          <p:cNvPr id="82" name="Connector: Elbow 47">
            <a:extLst>
              <a:ext uri="{FF2B5EF4-FFF2-40B4-BE49-F238E27FC236}">
                <a16:creationId xmlns:a16="http://schemas.microsoft.com/office/drawing/2014/main" id="{9477D5F7-9369-405D-B4B4-86C73A4749CE}"/>
              </a:ext>
            </a:extLst>
          </p:cNvPr>
          <p:cNvCxnSpPr>
            <a:stCxn id="42" idx="3"/>
            <a:endCxn id="49" idx="1"/>
          </p:cNvCxnSpPr>
          <p:nvPr/>
        </p:nvCxnSpPr>
        <p:spPr bwMode="auto">
          <a:xfrm>
            <a:off x="1766939" y="2762930"/>
            <a:ext cx="5744114" cy="1837"/>
          </a:xfrm>
          <a:prstGeom prst="bentConnector3">
            <a:avLst>
              <a:gd name="adj1" fmla="val 50000"/>
            </a:avLst>
          </a:prstGeom>
          <a:solidFill>
            <a:schemeClr val="accent1"/>
          </a:solidFill>
          <a:ln w="19050" cap="flat" cmpd="sng" algn="ctr">
            <a:solidFill>
              <a:schemeClr val="tx2">
                <a:lumMod val="75000"/>
              </a:schemeClr>
            </a:solidFill>
            <a:prstDash val="solid"/>
            <a:round/>
            <a:headEnd type="none" w="med" len="med"/>
            <a:tailEnd type="triangle"/>
          </a:ln>
          <a:effectLst/>
        </p:spPr>
      </p:cxnSp>
      <p:cxnSp>
        <p:nvCxnSpPr>
          <p:cNvPr id="88" name="Connector: Elbow 47">
            <a:extLst>
              <a:ext uri="{FF2B5EF4-FFF2-40B4-BE49-F238E27FC236}">
                <a16:creationId xmlns:a16="http://schemas.microsoft.com/office/drawing/2014/main" id="{9477D5F7-9369-405D-B4B4-86C73A4749CE}"/>
              </a:ext>
            </a:extLst>
          </p:cNvPr>
          <p:cNvCxnSpPr>
            <a:stCxn id="57" idx="1"/>
            <a:endCxn id="55" idx="3"/>
          </p:cNvCxnSpPr>
          <p:nvPr/>
        </p:nvCxnSpPr>
        <p:spPr bwMode="auto">
          <a:xfrm rot="10800000">
            <a:off x="4327207" y="4730839"/>
            <a:ext cx="3180896" cy="2649"/>
          </a:xfrm>
          <a:prstGeom prst="bentConnector3">
            <a:avLst>
              <a:gd name="adj1" fmla="val 50000"/>
            </a:avLst>
          </a:prstGeom>
          <a:solidFill>
            <a:schemeClr val="accent1"/>
          </a:solidFill>
          <a:ln w="19050" cap="flat" cmpd="sng" algn="ctr">
            <a:solidFill>
              <a:schemeClr val="tx2">
                <a:lumMod val="75000"/>
              </a:schemeClr>
            </a:solidFill>
            <a:prstDash val="solid"/>
            <a:round/>
            <a:headEnd type="none" w="med" len="med"/>
            <a:tailEnd type="triangle"/>
          </a:ln>
          <a:effectLst/>
        </p:spPr>
      </p:cxnSp>
      <p:cxnSp>
        <p:nvCxnSpPr>
          <p:cNvPr id="94" name="Connector: Elbow 47">
            <a:extLst>
              <a:ext uri="{FF2B5EF4-FFF2-40B4-BE49-F238E27FC236}">
                <a16:creationId xmlns:a16="http://schemas.microsoft.com/office/drawing/2014/main" id="{9477D5F7-9369-405D-B4B4-86C73A4749CE}"/>
              </a:ext>
            </a:extLst>
          </p:cNvPr>
          <p:cNvCxnSpPr>
            <a:stCxn id="55" idx="1"/>
            <a:endCxn id="54" idx="3"/>
          </p:cNvCxnSpPr>
          <p:nvPr/>
        </p:nvCxnSpPr>
        <p:spPr bwMode="auto">
          <a:xfrm rot="10800000">
            <a:off x="2998447" y="4727784"/>
            <a:ext cx="313814" cy="3055"/>
          </a:xfrm>
          <a:prstGeom prst="bentConnector3">
            <a:avLst>
              <a:gd name="adj1" fmla="val 50000"/>
            </a:avLst>
          </a:prstGeom>
          <a:solidFill>
            <a:schemeClr val="accent1"/>
          </a:solidFill>
          <a:ln w="19050" cap="flat" cmpd="sng" algn="ctr">
            <a:solidFill>
              <a:schemeClr val="tx2">
                <a:lumMod val="75000"/>
              </a:schemeClr>
            </a:solidFill>
            <a:prstDash val="solid"/>
            <a:round/>
            <a:headEnd type="none" w="med" len="med"/>
            <a:tailEnd type="triangle"/>
          </a:ln>
          <a:effectLst/>
        </p:spPr>
      </p:cxnSp>
      <p:sp>
        <p:nvSpPr>
          <p:cNvPr id="100" name="Line 37">
            <a:extLst>
              <a:ext uri="{FF2B5EF4-FFF2-40B4-BE49-F238E27FC236}">
                <a16:creationId xmlns:a16="http://schemas.microsoft.com/office/drawing/2014/main" id="{D45D2F81-4776-4950-B244-A19C9897E8F9}"/>
              </a:ext>
            </a:extLst>
          </p:cNvPr>
          <p:cNvSpPr>
            <a:spLocks noChangeShapeType="1"/>
          </p:cNvSpPr>
          <p:nvPr/>
        </p:nvSpPr>
        <p:spPr bwMode="auto">
          <a:xfrm>
            <a:off x="4406160" y="1545325"/>
            <a:ext cx="0" cy="4604463"/>
          </a:xfrm>
          <a:prstGeom prst="line">
            <a:avLst/>
          </a:prstGeom>
          <a:noFill/>
          <a:ln w="9525">
            <a:solidFill>
              <a:schemeClr val="tx2"/>
            </a:solidFill>
            <a:prstDash val="dash"/>
            <a:round/>
            <a:headEnd/>
            <a:tailEnd/>
          </a:ln>
        </p:spPr>
        <p:txBody>
          <a:bodyPr anchor="ctr"/>
          <a:lstStyle/>
          <a:p>
            <a:endParaRPr lang="zh-CN" altLang="en-US" b="0">
              <a:solidFill>
                <a:schemeClr val="tx1"/>
              </a:solidFill>
              <a:latin typeface="微软雅黑" panose="020B0503020204020204" pitchFamily="34" charset="-122"/>
              <a:ea typeface="微软雅黑" panose="020B0503020204020204" pitchFamily="34" charset="-122"/>
            </a:endParaRPr>
          </a:p>
        </p:txBody>
      </p:sp>
      <p:sp>
        <p:nvSpPr>
          <p:cNvPr id="101" name="Line 37">
            <a:extLst>
              <a:ext uri="{FF2B5EF4-FFF2-40B4-BE49-F238E27FC236}">
                <a16:creationId xmlns:a16="http://schemas.microsoft.com/office/drawing/2014/main" id="{D45D2F81-4776-4950-B244-A19C9897E8F9}"/>
              </a:ext>
            </a:extLst>
          </p:cNvPr>
          <p:cNvSpPr>
            <a:spLocks noChangeShapeType="1"/>
          </p:cNvSpPr>
          <p:nvPr/>
        </p:nvSpPr>
        <p:spPr bwMode="auto">
          <a:xfrm>
            <a:off x="7068674" y="1545325"/>
            <a:ext cx="0" cy="4604463"/>
          </a:xfrm>
          <a:prstGeom prst="line">
            <a:avLst/>
          </a:prstGeom>
          <a:noFill/>
          <a:ln w="9525">
            <a:solidFill>
              <a:schemeClr val="tx2"/>
            </a:solidFill>
            <a:prstDash val="dash"/>
            <a:round/>
            <a:headEnd/>
            <a:tailEnd/>
          </a:ln>
        </p:spPr>
        <p:txBody>
          <a:bodyPr anchor="ctr"/>
          <a:lstStyle/>
          <a:p>
            <a:endParaRPr lang="zh-CN" altLang="en-US" b="0">
              <a:solidFill>
                <a:schemeClr val="tx1"/>
              </a:solidFill>
              <a:latin typeface="微软雅黑" panose="020B0503020204020204" pitchFamily="34" charset="-122"/>
              <a:ea typeface="微软雅黑" panose="020B0503020204020204" pitchFamily="34" charset="-122"/>
            </a:endParaRPr>
          </a:p>
        </p:txBody>
      </p:sp>
      <p:sp>
        <p:nvSpPr>
          <p:cNvPr id="102" name="文本框 101"/>
          <p:cNvSpPr txBox="1"/>
          <p:nvPr/>
        </p:nvSpPr>
        <p:spPr bwMode="auto">
          <a:xfrm>
            <a:off x="1057837" y="6311153"/>
            <a:ext cx="69587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kumimoji="1" lang="zh-CN" altLang="en-US" b="0" dirty="0">
                <a:solidFill>
                  <a:srgbClr val="000000"/>
                </a:solidFill>
                <a:latin typeface="微软雅黑"/>
                <a:ea typeface="微软雅黑"/>
                <a:cs typeface="微软雅黑"/>
              </a:rPr>
              <a:t>图示：</a:t>
            </a:r>
          </a:p>
        </p:txBody>
      </p:sp>
      <p:sp>
        <p:nvSpPr>
          <p:cNvPr id="105" name="圆角矩形 9">
            <a:extLst>
              <a:ext uri="{FF2B5EF4-FFF2-40B4-BE49-F238E27FC236}">
                <a16:creationId xmlns:a16="http://schemas.microsoft.com/office/drawing/2014/main" id="{EFB1A767-640C-4D64-8877-157B02BDD6B1}"/>
              </a:ext>
            </a:extLst>
          </p:cNvPr>
          <p:cNvSpPr/>
          <p:nvPr/>
        </p:nvSpPr>
        <p:spPr bwMode="auto">
          <a:xfrm>
            <a:off x="1661241" y="6386732"/>
            <a:ext cx="579938" cy="203685"/>
          </a:xfrm>
          <a:prstGeom prst="roundRect">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b="0" dirty="0">
                <a:solidFill>
                  <a:prstClr val="black"/>
                </a:solidFill>
                <a:latin typeface="微软雅黑" panose="020B0503020204020204" pitchFamily="34" charset="-122"/>
                <a:ea typeface="微软雅黑" panose="020B0503020204020204" pitchFamily="34" charset="-122"/>
              </a:rPr>
              <a:t>SAP</a:t>
            </a:r>
            <a:endParaRPr kumimoji="1" lang="zh-CN" altLang="en-US" b="0" dirty="0">
              <a:solidFill>
                <a:prstClr val="black"/>
              </a:solidFill>
              <a:latin typeface="微软雅黑" panose="020B0503020204020204" pitchFamily="34" charset="-122"/>
              <a:ea typeface="微软雅黑" panose="020B0503020204020204" pitchFamily="34" charset="-122"/>
            </a:endParaRPr>
          </a:p>
        </p:txBody>
      </p:sp>
      <p:sp>
        <p:nvSpPr>
          <p:cNvPr id="107" name="圆角矩形 9">
            <a:extLst>
              <a:ext uri="{FF2B5EF4-FFF2-40B4-BE49-F238E27FC236}">
                <a16:creationId xmlns:a16="http://schemas.microsoft.com/office/drawing/2014/main" id="{EFB1A767-640C-4D64-8877-157B02BDD6B1}"/>
              </a:ext>
            </a:extLst>
          </p:cNvPr>
          <p:cNvSpPr/>
          <p:nvPr/>
        </p:nvSpPr>
        <p:spPr bwMode="auto">
          <a:xfrm>
            <a:off x="2357120" y="6386007"/>
            <a:ext cx="579938" cy="203685"/>
          </a:xfrm>
          <a:prstGeom prst="roundRect">
            <a:avLst/>
          </a:prstGeom>
          <a:solidFill>
            <a:schemeClr val="accent3">
              <a:lumMod val="60000"/>
              <a:lumOff val="4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b="0" dirty="0">
                <a:solidFill>
                  <a:prstClr val="black"/>
                </a:solidFill>
                <a:latin typeface="微软雅黑" panose="020B0503020204020204" pitchFamily="34" charset="-122"/>
                <a:ea typeface="微软雅黑" panose="020B0503020204020204" pitchFamily="34" charset="-122"/>
              </a:rPr>
              <a:t>GSP</a:t>
            </a:r>
            <a:endParaRPr kumimoji="1" lang="zh-CN" altLang="en-US" b="0" dirty="0">
              <a:solidFill>
                <a:prstClr val="black"/>
              </a:solidFill>
              <a:latin typeface="微软雅黑" panose="020B0503020204020204" pitchFamily="34" charset="-122"/>
              <a:ea typeface="微软雅黑" panose="020B0503020204020204" pitchFamily="34" charset="-122"/>
            </a:endParaRPr>
          </a:p>
        </p:txBody>
      </p:sp>
      <p:sp>
        <p:nvSpPr>
          <p:cNvPr id="108" name="圆角矩形 9">
            <a:extLst>
              <a:ext uri="{FF2B5EF4-FFF2-40B4-BE49-F238E27FC236}">
                <a16:creationId xmlns:a16="http://schemas.microsoft.com/office/drawing/2014/main" id="{EFB1A767-640C-4D64-8877-157B02BDD6B1}"/>
              </a:ext>
            </a:extLst>
          </p:cNvPr>
          <p:cNvSpPr/>
          <p:nvPr/>
        </p:nvSpPr>
        <p:spPr bwMode="auto">
          <a:xfrm>
            <a:off x="3052999" y="6383669"/>
            <a:ext cx="579938" cy="203685"/>
          </a:xfrm>
          <a:prstGeom prst="roundRect">
            <a:avLst/>
          </a:prstGeom>
          <a:solidFill>
            <a:srgbClr val="FFC00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b="0" dirty="0">
                <a:solidFill>
                  <a:prstClr val="black"/>
                </a:solidFill>
                <a:latin typeface="微软雅黑" panose="020B0503020204020204" pitchFamily="34" charset="-122"/>
                <a:ea typeface="微软雅黑" panose="020B0503020204020204" pitchFamily="34" charset="-122"/>
              </a:rPr>
              <a:t>MES</a:t>
            </a:r>
            <a:endParaRPr kumimoji="1" lang="zh-CN" altLang="en-US" b="0" dirty="0">
              <a:solidFill>
                <a:prstClr val="black"/>
              </a:solidFill>
              <a:latin typeface="微软雅黑" panose="020B0503020204020204" pitchFamily="34" charset="-122"/>
              <a:ea typeface="微软雅黑" panose="020B0503020204020204" pitchFamily="34" charset="-122"/>
            </a:endParaRPr>
          </a:p>
        </p:txBody>
      </p:sp>
      <p:sp>
        <p:nvSpPr>
          <p:cNvPr id="109" name="圆角矩形 9">
            <a:extLst>
              <a:ext uri="{FF2B5EF4-FFF2-40B4-BE49-F238E27FC236}">
                <a16:creationId xmlns:a16="http://schemas.microsoft.com/office/drawing/2014/main" id="{EFB1A767-640C-4D64-8877-157B02BDD6B1}"/>
              </a:ext>
            </a:extLst>
          </p:cNvPr>
          <p:cNvSpPr/>
          <p:nvPr/>
        </p:nvSpPr>
        <p:spPr bwMode="auto">
          <a:xfrm>
            <a:off x="3779117" y="6383669"/>
            <a:ext cx="579938" cy="203685"/>
          </a:xfrm>
          <a:prstGeom prst="roundRect">
            <a:avLst/>
          </a:prstGeom>
          <a:solidFill>
            <a:srgbClr val="16AE4A"/>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b="0" dirty="0">
                <a:solidFill>
                  <a:prstClr val="black"/>
                </a:solidFill>
                <a:latin typeface="微软雅黑" panose="020B0503020204020204" pitchFamily="34" charset="-122"/>
                <a:ea typeface="微软雅黑" panose="020B0503020204020204" pitchFamily="34" charset="-122"/>
              </a:rPr>
              <a:t>BCP</a:t>
            </a:r>
            <a:endParaRPr kumimoji="1" lang="zh-CN" altLang="en-US" b="0" dirty="0">
              <a:solidFill>
                <a:prstClr val="black"/>
              </a:solidFill>
              <a:latin typeface="微软雅黑" panose="020B0503020204020204" pitchFamily="34" charset="-122"/>
              <a:ea typeface="微软雅黑" panose="020B0503020204020204" pitchFamily="34" charset="-122"/>
            </a:endParaRPr>
          </a:p>
        </p:txBody>
      </p:sp>
      <p:sp>
        <p:nvSpPr>
          <p:cNvPr id="110" name="圆角矩形 9">
            <a:extLst>
              <a:ext uri="{FF2B5EF4-FFF2-40B4-BE49-F238E27FC236}">
                <a16:creationId xmlns:a16="http://schemas.microsoft.com/office/drawing/2014/main" id="{EFB1A767-640C-4D64-8877-157B02BDD6B1}"/>
              </a:ext>
            </a:extLst>
          </p:cNvPr>
          <p:cNvSpPr/>
          <p:nvPr/>
        </p:nvSpPr>
        <p:spPr bwMode="auto">
          <a:xfrm>
            <a:off x="4505235" y="6382873"/>
            <a:ext cx="579938" cy="203685"/>
          </a:xfrm>
          <a:prstGeom prst="roundRect">
            <a:avLst/>
          </a:prstGeom>
          <a:no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系统外</a:t>
            </a:r>
          </a:p>
        </p:txBody>
      </p:sp>
      <p:sp>
        <p:nvSpPr>
          <p:cNvPr id="114" name="圆角矩形 9">
            <a:extLst>
              <a:ext uri="{FF2B5EF4-FFF2-40B4-BE49-F238E27FC236}">
                <a16:creationId xmlns:a16="http://schemas.microsoft.com/office/drawing/2014/main" id="{EFB1A767-640C-4D64-8877-157B02BDD6B1}"/>
              </a:ext>
            </a:extLst>
          </p:cNvPr>
          <p:cNvSpPr/>
          <p:nvPr/>
        </p:nvSpPr>
        <p:spPr bwMode="auto">
          <a:xfrm>
            <a:off x="5285762" y="6382873"/>
            <a:ext cx="641470" cy="203685"/>
          </a:xfrm>
          <a:prstGeom prst="roundRect">
            <a:avLst/>
          </a:prstGeom>
          <a:solidFill>
            <a:srgbClr val="FFFF0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b="0" dirty="0">
                <a:solidFill>
                  <a:prstClr val="black"/>
                </a:solidFill>
                <a:latin typeface="微软雅黑" panose="020B0503020204020204" pitchFamily="34" charset="-122"/>
                <a:ea typeface="微软雅黑" panose="020B0503020204020204" pitchFamily="34" charset="-122"/>
              </a:rPr>
              <a:t>NMAM</a:t>
            </a:r>
            <a:endParaRPr kumimoji="1" lang="zh-CN" altLang="en-US" b="0" dirty="0">
              <a:solidFill>
                <a:prstClr val="black"/>
              </a:solidFill>
              <a:latin typeface="微软雅黑" panose="020B0503020204020204" pitchFamily="34" charset="-122"/>
              <a:ea typeface="微软雅黑" panose="020B0503020204020204" pitchFamily="34" charset="-122"/>
            </a:endParaRPr>
          </a:p>
        </p:txBody>
      </p:sp>
      <p:sp>
        <p:nvSpPr>
          <p:cNvPr id="53" name="圆角矩形 9">
            <a:extLst>
              <a:ext uri="{FF2B5EF4-FFF2-40B4-BE49-F238E27FC236}">
                <a16:creationId xmlns:a16="http://schemas.microsoft.com/office/drawing/2014/main" id="{EFB1A767-640C-4D64-8877-157B02BDD6B1}"/>
              </a:ext>
            </a:extLst>
          </p:cNvPr>
          <p:cNvSpPr/>
          <p:nvPr/>
        </p:nvSpPr>
        <p:spPr bwMode="auto">
          <a:xfrm>
            <a:off x="3300674" y="5204328"/>
            <a:ext cx="1014946" cy="423774"/>
          </a:xfrm>
          <a:prstGeom prst="roundRect">
            <a:avLst/>
          </a:prstGeom>
          <a:no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实物从分拣区配送工位</a:t>
            </a:r>
          </a:p>
        </p:txBody>
      </p:sp>
      <p:sp>
        <p:nvSpPr>
          <p:cNvPr id="56" name="圆角矩形 9">
            <a:extLst>
              <a:ext uri="{FF2B5EF4-FFF2-40B4-BE49-F238E27FC236}">
                <a16:creationId xmlns:a16="http://schemas.microsoft.com/office/drawing/2014/main" id="{EFB1A767-640C-4D64-8877-157B02BDD6B1}"/>
              </a:ext>
            </a:extLst>
          </p:cNvPr>
          <p:cNvSpPr/>
          <p:nvPr/>
        </p:nvSpPr>
        <p:spPr bwMode="auto">
          <a:xfrm>
            <a:off x="3300674" y="5810666"/>
            <a:ext cx="1014946" cy="423774"/>
          </a:xfrm>
          <a:prstGeom prst="roundRect">
            <a:avLst/>
          </a:prstGeom>
          <a:no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接收实物</a:t>
            </a:r>
          </a:p>
        </p:txBody>
      </p:sp>
      <p:sp>
        <p:nvSpPr>
          <p:cNvPr id="58" name="圆角矩形 9">
            <a:extLst>
              <a:ext uri="{FF2B5EF4-FFF2-40B4-BE49-F238E27FC236}">
                <a16:creationId xmlns:a16="http://schemas.microsoft.com/office/drawing/2014/main" id="{EFB1A767-640C-4D64-8877-157B02BDD6B1}"/>
              </a:ext>
            </a:extLst>
          </p:cNvPr>
          <p:cNvSpPr/>
          <p:nvPr/>
        </p:nvSpPr>
        <p:spPr bwMode="auto">
          <a:xfrm>
            <a:off x="1987265" y="5164876"/>
            <a:ext cx="1014946" cy="423774"/>
          </a:xfrm>
          <a:prstGeom prst="roundRect">
            <a:avLst/>
          </a:prstGeom>
          <a:solidFill>
            <a:srgbClr val="FFC00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拉动点与配送点设置</a:t>
            </a:r>
          </a:p>
        </p:txBody>
      </p:sp>
      <p:cxnSp>
        <p:nvCxnSpPr>
          <p:cNvPr id="60" name="Connector: Elbow 47">
            <a:extLst>
              <a:ext uri="{FF2B5EF4-FFF2-40B4-BE49-F238E27FC236}">
                <a16:creationId xmlns:a16="http://schemas.microsoft.com/office/drawing/2014/main" id="{9477D5F7-9369-405D-B4B4-86C73A4749CE}"/>
              </a:ext>
            </a:extLst>
          </p:cNvPr>
          <p:cNvCxnSpPr>
            <a:stCxn id="53" idx="2"/>
            <a:endCxn id="56" idx="0"/>
          </p:cNvCxnSpPr>
          <p:nvPr/>
        </p:nvCxnSpPr>
        <p:spPr bwMode="auto">
          <a:xfrm rot="5400000">
            <a:off x="3716865" y="5719384"/>
            <a:ext cx="182564" cy="12700"/>
          </a:xfrm>
          <a:prstGeom prst="bentConnector3">
            <a:avLst>
              <a:gd name="adj1" fmla="val 50000"/>
            </a:avLst>
          </a:prstGeom>
          <a:solidFill>
            <a:schemeClr val="accent1"/>
          </a:solidFill>
          <a:ln w="19050" cap="flat" cmpd="sng" algn="ctr">
            <a:solidFill>
              <a:schemeClr val="tx2">
                <a:lumMod val="75000"/>
              </a:schemeClr>
            </a:solidFill>
            <a:prstDash val="solid"/>
            <a:round/>
            <a:headEnd type="none" w="med" len="med"/>
            <a:tailEnd type="triangle"/>
          </a:ln>
          <a:effectLst/>
        </p:spPr>
      </p:cxnSp>
      <p:cxnSp>
        <p:nvCxnSpPr>
          <p:cNvPr id="61" name="Connector: Elbow 47">
            <a:extLst>
              <a:ext uri="{FF2B5EF4-FFF2-40B4-BE49-F238E27FC236}">
                <a16:creationId xmlns:a16="http://schemas.microsoft.com/office/drawing/2014/main" id="{9477D5F7-9369-405D-B4B4-86C73A4749CE}"/>
              </a:ext>
            </a:extLst>
          </p:cNvPr>
          <p:cNvCxnSpPr>
            <a:stCxn id="52" idx="3"/>
            <a:endCxn id="53" idx="1"/>
          </p:cNvCxnSpPr>
          <p:nvPr/>
        </p:nvCxnSpPr>
        <p:spPr bwMode="auto">
          <a:xfrm flipV="1">
            <a:off x="2998447" y="5416215"/>
            <a:ext cx="302227" cy="606377"/>
          </a:xfrm>
          <a:prstGeom prst="bentConnector3">
            <a:avLst>
              <a:gd name="adj1" fmla="val 50000"/>
            </a:avLst>
          </a:prstGeom>
          <a:solidFill>
            <a:schemeClr val="accent1"/>
          </a:solidFill>
          <a:ln w="19050" cap="flat" cmpd="sng" algn="ctr">
            <a:solidFill>
              <a:schemeClr val="tx2">
                <a:lumMod val="75000"/>
              </a:schemeClr>
            </a:solidFill>
            <a:prstDash val="solid"/>
            <a:round/>
            <a:headEnd type="none" w="med" len="med"/>
            <a:tailEnd type="triangle"/>
          </a:ln>
          <a:effectLst/>
        </p:spPr>
      </p:cxnSp>
      <p:cxnSp>
        <p:nvCxnSpPr>
          <p:cNvPr id="63" name="Connector: Elbow 47">
            <a:extLst>
              <a:ext uri="{FF2B5EF4-FFF2-40B4-BE49-F238E27FC236}">
                <a16:creationId xmlns:a16="http://schemas.microsoft.com/office/drawing/2014/main" id="{9477D5F7-9369-405D-B4B4-86C73A4749CE}"/>
              </a:ext>
            </a:extLst>
          </p:cNvPr>
          <p:cNvCxnSpPr>
            <a:stCxn id="58" idx="2"/>
            <a:endCxn id="52" idx="0"/>
          </p:cNvCxnSpPr>
          <p:nvPr/>
        </p:nvCxnSpPr>
        <p:spPr bwMode="auto">
          <a:xfrm rot="5400000">
            <a:off x="2381829" y="5697795"/>
            <a:ext cx="222055" cy="3764"/>
          </a:xfrm>
          <a:prstGeom prst="bentConnector3">
            <a:avLst>
              <a:gd name="adj1" fmla="val 50000"/>
            </a:avLst>
          </a:prstGeom>
          <a:solidFill>
            <a:schemeClr val="accent1"/>
          </a:solidFill>
          <a:ln w="19050" cap="flat" cmpd="sng" algn="ctr">
            <a:solidFill>
              <a:schemeClr val="tx2">
                <a:lumMod val="75000"/>
              </a:schemeClr>
            </a:solidFill>
            <a:prstDash val="solid"/>
            <a:round/>
            <a:headEnd type="none" w="med" len="med"/>
            <a:tailEnd type="triangle"/>
          </a:ln>
          <a:effectLst/>
        </p:spPr>
      </p:cxnSp>
      <p:sp>
        <p:nvSpPr>
          <p:cNvPr id="16" name="圆角矩形 15"/>
          <p:cNvSpPr/>
          <p:nvPr/>
        </p:nvSpPr>
        <p:spPr bwMode="auto">
          <a:xfrm>
            <a:off x="1766939" y="5028936"/>
            <a:ext cx="2738296" cy="1282217"/>
          </a:xfrm>
          <a:prstGeom prst="roundRect">
            <a:avLst/>
          </a:prstGeom>
          <a:solidFill>
            <a:schemeClr val="accent6">
              <a:lumMod val="40000"/>
              <a:lumOff val="60000"/>
              <a:alpha val="24000"/>
            </a:schemeClr>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endParaRPr kumimoji="1" lang="zh-CN" altLang="en-US" sz="1000" b="0" dirty="0">
              <a:solidFill>
                <a:schemeClr val="accent1">
                  <a:lumMod val="75000"/>
                </a:schemeClr>
              </a:solidFill>
              <a:latin typeface="微软雅黑" pitchFamily="34" charset="-122"/>
              <a:ea typeface="微软雅黑" pitchFamily="34" charset="-122"/>
            </a:endParaRPr>
          </a:p>
        </p:txBody>
      </p:sp>
      <p:sp>
        <p:nvSpPr>
          <p:cNvPr id="17" name="圆角矩形标注 16"/>
          <p:cNvSpPr/>
          <p:nvPr/>
        </p:nvSpPr>
        <p:spPr bwMode="auto">
          <a:xfrm>
            <a:off x="4770728" y="5222075"/>
            <a:ext cx="928273" cy="645790"/>
          </a:xfrm>
          <a:prstGeom prst="wedgeRoundRectCallout">
            <a:avLst>
              <a:gd name="adj1" fmla="val -78552"/>
              <a:gd name="adj2" fmla="val 92950"/>
              <a:gd name="adj3" fmla="val 16667"/>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schemeClr val="accent1">
                    <a:lumMod val="75000"/>
                  </a:schemeClr>
                </a:solidFill>
                <a:latin typeface="微软雅黑" pitchFamily="34" charset="-122"/>
                <a:ea typeface="微软雅黑" pitchFamily="34" charset="-122"/>
              </a:rPr>
              <a:t>分拣区至工位配送，与帐务无关</a:t>
            </a:r>
          </a:p>
        </p:txBody>
      </p:sp>
      <p:sp>
        <p:nvSpPr>
          <p:cNvPr id="76" name="圆角矩形 9">
            <a:extLst>
              <a:ext uri="{FF2B5EF4-FFF2-40B4-BE49-F238E27FC236}">
                <a16:creationId xmlns:a16="http://schemas.microsoft.com/office/drawing/2014/main" id="{EFB1A767-640C-4D64-8877-157B02BDD6B1}"/>
              </a:ext>
            </a:extLst>
          </p:cNvPr>
          <p:cNvSpPr/>
          <p:nvPr/>
        </p:nvSpPr>
        <p:spPr bwMode="auto">
          <a:xfrm>
            <a:off x="6096000" y="6365553"/>
            <a:ext cx="736684" cy="224140"/>
          </a:xfrm>
          <a:prstGeom prst="roundRect">
            <a:avLst/>
          </a:prstGeom>
          <a:solidFill>
            <a:schemeClr val="accent4">
              <a:lumMod val="60000"/>
              <a:lumOff val="4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三方物流</a:t>
            </a:r>
          </a:p>
        </p:txBody>
      </p:sp>
      <p:sp>
        <p:nvSpPr>
          <p:cNvPr id="64" name="燕尾形 40">
            <a:extLst>
              <a:ext uri="{FF2B5EF4-FFF2-40B4-BE49-F238E27FC236}">
                <a16:creationId xmlns:a16="http://schemas.microsoft.com/office/drawing/2014/main" id="{445F35A2-2D8C-4899-B816-784908597710}"/>
              </a:ext>
            </a:extLst>
          </p:cNvPr>
          <p:cNvSpPr/>
          <p:nvPr/>
        </p:nvSpPr>
        <p:spPr bwMode="auto">
          <a:xfrm>
            <a:off x="5473224"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pPr>
            <a:r>
              <a:rPr lang="zh-CN" altLang="en-US" sz="1000" kern="0" dirty="0">
                <a:solidFill>
                  <a:schemeClr val="bg1">
                    <a:lumMod val="65000"/>
                  </a:schemeClr>
                </a:solidFill>
                <a:latin typeface="微软雅黑" pitchFamily="34" charset="-122"/>
                <a:ea typeface="微软雅黑" pitchFamily="34" charset="-122"/>
              </a:rPr>
              <a:t>条码</a:t>
            </a:r>
            <a:r>
              <a:rPr lang="zh-CN" altLang="en-US" sz="1000" kern="0">
                <a:solidFill>
                  <a:schemeClr val="bg1">
                    <a:lumMod val="65000"/>
                  </a:schemeClr>
                </a:solidFill>
                <a:latin typeface="微软雅黑" pitchFamily="34" charset="-122"/>
                <a:ea typeface="微软雅黑" pitchFamily="34" charset="-122"/>
              </a:rPr>
              <a:t>应用</a:t>
            </a:r>
            <a:r>
              <a:rPr lang="en-US" altLang="zh-CN" sz="1000" kern="0" dirty="0">
                <a:solidFill>
                  <a:schemeClr val="bg1">
                    <a:lumMod val="65000"/>
                  </a:schemeClr>
                </a:solidFill>
                <a:latin typeface="微软雅黑" pitchFamily="34" charset="-122"/>
                <a:ea typeface="微软雅黑" pitchFamily="34" charset="-122"/>
              </a:rPr>
              <a:t>	</a:t>
            </a:r>
            <a:endParaRPr lang="zh-CN" altLang="en-US" sz="1000" kern="0" dirty="0">
              <a:solidFill>
                <a:schemeClr val="bg1">
                  <a:lumMod val="65000"/>
                </a:schemeClr>
              </a:solidFill>
              <a:latin typeface="微软雅黑" pitchFamily="34" charset="-122"/>
              <a:ea typeface="微软雅黑" pitchFamily="34" charset="-122"/>
            </a:endParaRPr>
          </a:p>
        </p:txBody>
      </p:sp>
      <p:sp>
        <p:nvSpPr>
          <p:cNvPr id="65" name="燕尾形 40">
            <a:extLst>
              <a:ext uri="{FF2B5EF4-FFF2-40B4-BE49-F238E27FC236}">
                <a16:creationId xmlns:a16="http://schemas.microsoft.com/office/drawing/2014/main" id="{6E06D53A-4940-4242-AC88-248109D9897C}"/>
              </a:ext>
            </a:extLst>
          </p:cNvPr>
          <p:cNvSpPr/>
          <p:nvPr/>
        </p:nvSpPr>
        <p:spPr bwMode="auto">
          <a:xfrm>
            <a:off x="6169431"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pPr>
            <a:r>
              <a:rPr lang="en-US" altLang="zh-CN" sz="1000" kern="0" dirty="0">
                <a:solidFill>
                  <a:schemeClr val="bg1">
                    <a:lumMod val="65000"/>
                  </a:schemeClr>
                </a:solidFill>
                <a:latin typeface="微软雅黑" pitchFamily="34" charset="-122"/>
                <a:ea typeface="微软雅黑" pitchFamily="34" charset="-122"/>
              </a:rPr>
              <a:t>WM</a:t>
            </a:r>
            <a:r>
              <a:rPr lang="zh-CN" altLang="en-US" sz="1000" kern="0" dirty="0">
                <a:solidFill>
                  <a:schemeClr val="bg1">
                    <a:lumMod val="65000"/>
                  </a:schemeClr>
                </a:solidFill>
                <a:latin typeface="微软雅黑" pitchFamily="34" charset="-122"/>
                <a:ea typeface="微软雅黑" pitchFamily="34" charset="-122"/>
              </a:rPr>
              <a:t>应用</a:t>
            </a:r>
          </a:p>
        </p:txBody>
      </p:sp>
      <p:sp>
        <p:nvSpPr>
          <p:cNvPr id="66" name="燕尾形 40">
            <a:extLst>
              <a:ext uri="{FF2B5EF4-FFF2-40B4-BE49-F238E27FC236}">
                <a16:creationId xmlns:a16="http://schemas.microsoft.com/office/drawing/2014/main" id="{A575DFD0-CF50-46D8-95CA-443211B15FA6}"/>
              </a:ext>
            </a:extLst>
          </p:cNvPr>
          <p:cNvSpPr/>
          <p:nvPr/>
        </p:nvSpPr>
        <p:spPr bwMode="auto">
          <a:xfrm>
            <a:off x="6865638" y="167859"/>
            <a:ext cx="828000" cy="324000"/>
          </a:xfrm>
          <a:prstGeom prst="chevron">
            <a:avLst>
              <a:gd name="adj" fmla="val 36455"/>
            </a:avLst>
          </a:prstGeom>
          <a:solidFill>
            <a:srgbClr val="7889FB"/>
          </a:solidFill>
          <a:ln w="12700" algn="ctr">
            <a:solidFill>
              <a:srgbClr val="000000"/>
            </a:solidFill>
            <a:miter lim="800000"/>
            <a:headEnd/>
            <a:tailEnd/>
          </a:ln>
        </p:spPr>
        <p:txBody>
          <a:bodyPr wrap="none" tIns="72000" anchor="ctr"/>
          <a:lstStyle/>
          <a:p>
            <a:pPr algn="ctr" fontAlgn="auto">
              <a:lnSpc>
                <a:spcPct val="90000"/>
              </a:lnSpc>
              <a:spcBef>
                <a:spcPct val="20000"/>
              </a:spcBef>
              <a:spcAft>
                <a:spcPts val="0"/>
              </a:spcAft>
              <a:buClr>
                <a:srgbClr val="000000"/>
              </a:buClr>
            </a:pPr>
            <a:r>
              <a:rPr lang="zh-CN" altLang="en-US" sz="1000" kern="0" dirty="0">
                <a:latin typeface="微软雅黑" pitchFamily="34" charset="-122"/>
                <a:ea typeface="微软雅黑" pitchFamily="34" charset="-122"/>
              </a:rPr>
              <a:t>配送专题</a:t>
            </a:r>
          </a:p>
        </p:txBody>
      </p:sp>
      <p:sp>
        <p:nvSpPr>
          <p:cNvPr id="67" name="燕尾形 40">
            <a:extLst>
              <a:ext uri="{FF2B5EF4-FFF2-40B4-BE49-F238E27FC236}">
                <a16:creationId xmlns:a16="http://schemas.microsoft.com/office/drawing/2014/main" id="{69F93F84-280D-49A6-A7F6-C56D6F093152}"/>
              </a:ext>
            </a:extLst>
          </p:cNvPr>
          <p:cNvSpPr/>
          <p:nvPr/>
        </p:nvSpPr>
        <p:spPr bwMode="auto">
          <a:xfrm>
            <a:off x="7561845"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defRPr/>
            </a:pPr>
            <a:r>
              <a:rPr lang="zh-CN" altLang="en-US" sz="1000" kern="0" dirty="0">
                <a:solidFill>
                  <a:schemeClr val="bg1">
                    <a:lumMod val="65000"/>
                  </a:schemeClr>
                </a:solidFill>
                <a:latin typeface="微软雅黑" pitchFamily="34" charset="-122"/>
                <a:ea typeface="微软雅黑" pitchFamily="34" charset="-122"/>
              </a:rPr>
              <a:t>废料管理</a:t>
            </a:r>
          </a:p>
        </p:txBody>
      </p:sp>
      <p:sp>
        <p:nvSpPr>
          <p:cNvPr id="71" name="TextBox 2">
            <a:extLst>
              <a:ext uri="{FF2B5EF4-FFF2-40B4-BE49-F238E27FC236}">
                <a16:creationId xmlns:a16="http://schemas.microsoft.com/office/drawing/2014/main" id="{66E6B7CA-0208-431B-A8C6-E899C1CF6BAF}"/>
              </a:ext>
            </a:extLst>
          </p:cNvPr>
          <p:cNvSpPr txBox="1"/>
          <p:nvPr/>
        </p:nvSpPr>
        <p:spPr bwMode="auto">
          <a:xfrm>
            <a:off x="8968377" y="1997032"/>
            <a:ext cx="2772519"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marL="285750" indent="-285750">
              <a:buFont typeface="Wingdings" panose="05000000000000000000" pitchFamily="2" charset="2"/>
              <a:buChar char="§"/>
            </a:pPr>
            <a:r>
              <a:rPr lang="zh-CN" altLang="en-US" sz="1400" b="0" dirty="0">
                <a:solidFill>
                  <a:schemeClr val="tx1"/>
                </a:solidFill>
                <a:latin typeface="微软雅黑" panose="020B0503020204020204" pitchFamily="34" charset="-122"/>
                <a:ea typeface="微软雅黑" panose="020B0503020204020204" pitchFamily="34" charset="-122"/>
              </a:rPr>
              <a:t>直供业务不考虑自有库存</a:t>
            </a:r>
            <a:endParaRPr kumimoji="1" lang="en-US" altLang="zh-CN" b="0" dirty="0">
              <a:solidFill>
                <a:srgbClr val="000000"/>
              </a:solidFill>
              <a:latin typeface="微软雅黑"/>
              <a:ea typeface="微软雅黑"/>
            </a:endParaRPr>
          </a:p>
          <a:p>
            <a:pPr marL="285750" indent="-285750">
              <a:buFont typeface="Wingdings" panose="05000000000000000000" pitchFamily="2" charset="2"/>
              <a:buChar char="§"/>
            </a:pPr>
            <a:r>
              <a:rPr kumimoji="1" lang="zh-CN" altLang="en-US" sz="1400" b="0" dirty="0">
                <a:solidFill>
                  <a:srgbClr val="000000"/>
                </a:solidFill>
                <a:latin typeface="微软雅黑"/>
                <a:ea typeface="微软雅黑"/>
              </a:rPr>
              <a:t>主机机型货源唯一的物料才走直供模式</a:t>
            </a:r>
            <a:endParaRPr kumimoji="1" lang="en-US" altLang="zh-CN" sz="1400" b="0" dirty="0">
              <a:solidFill>
                <a:srgbClr val="000000"/>
              </a:solidFill>
              <a:latin typeface="微软雅黑"/>
              <a:ea typeface="微软雅黑"/>
            </a:endParaRPr>
          </a:p>
          <a:p>
            <a:pPr marL="285750" indent="-285750">
              <a:buFont typeface="Wingdings" panose="05000000000000000000" pitchFamily="2" charset="2"/>
              <a:buChar char="§"/>
            </a:pPr>
            <a:r>
              <a:rPr lang="zh-CN" altLang="en-US" sz="1400" b="0" dirty="0">
                <a:solidFill>
                  <a:schemeClr val="tx1"/>
                </a:solidFill>
                <a:latin typeface="微软雅黑" panose="020B0503020204020204" pitchFamily="34" charset="-122"/>
                <a:ea typeface="微软雅黑" panose="020B0503020204020204" pitchFamily="34" charset="-122"/>
              </a:rPr>
              <a:t>直供业务由制造配送员办理入库</a:t>
            </a:r>
            <a:endParaRPr lang="en-US" altLang="zh-CN" sz="1400" b="0" dirty="0">
              <a:solidFill>
                <a:schemeClr val="tx1"/>
              </a:solidFill>
              <a:latin typeface="微软雅黑" panose="020B0503020204020204" pitchFamily="34" charset="-122"/>
              <a:ea typeface="微软雅黑" panose="020B0503020204020204" pitchFamily="34" charset="-122"/>
            </a:endParaRPr>
          </a:p>
        </p:txBody>
      </p:sp>
      <p:sp>
        <p:nvSpPr>
          <p:cNvPr id="72" name="Rectangle 32">
            <a:extLst>
              <a:ext uri="{FF2B5EF4-FFF2-40B4-BE49-F238E27FC236}">
                <a16:creationId xmlns:a16="http://schemas.microsoft.com/office/drawing/2014/main" id="{C5E08649-BCC2-4740-86D6-B33AB39C4387}"/>
              </a:ext>
            </a:extLst>
          </p:cNvPr>
          <p:cNvSpPr>
            <a:spLocks noChangeArrowheads="1"/>
          </p:cNvSpPr>
          <p:nvPr/>
        </p:nvSpPr>
        <p:spPr bwMode="auto">
          <a:xfrm>
            <a:off x="8973620" y="1545082"/>
            <a:ext cx="2767276" cy="393343"/>
          </a:xfrm>
          <a:prstGeom prst="rect">
            <a:avLst/>
          </a:prstGeom>
          <a:solidFill>
            <a:srgbClr val="9BBB59">
              <a:lumMod val="40000"/>
              <a:lumOff val="60000"/>
            </a:srgbClr>
          </a:solidFill>
          <a:ln w="12700">
            <a:noFill/>
            <a:miter lim="800000"/>
            <a:headEnd/>
            <a:tailEnd/>
          </a:ln>
        </p:spPr>
        <p:txBody>
          <a:bodyPr lIns="82550" tIns="41275" rIns="82550" bIns="41275" anchor="ctr"/>
          <a:lstStyle/>
          <a:p>
            <a:pPr algn="ctr" defTabSz="739775"/>
            <a:r>
              <a:rPr lang="zh-CN" altLang="en-US" sz="1400" kern="0" dirty="0">
                <a:solidFill>
                  <a:sysClr val="windowText" lastClr="000000"/>
                </a:solidFill>
                <a:latin typeface="微软雅黑" pitchFamily="34" charset="-122"/>
                <a:ea typeface="微软雅黑" panose="020B0503020204020204" pitchFamily="34" charset="-122"/>
              </a:rPr>
              <a:t>方案结论</a:t>
            </a:r>
            <a:endParaRPr lang="en-US" altLang="zh-CN" sz="1400" kern="0" dirty="0">
              <a:solidFill>
                <a:sysClr val="windowText" lastClr="000000"/>
              </a:solidFill>
              <a:latin typeface="微软雅黑" pitchFamily="34" charset="-122"/>
              <a:ea typeface="微软雅黑" panose="020B0503020204020204" pitchFamily="34" charset="-122"/>
            </a:endParaRPr>
          </a:p>
        </p:txBody>
      </p:sp>
      <p:sp>
        <p:nvSpPr>
          <p:cNvPr id="73" name="TextBox 36">
            <a:extLst>
              <a:ext uri="{FF2B5EF4-FFF2-40B4-BE49-F238E27FC236}">
                <a16:creationId xmlns:a16="http://schemas.microsoft.com/office/drawing/2014/main" id="{23F9AEC9-A671-444F-ADAB-E60C7320BF95}"/>
              </a:ext>
            </a:extLst>
          </p:cNvPr>
          <p:cNvSpPr txBox="1"/>
          <p:nvPr/>
        </p:nvSpPr>
        <p:spPr bwMode="auto">
          <a:xfrm>
            <a:off x="8962477" y="4168207"/>
            <a:ext cx="277317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marL="285750" indent="-285750">
              <a:buFont typeface="Wingdings" panose="05000000000000000000" pitchFamily="2" charset="2"/>
              <a:buChar char="§"/>
            </a:pPr>
            <a:r>
              <a:rPr lang="zh-CN" altLang="en-US" sz="1400" b="0" kern="0" dirty="0">
                <a:solidFill>
                  <a:schemeClr val="tx1"/>
                </a:solidFill>
                <a:latin typeface="微软雅黑" panose="020B0503020204020204" pitchFamily="34" charset="-122"/>
                <a:ea typeface="微软雅黑" panose="020B0503020204020204" pitchFamily="34" charset="-122"/>
              </a:rPr>
              <a:t>生产订单下达自动发布需求给供应商，减少人工干预</a:t>
            </a:r>
            <a:endParaRPr lang="en-US" altLang="zh-CN" sz="1400" b="0" kern="0" dirty="0">
              <a:solidFill>
                <a:schemeClr val="tx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
            </a:pPr>
            <a:r>
              <a:rPr lang="en-US" altLang="zh-CN" sz="1400" b="0" kern="0" dirty="0">
                <a:solidFill>
                  <a:schemeClr val="tx1"/>
                </a:solidFill>
                <a:latin typeface="微软雅黑" panose="020B0503020204020204" pitchFamily="34" charset="-122"/>
                <a:ea typeface="微软雅黑" panose="020B0503020204020204" pitchFamily="34" charset="-122"/>
              </a:rPr>
              <a:t>MES</a:t>
            </a:r>
            <a:r>
              <a:rPr lang="zh-CN" altLang="en-US" sz="1400" b="0" kern="0" dirty="0">
                <a:solidFill>
                  <a:schemeClr val="tx1"/>
                </a:solidFill>
                <a:latin typeface="微软雅黑" panose="020B0503020204020204" pitchFamily="34" charset="-122"/>
                <a:ea typeface="微软雅黑" panose="020B0503020204020204" pitchFamily="34" charset="-122"/>
              </a:rPr>
              <a:t>报工自动触发配送需求，进行精准配送</a:t>
            </a:r>
            <a:endParaRPr lang="en-US" altLang="zh-CN" sz="1400" b="0" kern="0" dirty="0">
              <a:solidFill>
                <a:schemeClr val="tx1"/>
              </a:solidFill>
              <a:latin typeface="微软雅黑" panose="020B0503020204020204" pitchFamily="34" charset="-122"/>
              <a:ea typeface="微软雅黑" panose="020B0503020204020204" pitchFamily="34" charset="-122"/>
            </a:endParaRPr>
          </a:p>
        </p:txBody>
      </p:sp>
      <p:sp>
        <p:nvSpPr>
          <p:cNvPr id="74" name="Rectangle 32">
            <a:extLst>
              <a:ext uri="{FF2B5EF4-FFF2-40B4-BE49-F238E27FC236}">
                <a16:creationId xmlns:a16="http://schemas.microsoft.com/office/drawing/2014/main" id="{C5E08649-BCC2-4740-86D6-B33AB39C4387}"/>
              </a:ext>
            </a:extLst>
          </p:cNvPr>
          <p:cNvSpPr>
            <a:spLocks noChangeArrowheads="1"/>
          </p:cNvSpPr>
          <p:nvPr/>
        </p:nvSpPr>
        <p:spPr bwMode="auto">
          <a:xfrm>
            <a:off x="8968377" y="3768921"/>
            <a:ext cx="2767276" cy="393343"/>
          </a:xfrm>
          <a:prstGeom prst="rect">
            <a:avLst/>
          </a:prstGeom>
          <a:solidFill>
            <a:schemeClr val="accent1">
              <a:lumMod val="40000"/>
              <a:lumOff val="60000"/>
            </a:schemeClr>
          </a:solidFill>
          <a:ln w="12700">
            <a:noFill/>
            <a:miter lim="800000"/>
            <a:headEnd/>
            <a:tailEnd/>
          </a:ln>
        </p:spPr>
        <p:txBody>
          <a:bodyPr lIns="82550" tIns="41275" rIns="82550" bIns="41275" anchor="ctr"/>
          <a:lstStyle/>
          <a:p>
            <a:pPr algn="ctr" defTabSz="739775"/>
            <a:r>
              <a:rPr lang="zh-CN" altLang="en-US" sz="1400" kern="0" dirty="0">
                <a:solidFill>
                  <a:sysClr val="windowText" lastClr="000000"/>
                </a:solidFill>
                <a:latin typeface="微软雅黑" pitchFamily="34" charset="-122"/>
                <a:ea typeface="微软雅黑" panose="020B0503020204020204" pitchFamily="34" charset="-122"/>
              </a:rPr>
              <a:t>方案优化点</a:t>
            </a:r>
            <a:endParaRPr lang="en-US" altLang="zh-CN" sz="1400" kern="0" dirty="0">
              <a:solidFill>
                <a:sysClr val="windowText" lastClr="000000"/>
              </a:solidFill>
              <a:latin typeface="微软雅黑" pitchFamily="34" charset="-122"/>
              <a:ea typeface="微软雅黑" panose="020B0503020204020204" pitchFamily="34" charset="-122"/>
            </a:endParaRPr>
          </a:p>
        </p:txBody>
      </p:sp>
      <p:sp>
        <p:nvSpPr>
          <p:cNvPr id="75" name="燕尾形 40">
            <a:extLst>
              <a:ext uri="{FF2B5EF4-FFF2-40B4-BE49-F238E27FC236}">
                <a16:creationId xmlns:a16="http://schemas.microsoft.com/office/drawing/2014/main" id="{C545D657-845E-428A-92E5-2B10EB389866}"/>
              </a:ext>
            </a:extLst>
          </p:cNvPr>
          <p:cNvSpPr/>
          <p:nvPr/>
        </p:nvSpPr>
        <p:spPr bwMode="auto">
          <a:xfrm>
            <a:off x="8315749" y="155734"/>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defRPr/>
            </a:pPr>
            <a:r>
              <a:rPr lang="zh-CN" altLang="en-US" sz="1000" kern="0" dirty="0" smtClean="0">
                <a:solidFill>
                  <a:schemeClr val="bg1">
                    <a:lumMod val="65000"/>
                  </a:schemeClr>
                </a:solidFill>
                <a:latin typeface="微软雅黑" pitchFamily="34" charset="-122"/>
                <a:ea typeface="微软雅黑" pitchFamily="34" charset="-122"/>
              </a:rPr>
              <a:t>零星领料</a:t>
            </a:r>
            <a:endParaRPr lang="zh-CN" altLang="en-US" sz="1000" kern="0" dirty="0">
              <a:solidFill>
                <a:schemeClr val="bg1">
                  <a:lumMod val="65000"/>
                </a:schemeClr>
              </a:solidFill>
              <a:latin typeface="微软雅黑" pitchFamily="34" charset="-122"/>
              <a:ea typeface="微软雅黑" pitchFamily="34" charset="-122"/>
            </a:endParaRPr>
          </a:p>
        </p:txBody>
      </p:sp>
      <p:sp>
        <p:nvSpPr>
          <p:cNvPr id="77" name="燕尾形 40">
            <a:extLst>
              <a:ext uri="{FF2B5EF4-FFF2-40B4-BE49-F238E27FC236}">
                <a16:creationId xmlns:a16="http://schemas.microsoft.com/office/drawing/2014/main" id="{C545D657-845E-428A-92E5-2B10EB389866}"/>
              </a:ext>
            </a:extLst>
          </p:cNvPr>
          <p:cNvSpPr/>
          <p:nvPr/>
        </p:nvSpPr>
        <p:spPr bwMode="auto">
          <a:xfrm>
            <a:off x="9039324" y="149922"/>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defRPr/>
            </a:pPr>
            <a:r>
              <a:rPr lang="zh-CN" altLang="en-US" sz="1000" kern="0" dirty="0" smtClean="0">
                <a:solidFill>
                  <a:schemeClr val="bg1">
                    <a:lumMod val="65000"/>
                  </a:schemeClr>
                </a:solidFill>
                <a:latin typeface="微软雅黑" pitchFamily="34" charset="-122"/>
                <a:ea typeface="微软雅黑" pitchFamily="34" charset="-122"/>
              </a:rPr>
              <a:t>盘点</a:t>
            </a:r>
            <a:endParaRPr lang="zh-CN" altLang="en-US" sz="1000" kern="0" dirty="0">
              <a:solidFill>
                <a:schemeClr val="bg1">
                  <a:lumMod val="6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5177159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C4593-AAE0-4871-990F-DC9096BC65F2}"/>
              </a:ext>
            </a:extLst>
          </p:cNvPr>
          <p:cNvSpPr>
            <a:spLocks noGrp="1"/>
          </p:cNvSpPr>
          <p:nvPr>
            <p:ph type="title"/>
          </p:nvPr>
        </p:nvSpPr>
        <p:spPr/>
        <p:txBody>
          <a:bodyPr/>
          <a:lstStyle/>
          <a:p>
            <a:r>
              <a:rPr lang="zh-CN" altLang="en-US" dirty="0"/>
              <a:t>下线结算是直供日供业务中的一种特定结算方式。于生产订单下线报工时依据生产订单定额进行结算。</a:t>
            </a:r>
            <a:endParaRPr lang="en-US" dirty="0"/>
          </a:p>
        </p:txBody>
      </p:sp>
      <p:sp>
        <p:nvSpPr>
          <p:cNvPr id="5" name="Rectangle 49">
            <a:extLst>
              <a:ext uri="{FF2B5EF4-FFF2-40B4-BE49-F238E27FC236}">
                <a16:creationId xmlns:a16="http://schemas.microsoft.com/office/drawing/2014/main" id="{D14CA2DD-6BBD-4B82-87B0-CB07CA48B302}"/>
              </a:ext>
            </a:extLst>
          </p:cNvPr>
          <p:cNvSpPr>
            <a:spLocks noChangeArrowheads="1"/>
          </p:cNvSpPr>
          <p:nvPr/>
        </p:nvSpPr>
        <p:spPr bwMode="auto">
          <a:xfrm>
            <a:off x="8162983" y="1548490"/>
            <a:ext cx="946144" cy="308374"/>
          </a:xfrm>
          <a:prstGeom prst="rect">
            <a:avLst/>
          </a:prstGeom>
          <a:solidFill>
            <a:srgbClr val="8EB4E3"/>
          </a:solidFill>
          <a:ln w="9525">
            <a:solidFill>
              <a:schemeClr val="tx1"/>
            </a:solidFill>
            <a:miter lim="800000"/>
            <a:headEnd/>
            <a:tailEnd/>
          </a:ln>
          <a:effectLst>
            <a:outerShdw dist="71842" dir="2700000" algn="ctr" rotWithShape="0">
              <a:schemeClr val="bg2">
                <a:alpha val="50000"/>
              </a:schemeClr>
            </a:outerShdw>
          </a:effectLst>
        </p:spPr>
        <p:txBody>
          <a:bodyPr wrap="none" anchor="ctr"/>
          <a:lstStyle/>
          <a:p>
            <a:pPr algn="ctr">
              <a:spcBef>
                <a:spcPct val="50000"/>
              </a:spcBef>
              <a:buClr>
                <a:schemeClr val="tx1"/>
              </a:buClr>
              <a:buFont typeface="Wingdings" pitchFamily="2" charset="2"/>
              <a:buNone/>
              <a:defRPr/>
            </a:pPr>
            <a:r>
              <a:rPr lang="zh-CN" altLang="en-US" sz="1400" dirty="0">
                <a:solidFill>
                  <a:schemeClr val="tx1"/>
                </a:solidFill>
                <a:latin typeface="微软雅黑" panose="020B0503020204020204" pitchFamily="34" charset="-122"/>
                <a:ea typeface="微软雅黑" panose="020B0503020204020204" pitchFamily="34" charset="-122"/>
              </a:rPr>
              <a:t>供应商</a:t>
            </a:r>
            <a:endParaRPr lang="en-US" altLang="zh-CN" sz="1400" dirty="0">
              <a:solidFill>
                <a:schemeClr val="tx1"/>
              </a:solidFill>
              <a:latin typeface="微软雅黑" panose="020B0503020204020204" pitchFamily="34" charset="-122"/>
              <a:ea typeface="微软雅黑" panose="020B0503020204020204" pitchFamily="34" charset="-122"/>
            </a:endParaRPr>
          </a:p>
        </p:txBody>
      </p:sp>
      <p:sp>
        <p:nvSpPr>
          <p:cNvPr id="6" name="Rectangle 49">
            <a:extLst>
              <a:ext uri="{FF2B5EF4-FFF2-40B4-BE49-F238E27FC236}">
                <a16:creationId xmlns:a16="http://schemas.microsoft.com/office/drawing/2014/main" id="{51C6C8ED-CE2E-4542-96DD-2679FC38CB0D}"/>
              </a:ext>
            </a:extLst>
          </p:cNvPr>
          <p:cNvSpPr>
            <a:spLocks noChangeArrowheads="1"/>
          </p:cNvSpPr>
          <p:nvPr/>
        </p:nvSpPr>
        <p:spPr bwMode="auto">
          <a:xfrm>
            <a:off x="323476" y="1548106"/>
            <a:ext cx="946144" cy="309142"/>
          </a:xfrm>
          <a:prstGeom prst="rect">
            <a:avLst/>
          </a:prstGeom>
          <a:solidFill>
            <a:srgbClr val="8EB4E3"/>
          </a:solidFill>
          <a:ln w="9525">
            <a:solidFill>
              <a:schemeClr val="tx1"/>
            </a:solidFill>
            <a:miter lim="800000"/>
            <a:headEnd/>
            <a:tailEnd/>
          </a:ln>
          <a:effectLst>
            <a:outerShdw dist="71842" dir="2700000" algn="ctr" rotWithShape="0">
              <a:schemeClr val="bg2">
                <a:alpha val="50000"/>
              </a:schemeClr>
            </a:outerShdw>
          </a:effectLst>
        </p:spPr>
        <p:txBody>
          <a:bodyPr wrap="none" anchor="ctr"/>
          <a:lstStyle/>
          <a:p>
            <a:pPr algn="ctr">
              <a:spcBef>
                <a:spcPct val="50000"/>
              </a:spcBef>
              <a:buClr>
                <a:schemeClr val="tx1"/>
              </a:buClr>
              <a:buFont typeface="Wingdings" pitchFamily="2" charset="2"/>
              <a:buNone/>
              <a:defRPr/>
            </a:pPr>
            <a:r>
              <a:rPr lang="zh-CN" altLang="en-US" sz="1400" dirty="0">
                <a:solidFill>
                  <a:schemeClr val="tx1"/>
                </a:solidFill>
                <a:latin typeface="微软雅黑" panose="020B0503020204020204" pitchFamily="34" charset="-122"/>
                <a:ea typeface="微软雅黑" panose="020B0503020204020204" pitchFamily="34" charset="-122"/>
              </a:rPr>
              <a:t>计划调度部</a:t>
            </a:r>
          </a:p>
        </p:txBody>
      </p:sp>
      <p:sp>
        <p:nvSpPr>
          <p:cNvPr id="7" name="Line 37">
            <a:extLst>
              <a:ext uri="{FF2B5EF4-FFF2-40B4-BE49-F238E27FC236}">
                <a16:creationId xmlns:a16="http://schemas.microsoft.com/office/drawing/2014/main" id="{D45D2F81-4776-4950-B244-A19C9897E8F9}"/>
              </a:ext>
            </a:extLst>
          </p:cNvPr>
          <p:cNvSpPr>
            <a:spLocks noChangeShapeType="1"/>
          </p:cNvSpPr>
          <p:nvPr/>
        </p:nvSpPr>
        <p:spPr bwMode="auto">
          <a:xfrm>
            <a:off x="1376086" y="1545325"/>
            <a:ext cx="0" cy="4604463"/>
          </a:xfrm>
          <a:prstGeom prst="line">
            <a:avLst/>
          </a:prstGeom>
          <a:noFill/>
          <a:ln w="9525">
            <a:solidFill>
              <a:schemeClr val="tx2"/>
            </a:solidFill>
            <a:prstDash val="dash"/>
            <a:round/>
            <a:headEnd/>
            <a:tailEnd/>
          </a:ln>
        </p:spPr>
        <p:txBody>
          <a:bodyPr anchor="ctr"/>
          <a:lstStyle/>
          <a:p>
            <a:endParaRPr lang="zh-CN" altLang="en-US" b="0">
              <a:solidFill>
                <a:schemeClr val="tx1"/>
              </a:solidFill>
              <a:latin typeface="微软雅黑" panose="020B0503020204020204" pitchFamily="34" charset="-122"/>
              <a:ea typeface="微软雅黑" panose="020B0503020204020204" pitchFamily="34" charset="-122"/>
            </a:endParaRPr>
          </a:p>
        </p:txBody>
      </p:sp>
      <p:sp>
        <p:nvSpPr>
          <p:cNvPr id="9" name="Rectangle 49">
            <a:extLst>
              <a:ext uri="{FF2B5EF4-FFF2-40B4-BE49-F238E27FC236}">
                <a16:creationId xmlns:a16="http://schemas.microsoft.com/office/drawing/2014/main" id="{1FA3B474-BAFE-48CD-859D-3C6716003AB4}"/>
              </a:ext>
            </a:extLst>
          </p:cNvPr>
          <p:cNvSpPr>
            <a:spLocks noChangeArrowheads="1"/>
          </p:cNvSpPr>
          <p:nvPr/>
        </p:nvSpPr>
        <p:spPr bwMode="auto">
          <a:xfrm>
            <a:off x="2078010" y="1548106"/>
            <a:ext cx="946144" cy="309142"/>
          </a:xfrm>
          <a:prstGeom prst="rect">
            <a:avLst/>
          </a:prstGeom>
          <a:solidFill>
            <a:srgbClr val="8EB4E3"/>
          </a:solidFill>
          <a:ln w="9525">
            <a:solidFill>
              <a:schemeClr val="tx1"/>
            </a:solidFill>
            <a:miter lim="800000"/>
            <a:headEnd/>
            <a:tailEnd/>
          </a:ln>
          <a:effectLst>
            <a:outerShdw dist="71842" dir="2700000" algn="ctr" rotWithShape="0">
              <a:schemeClr val="bg2">
                <a:alpha val="50000"/>
              </a:schemeClr>
            </a:outerShdw>
          </a:effectLst>
        </p:spPr>
        <p:txBody>
          <a:bodyPr wrap="none" anchor="ctr"/>
          <a:lstStyle/>
          <a:p>
            <a:pPr algn="ctr">
              <a:spcBef>
                <a:spcPct val="50000"/>
              </a:spcBef>
              <a:buClr>
                <a:schemeClr val="tx1"/>
              </a:buClr>
              <a:buFont typeface="Wingdings" pitchFamily="2" charset="2"/>
              <a:buNone/>
              <a:defRPr/>
            </a:pPr>
            <a:r>
              <a:rPr lang="zh-CN" altLang="en-US" sz="1400" dirty="0">
                <a:solidFill>
                  <a:schemeClr val="tx1"/>
                </a:solidFill>
                <a:latin typeface="微软雅黑" panose="020B0503020204020204" pitchFamily="34" charset="-122"/>
                <a:ea typeface="微软雅黑" panose="020B0503020204020204" pitchFamily="34" charset="-122"/>
              </a:rPr>
              <a:t>制造部</a:t>
            </a:r>
          </a:p>
        </p:txBody>
      </p:sp>
      <p:sp>
        <p:nvSpPr>
          <p:cNvPr id="11" name="Rectangle 49">
            <a:extLst>
              <a:ext uri="{FF2B5EF4-FFF2-40B4-BE49-F238E27FC236}">
                <a16:creationId xmlns:a16="http://schemas.microsoft.com/office/drawing/2014/main" id="{E7CDF030-8765-4FCD-890E-E5C09777330D}"/>
              </a:ext>
            </a:extLst>
          </p:cNvPr>
          <p:cNvSpPr>
            <a:spLocks noChangeArrowheads="1"/>
          </p:cNvSpPr>
          <p:nvPr/>
        </p:nvSpPr>
        <p:spPr bwMode="auto">
          <a:xfrm>
            <a:off x="4546475" y="1545325"/>
            <a:ext cx="946144" cy="309142"/>
          </a:xfrm>
          <a:prstGeom prst="rect">
            <a:avLst/>
          </a:prstGeom>
          <a:solidFill>
            <a:srgbClr val="8EB4E3"/>
          </a:solidFill>
          <a:ln w="9525">
            <a:solidFill>
              <a:schemeClr val="tx1"/>
            </a:solidFill>
            <a:miter lim="800000"/>
            <a:headEnd/>
            <a:tailEnd/>
          </a:ln>
          <a:effectLst>
            <a:outerShdw dist="71842" dir="2700000" algn="ctr" rotWithShape="0">
              <a:schemeClr val="bg2">
                <a:alpha val="50000"/>
              </a:schemeClr>
            </a:outerShdw>
          </a:effectLst>
        </p:spPr>
        <p:txBody>
          <a:bodyPr wrap="none" anchor="ctr"/>
          <a:lstStyle/>
          <a:p>
            <a:pPr algn="ctr">
              <a:spcBef>
                <a:spcPct val="50000"/>
              </a:spcBef>
              <a:buClr>
                <a:schemeClr val="tx1"/>
              </a:buClr>
              <a:buFont typeface="Wingdings" pitchFamily="2" charset="2"/>
              <a:buNone/>
              <a:defRPr/>
            </a:pPr>
            <a:r>
              <a:rPr lang="zh-CN" altLang="en-US" sz="1400" dirty="0">
                <a:solidFill>
                  <a:schemeClr val="tx1"/>
                </a:solidFill>
                <a:latin typeface="微软雅黑" panose="020B0503020204020204" pitchFamily="34" charset="-122"/>
                <a:ea typeface="微软雅黑" panose="020B0503020204020204" pitchFamily="34" charset="-122"/>
              </a:rPr>
              <a:t>商务部</a:t>
            </a:r>
          </a:p>
        </p:txBody>
      </p:sp>
      <p:sp>
        <p:nvSpPr>
          <p:cNvPr id="42" name="圆角矩形 9">
            <a:extLst>
              <a:ext uri="{FF2B5EF4-FFF2-40B4-BE49-F238E27FC236}">
                <a16:creationId xmlns:a16="http://schemas.microsoft.com/office/drawing/2014/main" id="{EFB1A767-640C-4D64-8877-157B02BDD6B1}"/>
              </a:ext>
            </a:extLst>
          </p:cNvPr>
          <p:cNvSpPr/>
          <p:nvPr/>
        </p:nvSpPr>
        <p:spPr bwMode="auto">
          <a:xfrm>
            <a:off x="267897" y="2551043"/>
            <a:ext cx="1014946" cy="423774"/>
          </a:xfrm>
          <a:prstGeom prst="roundRect">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生产订单下达</a:t>
            </a:r>
          </a:p>
        </p:txBody>
      </p:sp>
      <p:cxnSp>
        <p:nvCxnSpPr>
          <p:cNvPr id="43" name="Straight Arrow Connector 29">
            <a:extLst>
              <a:ext uri="{FF2B5EF4-FFF2-40B4-BE49-F238E27FC236}">
                <a16:creationId xmlns:a16="http://schemas.microsoft.com/office/drawing/2014/main" id="{1E65843D-5388-4902-9121-7B3CACAA00A6}"/>
              </a:ext>
            </a:extLst>
          </p:cNvPr>
          <p:cNvCxnSpPr>
            <a:cxnSpLocks/>
            <a:stCxn id="49" idx="2"/>
            <a:endCxn id="51" idx="0"/>
          </p:cNvCxnSpPr>
          <p:nvPr/>
        </p:nvCxnSpPr>
        <p:spPr bwMode="auto">
          <a:xfrm>
            <a:off x="8721713" y="2976654"/>
            <a:ext cx="2523" cy="223213"/>
          </a:xfrm>
          <a:prstGeom prst="straightConnector1">
            <a:avLst/>
          </a:prstGeom>
          <a:solidFill>
            <a:schemeClr val="accent1"/>
          </a:solidFill>
          <a:ln w="19050" cap="flat" cmpd="sng" algn="ctr">
            <a:solidFill>
              <a:schemeClr val="tx2">
                <a:lumMod val="75000"/>
              </a:schemeClr>
            </a:solidFill>
            <a:prstDash val="solid"/>
            <a:round/>
            <a:headEnd type="none" w="med" len="med"/>
            <a:tailEnd type="triangle"/>
          </a:ln>
          <a:effectLst/>
        </p:spPr>
      </p:cxnSp>
      <p:sp>
        <p:nvSpPr>
          <p:cNvPr id="47" name="圆角矩形 9">
            <a:extLst>
              <a:ext uri="{FF2B5EF4-FFF2-40B4-BE49-F238E27FC236}">
                <a16:creationId xmlns:a16="http://schemas.microsoft.com/office/drawing/2014/main" id="{EFB1A767-640C-4D64-8877-157B02BDD6B1}"/>
              </a:ext>
            </a:extLst>
          </p:cNvPr>
          <p:cNvSpPr/>
          <p:nvPr/>
        </p:nvSpPr>
        <p:spPr bwMode="auto">
          <a:xfrm>
            <a:off x="3779591" y="2122645"/>
            <a:ext cx="1014946" cy="423774"/>
          </a:xfrm>
          <a:prstGeom prst="roundRect">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下线结算方式维护</a:t>
            </a:r>
          </a:p>
        </p:txBody>
      </p:sp>
      <p:sp>
        <p:nvSpPr>
          <p:cNvPr id="48" name="圆角矩形 9">
            <a:extLst>
              <a:ext uri="{FF2B5EF4-FFF2-40B4-BE49-F238E27FC236}">
                <a16:creationId xmlns:a16="http://schemas.microsoft.com/office/drawing/2014/main" id="{EFB1A767-640C-4D64-8877-157B02BDD6B1}"/>
              </a:ext>
            </a:extLst>
          </p:cNvPr>
          <p:cNvSpPr/>
          <p:nvPr/>
        </p:nvSpPr>
        <p:spPr bwMode="auto">
          <a:xfrm>
            <a:off x="4866853" y="2097833"/>
            <a:ext cx="1014946" cy="423774"/>
          </a:xfrm>
          <a:prstGeom prst="roundRect">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配额维护及分配</a:t>
            </a:r>
          </a:p>
        </p:txBody>
      </p:sp>
      <p:sp>
        <p:nvSpPr>
          <p:cNvPr id="49" name="圆角矩形 9">
            <a:extLst>
              <a:ext uri="{FF2B5EF4-FFF2-40B4-BE49-F238E27FC236}">
                <a16:creationId xmlns:a16="http://schemas.microsoft.com/office/drawing/2014/main" id="{EFB1A767-640C-4D64-8877-157B02BDD6B1}"/>
              </a:ext>
            </a:extLst>
          </p:cNvPr>
          <p:cNvSpPr/>
          <p:nvPr/>
        </p:nvSpPr>
        <p:spPr bwMode="auto">
          <a:xfrm>
            <a:off x="8214240" y="2552880"/>
            <a:ext cx="1014946" cy="423774"/>
          </a:xfrm>
          <a:prstGeom prst="roundRect">
            <a:avLst/>
          </a:prstGeom>
          <a:solidFill>
            <a:schemeClr val="accent3">
              <a:lumMod val="60000"/>
              <a:lumOff val="4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接收直供需求</a:t>
            </a:r>
          </a:p>
        </p:txBody>
      </p:sp>
      <p:sp>
        <p:nvSpPr>
          <p:cNvPr id="51" name="圆角矩形 9">
            <a:extLst>
              <a:ext uri="{FF2B5EF4-FFF2-40B4-BE49-F238E27FC236}">
                <a16:creationId xmlns:a16="http://schemas.microsoft.com/office/drawing/2014/main" id="{EFB1A767-640C-4D64-8877-157B02BDD6B1}"/>
              </a:ext>
            </a:extLst>
          </p:cNvPr>
          <p:cNvSpPr/>
          <p:nvPr/>
        </p:nvSpPr>
        <p:spPr bwMode="auto">
          <a:xfrm>
            <a:off x="8216763" y="3199867"/>
            <a:ext cx="1014946" cy="423774"/>
          </a:xfrm>
          <a:prstGeom prst="roundRect">
            <a:avLst/>
          </a:prstGeom>
          <a:no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送货</a:t>
            </a:r>
          </a:p>
        </p:txBody>
      </p:sp>
      <p:sp>
        <p:nvSpPr>
          <p:cNvPr id="54" name="圆角矩形 9">
            <a:extLst>
              <a:ext uri="{FF2B5EF4-FFF2-40B4-BE49-F238E27FC236}">
                <a16:creationId xmlns:a16="http://schemas.microsoft.com/office/drawing/2014/main" id="{EFB1A767-640C-4D64-8877-157B02BDD6B1}"/>
              </a:ext>
            </a:extLst>
          </p:cNvPr>
          <p:cNvSpPr/>
          <p:nvPr/>
        </p:nvSpPr>
        <p:spPr bwMode="auto">
          <a:xfrm>
            <a:off x="2594783" y="3882787"/>
            <a:ext cx="1014946" cy="423774"/>
          </a:xfrm>
          <a:prstGeom prst="roundRect">
            <a:avLst/>
          </a:prstGeom>
          <a:no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接收实物并签收</a:t>
            </a:r>
          </a:p>
        </p:txBody>
      </p:sp>
      <p:sp>
        <p:nvSpPr>
          <p:cNvPr id="57" name="圆角矩形 9">
            <a:extLst>
              <a:ext uri="{FF2B5EF4-FFF2-40B4-BE49-F238E27FC236}">
                <a16:creationId xmlns:a16="http://schemas.microsoft.com/office/drawing/2014/main" id="{EFB1A767-640C-4D64-8877-157B02BDD6B1}"/>
              </a:ext>
            </a:extLst>
          </p:cNvPr>
          <p:cNvSpPr/>
          <p:nvPr/>
        </p:nvSpPr>
        <p:spPr bwMode="auto">
          <a:xfrm>
            <a:off x="8211290" y="3885103"/>
            <a:ext cx="1014946" cy="423774"/>
          </a:xfrm>
          <a:prstGeom prst="roundRect">
            <a:avLst/>
          </a:prstGeom>
          <a:solidFill>
            <a:srgbClr val="FFFF0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入门预约</a:t>
            </a:r>
          </a:p>
        </p:txBody>
      </p:sp>
      <p:cxnSp>
        <p:nvCxnSpPr>
          <p:cNvPr id="59" name="Connector: Elbow 47">
            <a:extLst>
              <a:ext uri="{FF2B5EF4-FFF2-40B4-BE49-F238E27FC236}">
                <a16:creationId xmlns:a16="http://schemas.microsoft.com/office/drawing/2014/main" id="{9477D5F7-9369-405D-B4B4-86C73A4749CE}"/>
              </a:ext>
            </a:extLst>
          </p:cNvPr>
          <p:cNvCxnSpPr>
            <a:stCxn id="47" idx="1"/>
            <a:endCxn id="42" idx="0"/>
          </p:cNvCxnSpPr>
          <p:nvPr/>
        </p:nvCxnSpPr>
        <p:spPr bwMode="auto">
          <a:xfrm rot="10800000" flipV="1">
            <a:off x="775371" y="2334531"/>
            <a:ext cx="3004221" cy="216511"/>
          </a:xfrm>
          <a:prstGeom prst="bentConnector2">
            <a:avLst/>
          </a:prstGeom>
          <a:solidFill>
            <a:schemeClr val="accent1"/>
          </a:solidFill>
          <a:ln w="19050" cap="flat" cmpd="sng" algn="ctr">
            <a:solidFill>
              <a:schemeClr val="tx2">
                <a:lumMod val="75000"/>
              </a:schemeClr>
            </a:solidFill>
            <a:prstDash val="solid"/>
            <a:round/>
            <a:headEnd type="none" w="med" len="med"/>
            <a:tailEnd type="triangle"/>
          </a:ln>
          <a:effectLst/>
        </p:spPr>
      </p:cxnSp>
      <p:cxnSp>
        <p:nvCxnSpPr>
          <p:cNvPr id="62" name="Connector: Elbow 47">
            <a:extLst>
              <a:ext uri="{FF2B5EF4-FFF2-40B4-BE49-F238E27FC236}">
                <a16:creationId xmlns:a16="http://schemas.microsoft.com/office/drawing/2014/main" id="{9477D5F7-9369-405D-B4B4-86C73A4749CE}"/>
              </a:ext>
            </a:extLst>
          </p:cNvPr>
          <p:cNvCxnSpPr>
            <a:stCxn id="48" idx="2"/>
            <a:endCxn id="49" idx="1"/>
          </p:cNvCxnSpPr>
          <p:nvPr/>
        </p:nvCxnSpPr>
        <p:spPr bwMode="auto">
          <a:xfrm rot="16200000" flipH="1">
            <a:off x="6672703" y="1223230"/>
            <a:ext cx="243160" cy="2839914"/>
          </a:xfrm>
          <a:prstGeom prst="bentConnector2">
            <a:avLst/>
          </a:prstGeom>
          <a:solidFill>
            <a:schemeClr val="accent1"/>
          </a:solidFill>
          <a:ln w="19050" cap="flat" cmpd="sng" algn="ctr">
            <a:solidFill>
              <a:schemeClr val="tx2">
                <a:lumMod val="75000"/>
              </a:schemeClr>
            </a:solidFill>
            <a:prstDash val="solid"/>
            <a:round/>
            <a:headEnd type="none" w="med" len="med"/>
            <a:tailEnd type="triangle"/>
          </a:ln>
          <a:effectLst/>
        </p:spPr>
      </p:cxnSp>
      <p:cxnSp>
        <p:nvCxnSpPr>
          <p:cNvPr id="70" name="Straight Arrow Connector 29">
            <a:extLst>
              <a:ext uri="{FF2B5EF4-FFF2-40B4-BE49-F238E27FC236}">
                <a16:creationId xmlns:a16="http://schemas.microsoft.com/office/drawing/2014/main" id="{1E65843D-5388-4902-9121-7B3CACAA00A6}"/>
              </a:ext>
            </a:extLst>
          </p:cNvPr>
          <p:cNvCxnSpPr>
            <a:cxnSpLocks/>
            <a:stCxn id="51" idx="2"/>
            <a:endCxn id="57" idx="0"/>
          </p:cNvCxnSpPr>
          <p:nvPr/>
        </p:nvCxnSpPr>
        <p:spPr bwMode="auto">
          <a:xfrm flipH="1">
            <a:off x="8718763" y="3623641"/>
            <a:ext cx="5473" cy="261462"/>
          </a:xfrm>
          <a:prstGeom prst="straightConnector1">
            <a:avLst/>
          </a:prstGeom>
          <a:solidFill>
            <a:schemeClr val="accent1"/>
          </a:solidFill>
          <a:ln w="19050" cap="flat" cmpd="sng" algn="ctr">
            <a:solidFill>
              <a:schemeClr val="tx2">
                <a:lumMod val="75000"/>
              </a:schemeClr>
            </a:solidFill>
            <a:prstDash val="solid"/>
            <a:round/>
            <a:headEnd type="none" w="med" len="med"/>
            <a:tailEnd type="triangle"/>
          </a:ln>
          <a:effectLst/>
        </p:spPr>
      </p:cxnSp>
      <p:cxnSp>
        <p:nvCxnSpPr>
          <p:cNvPr id="82" name="Connector: Elbow 47">
            <a:extLst>
              <a:ext uri="{FF2B5EF4-FFF2-40B4-BE49-F238E27FC236}">
                <a16:creationId xmlns:a16="http://schemas.microsoft.com/office/drawing/2014/main" id="{9477D5F7-9369-405D-B4B4-86C73A4749CE}"/>
              </a:ext>
            </a:extLst>
          </p:cNvPr>
          <p:cNvCxnSpPr>
            <a:stCxn id="42" idx="3"/>
            <a:endCxn id="49" idx="1"/>
          </p:cNvCxnSpPr>
          <p:nvPr/>
        </p:nvCxnSpPr>
        <p:spPr bwMode="auto">
          <a:xfrm>
            <a:off x="1282843" y="2762930"/>
            <a:ext cx="6931397" cy="1837"/>
          </a:xfrm>
          <a:prstGeom prst="bentConnector3">
            <a:avLst>
              <a:gd name="adj1" fmla="val 50000"/>
            </a:avLst>
          </a:prstGeom>
          <a:solidFill>
            <a:schemeClr val="accent1"/>
          </a:solidFill>
          <a:ln w="19050" cap="flat" cmpd="sng" algn="ctr">
            <a:solidFill>
              <a:schemeClr val="tx2">
                <a:lumMod val="75000"/>
              </a:schemeClr>
            </a:solidFill>
            <a:prstDash val="solid"/>
            <a:round/>
            <a:headEnd type="none" w="med" len="med"/>
            <a:tailEnd type="triangle"/>
          </a:ln>
          <a:effectLst/>
        </p:spPr>
      </p:cxnSp>
      <p:cxnSp>
        <p:nvCxnSpPr>
          <p:cNvPr id="88" name="Connector: Elbow 47">
            <a:extLst>
              <a:ext uri="{FF2B5EF4-FFF2-40B4-BE49-F238E27FC236}">
                <a16:creationId xmlns:a16="http://schemas.microsoft.com/office/drawing/2014/main" id="{9477D5F7-9369-405D-B4B4-86C73A4749CE}"/>
              </a:ext>
            </a:extLst>
          </p:cNvPr>
          <p:cNvCxnSpPr>
            <a:stCxn id="57" idx="1"/>
            <a:endCxn id="54" idx="3"/>
          </p:cNvCxnSpPr>
          <p:nvPr/>
        </p:nvCxnSpPr>
        <p:spPr bwMode="auto">
          <a:xfrm rot="10800000">
            <a:off x="3609730" y="4094674"/>
            <a:ext cx="4601561" cy="2316"/>
          </a:xfrm>
          <a:prstGeom prst="bentConnector3">
            <a:avLst>
              <a:gd name="adj1" fmla="val 50000"/>
            </a:avLst>
          </a:prstGeom>
          <a:solidFill>
            <a:schemeClr val="accent1"/>
          </a:solidFill>
          <a:ln w="19050" cap="flat" cmpd="sng" algn="ctr">
            <a:solidFill>
              <a:schemeClr val="tx2">
                <a:lumMod val="75000"/>
              </a:schemeClr>
            </a:solidFill>
            <a:prstDash val="solid"/>
            <a:round/>
            <a:headEnd type="none" w="med" len="med"/>
            <a:tailEnd type="triangle"/>
          </a:ln>
          <a:effectLst/>
        </p:spPr>
      </p:cxnSp>
      <p:sp>
        <p:nvSpPr>
          <p:cNvPr id="100" name="Line 37">
            <a:extLst>
              <a:ext uri="{FF2B5EF4-FFF2-40B4-BE49-F238E27FC236}">
                <a16:creationId xmlns:a16="http://schemas.microsoft.com/office/drawing/2014/main" id="{D45D2F81-4776-4950-B244-A19C9897E8F9}"/>
              </a:ext>
            </a:extLst>
          </p:cNvPr>
          <p:cNvSpPr>
            <a:spLocks noChangeShapeType="1"/>
          </p:cNvSpPr>
          <p:nvPr/>
        </p:nvSpPr>
        <p:spPr bwMode="auto">
          <a:xfrm>
            <a:off x="3742764" y="1545325"/>
            <a:ext cx="0" cy="4604463"/>
          </a:xfrm>
          <a:prstGeom prst="line">
            <a:avLst/>
          </a:prstGeom>
          <a:noFill/>
          <a:ln w="9525">
            <a:solidFill>
              <a:schemeClr val="tx2"/>
            </a:solidFill>
            <a:prstDash val="dash"/>
            <a:round/>
            <a:headEnd/>
            <a:tailEnd/>
          </a:ln>
        </p:spPr>
        <p:txBody>
          <a:bodyPr anchor="ctr"/>
          <a:lstStyle/>
          <a:p>
            <a:endParaRPr lang="zh-CN" altLang="en-US" b="0">
              <a:solidFill>
                <a:schemeClr val="tx1"/>
              </a:solidFill>
              <a:latin typeface="微软雅黑" panose="020B0503020204020204" pitchFamily="34" charset="-122"/>
              <a:ea typeface="微软雅黑" panose="020B0503020204020204" pitchFamily="34" charset="-122"/>
            </a:endParaRPr>
          </a:p>
        </p:txBody>
      </p:sp>
      <p:sp>
        <p:nvSpPr>
          <p:cNvPr id="101" name="Line 37">
            <a:extLst>
              <a:ext uri="{FF2B5EF4-FFF2-40B4-BE49-F238E27FC236}">
                <a16:creationId xmlns:a16="http://schemas.microsoft.com/office/drawing/2014/main" id="{D45D2F81-4776-4950-B244-A19C9897E8F9}"/>
              </a:ext>
            </a:extLst>
          </p:cNvPr>
          <p:cNvSpPr>
            <a:spLocks noChangeShapeType="1"/>
          </p:cNvSpPr>
          <p:nvPr/>
        </p:nvSpPr>
        <p:spPr bwMode="auto">
          <a:xfrm>
            <a:off x="8076663" y="1545325"/>
            <a:ext cx="0" cy="4604463"/>
          </a:xfrm>
          <a:prstGeom prst="line">
            <a:avLst/>
          </a:prstGeom>
          <a:noFill/>
          <a:ln w="9525">
            <a:solidFill>
              <a:schemeClr val="tx2"/>
            </a:solidFill>
            <a:prstDash val="dash"/>
            <a:round/>
            <a:headEnd/>
            <a:tailEnd/>
          </a:ln>
        </p:spPr>
        <p:txBody>
          <a:bodyPr anchor="ctr"/>
          <a:lstStyle/>
          <a:p>
            <a:endParaRPr lang="zh-CN" altLang="en-US" b="0">
              <a:solidFill>
                <a:schemeClr val="tx1"/>
              </a:solidFill>
              <a:latin typeface="微软雅黑" panose="020B0503020204020204" pitchFamily="34" charset="-122"/>
              <a:ea typeface="微软雅黑" panose="020B0503020204020204" pitchFamily="34" charset="-122"/>
            </a:endParaRPr>
          </a:p>
        </p:txBody>
      </p:sp>
      <p:sp>
        <p:nvSpPr>
          <p:cNvPr id="56" name="圆角矩形 9">
            <a:extLst>
              <a:ext uri="{FF2B5EF4-FFF2-40B4-BE49-F238E27FC236}">
                <a16:creationId xmlns:a16="http://schemas.microsoft.com/office/drawing/2014/main" id="{EFB1A767-640C-4D64-8877-157B02BDD6B1}"/>
              </a:ext>
            </a:extLst>
          </p:cNvPr>
          <p:cNvSpPr/>
          <p:nvPr/>
        </p:nvSpPr>
        <p:spPr bwMode="auto">
          <a:xfrm>
            <a:off x="5960823" y="5139668"/>
            <a:ext cx="1014946" cy="423774"/>
          </a:xfrm>
          <a:prstGeom prst="roundRect">
            <a:avLst/>
          </a:prstGeom>
          <a:no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核实差异</a:t>
            </a:r>
          </a:p>
        </p:txBody>
      </p:sp>
      <p:sp>
        <p:nvSpPr>
          <p:cNvPr id="58" name="圆角矩形 9">
            <a:extLst>
              <a:ext uri="{FF2B5EF4-FFF2-40B4-BE49-F238E27FC236}">
                <a16:creationId xmlns:a16="http://schemas.microsoft.com/office/drawing/2014/main" id="{EFB1A767-640C-4D64-8877-157B02BDD6B1}"/>
              </a:ext>
            </a:extLst>
          </p:cNvPr>
          <p:cNvSpPr/>
          <p:nvPr/>
        </p:nvSpPr>
        <p:spPr bwMode="auto">
          <a:xfrm>
            <a:off x="7010127" y="5133296"/>
            <a:ext cx="1014946" cy="423774"/>
          </a:xfrm>
          <a:prstGeom prst="roundRect">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生成并发布结算清单</a:t>
            </a:r>
          </a:p>
        </p:txBody>
      </p:sp>
      <p:sp>
        <p:nvSpPr>
          <p:cNvPr id="60" name="Line 37">
            <a:extLst>
              <a:ext uri="{FF2B5EF4-FFF2-40B4-BE49-F238E27FC236}">
                <a16:creationId xmlns:a16="http://schemas.microsoft.com/office/drawing/2014/main" id="{D45D2F81-4776-4950-B244-A19C9897E8F9}"/>
              </a:ext>
            </a:extLst>
          </p:cNvPr>
          <p:cNvSpPr>
            <a:spLocks noChangeShapeType="1"/>
          </p:cNvSpPr>
          <p:nvPr/>
        </p:nvSpPr>
        <p:spPr bwMode="auto">
          <a:xfrm>
            <a:off x="5893482" y="1597305"/>
            <a:ext cx="0" cy="4604463"/>
          </a:xfrm>
          <a:prstGeom prst="line">
            <a:avLst/>
          </a:prstGeom>
          <a:noFill/>
          <a:ln w="9525">
            <a:solidFill>
              <a:schemeClr val="tx2"/>
            </a:solidFill>
            <a:prstDash val="dash"/>
            <a:round/>
            <a:headEnd/>
            <a:tailEnd/>
          </a:ln>
        </p:spPr>
        <p:txBody>
          <a:bodyPr anchor="ctr"/>
          <a:lstStyle/>
          <a:p>
            <a:endParaRPr lang="zh-CN" altLang="en-US" b="0">
              <a:solidFill>
                <a:schemeClr val="tx1"/>
              </a:solidFill>
              <a:latin typeface="微软雅黑" panose="020B0503020204020204" pitchFamily="34" charset="-122"/>
              <a:ea typeface="微软雅黑" panose="020B0503020204020204" pitchFamily="34" charset="-122"/>
            </a:endParaRPr>
          </a:p>
        </p:txBody>
      </p:sp>
      <p:sp>
        <p:nvSpPr>
          <p:cNvPr id="63" name="Rectangle 49">
            <a:extLst>
              <a:ext uri="{FF2B5EF4-FFF2-40B4-BE49-F238E27FC236}">
                <a16:creationId xmlns:a16="http://schemas.microsoft.com/office/drawing/2014/main" id="{E7CDF030-8765-4FCD-890E-E5C09777330D}"/>
              </a:ext>
            </a:extLst>
          </p:cNvPr>
          <p:cNvSpPr>
            <a:spLocks noChangeArrowheads="1"/>
          </p:cNvSpPr>
          <p:nvPr/>
        </p:nvSpPr>
        <p:spPr bwMode="auto">
          <a:xfrm>
            <a:off x="6584391" y="1546035"/>
            <a:ext cx="946144" cy="309142"/>
          </a:xfrm>
          <a:prstGeom prst="rect">
            <a:avLst/>
          </a:prstGeom>
          <a:solidFill>
            <a:srgbClr val="8EB4E3"/>
          </a:solidFill>
          <a:ln w="9525">
            <a:solidFill>
              <a:schemeClr val="tx1"/>
            </a:solidFill>
            <a:miter lim="800000"/>
            <a:headEnd/>
            <a:tailEnd/>
          </a:ln>
          <a:effectLst>
            <a:outerShdw dist="71842" dir="2700000" algn="ctr" rotWithShape="0">
              <a:schemeClr val="bg2">
                <a:alpha val="50000"/>
              </a:schemeClr>
            </a:outerShdw>
          </a:effectLst>
        </p:spPr>
        <p:txBody>
          <a:bodyPr wrap="none" anchor="ctr"/>
          <a:lstStyle/>
          <a:p>
            <a:pPr algn="ctr">
              <a:spcBef>
                <a:spcPct val="50000"/>
              </a:spcBef>
              <a:buClr>
                <a:schemeClr val="tx1"/>
              </a:buClr>
              <a:buFont typeface="Wingdings" pitchFamily="2" charset="2"/>
              <a:buNone/>
              <a:defRPr/>
            </a:pPr>
            <a:r>
              <a:rPr lang="zh-CN" altLang="en-US" sz="1400" dirty="0">
                <a:solidFill>
                  <a:schemeClr val="tx1"/>
                </a:solidFill>
                <a:latin typeface="微软雅黑" panose="020B0503020204020204" pitchFamily="34" charset="-122"/>
                <a:ea typeface="微软雅黑" panose="020B0503020204020204" pitchFamily="34" charset="-122"/>
              </a:rPr>
              <a:t>物流部</a:t>
            </a:r>
          </a:p>
        </p:txBody>
      </p:sp>
      <p:sp>
        <p:nvSpPr>
          <p:cNvPr id="64" name="圆角矩形 9">
            <a:extLst>
              <a:ext uri="{FF2B5EF4-FFF2-40B4-BE49-F238E27FC236}">
                <a16:creationId xmlns:a16="http://schemas.microsoft.com/office/drawing/2014/main" id="{EFB1A767-640C-4D64-8877-157B02BDD6B1}"/>
              </a:ext>
            </a:extLst>
          </p:cNvPr>
          <p:cNvSpPr/>
          <p:nvPr/>
        </p:nvSpPr>
        <p:spPr bwMode="auto">
          <a:xfrm>
            <a:off x="6497613" y="4436653"/>
            <a:ext cx="1014946" cy="423774"/>
          </a:xfrm>
          <a:prstGeom prst="roundRect">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差异分析报表</a:t>
            </a:r>
          </a:p>
        </p:txBody>
      </p:sp>
      <p:sp>
        <p:nvSpPr>
          <p:cNvPr id="72" name="圆角矩形 9">
            <a:extLst>
              <a:ext uri="{FF2B5EF4-FFF2-40B4-BE49-F238E27FC236}">
                <a16:creationId xmlns:a16="http://schemas.microsoft.com/office/drawing/2014/main" id="{EFB1A767-640C-4D64-8877-157B02BDD6B1}"/>
              </a:ext>
            </a:extLst>
          </p:cNvPr>
          <p:cNvSpPr/>
          <p:nvPr/>
        </p:nvSpPr>
        <p:spPr bwMode="auto">
          <a:xfrm>
            <a:off x="8240674" y="5136019"/>
            <a:ext cx="1014946" cy="423774"/>
          </a:xfrm>
          <a:prstGeom prst="roundRect">
            <a:avLst/>
          </a:prstGeom>
          <a:solidFill>
            <a:schemeClr val="accent3">
              <a:lumMod val="60000"/>
              <a:lumOff val="4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接收结算清单</a:t>
            </a:r>
          </a:p>
        </p:txBody>
      </p:sp>
      <p:sp>
        <p:nvSpPr>
          <p:cNvPr id="73" name="圆角矩形 9">
            <a:extLst>
              <a:ext uri="{FF2B5EF4-FFF2-40B4-BE49-F238E27FC236}">
                <a16:creationId xmlns:a16="http://schemas.microsoft.com/office/drawing/2014/main" id="{EFB1A767-640C-4D64-8877-157B02BDD6B1}"/>
              </a:ext>
            </a:extLst>
          </p:cNvPr>
          <p:cNvSpPr/>
          <p:nvPr/>
        </p:nvSpPr>
        <p:spPr bwMode="auto">
          <a:xfrm>
            <a:off x="2588868" y="4435211"/>
            <a:ext cx="1014946" cy="423774"/>
          </a:xfrm>
          <a:prstGeom prst="roundRect">
            <a:avLst/>
          </a:prstGeom>
          <a:solidFill>
            <a:srgbClr val="FFC00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生产报工</a:t>
            </a:r>
          </a:p>
        </p:txBody>
      </p:sp>
      <p:cxnSp>
        <p:nvCxnSpPr>
          <p:cNvPr id="74" name="Connector: Elbow 47">
            <a:extLst>
              <a:ext uri="{FF2B5EF4-FFF2-40B4-BE49-F238E27FC236}">
                <a16:creationId xmlns:a16="http://schemas.microsoft.com/office/drawing/2014/main" id="{9477D5F7-9369-405D-B4B4-86C73A4749CE}"/>
              </a:ext>
            </a:extLst>
          </p:cNvPr>
          <p:cNvCxnSpPr>
            <a:stCxn id="73" idx="3"/>
            <a:endCxn id="64" idx="1"/>
          </p:cNvCxnSpPr>
          <p:nvPr/>
        </p:nvCxnSpPr>
        <p:spPr bwMode="auto">
          <a:xfrm>
            <a:off x="3603814" y="4647098"/>
            <a:ext cx="2893799" cy="1442"/>
          </a:xfrm>
          <a:prstGeom prst="bentConnector3">
            <a:avLst>
              <a:gd name="adj1" fmla="val 50000"/>
            </a:avLst>
          </a:prstGeom>
          <a:solidFill>
            <a:schemeClr val="accent1"/>
          </a:solidFill>
          <a:ln w="19050" cap="flat" cmpd="sng" algn="ctr">
            <a:solidFill>
              <a:schemeClr val="tx2">
                <a:lumMod val="75000"/>
              </a:schemeClr>
            </a:solidFill>
            <a:prstDash val="solid"/>
            <a:round/>
            <a:headEnd type="none" w="med" len="med"/>
            <a:tailEnd type="triangle"/>
          </a:ln>
          <a:effectLst/>
        </p:spPr>
      </p:cxnSp>
      <p:cxnSp>
        <p:nvCxnSpPr>
          <p:cNvPr id="77" name="Connector: Elbow 47">
            <a:extLst>
              <a:ext uri="{FF2B5EF4-FFF2-40B4-BE49-F238E27FC236}">
                <a16:creationId xmlns:a16="http://schemas.microsoft.com/office/drawing/2014/main" id="{9477D5F7-9369-405D-B4B4-86C73A4749CE}"/>
              </a:ext>
            </a:extLst>
          </p:cNvPr>
          <p:cNvCxnSpPr>
            <a:stCxn id="64" idx="2"/>
            <a:endCxn id="58" idx="0"/>
          </p:cNvCxnSpPr>
          <p:nvPr/>
        </p:nvCxnSpPr>
        <p:spPr bwMode="auto">
          <a:xfrm rot="16200000" flipH="1">
            <a:off x="7124909" y="4740604"/>
            <a:ext cx="272869" cy="512514"/>
          </a:xfrm>
          <a:prstGeom prst="bentConnector3">
            <a:avLst>
              <a:gd name="adj1" fmla="val 50000"/>
            </a:avLst>
          </a:prstGeom>
          <a:solidFill>
            <a:schemeClr val="accent1"/>
          </a:solidFill>
          <a:ln w="19050" cap="flat" cmpd="sng" algn="ctr">
            <a:solidFill>
              <a:schemeClr val="tx2">
                <a:lumMod val="75000"/>
              </a:schemeClr>
            </a:solidFill>
            <a:prstDash val="solid"/>
            <a:round/>
            <a:headEnd type="none" w="med" len="med"/>
            <a:tailEnd type="triangle"/>
          </a:ln>
          <a:effectLst/>
        </p:spPr>
      </p:cxnSp>
      <p:cxnSp>
        <p:nvCxnSpPr>
          <p:cNvPr id="80" name="Connector: Elbow 47">
            <a:extLst>
              <a:ext uri="{FF2B5EF4-FFF2-40B4-BE49-F238E27FC236}">
                <a16:creationId xmlns:a16="http://schemas.microsoft.com/office/drawing/2014/main" id="{9477D5F7-9369-405D-B4B4-86C73A4749CE}"/>
              </a:ext>
            </a:extLst>
          </p:cNvPr>
          <p:cNvCxnSpPr>
            <a:stCxn id="64" idx="2"/>
            <a:endCxn id="56" idx="0"/>
          </p:cNvCxnSpPr>
          <p:nvPr/>
        </p:nvCxnSpPr>
        <p:spPr bwMode="auto">
          <a:xfrm rot="5400000">
            <a:off x="6597071" y="4731652"/>
            <a:ext cx="279241" cy="536790"/>
          </a:xfrm>
          <a:prstGeom prst="bentConnector3">
            <a:avLst>
              <a:gd name="adj1" fmla="val 50000"/>
            </a:avLst>
          </a:prstGeom>
          <a:solidFill>
            <a:schemeClr val="accent1"/>
          </a:solidFill>
          <a:ln w="19050" cap="flat" cmpd="sng" algn="ctr">
            <a:solidFill>
              <a:schemeClr val="tx2">
                <a:lumMod val="75000"/>
              </a:schemeClr>
            </a:solidFill>
            <a:prstDash val="solid"/>
            <a:round/>
            <a:headEnd type="none" w="med" len="med"/>
            <a:tailEnd type="triangle"/>
          </a:ln>
          <a:effectLst/>
        </p:spPr>
      </p:cxnSp>
      <p:cxnSp>
        <p:nvCxnSpPr>
          <p:cNvPr id="83" name="Connector: Elbow 47">
            <a:extLst>
              <a:ext uri="{FF2B5EF4-FFF2-40B4-BE49-F238E27FC236}">
                <a16:creationId xmlns:a16="http://schemas.microsoft.com/office/drawing/2014/main" id="{9477D5F7-9369-405D-B4B4-86C73A4749CE}"/>
              </a:ext>
            </a:extLst>
          </p:cNvPr>
          <p:cNvCxnSpPr>
            <a:stCxn id="58" idx="3"/>
            <a:endCxn id="72" idx="1"/>
          </p:cNvCxnSpPr>
          <p:nvPr/>
        </p:nvCxnSpPr>
        <p:spPr bwMode="auto">
          <a:xfrm>
            <a:off x="8025073" y="5345183"/>
            <a:ext cx="215601" cy="2723"/>
          </a:xfrm>
          <a:prstGeom prst="bentConnector3">
            <a:avLst>
              <a:gd name="adj1" fmla="val 50000"/>
            </a:avLst>
          </a:prstGeom>
          <a:solidFill>
            <a:schemeClr val="accent1"/>
          </a:solidFill>
          <a:ln w="19050" cap="flat" cmpd="sng" algn="ctr">
            <a:solidFill>
              <a:schemeClr val="tx2">
                <a:lumMod val="75000"/>
              </a:schemeClr>
            </a:solidFill>
            <a:prstDash val="solid"/>
            <a:round/>
            <a:headEnd type="none" w="med" len="med"/>
            <a:tailEnd type="triangle"/>
          </a:ln>
          <a:effectLst/>
        </p:spPr>
      </p:cxnSp>
      <p:sp>
        <p:nvSpPr>
          <p:cNvPr id="76" name="文本框 75"/>
          <p:cNvSpPr txBox="1"/>
          <p:nvPr/>
        </p:nvSpPr>
        <p:spPr bwMode="auto">
          <a:xfrm>
            <a:off x="1057837" y="6311153"/>
            <a:ext cx="69587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kumimoji="1" lang="zh-CN" altLang="en-US" b="0" dirty="0">
                <a:solidFill>
                  <a:srgbClr val="000000"/>
                </a:solidFill>
                <a:latin typeface="微软雅黑"/>
                <a:ea typeface="微软雅黑"/>
                <a:cs typeface="微软雅黑"/>
              </a:rPr>
              <a:t>图示：</a:t>
            </a:r>
          </a:p>
        </p:txBody>
      </p:sp>
      <p:sp>
        <p:nvSpPr>
          <p:cNvPr id="78" name="圆角矩形 9">
            <a:extLst>
              <a:ext uri="{FF2B5EF4-FFF2-40B4-BE49-F238E27FC236}">
                <a16:creationId xmlns:a16="http://schemas.microsoft.com/office/drawing/2014/main" id="{EFB1A767-640C-4D64-8877-157B02BDD6B1}"/>
              </a:ext>
            </a:extLst>
          </p:cNvPr>
          <p:cNvSpPr/>
          <p:nvPr/>
        </p:nvSpPr>
        <p:spPr bwMode="auto">
          <a:xfrm>
            <a:off x="1661241" y="6386732"/>
            <a:ext cx="579938" cy="203685"/>
          </a:xfrm>
          <a:prstGeom prst="roundRect">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b="0" dirty="0">
                <a:solidFill>
                  <a:prstClr val="black"/>
                </a:solidFill>
                <a:latin typeface="微软雅黑" panose="020B0503020204020204" pitchFamily="34" charset="-122"/>
                <a:ea typeface="微软雅黑" panose="020B0503020204020204" pitchFamily="34" charset="-122"/>
              </a:rPr>
              <a:t>SAP</a:t>
            </a:r>
            <a:endParaRPr kumimoji="1" lang="zh-CN" altLang="en-US" b="0" dirty="0">
              <a:solidFill>
                <a:prstClr val="black"/>
              </a:solidFill>
              <a:latin typeface="微软雅黑" panose="020B0503020204020204" pitchFamily="34" charset="-122"/>
              <a:ea typeface="微软雅黑" panose="020B0503020204020204" pitchFamily="34" charset="-122"/>
            </a:endParaRPr>
          </a:p>
        </p:txBody>
      </p:sp>
      <p:sp>
        <p:nvSpPr>
          <p:cNvPr id="79" name="圆角矩形 9">
            <a:extLst>
              <a:ext uri="{FF2B5EF4-FFF2-40B4-BE49-F238E27FC236}">
                <a16:creationId xmlns:a16="http://schemas.microsoft.com/office/drawing/2014/main" id="{EFB1A767-640C-4D64-8877-157B02BDD6B1}"/>
              </a:ext>
            </a:extLst>
          </p:cNvPr>
          <p:cNvSpPr/>
          <p:nvPr/>
        </p:nvSpPr>
        <p:spPr bwMode="auto">
          <a:xfrm>
            <a:off x="2357120" y="6386007"/>
            <a:ext cx="579938" cy="203685"/>
          </a:xfrm>
          <a:prstGeom prst="roundRect">
            <a:avLst/>
          </a:prstGeom>
          <a:solidFill>
            <a:schemeClr val="accent3">
              <a:lumMod val="60000"/>
              <a:lumOff val="4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b="0" dirty="0">
                <a:solidFill>
                  <a:prstClr val="black"/>
                </a:solidFill>
                <a:latin typeface="微软雅黑" panose="020B0503020204020204" pitchFamily="34" charset="-122"/>
                <a:ea typeface="微软雅黑" panose="020B0503020204020204" pitchFamily="34" charset="-122"/>
              </a:rPr>
              <a:t>GSP</a:t>
            </a:r>
            <a:endParaRPr kumimoji="1" lang="zh-CN" altLang="en-US" b="0" dirty="0">
              <a:solidFill>
                <a:prstClr val="black"/>
              </a:solidFill>
              <a:latin typeface="微软雅黑" panose="020B0503020204020204" pitchFamily="34" charset="-122"/>
              <a:ea typeface="微软雅黑" panose="020B0503020204020204" pitchFamily="34" charset="-122"/>
            </a:endParaRPr>
          </a:p>
        </p:txBody>
      </p:sp>
      <p:sp>
        <p:nvSpPr>
          <p:cNvPr id="81" name="圆角矩形 9">
            <a:extLst>
              <a:ext uri="{FF2B5EF4-FFF2-40B4-BE49-F238E27FC236}">
                <a16:creationId xmlns:a16="http://schemas.microsoft.com/office/drawing/2014/main" id="{EFB1A767-640C-4D64-8877-157B02BDD6B1}"/>
              </a:ext>
            </a:extLst>
          </p:cNvPr>
          <p:cNvSpPr/>
          <p:nvPr/>
        </p:nvSpPr>
        <p:spPr bwMode="auto">
          <a:xfrm>
            <a:off x="3052999" y="6383669"/>
            <a:ext cx="579938" cy="203685"/>
          </a:xfrm>
          <a:prstGeom prst="roundRect">
            <a:avLst/>
          </a:prstGeom>
          <a:solidFill>
            <a:srgbClr val="FFC00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b="0" dirty="0">
                <a:solidFill>
                  <a:prstClr val="black"/>
                </a:solidFill>
                <a:latin typeface="微软雅黑" panose="020B0503020204020204" pitchFamily="34" charset="-122"/>
                <a:ea typeface="微软雅黑" panose="020B0503020204020204" pitchFamily="34" charset="-122"/>
              </a:rPr>
              <a:t>MES</a:t>
            </a:r>
            <a:endParaRPr kumimoji="1" lang="zh-CN" altLang="en-US" b="0" dirty="0">
              <a:solidFill>
                <a:prstClr val="black"/>
              </a:solidFill>
              <a:latin typeface="微软雅黑" panose="020B0503020204020204" pitchFamily="34" charset="-122"/>
              <a:ea typeface="微软雅黑" panose="020B0503020204020204" pitchFamily="34" charset="-122"/>
            </a:endParaRPr>
          </a:p>
        </p:txBody>
      </p:sp>
      <p:sp>
        <p:nvSpPr>
          <p:cNvPr id="84" name="圆角矩形 9">
            <a:extLst>
              <a:ext uri="{FF2B5EF4-FFF2-40B4-BE49-F238E27FC236}">
                <a16:creationId xmlns:a16="http://schemas.microsoft.com/office/drawing/2014/main" id="{EFB1A767-640C-4D64-8877-157B02BDD6B1}"/>
              </a:ext>
            </a:extLst>
          </p:cNvPr>
          <p:cNvSpPr/>
          <p:nvPr/>
        </p:nvSpPr>
        <p:spPr bwMode="auto">
          <a:xfrm>
            <a:off x="3779117" y="6383669"/>
            <a:ext cx="579938" cy="203685"/>
          </a:xfrm>
          <a:prstGeom prst="roundRect">
            <a:avLst/>
          </a:prstGeom>
          <a:solidFill>
            <a:srgbClr val="16AE4A"/>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b="0" dirty="0">
                <a:solidFill>
                  <a:prstClr val="black"/>
                </a:solidFill>
                <a:latin typeface="微软雅黑" panose="020B0503020204020204" pitchFamily="34" charset="-122"/>
                <a:ea typeface="微软雅黑" panose="020B0503020204020204" pitchFamily="34" charset="-122"/>
              </a:rPr>
              <a:t>BCP</a:t>
            </a:r>
            <a:endParaRPr kumimoji="1" lang="zh-CN" altLang="en-US" b="0" dirty="0">
              <a:solidFill>
                <a:prstClr val="black"/>
              </a:solidFill>
              <a:latin typeface="微软雅黑" panose="020B0503020204020204" pitchFamily="34" charset="-122"/>
              <a:ea typeface="微软雅黑" panose="020B0503020204020204" pitchFamily="34" charset="-122"/>
            </a:endParaRPr>
          </a:p>
        </p:txBody>
      </p:sp>
      <p:sp>
        <p:nvSpPr>
          <p:cNvPr id="85" name="圆角矩形 9">
            <a:extLst>
              <a:ext uri="{FF2B5EF4-FFF2-40B4-BE49-F238E27FC236}">
                <a16:creationId xmlns:a16="http://schemas.microsoft.com/office/drawing/2014/main" id="{EFB1A767-640C-4D64-8877-157B02BDD6B1}"/>
              </a:ext>
            </a:extLst>
          </p:cNvPr>
          <p:cNvSpPr/>
          <p:nvPr/>
        </p:nvSpPr>
        <p:spPr bwMode="auto">
          <a:xfrm>
            <a:off x="4505235" y="6382873"/>
            <a:ext cx="579938" cy="203685"/>
          </a:xfrm>
          <a:prstGeom prst="roundRect">
            <a:avLst/>
          </a:prstGeom>
          <a:no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系统外</a:t>
            </a:r>
          </a:p>
        </p:txBody>
      </p:sp>
      <p:sp>
        <p:nvSpPr>
          <p:cNvPr id="87" name="圆角矩形 9">
            <a:extLst>
              <a:ext uri="{FF2B5EF4-FFF2-40B4-BE49-F238E27FC236}">
                <a16:creationId xmlns:a16="http://schemas.microsoft.com/office/drawing/2014/main" id="{EFB1A767-640C-4D64-8877-157B02BDD6B1}"/>
              </a:ext>
            </a:extLst>
          </p:cNvPr>
          <p:cNvSpPr/>
          <p:nvPr/>
        </p:nvSpPr>
        <p:spPr bwMode="auto">
          <a:xfrm>
            <a:off x="5285762" y="6382873"/>
            <a:ext cx="641470" cy="203685"/>
          </a:xfrm>
          <a:prstGeom prst="roundRect">
            <a:avLst/>
          </a:prstGeom>
          <a:solidFill>
            <a:srgbClr val="FFFF0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b="0" dirty="0">
                <a:solidFill>
                  <a:prstClr val="black"/>
                </a:solidFill>
                <a:latin typeface="微软雅黑" panose="020B0503020204020204" pitchFamily="34" charset="-122"/>
                <a:ea typeface="微软雅黑" panose="020B0503020204020204" pitchFamily="34" charset="-122"/>
              </a:rPr>
              <a:t>NMAM</a:t>
            </a:r>
            <a:endParaRPr kumimoji="1" lang="zh-CN" altLang="en-US" b="0" dirty="0">
              <a:solidFill>
                <a:prstClr val="black"/>
              </a:solidFill>
              <a:latin typeface="微软雅黑" panose="020B0503020204020204" pitchFamily="34" charset="-122"/>
              <a:ea typeface="微软雅黑" panose="020B0503020204020204" pitchFamily="34" charset="-122"/>
            </a:endParaRPr>
          </a:p>
        </p:txBody>
      </p:sp>
      <p:sp>
        <p:nvSpPr>
          <p:cNvPr id="90" name="圆角矩形 9">
            <a:extLst>
              <a:ext uri="{FF2B5EF4-FFF2-40B4-BE49-F238E27FC236}">
                <a16:creationId xmlns:a16="http://schemas.microsoft.com/office/drawing/2014/main" id="{EFB1A767-640C-4D64-8877-157B02BDD6B1}"/>
              </a:ext>
            </a:extLst>
          </p:cNvPr>
          <p:cNvSpPr/>
          <p:nvPr/>
        </p:nvSpPr>
        <p:spPr bwMode="auto">
          <a:xfrm>
            <a:off x="6096000" y="6365553"/>
            <a:ext cx="736684" cy="224140"/>
          </a:xfrm>
          <a:prstGeom prst="roundRect">
            <a:avLst/>
          </a:prstGeom>
          <a:solidFill>
            <a:schemeClr val="accent4">
              <a:lumMod val="60000"/>
              <a:lumOff val="4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三方物流</a:t>
            </a:r>
          </a:p>
        </p:txBody>
      </p:sp>
      <p:sp>
        <p:nvSpPr>
          <p:cNvPr id="55" name="燕尾形 40">
            <a:extLst>
              <a:ext uri="{FF2B5EF4-FFF2-40B4-BE49-F238E27FC236}">
                <a16:creationId xmlns:a16="http://schemas.microsoft.com/office/drawing/2014/main" id="{4E242EC6-339A-4103-9E8D-6AA65E97D653}"/>
              </a:ext>
            </a:extLst>
          </p:cNvPr>
          <p:cNvSpPr/>
          <p:nvPr/>
        </p:nvSpPr>
        <p:spPr bwMode="auto">
          <a:xfrm>
            <a:off x="5473224"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pPr>
            <a:r>
              <a:rPr lang="zh-CN" altLang="en-US" sz="1000" kern="0" dirty="0">
                <a:solidFill>
                  <a:schemeClr val="bg1">
                    <a:lumMod val="65000"/>
                  </a:schemeClr>
                </a:solidFill>
                <a:latin typeface="微软雅黑" pitchFamily="34" charset="-122"/>
                <a:ea typeface="微软雅黑" pitchFamily="34" charset="-122"/>
              </a:rPr>
              <a:t>条码</a:t>
            </a:r>
            <a:r>
              <a:rPr lang="zh-CN" altLang="en-US" sz="1000" kern="0">
                <a:solidFill>
                  <a:schemeClr val="bg1">
                    <a:lumMod val="65000"/>
                  </a:schemeClr>
                </a:solidFill>
                <a:latin typeface="微软雅黑" pitchFamily="34" charset="-122"/>
                <a:ea typeface="微软雅黑" pitchFamily="34" charset="-122"/>
              </a:rPr>
              <a:t>应用</a:t>
            </a:r>
            <a:r>
              <a:rPr lang="en-US" altLang="zh-CN" sz="1000" kern="0" dirty="0">
                <a:solidFill>
                  <a:schemeClr val="bg1">
                    <a:lumMod val="65000"/>
                  </a:schemeClr>
                </a:solidFill>
                <a:latin typeface="微软雅黑" pitchFamily="34" charset="-122"/>
                <a:ea typeface="微软雅黑" pitchFamily="34" charset="-122"/>
              </a:rPr>
              <a:t>	</a:t>
            </a:r>
            <a:endParaRPr lang="zh-CN" altLang="en-US" sz="1000" kern="0" dirty="0">
              <a:solidFill>
                <a:schemeClr val="bg1">
                  <a:lumMod val="65000"/>
                </a:schemeClr>
              </a:solidFill>
              <a:latin typeface="微软雅黑" pitchFamily="34" charset="-122"/>
              <a:ea typeface="微软雅黑" pitchFamily="34" charset="-122"/>
            </a:endParaRPr>
          </a:p>
        </p:txBody>
      </p:sp>
      <p:sp>
        <p:nvSpPr>
          <p:cNvPr id="61" name="燕尾形 40">
            <a:extLst>
              <a:ext uri="{FF2B5EF4-FFF2-40B4-BE49-F238E27FC236}">
                <a16:creationId xmlns:a16="http://schemas.microsoft.com/office/drawing/2014/main" id="{A0C75E2A-3FF4-49E3-B88A-EDF144188790}"/>
              </a:ext>
            </a:extLst>
          </p:cNvPr>
          <p:cNvSpPr/>
          <p:nvPr/>
        </p:nvSpPr>
        <p:spPr bwMode="auto">
          <a:xfrm>
            <a:off x="6169431"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pPr>
            <a:r>
              <a:rPr lang="en-US" altLang="zh-CN" sz="1000" kern="0" dirty="0">
                <a:solidFill>
                  <a:schemeClr val="bg1">
                    <a:lumMod val="65000"/>
                  </a:schemeClr>
                </a:solidFill>
                <a:latin typeface="微软雅黑" pitchFamily="34" charset="-122"/>
                <a:ea typeface="微软雅黑" pitchFamily="34" charset="-122"/>
              </a:rPr>
              <a:t>WM</a:t>
            </a:r>
            <a:r>
              <a:rPr lang="zh-CN" altLang="en-US" sz="1000" kern="0" dirty="0">
                <a:solidFill>
                  <a:schemeClr val="bg1">
                    <a:lumMod val="65000"/>
                  </a:schemeClr>
                </a:solidFill>
                <a:latin typeface="微软雅黑" pitchFamily="34" charset="-122"/>
                <a:ea typeface="微软雅黑" pitchFamily="34" charset="-122"/>
              </a:rPr>
              <a:t>应用</a:t>
            </a:r>
          </a:p>
        </p:txBody>
      </p:sp>
      <p:sp>
        <p:nvSpPr>
          <p:cNvPr id="65" name="燕尾形 40">
            <a:extLst>
              <a:ext uri="{FF2B5EF4-FFF2-40B4-BE49-F238E27FC236}">
                <a16:creationId xmlns:a16="http://schemas.microsoft.com/office/drawing/2014/main" id="{C199F946-41BF-414C-9F51-49E4C75181A7}"/>
              </a:ext>
            </a:extLst>
          </p:cNvPr>
          <p:cNvSpPr/>
          <p:nvPr/>
        </p:nvSpPr>
        <p:spPr bwMode="auto">
          <a:xfrm>
            <a:off x="6865638" y="167859"/>
            <a:ext cx="828000" cy="324000"/>
          </a:xfrm>
          <a:prstGeom prst="chevron">
            <a:avLst>
              <a:gd name="adj" fmla="val 36455"/>
            </a:avLst>
          </a:prstGeom>
          <a:solidFill>
            <a:srgbClr val="7889FB"/>
          </a:solidFill>
          <a:ln w="12700" algn="ctr">
            <a:solidFill>
              <a:srgbClr val="000000"/>
            </a:solidFill>
            <a:miter lim="800000"/>
            <a:headEnd/>
            <a:tailEnd/>
          </a:ln>
        </p:spPr>
        <p:txBody>
          <a:bodyPr wrap="none" tIns="72000" anchor="ctr"/>
          <a:lstStyle/>
          <a:p>
            <a:pPr algn="ctr" fontAlgn="auto">
              <a:lnSpc>
                <a:spcPct val="90000"/>
              </a:lnSpc>
              <a:spcBef>
                <a:spcPct val="20000"/>
              </a:spcBef>
              <a:spcAft>
                <a:spcPts val="0"/>
              </a:spcAft>
              <a:buClr>
                <a:srgbClr val="000000"/>
              </a:buClr>
            </a:pPr>
            <a:r>
              <a:rPr lang="zh-CN" altLang="en-US" sz="1000" kern="0" dirty="0">
                <a:latin typeface="微软雅黑" pitchFamily="34" charset="-122"/>
                <a:ea typeface="微软雅黑" pitchFamily="34" charset="-122"/>
              </a:rPr>
              <a:t>配送专题</a:t>
            </a:r>
          </a:p>
        </p:txBody>
      </p:sp>
      <p:sp>
        <p:nvSpPr>
          <p:cNvPr id="75" name="燕尾形 40">
            <a:extLst>
              <a:ext uri="{FF2B5EF4-FFF2-40B4-BE49-F238E27FC236}">
                <a16:creationId xmlns:a16="http://schemas.microsoft.com/office/drawing/2014/main" id="{B043AC06-3355-4DD9-8E8A-97C91B4A2081}"/>
              </a:ext>
            </a:extLst>
          </p:cNvPr>
          <p:cNvSpPr/>
          <p:nvPr/>
        </p:nvSpPr>
        <p:spPr bwMode="auto">
          <a:xfrm>
            <a:off x="7561845"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defRPr/>
            </a:pPr>
            <a:r>
              <a:rPr lang="zh-CN" altLang="en-US" sz="1000" kern="0" dirty="0">
                <a:solidFill>
                  <a:schemeClr val="bg1">
                    <a:lumMod val="65000"/>
                  </a:schemeClr>
                </a:solidFill>
                <a:latin typeface="微软雅黑" pitchFamily="34" charset="-122"/>
                <a:ea typeface="微软雅黑" pitchFamily="34" charset="-122"/>
              </a:rPr>
              <a:t>废料管理</a:t>
            </a:r>
          </a:p>
        </p:txBody>
      </p:sp>
      <p:sp>
        <p:nvSpPr>
          <p:cNvPr id="66" name="TextBox 2">
            <a:extLst>
              <a:ext uri="{FF2B5EF4-FFF2-40B4-BE49-F238E27FC236}">
                <a16:creationId xmlns:a16="http://schemas.microsoft.com/office/drawing/2014/main" id="{66E6B7CA-0208-431B-A8C6-E899C1CF6BAF}"/>
              </a:ext>
            </a:extLst>
          </p:cNvPr>
          <p:cNvSpPr txBox="1"/>
          <p:nvPr/>
        </p:nvSpPr>
        <p:spPr bwMode="auto">
          <a:xfrm>
            <a:off x="9191197" y="2000046"/>
            <a:ext cx="3000803"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marL="285750" indent="-285750">
              <a:buFont typeface="Wingdings" panose="05000000000000000000" pitchFamily="2" charset="2"/>
              <a:buChar char="§"/>
            </a:pPr>
            <a:r>
              <a:rPr lang="zh-CN" altLang="en-US" sz="1400" b="0" dirty="0">
                <a:solidFill>
                  <a:schemeClr val="tx1"/>
                </a:solidFill>
                <a:latin typeface="微软雅黑" panose="020B0503020204020204" pitchFamily="34" charset="-122"/>
                <a:ea typeface="微软雅黑" panose="020B0503020204020204" pitchFamily="34" charset="-122"/>
              </a:rPr>
              <a:t>直供业务不考虑自有库存</a:t>
            </a:r>
            <a:endParaRPr kumimoji="1" lang="en-US" altLang="zh-CN" b="0" dirty="0">
              <a:solidFill>
                <a:srgbClr val="000000"/>
              </a:solidFill>
              <a:latin typeface="微软雅黑"/>
              <a:ea typeface="微软雅黑"/>
            </a:endParaRPr>
          </a:p>
          <a:p>
            <a:pPr marL="285750" indent="-285750">
              <a:buFont typeface="Wingdings" panose="05000000000000000000" pitchFamily="2" charset="2"/>
              <a:buChar char="§"/>
            </a:pPr>
            <a:r>
              <a:rPr kumimoji="1" lang="zh-CN" altLang="en-US" sz="1400" b="0" dirty="0">
                <a:solidFill>
                  <a:srgbClr val="000000"/>
                </a:solidFill>
                <a:latin typeface="微软雅黑"/>
                <a:ea typeface="微软雅黑"/>
              </a:rPr>
              <a:t>主机机型货源唯一的物料才走直供模式</a:t>
            </a:r>
            <a:endParaRPr kumimoji="1" lang="en-US" altLang="zh-CN" sz="1400" b="0" dirty="0">
              <a:solidFill>
                <a:srgbClr val="000000"/>
              </a:solidFill>
              <a:latin typeface="微软雅黑"/>
              <a:ea typeface="微软雅黑"/>
            </a:endParaRPr>
          </a:p>
          <a:p>
            <a:pPr marL="285750" indent="-285750">
              <a:buFont typeface="Wingdings" panose="05000000000000000000" pitchFamily="2" charset="2"/>
              <a:buChar char="§"/>
            </a:pPr>
            <a:r>
              <a:rPr lang="zh-CN" altLang="en-US" sz="1400" b="0" dirty="0">
                <a:solidFill>
                  <a:schemeClr val="tx1"/>
                </a:solidFill>
                <a:latin typeface="微软雅黑" panose="020B0503020204020204" pitchFamily="34" charset="-122"/>
                <a:ea typeface="微软雅黑" panose="020B0503020204020204" pitchFamily="34" charset="-122"/>
              </a:rPr>
              <a:t>直供业务由制造配送员办理入库</a:t>
            </a:r>
            <a:endParaRPr lang="en-US" altLang="zh-CN" sz="1400" b="0" dirty="0">
              <a:solidFill>
                <a:schemeClr val="tx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
            </a:pPr>
            <a:r>
              <a:rPr lang="zh-CN" altLang="en-US" sz="1400" b="0" dirty="0">
                <a:solidFill>
                  <a:schemeClr val="tx1"/>
                </a:solidFill>
                <a:latin typeface="微软雅黑" panose="020B0503020204020204" pitchFamily="34" charset="-122"/>
                <a:ea typeface="微软雅黑" panose="020B0503020204020204" pitchFamily="34" charset="-122"/>
              </a:rPr>
              <a:t>下线结算为台套下线结算</a:t>
            </a:r>
            <a:endParaRPr lang="en-US" altLang="zh-CN" sz="1400" b="0" dirty="0">
              <a:solidFill>
                <a:schemeClr val="tx1"/>
              </a:solidFill>
              <a:latin typeface="微软雅黑" panose="020B0503020204020204" pitchFamily="34" charset="-122"/>
              <a:ea typeface="微软雅黑" panose="020B0503020204020204" pitchFamily="34" charset="-122"/>
            </a:endParaRPr>
          </a:p>
        </p:txBody>
      </p:sp>
      <p:sp>
        <p:nvSpPr>
          <p:cNvPr id="67" name="Rectangle 32">
            <a:extLst>
              <a:ext uri="{FF2B5EF4-FFF2-40B4-BE49-F238E27FC236}">
                <a16:creationId xmlns:a16="http://schemas.microsoft.com/office/drawing/2014/main" id="{C5E08649-BCC2-4740-86D6-B33AB39C4387}"/>
              </a:ext>
            </a:extLst>
          </p:cNvPr>
          <p:cNvSpPr>
            <a:spLocks noChangeArrowheads="1"/>
          </p:cNvSpPr>
          <p:nvPr/>
        </p:nvSpPr>
        <p:spPr bwMode="auto">
          <a:xfrm>
            <a:off x="9293660" y="1545082"/>
            <a:ext cx="2767276" cy="393343"/>
          </a:xfrm>
          <a:prstGeom prst="rect">
            <a:avLst/>
          </a:prstGeom>
          <a:solidFill>
            <a:srgbClr val="9BBB59">
              <a:lumMod val="40000"/>
              <a:lumOff val="60000"/>
            </a:srgbClr>
          </a:solidFill>
          <a:ln w="12700">
            <a:noFill/>
            <a:miter lim="800000"/>
            <a:headEnd/>
            <a:tailEnd/>
          </a:ln>
        </p:spPr>
        <p:txBody>
          <a:bodyPr lIns="82550" tIns="41275" rIns="82550" bIns="41275" anchor="ctr"/>
          <a:lstStyle/>
          <a:p>
            <a:pPr algn="ctr" defTabSz="739775"/>
            <a:r>
              <a:rPr lang="zh-CN" altLang="en-US" sz="1400" kern="0" dirty="0">
                <a:solidFill>
                  <a:sysClr val="windowText" lastClr="000000"/>
                </a:solidFill>
                <a:latin typeface="微软雅黑" pitchFamily="34" charset="-122"/>
                <a:ea typeface="微软雅黑" panose="020B0503020204020204" pitchFamily="34" charset="-122"/>
              </a:rPr>
              <a:t>方案结论</a:t>
            </a:r>
            <a:endParaRPr lang="en-US" altLang="zh-CN" sz="1400" kern="0" dirty="0">
              <a:solidFill>
                <a:sysClr val="windowText" lastClr="000000"/>
              </a:solidFill>
              <a:latin typeface="微软雅黑" pitchFamily="34" charset="-122"/>
              <a:ea typeface="微软雅黑" panose="020B0503020204020204" pitchFamily="34" charset="-122"/>
            </a:endParaRPr>
          </a:p>
        </p:txBody>
      </p:sp>
      <p:sp>
        <p:nvSpPr>
          <p:cNvPr id="68" name="TextBox 36">
            <a:extLst>
              <a:ext uri="{FF2B5EF4-FFF2-40B4-BE49-F238E27FC236}">
                <a16:creationId xmlns:a16="http://schemas.microsoft.com/office/drawing/2014/main" id="{23F9AEC9-A671-444F-ADAB-E60C7320BF95}"/>
              </a:ext>
            </a:extLst>
          </p:cNvPr>
          <p:cNvSpPr txBox="1"/>
          <p:nvPr/>
        </p:nvSpPr>
        <p:spPr bwMode="auto">
          <a:xfrm>
            <a:off x="9282517" y="4168207"/>
            <a:ext cx="277317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marL="285750" indent="-285750">
              <a:buFont typeface="Wingdings" panose="05000000000000000000" pitchFamily="2" charset="2"/>
              <a:buChar char="§"/>
            </a:pPr>
            <a:r>
              <a:rPr lang="en-US" altLang="zh-CN" sz="1400" b="0" kern="0" dirty="0">
                <a:solidFill>
                  <a:schemeClr val="tx1"/>
                </a:solidFill>
                <a:latin typeface="微软雅黑" panose="020B0503020204020204" pitchFamily="34" charset="-122"/>
                <a:ea typeface="微软雅黑" panose="020B0503020204020204" pitchFamily="34" charset="-122"/>
              </a:rPr>
              <a:t>BCP</a:t>
            </a:r>
            <a:r>
              <a:rPr lang="zh-CN" altLang="en-US" sz="1400" b="0" kern="0" dirty="0">
                <a:solidFill>
                  <a:schemeClr val="tx1"/>
                </a:solidFill>
                <a:latin typeface="微软雅黑" panose="020B0503020204020204" pitchFamily="34" charset="-122"/>
                <a:ea typeface="微软雅黑" panose="020B0503020204020204" pitchFamily="34" charset="-122"/>
              </a:rPr>
              <a:t>扫描记录供应商实际到货情况，作为与供应商核对的依据，避免低效沟通</a:t>
            </a:r>
            <a:endParaRPr lang="en-US" altLang="zh-CN" sz="1400" b="0" kern="0" dirty="0">
              <a:solidFill>
                <a:schemeClr val="tx1"/>
              </a:solidFill>
              <a:latin typeface="微软雅黑" panose="020B0503020204020204" pitchFamily="34" charset="-122"/>
              <a:ea typeface="微软雅黑" panose="020B0503020204020204" pitchFamily="34" charset="-122"/>
            </a:endParaRPr>
          </a:p>
        </p:txBody>
      </p:sp>
      <p:sp>
        <p:nvSpPr>
          <p:cNvPr id="69" name="Rectangle 32">
            <a:extLst>
              <a:ext uri="{FF2B5EF4-FFF2-40B4-BE49-F238E27FC236}">
                <a16:creationId xmlns:a16="http://schemas.microsoft.com/office/drawing/2014/main" id="{C5E08649-BCC2-4740-86D6-B33AB39C4387}"/>
              </a:ext>
            </a:extLst>
          </p:cNvPr>
          <p:cNvSpPr>
            <a:spLocks noChangeArrowheads="1"/>
          </p:cNvSpPr>
          <p:nvPr/>
        </p:nvSpPr>
        <p:spPr bwMode="auto">
          <a:xfrm>
            <a:off x="9288417" y="3768921"/>
            <a:ext cx="2767276" cy="393343"/>
          </a:xfrm>
          <a:prstGeom prst="rect">
            <a:avLst/>
          </a:prstGeom>
          <a:solidFill>
            <a:schemeClr val="accent1">
              <a:lumMod val="40000"/>
              <a:lumOff val="60000"/>
            </a:schemeClr>
          </a:solidFill>
          <a:ln w="12700">
            <a:noFill/>
            <a:miter lim="800000"/>
            <a:headEnd/>
            <a:tailEnd/>
          </a:ln>
        </p:spPr>
        <p:txBody>
          <a:bodyPr lIns="82550" tIns="41275" rIns="82550" bIns="41275" anchor="ctr"/>
          <a:lstStyle/>
          <a:p>
            <a:pPr algn="ctr" defTabSz="739775"/>
            <a:r>
              <a:rPr lang="zh-CN" altLang="en-US" sz="1400" kern="0" dirty="0">
                <a:solidFill>
                  <a:sysClr val="windowText" lastClr="000000"/>
                </a:solidFill>
                <a:latin typeface="微软雅黑" pitchFamily="34" charset="-122"/>
                <a:ea typeface="微软雅黑" panose="020B0503020204020204" pitchFamily="34" charset="-122"/>
              </a:rPr>
              <a:t>方案优化点</a:t>
            </a:r>
            <a:endParaRPr lang="en-US" altLang="zh-CN" sz="1400" kern="0" dirty="0">
              <a:solidFill>
                <a:sysClr val="windowText" lastClr="000000"/>
              </a:solidFill>
              <a:latin typeface="微软雅黑" pitchFamily="34" charset="-122"/>
              <a:ea typeface="微软雅黑" panose="020B0503020204020204" pitchFamily="34" charset="-122"/>
            </a:endParaRPr>
          </a:p>
        </p:txBody>
      </p:sp>
      <p:sp>
        <p:nvSpPr>
          <p:cNvPr id="52" name="燕尾形 40">
            <a:extLst>
              <a:ext uri="{FF2B5EF4-FFF2-40B4-BE49-F238E27FC236}">
                <a16:creationId xmlns:a16="http://schemas.microsoft.com/office/drawing/2014/main" id="{C545D657-845E-428A-92E5-2B10EB389866}"/>
              </a:ext>
            </a:extLst>
          </p:cNvPr>
          <p:cNvSpPr/>
          <p:nvPr/>
        </p:nvSpPr>
        <p:spPr bwMode="auto">
          <a:xfrm>
            <a:off x="8315749" y="155734"/>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defRPr/>
            </a:pPr>
            <a:r>
              <a:rPr lang="zh-CN" altLang="en-US" sz="1000" kern="0" dirty="0" smtClean="0">
                <a:solidFill>
                  <a:schemeClr val="bg1">
                    <a:lumMod val="65000"/>
                  </a:schemeClr>
                </a:solidFill>
                <a:latin typeface="微软雅黑" pitchFamily="34" charset="-122"/>
                <a:ea typeface="微软雅黑" pitchFamily="34" charset="-122"/>
              </a:rPr>
              <a:t>零星领料</a:t>
            </a:r>
            <a:endParaRPr lang="zh-CN" altLang="en-US" sz="1000" kern="0" dirty="0">
              <a:solidFill>
                <a:schemeClr val="bg1">
                  <a:lumMod val="65000"/>
                </a:schemeClr>
              </a:solidFill>
              <a:latin typeface="微软雅黑" pitchFamily="34" charset="-122"/>
              <a:ea typeface="微软雅黑" pitchFamily="34" charset="-122"/>
            </a:endParaRPr>
          </a:p>
        </p:txBody>
      </p:sp>
      <p:sp>
        <p:nvSpPr>
          <p:cNvPr id="53" name="燕尾形 40">
            <a:extLst>
              <a:ext uri="{FF2B5EF4-FFF2-40B4-BE49-F238E27FC236}">
                <a16:creationId xmlns:a16="http://schemas.microsoft.com/office/drawing/2014/main" id="{C545D657-845E-428A-92E5-2B10EB389866}"/>
              </a:ext>
            </a:extLst>
          </p:cNvPr>
          <p:cNvSpPr/>
          <p:nvPr/>
        </p:nvSpPr>
        <p:spPr bwMode="auto">
          <a:xfrm>
            <a:off x="9039324" y="149922"/>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defRPr/>
            </a:pPr>
            <a:r>
              <a:rPr lang="zh-CN" altLang="en-US" sz="1000" kern="0" dirty="0" smtClean="0">
                <a:solidFill>
                  <a:schemeClr val="bg1">
                    <a:lumMod val="65000"/>
                  </a:schemeClr>
                </a:solidFill>
                <a:latin typeface="微软雅黑" pitchFamily="34" charset="-122"/>
                <a:ea typeface="微软雅黑" pitchFamily="34" charset="-122"/>
              </a:rPr>
              <a:t>盘点</a:t>
            </a:r>
            <a:endParaRPr lang="zh-CN" altLang="en-US" sz="1000" kern="0" dirty="0">
              <a:solidFill>
                <a:schemeClr val="bg1">
                  <a:lumMod val="6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8757280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C4593-AAE0-4871-990F-DC9096BC65F2}"/>
              </a:ext>
            </a:extLst>
          </p:cNvPr>
          <p:cNvSpPr>
            <a:spLocks noGrp="1"/>
          </p:cNvSpPr>
          <p:nvPr>
            <p:ph type="title"/>
          </p:nvPr>
        </p:nvSpPr>
        <p:spPr/>
        <p:txBody>
          <a:bodyPr/>
          <a:lstStyle/>
          <a:p>
            <a:r>
              <a:rPr lang="zh-CN" altLang="en-US" dirty="0"/>
              <a:t>厂内配送业务先将仓库中小件依据生产计划提前进行拣配并转运至分拣区，然后配送员依据配送需求配送至工位</a:t>
            </a:r>
            <a:endParaRPr lang="en-US" dirty="0"/>
          </a:p>
        </p:txBody>
      </p:sp>
      <p:sp>
        <p:nvSpPr>
          <p:cNvPr id="5" name="Rectangle 49">
            <a:extLst>
              <a:ext uri="{FF2B5EF4-FFF2-40B4-BE49-F238E27FC236}">
                <a16:creationId xmlns:a16="http://schemas.microsoft.com/office/drawing/2014/main" id="{D14CA2DD-6BBD-4B82-87B0-CB07CA48B302}"/>
              </a:ext>
            </a:extLst>
          </p:cNvPr>
          <p:cNvSpPr>
            <a:spLocks noChangeArrowheads="1"/>
          </p:cNvSpPr>
          <p:nvPr/>
        </p:nvSpPr>
        <p:spPr bwMode="auto">
          <a:xfrm>
            <a:off x="7459796" y="1548490"/>
            <a:ext cx="946144" cy="308374"/>
          </a:xfrm>
          <a:prstGeom prst="rect">
            <a:avLst/>
          </a:prstGeom>
          <a:solidFill>
            <a:srgbClr val="8EB4E3"/>
          </a:solidFill>
          <a:ln w="9525">
            <a:solidFill>
              <a:schemeClr val="tx1"/>
            </a:solidFill>
            <a:miter lim="800000"/>
            <a:headEnd/>
            <a:tailEnd/>
          </a:ln>
          <a:effectLst>
            <a:outerShdw dist="71842" dir="2700000" algn="ctr" rotWithShape="0">
              <a:schemeClr val="bg2">
                <a:alpha val="50000"/>
              </a:schemeClr>
            </a:outerShdw>
          </a:effectLst>
        </p:spPr>
        <p:txBody>
          <a:bodyPr wrap="none" anchor="ctr"/>
          <a:lstStyle/>
          <a:p>
            <a:pPr algn="ctr">
              <a:spcBef>
                <a:spcPct val="50000"/>
              </a:spcBef>
              <a:buClr>
                <a:schemeClr val="tx1"/>
              </a:buClr>
              <a:buFont typeface="Wingdings" pitchFamily="2" charset="2"/>
              <a:buNone/>
              <a:defRPr/>
            </a:pPr>
            <a:r>
              <a:rPr lang="zh-CN" altLang="en-US" sz="1400" dirty="0">
                <a:solidFill>
                  <a:schemeClr val="tx1"/>
                </a:solidFill>
                <a:latin typeface="微软雅黑" panose="020B0503020204020204" pitchFamily="34" charset="-122"/>
                <a:ea typeface="微软雅黑" panose="020B0503020204020204" pitchFamily="34" charset="-122"/>
              </a:rPr>
              <a:t>物流部</a:t>
            </a:r>
            <a:endParaRPr lang="en-US" altLang="zh-CN" sz="1400" dirty="0">
              <a:solidFill>
                <a:schemeClr val="tx1"/>
              </a:solidFill>
              <a:latin typeface="微软雅黑" panose="020B0503020204020204" pitchFamily="34" charset="-122"/>
              <a:ea typeface="微软雅黑" panose="020B0503020204020204" pitchFamily="34" charset="-122"/>
            </a:endParaRPr>
          </a:p>
        </p:txBody>
      </p:sp>
      <p:sp>
        <p:nvSpPr>
          <p:cNvPr id="6" name="Rectangle 49">
            <a:extLst>
              <a:ext uri="{FF2B5EF4-FFF2-40B4-BE49-F238E27FC236}">
                <a16:creationId xmlns:a16="http://schemas.microsoft.com/office/drawing/2014/main" id="{51C6C8ED-CE2E-4542-96DD-2679FC38CB0D}"/>
              </a:ext>
            </a:extLst>
          </p:cNvPr>
          <p:cNvSpPr>
            <a:spLocks noChangeArrowheads="1"/>
          </p:cNvSpPr>
          <p:nvPr/>
        </p:nvSpPr>
        <p:spPr bwMode="auto">
          <a:xfrm>
            <a:off x="807572" y="1548106"/>
            <a:ext cx="946144" cy="309142"/>
          </a:xfrm>
          <a:prstGeom prst="rect">
            <a:avLst/>
          </a:prstGeom>
          <a:solidFill>
            <a:srgbClr val="8EB4E3"/>
          </a:solidFill>
          <a:ln w="9525">
            <a:solidFill>
              <a:schemeClr val="tx1"/>
            </a:solidFill>
            <a:miter lim="800000"/>
            <a:headEnd/>
            <a:tailEnd/>
          </a:ln>
          <a:effectLst>
            <a:outerShdw dist="71842" dir="2700000" algn="ctr" rotWithShape="0">
              <a:schemeClr val="bg2">
                <a:alpha val="50000"/>
              </a:schemeClr>
            </a:outerShdw>
          </a:effectLst>
        </p:spPr>
        <p:txBody>
          <a:bodyPr wrap="none" anchor="ctr"/>
          <a:lstStyle/>
          <a:p>
            <a:pPr algn="ctr">
              <a:spcBef>
                <a:spcPct val="50000"/>
              </a:spcBef>
              <a:buClr>
                <a:schemeClr val="tx1"/>
              </a:buClr>
              <a:buFont typeface="Wingdings" pitchFamily="2" charset="2"/>
              <a:buNone/>
              <a:defRPr/>
            </a:pPr>
            <a:r>
              <a:rPr lang="zh-CN" altLang="en-US" sz="1400" dirty="0">
                <a:solidFill>
                  <a:schemeClr val="tx1"/>
                </a:solidFill>
                <a:latin typeface="微软雅黑" panose="020B0503020204020204" pitchFamily="34" charset="-122"/>
                <a:ea typeface="微软雅黑" panose="020B0503020204020204" pitchFamily="34" charset="-122"/>
              </a:rPr>
              <a:t>计划调度部</a:t>
            </a:r>
          </a:p>
        </p:txBody>
      </p:sp>
      <p:sp>
        <p:nvSpPr>
          <p:cNvPr id="7" name="Line 37">
            <a:extLst>
              <a:ext uri="{FF2B5EF4-FFF2-40B4-BE49-F238E27FC236}">
                <a16:creationId xmlns:a16="http://schemas.microsoft.com/office/drawing/2014/main" id="{D45D2F81-4776-4950-B244-A19C9897E8F9}"/>
              </a:ext>
            </a:extLst>
          </p:cNvPr>
          <p:cNvSpPr>
            <a:spLocks noChangeShapeType="1"/>
          </p:cNvSpPr>
          <p:nvPr/>
        </p:nvSpPr>
        <p:spPr bwMode="auto">
          <a:xfrm>
            <a:off x="1905007" y="1545325"/>
            <a:ext cx="0" cy="4604463"/>
          </a:xfrm>
          <a:prstGeom prst="line">
            <a:avLst/>
          </a:prstGeom>
          <a:noFill/>
          <a:ln w="9525">
            <a:solidFill>
              <a:schemeClr val="tx2"/>
            </a:solidFill>
            <a:prstDash val="dash"/>
            <a:round/>
            <a:headEnd/>
            <a:tailEnd/>
          </a:ln>
        </p:spPr>
        <p:txBody>
          <a:bodyPr anchor="ctr"/>
          <a:lstStyle/>
          <a:p>
            <a:endParaRPr lang="zh-CN" altLang="en-US" b="0">
              <a:solidFill>
                <a:schemeClr val="tx1"/>
              </a:solidFill>
              <a:latin typeface="微软雅黑" panose="020B0503020204020204" pitchFamily="34" charset="-122"/>
              <a:ea typeface="微软雅黑" panose="020B0503020204020204" pitchFamily="34" charset="-122"/>
            </a:endParaRPr>
          </a:p>
        </p:txBody>
      </p:sp>
      <p:sp>
        <p:nvSpPr>
          <p:cNvPr id="9" name="Rectangle 49">
            <a:extLst>
              <a:ext uri="{FF2B5EF4-FFF2-40B4-BE49-F238E27FC236}">
                <a16:creationId xmlns:a16="http://schemas.microsoft.com/office/drawing/2014/main" id="{1FA3B474-BAFE-48CD-859D-3C6716003AB4}"/>
              </a:ext>
            </a:extLst>
          </p:cNvPr>
          <p:cNvSpPr>
            <a:spLocks noChangeArrowheads="1"/>
          </p:cNvSpPr>
          <p:nvPr/>
        </p:nvSpPr>
        <p:spPr bwMode="auto">
          <a:xfrm>
            <a:off x="2624861" y="1548106"/>
            <a:ext cx="946144" cy="309142"/>
          </a:xfrm>
          <a:prstGeom prst="rect">
            <a:avLst/>
          </a:prstGeom>
          <a:solidFill>
            <a:srgbClr val="8EB4E3"/>
          </a:solidFill>
          <a:ln w="9525">
            <a:solidFill>
              <a:schemeClr val="tx1"/>
            </a:solidFill>
            <a:miter lim="800000"/>
            <a:headEnd/>
            <a:tailEnd/>
          </a:ln>
          <a:effectLst>
            <a:outerShdw dist="71842" dir="2700000" algn="ctr" rotWithShape="0">
              <a:schemeClr val="bg2">
                <a:alpha val="50000"/>
              </a:schemeClr>
            </a:outerShdw>
          </a:effectLst>
        </p:spPr>
        <p:txBody>
          <a:bodyPr wrap="none" anchor="ctr"/>
          <a:lstStyle/>
          <a:p>
            <a:pPr algn="ctr">
              <a:spcBef>
                <a:spcPct val="50000"/>
              </a:spcBef>
              <a:buClr>
                <a:schemeClr val="tx1"/>
              </a:buClr>
              <a:buFont typeface="Wingdings" pitchFamily="2" charset="2"/>
              <a:buNone/>
              <a:defRPr/>
            </a:pPr>
            <a:r>
              <a:rPr lang="zh-CN" altLang="en-US" sz="1400" dirty="0">
                <a:solidFill>
                  <a:schemeClr val="tx1"/>
                </a:solidFill>
                <a:latin typeface="微软雅黑" panose="020B0503020204020204" pitchFamily="34" charset="-122"/>
                <a:ea typeface="微软雅黑" panose="020B0503020204020204" pitchFamily="34" charset="-122"/>
              </a:rPr>
              <a:t>制造部</a:t>
            </a:r>
          </a:p>
        </p:txBody>
      </p:sp>
      <p:sp>
        <p:nvSpPr>
          <p:cNvPr id="11" name="Rectangle 49">
            <a:extLst>
              <a:ext uri="{FF2B5EF4-FFF2-40B4-BE49-F238E27FC236}">
                <a16:creationId xmlns:a16="http://schemas.microsoft.com/office/drawing/2014/main" id="{E7CDF030-8765-4FCD-890E-E5C09777330D}"/>
              </a:ext>
            </a:extLst>
          </p:cNvPr>
          <p:cNvSpPr>
            <a:spLocks noChangeArrowheads="1"/>
          </p:cNvSpPr>
          <p:nvPr/>
        </p:nvSpPr>
        <p:spPr bwMode="auto">
          <a:xfrm>
            <a:off x="5166299" y="1545325"/>
            <a:ext cx="946144" cy="309142"/>
          </a:xfrm>
          <a:prstGeom prst="rect">
            <a:avLst/>
          </a:prstGeom>
          <a:solidFill>
            <a:srgbClr val="8EB4E3"/>
          </a:solidFill>
          <a:ln w="9525">
            <a:solidFill>
              <a:schemeClr val="tx1"/>
            </a:solidFill>
            <a:miter lim="800000"/>
            <a:headEnd/>
            <a:tailEnd/>
          </a:ln>
          <a:effectLst>
            <a:outerShdw dist="71842" dir="2700000" algn="ctr" rotWithShape="0">
              <a:schemeClr val="bg2">
                <a:alpha val="50000"/>
              </a:schemeClr>
            </a:outerShdw>
          </a:effectLst>
        </p:spPr>
        <p:txBody>
          <a:bodyPr wrap="none" anchor="ctr"/>
          <a:lstStyle/>
          <a:p>
            <a:pPr algn="ctr">
              <a:spcBef>
                <a:spcPct val="50000"/>
              </a:spcBef>
              <a:buClr>
                <a:schemeClr val="tx1"/>
              </a:buClr>
              <a:buFont typeface="Wingdings" pitchFamily="2" charset="2"/>
              <a:buNone/>
              <a:defRPr/>
            </a:pPr>
            <a:r>
              <a:rPr lang="zh-CN" altLang="en-US" sz="1400" dirty="0">
                <a:solidFill>
                  <a:schemeClr val="tx1"/>
                </a:solidFill>
                <a:latin typeface="微软雅黑" panose="020B0503020204020204" pitchFamily="34" charset="-122"/>
                <a:ea typeface="微软雅黑" panose="020B0503020204020204" pitchFamily="34" charset="-122"/>
              </a:rPr>
              <a:t>商务部</a:t>
            </a:r>
          </a:p>
        </p:txBody>
      </p:sp>
      <p:sp>
        <p:nvSpPr>
          <p:cNvPr id="42" name="圆角矩形 9">
            <a:extLst>
              <a:ext uri="{FF2B5EF4-FFF2-40B4-BE49-F238E27FC236}">
                <a16:creationId xmlns:a16="http://schemas.microsoft.com/office/drawing/2014/main" id="{EFB1A767-640C-4D64-8877-157B02BDD6B1}"/>
              </a:ext>
            </a:extLst>
          </p:cNvPr>
          <p:cNvSpPr/>
          <p:nvPr/>
        </p:nvSpPr>
        <p:spPr bwMode="auto">
          <a:xfrm>
            <a:off x="751993" y="2551043"/>
            <a:ext cx="1014946" cy="423774"/>
          </a:xfrm>
          <a:prstGeom prst="roundRect">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生产订单下达</a:t>
            </a:r>
          </a:p>
        </p:txBody>
      </p:sp>
      <p:cxnSp>
        <p:nvCxnSpPr>
          <p:cNvPr id="43" name="Straight Arrow Connector 29">
            <a:extLst>
              <a:ext uri="{FF2B5EF4-FFF2-40B4-BE49-F238E27FC236}">
                <a16:creationId xmlns:a16="http://schemas.microsoft.com/office/drawing/2014/main" id="{1E65843D-5388-4902-9121-7B3CACAA00A6}"/>
              </a:ext>
            </a:extLst>
          </p:cNvPr>
          <p:cNvCxnSpPr>
            <a:cxnSpLocks/>
            <a:stCxn id="49" idx="2"/>
            <a:endCxn id="50" idx="0"/>
          </p:cNvCxnSpPr>
          <p:nvPr/>
        </p:nvCxnSpPr>
        <p:spPr bwMode="auto">
          <a:xfrm>
            <a:off x="8018526" y="2976654"/>
            <a:ext cx="5137" cy="201182"/>
          </a:xfrm>
          <a:prstGeom prst="straightConnector1">
            <a:avLst/>
          </a:prstGeom>
          <a:solidFill>
            <a:schemeClr val="accent1"/>
          </a:solidFill>
          <a:ln w="19050" cap="flat" cmpd="sng" algn="ctr">
            <a:solidFill>
              <a:schemeClr val="tx2">
                <a:lumMod val="75000"/>
              </a:schemeClr>
            </a:solidFill>
            <a:prstDash val="solid"/>
            <a:round/>
            <a:headEnd type="none" w="med" len="med"/>
            <a:tailEnd type="triangle"/>
          </a:ln>
          <a:effectLst/>
        </p:spPr>
      </p:cxnSp>
      <p:sp>
        <p:nvSpPr>
          <p:cNvPr id="47" name="圆角矩形 9">
            <a:extLst>
              <a:ext uri="{FF2B5EF4-FFF2-40B4-BE49-F238E27FC236}">
                <a16:creationId xmlns:a16="http://schemas.microsoft.com/office/drawing/2014/main" id="{EFB1A767-640C-4D64-8877-157B02BDD6B1}"/>
              </a:ext>
            </a:extLst>
          </p:cNvPr>
          <p:cNvSpPr/>
          <p:nvPr/>
        </p:nvSpPr>
        <p:spPr bwMode="auto">
          <a:xfrm>
            <a:off x="4560785" y="2122645"/>
            <a:ext cx="1014946" cy="423774"/>
          </a:xfrm>
          <a:prstGeom prst="roundRect">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配送方式维护</a:t>
            </a:r>
          </a:p>
        </p:txBody>
      </p:sp>
      <p:sp>
        <p:nvSpPr>
          <p:cNvPr id="49" name="圆角矩形 9">
            <a:extLst>
              <a:ext uri="{FF2B5EF4-FFF2-40B4-BE49-F238E27FC236}">
                <a16:creationId xmlns:a16="http://schemas.microsoft.com/office/drawing/2014/main" id="{EFB1A767-640C-4D64-8877-157B02BDD6B1}"/>
              </a:ext>
            </a:extLst>
          </p:cNvPr>
          <p:cNvSpPr/>
          <p:nvPr/>
        </p:nvSpPr>
        <p:spPr bwMode="auto">
          <a:xfrm>
            <a:off x="7511053" y="2552880"/>
            <a:ext cx="1014946" cy="423774"/>
          </a:xfrm>
          <a:prstGeom prst="roundRect">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生成拣配单</a:t>
            </a:r>
          </a:p>
        </p:txBody>
      </p:sp>
      <p:sp>
        <p:nvSpPr>
          <p:cNvPr id="50" name="圆角矩形 9">
            <a:extLst>
              <a:ext uri="{FF2B5EF4-FFF2-40B4-BE49-F238E27FC236}">
                <a16:creationId xmlns:a16="http://schemas.microsoft.com/office/drawing/2014/main" id="{EFB1A767-640C-4D64-8877-157B02BDD6B1}"/>
              </a:ext>
            </a:extLst>
          </p:cNvPr>
          <p:cNvSpPr/>
          <p:nvPr/>
        </p:nvSpPr>
        <p:spPr bwMode="auto">
          <a:xfrm>
            <a:off x="7516190" y="3177836"/>
            <a:ext cx="1014946" cy="423774"/>
          </a:xfrm>
          <a:prstGeom prst="roundRect">
            <a:avLst/>
          </a:prstGeom>
          <a:no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拣配实物</a:t>
            </a:r>
          </a:p>
        </p:txBody>
      </p:sp>
      <p:sp>
        <p:nvSpPr>
          <p:cNvPr id="51" name="圆角矩形 9">
            <a:extLst>
              <a:ext uri="{FF2B5EF4-FFF2-40B4-BE49-F238E27FC236}">
                <a16:creationId xmlns:a16="http://schemas.microsoft.com/office/drawing/2014/main" id="{EFB1A767-640C-4D64-8877-157B02BDD6B1}"/>
              </a:ext>
            </a:extLst>
          </p:cNvPr>
          <p:cNvSpPr/>
          <p:nvPr/>
        </p:nvSpPr>
        <p:spPr bwMode="auto">
          <a:xfrm>
            <a:off x="7513576" y="3836364"/>
            <a:ext cx="1014946" cy="423774"/>
          </a:xfrm>
          <a:prstGeom prst="roundRect">
            <a:avLst/>
          </a:prstGeom>
          <a:solidFill>
            <a:srgbClr val="16AE4A"/>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b="0" dirty="0">
                <a:solidFill>
                  <a:prstClr val="black"/>
                </a:solidFill>
                <a:latin typeface="微软雅黑" panose="020B0503020204020204" pitchFamily="34" charset="-122"/>
                <a:ea typeface="微软雅黑" panose="020B0503020204020204" pitchFamily="34" charset="-122"/>
              </a:rPr>
              <a:t>BCP</a:t>
            </a:r>
            <a:r>
              <a:rPr kumimoji="1" lang="zh-CN" altLang="en-US" b="0" dirty="0">
                <a:solidFill>
                  <a:prstClr val="black"/>
                </a:solidFill>
                <a:latin typeface="微软雅黑" panose="020B0503020204020204" pitchFamily="34" charset="-122"/>
                <a:ea typeface="微软雅黑" panose="020B0503020204020204" pitchFamily="34" charset="-122"/>
              </a:rPr>
              <a:t>扫描下架</a:t>
            </a:r>
            <a:r>
              <a:rPr kumimoji="1" lang="en-US" altLang="zh-CN" b="0" dirty="0">
                <a:solidFill>
                  <a:prstClr val="black"/>
                </a:solidFill>
                <a:latin typeface="微软雅黑" panose="020B0503020204020204" pitchFamily="34" charset="-122"/>
                <a:ea typeface="微软雅黑" panose="020B0503020204020204" pitchFamily="34" charset="-122"/>
              </a:rPr>
              <a:t>/</a:t>
            </a:r>
            <a:r>
              <a:rPr kumimoji="1" lang="zh-CN" altLang="en-US" b="0" dirty="0">
                <a:solidFill>
                  <a:prstClr val="black"/>
                </a:solidFill>
                <a:latin typeface="微软雅黑" panose="020B0503020204020204" pitchFamily="34" charset="-122"/>
                <a:ea typeface="微软雅黑" panose="020B0503020204020204" pitchFamily="34" charset="-122"/>
              </a:rPr>
              <a:t>过帐</a:t>
            </a:r>
          </a:p>
        </p:txBody>
      </p:sp>
      <p:sp>
        <p:nvSpPr>
          <p:cNvPr id="52" name="圆角矩形 9">
            <a:extLst>
              <a:ext uri="{FF2B5EF4-FFF2-40B4-BE49-F238E27FC236}">
                <a16:creationId xmlns:a16="http://schemas.microsoft.com/office/drawing/2014/main" id="{EFB1A767-640C-4D64-8877-157B02BDD6B1}"/>
              </a:ext>
            </a:extLst>
          </p:cNvPr>
          <p:cNvSpPr/>
          <p:nvPr/>
        </p:nvSpPr>
        <p:spPr bwMode="auto">
          <a:xfrm>
            <a:off x="1982978" y="5425484"/>
            <a:ext cx="1014946" cy="423774"/>
          </a:xfrm>
          <a:prstGeom prst="roundRect">
            <a:avLst/>
          </a:prstGeom>
          <a:no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实物接收</a:t>
            </a:r>
          </a:p>
        </p:txBody>
      </p:sp>
      <p:sp>
        <p:nvSpPr>
          <p:cNvPr id="54" name="圆角矩形 9">
            <a:extLst>
              <a:ext uri="{FF2B5EF4-FFF2-40B4-BE49-F238E27FC236}">
                <a16:creationId xmlns:a16="http://schemas.microsoft.com/office/drawing/2014/main" id="{EFB1A767-640C-4D64-8877-157B02BDD6B1}"/>
              </a:ext>
            </a:extLst>
          </p:cNvPr>
          <p:cNvSpPr/>
          <p:nvPr/>
        </p:nvSpPr>
        <p:spPr bwMode="auto">
          <a:xfrm>
            <a:off x="1983501" y="4515896"/>
            <a:ext cx="1014946" cy="423774"/>
          </a:xfrm>
          <a:prstGeom prst="roundRect">
            <a:avLst/>
          </a:prstGeom>
          <a:no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实物配送</a:t>
            </a:r>
          </a:p>
        </p:txBody>
      </p:sp>
      <p:sp>
        <p:nvSpPr>
          <p:cNvPr id="55" name="圆角矩形 9">
            <a:extLst>
              <a:ext uri="{FF2B5EF4-FFF2-40B4-BE49-F238E27FC236}">
                <a16:creationId xmlns:a16="http://schemas.microsoft.com/office/drawing/2014/main" id="{EFB1A767-640C-4D64-8877-157B02BDD6B1}"/>
              </a:ext>
            </a:extLst>
          </p:cNvPr>
          <p:cNvSpPr/>
          <p:nvPr/>
        </p:nvSpPr>
        <p:spPr bwMode="auto">
          <a:xfrm>
            <a:off x="3312261" y="4518951"/>
            <a:ext cx="1014946" cy="423774"/>
          </a:xfrm>
          <a:prstGeom prst="roundRect">
            <a:avLst/>
          </a:prstGeom>
          <a:solidFill>
            <a:srgbClr val="FFC00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实物交接并确认过帐</a:t>
            </a:r>
          </a:p>
        </p:txBody>
      </p:sp>
      <p:cxnSp>
        <p:nvCxnSpPr>
          <p:cNvPr id="59" name="Connector: Elbow 47">
            <a:extLst>
              <a:ext uri="{FF2B5EF4-FFF2-40B4-BE49-F238E27FC236}">
                <a16:creationId xmlns:a16="http://schemas.microsoft.com/office/drawing/2014/main" id="{9477D5F7-9369-405D-B4B4-86C73A4749CE}"/>
              </a:ext>
            </a:extLst>
          </p:cNvPr>
          <p:cNvCxnSpPr>
            <a:stCxn id="47" idx="1"/>
            <a:endCxn id="42" idx="0"/>
          </p:cNvCxnSpPr>
          <p:nvPr/>
        </p:nvCxnSpPr>
        <p:spPr bwMode="auto">
          <a:xfrm rot="10800000" flipV="1">
            <a:off x="1259467" y="2334531"/>
            <a:ext cx="3301319" cy="216511"/>
          </a:xfrm>
          <a:prstGeom prst="bentConnector2">
            <a:avLst/>
          </a:prstGeom>
          <a:solidFill>
            <a:schemeClr val="accent1"/>
          </a:solidFill>
          <a:ln w="19050" cap="flat" cmpd="sng" algn="ctr">
            <a:solidFill>
              <a:schemeClr val="tx2">
                <a:lumMod val="75000"/>
              </a:schemeClr>
            </a:solidFill>
            <a:prstDash val="solid"/>
            <a:round/>
            <a:headEnd type="none" w="med" len="med"/>
            <a:tailEnd type="triangle"/>
          </a:ln>
          <a:effectLst/>
        </p:spPr>
      </p:cxnSp>
      <p:cxnSp>
        <p:nvCxnSpPr>
          <p:cNvPr id="69" name="Straight Arrow Connector 29">
            <a:extLst>
              <a:ext uri="{FF2B5EF4-FFF2-40B4-BE49-F238E27FC236}">
                <a16:creationId xmlns:a16="http://schemas.microsoft.com/office/drawing/2014/main" id="{1E65843D-5388-4902-9121-7B3CACAA00A6}"/>
              </a:ext>
            </a:extLst>
          </p:cNvPr>
          <p:cNvCxnSpPr>
            <a:cxnSpLocks/>
            <a:stCxn id="50" idx="2"/>
            <a:endCxn id="51" idx="0"/>
          </p:cNvCxnSpPr>
          <p:nvPr/>
        </p:nvCxnSpPr>
        <p:spPr bwMode="auto">
          <a:xfrm flipH="1">
            <a:off x="8021049" y="3601610"/>
            <a:ext cx="2614" cy="234754"/>
          </a:xfrm>
          <a:prstGeom prst="straightConnector1">
            <a:avLst/>
          </a:prstGeom>
          <a:solidFill>
            <a:schemeClr val="accent1"/>
          </a:solidFill>
          <a:ln w="19050" cap="flat" cmpd="sng" algn="ctr">
            <a:solidFill>
              <a:schemeClr val="tx2">
                <a:lumMod val="75000"/>
              </a:schemeClr>
            </a:solidFill>
            <a:prstDash val="solid"/>
            <a:round/>
            <a:headEnd type="none" w="med" len="med"/>
            <a:tailEnd type="triangle"/>
          </a:ln>
          <a:effectLst/>
        </p:spPr>
      </p:cxnSp>
      <p:cxnSp>
        <p:nvCxnSpPr>
          <p:cNvPr id="82" name="Connector: Elbow 47">
            <a:extLst>
              <a:ext uri="{FF2B5EF4-FFF2-40B4-BE49-F238E27FC236}">
                <a16:creationId xmlns:a16="http://schemas.microsoft.com/office/drawing/2014/main" id="{9477D5F7-9369-405D-B4B4-86C73A4749CE}"/>
              </a:ext>
            </a:extLst>
          </p:cNvPr>
          <p:cNvCxnSpPr>
            <a:stCxn id="42" idx="3"/>
            <a:endCxn id="49" idx="1"/>
          </p:cNvCxnSpPr>
          <p:nvPr/>
        </p:nvCxnSpPr>
        <p:spPr bwMode="auto">
          <a:xfrm>
            <a:off x="1766939" y="2762930"/>
            <a:ext cx="5744114" cy="1837"/>
          </a:xfrm>
          <a:prstGeom prst="bentConnector3">
            <a:avLst>
              <a:gd name="adj1" fmla="val 50000"/>
            </a:avLst>
          </a:prstGeom>
          <a:solidFill>
            <a:schemeClr val="accent1"/>
          </a:solidFill>
          <a:ln w="19050" cap="flat" cmpd="sng" algn="ctr">
            <a:solidFill>
              <a:schemeClr val="tx2">
                <a:lumMod val="75000"/>
              </a:schemeClr>
            </a:solidFill>
            <a:prstDash val="solid"/>
            <a:round/>
            <a:headEnd type="none" w="med" len="med"/>
            <a:tailEnd type="triangle"/>
          </a:ln>
          <a:effectLst/>
        </p:spPr>
      </p:cxnSp>
      <p:cxnSp>
        <p:nvCxnSpPr>
          <p:cNvPr id="88" name="Connector: Elbow 47">
            <a:extLst>
              <a:ext uri="{FF2B5EF4-FFF2-40B4-BE49-F238E27FC236}">
                <a16:creationId xmlns:a16="http://schemas.microsoft.com/office/drawing/2014/main" id="{9477D5F7-9369-405D-B4B4-86C73A4749CE}"/>
              </a:ext>
            </a:extLst>
          </p:cNvPr>
          <p:cNvCxnSpPr>
            <a:stCxn id="51" idx="2"/>
            <a:endCxn id="55" idx="3"/>
          </p:cNvCxnSpPr>
          <p:nvPr/>
        </p:nvCxnSpPr>
        <p:spPr bwMode="auto">
          <a:xfrm rot="5400000">
            <a:off x="5938778" y="2648567"/>
            <a:ext cx="470700" cy="3693842"/>
          </a:xfrm>
          <a:prstGeom prst="bentConnector2">
            <a:avLst/>
          </a:prstGeom>
          <a:solidFill>
            <a:schemeClr val="accent1"/>
          </a:solidFill>
          <a:ln w="19050" cap="flat" cmpd="sng" algn="ctr">
            <a:solidFill>
              <a:schemeClr val="tx2">
                <a:lumMod val="75000"/>
              </a:schemeClr>
            </a:solidFill>
            <a:prstDash val="solid"/>
            <a:round/>
            <a:headEnd type="none" w="med" len="med"/>
            <a:tailEnd type="triangle"/>
          </a:ln>
          <a:effectLst/>
        </p:spPr>
      </p:cxnSp>
      <p:cxnSp>
        <p:nvCxnSpPr>
          <p:cNvPr id="94" name="Connector: Elbow 47">
            <a:extLst>
              <a:ext uri="{FF2B5EF4-FFF2-40B4-BE49-F238E27FC236}">
                <a16:creationId xmlns:a16="http://schemas.microsoft.com/office/drawing/2014/main" id="{9477D5F7-9369-405D-B4B4-86C73A4749CE}"/>
              </a:ext>
            </a:extLst>
          </p:cNvPr>
          <p:cNvCxnSpPr>
            <a:stCxn id="55" idx="1"/>
            <a:endCxn id="54" idx="3"/>
          </p:cNvCxnSpPr>
          <p:nvPr/>
        </p:nvCxnSpPr>
        <p:spPr bwMode="auto">
          <a:xfrm rot="10800000">
            <a:off x="2998447" y="4727784"/>
            <a:ext cx="313814" cy="3055"/>
          </a:xfrm>
          <a:prstGeom prst="bentConnector3">
            <a:avLst>
              <a:gd name="adj1" fmla="val 50000"/>
            </a:avLst>
          </a:prstGeom>
          <a:solidFill>
            <a:schemeClr val="accent1"/>
          </a:solidFill>
          <a:ln w="19050" cap="flat" cmpd="sng" algn="ctr">
            <a:solidFill>
              <a:schemeClr val="tx2">
                <a:lumMod val="75000"/>
              </a:schemeClr>
            </a:solidFill>
            <a:prstDash val="solid"/>
            <a:round/>
            <a:headEnd type="none" w="med" len="med"/>
            <a:tailEnd type="triangle"/>
          </a:ln>
          <a:effectLst/>
        </p:spPr>
      </p:cxnSp>
      <p:cxnSp>
        <p:nvCxnSpPr>
          <p:cNvPr id="97" name="Connector: Elbow 47">
            <a:extLst>
              <a:ext uri="{FF2B5EF4-FFF2-40B4-BE49-F238E27FC236}">
                <a16:creationId xmlns:a16="http://schemas.microsoft.com/office/drawing/2014/main" id="{9477D5F7-9369-405D-B4B4-86C73A4749CE}"/>
              </a:ext>
            </a:extLst>
          </p:cNvPr>
          <p:cNvCxnSpPr>
            <a:stCxn id="54" idx="2"/>
            <a:endCxn id="52" idx="0"/>
          </p:cNvCxnSpPr>
          <p:nvPr/>
        </p:nvCxnSpPr>
        <p:spPr bwMode="auto">
          <a:xfrm rot="5400000">
            <a:off x="2247806" y="5182316"/>
            <a:ext cx="485814" cy="523"/>
          </a:xfrm>
          <a:prstGeom prst="bentConnector3">
            <a:avLst>
              <a:gd name="adj1" fmla="val 50000"/>
            </a:avLst>
          </a:prstGeom>
          <a:solidFill>
            <a:schemeClr val="accent1"/>
          </a:solidFill>
          <a:ln w="19050" cap="flat" cmpd="sng" algn="ctr">
            <a:solidFill>
              <a:schemeClr val="tx2">
                <a:lumMod val="75000"/>
              </a:schemeClr>
            </a:solidFill>
            <a:prstDash val="solid"/>
            <a:round/>
            <a:headEnd type="none" w="med" len="med"/>
            <a:tailEnd type="triangle"/>
          </a:ln>
          <a:effectLst/>
        </p:spPr>
      </p:cxnSp>
      <p:sp>
        <p:nvSpPr>
          <p:cNvPr id="100" name="Line 37">
            <a:extLst>
              <a:ext uri="{FF2B5EF4-FFF2-40B4-BE49-F238E27FC236}">
                <a16:creationId xmlns:a16="http://schemas.microsoft.com/office/drawing/2014/main" id="{D45D2F81-4776-4950-B244-A19C9897E8F9}"/>
              </a:ext>
            </a:extLst>
          </p:cNvPr>
          <p:cNvSpPr>
            <a:spLocks noChangeShapeType="1"/>
          </p:cNvSpPr>
          <p:nvPr/>
        </p:nvSpPr>
        <p:spPr bwMode="auto">
          <a:xfrm>
            <a:off x="4406160" y="1545325"/>
            <a:ext cx="0" cy="4604463"/>
          </a:xfrm>
          <a:prstGeom prst="line">
            <a:avLst/>
          </a:prstGeom>
          <a:noFill/>
          <a:ln w="9525">
            <a:solidFill>
              <a:schemeClr val="tx2"/>
            </a:solidFill>
            <a:prstDash val="dash"/>
            <a:round/>
            <a:headEnd/>
            <a:tailEnd/>
          </a:ln>
        </p:spPr>
        <p:txBody>
          <a:bodyPr anchor="ctr"/>
          <a:lstStyle/>
          <a:p>
            <a:endParaRPr lang="zh-CN" altLang="en-US" b="0">
              <a:solidFill>
                <a:schemeClr val="tx1"/>
              </a:solidFill>
              <a:latin typeface="微软雅黑" panose="020B0503020204020204" pitchFamily="34" charset="-122"/>
              <a:ea typeface="微软雅黑" panose="020B0503020204020204" pitchFamily="34" charset="-122"/>
            </a:endParaRPr>
          </a:p>
        </p:txBody>
      </p:sp>
      <p:sp>
        <p:nvSpPr>
          <p:cNvPr id="101" name="Line 37">
            <a:extLst>
              <a:ext uri="{FF2B5EF4-FFF2-40B4-BE49-F238E27FC236}">
                <a16:creationId xmlns:a16="http://schemas.microsoft.com/office/drawing/2014/main" id="{D45D2F81-4776-4950-B244-A19C9897E8F9}"/>
              </a:ext>
            </a:extLst>
          </p:cNvPr>
          <p:cNvSpPr>
            <a:spLocks noChangeShapeType="1"/>
          </p:cNvSpPr>
          <p:nvPr/>
        </p:nvSpPr>
        <p:spPr bwMode="auto">
          <a:xfrm>
            <a:off x="7068674" y="1545325"/>
            <a:ext cx="0" cy="4604463"/>
          </a:xfrm>
          <a:prstGeom prst="line">
            <a:avLst/>
          </a:prstGeom>
          <a:noFill/>
          <a:ln w="9525">
            <a:solidFill>
              <a:schemeClr val="tx2"/>
            </a:solidFill>
            <a:prstDash val="dash"/>
            <a:round/>
            <a:headEnd/>
            <a:tailEnd/>
          </a:ln>
        </p:spPr>
        <p:txBody>
          <a:bodyPr anchor="ctr"/>
          <a:lstStyle/>
          <a:p>
            <a:endParaRPr lang="zh-CN" altLang="en-US" b="0">
              <a:solidFill>
                <a:schemeClr val="tx1"/>
              </a:solidFill>
              <a:latin typeface="微软雅黑" panose="020B0503020204020204" pitchFamily="34" charset="-122"/>
              <a:ea typeface="微软雅黑" panose="020B0503020204020204" pitchFamily="34" charset="-122"/>
            </a:endParaRPr>
          </a:p>
        </p:txBody>
      </p:sp>
      <p:sp>
        <p:nvSpPr>
          <p:cNvPr id="102" name="文本框 101"/>
          <p:cNvSpPr txBox="1"/>
          <p:nvPr/>
        </p:nvSpPr>
        <p:spPr bwMode="auto">
          <a:xfrm>
            <a:off x="1057837" y="6311153"/>
            <a:ext cx="69587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kumimoji="1" lang="zh-CN" altLang="en-US" b="0" dirty="0">
                <a:solidFill>
                  <a:srgbClr val="000000"/>
                </a:solidFill>
                <a:latin typeface="微软雅黑"/>
                <a:ea typeface="微软雅黑"/>
                <a:cs typeface="微软雅黑"/>
              </a:rPr>
              <a:t>图示：</a:t>
            </a:r>
          </a:p>
        </p:txBody>
      </p:sp>
      <p:sp>
        <p:nvSpPr>
          <p:cNvPr id="105" name="圆角矩形 9">
            <a:extLst>
              <a:ext uri="{FF2B5EF4-FFF2-40B4-BE49-F238E27FC236}">
                <a16:creationId xmlns:a16="http://schemas.microsoft.com/office/drawing/2014/main" id="{EFB1A767-640C-4D64-8877-157B02BDD6B1}"/>
              </a:ext>
            </a:extLst>
          </p:cNvPr>
          <p:cNvSpPr/>
          <p:nvPr/>
        </p:nvSpPr>
        <p:spPr bwMode="auto">
          <a:xfrm>
            <a:off x="1661241" y="6386732"/>
            <a:ext cx="579938" cy="203685"/>
          </a:xfrm>
          <a:prstGeom prst="roundRect">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b="0" dirty="0">
                <a:solidFill>
                  <a:prstClr val="black"/>
                </a:solidFill>
                <a:latin typeface="微软雅黑" panose="020B0503020204020204" pitchFamily="34" charset="-122"/>
                <a:ea typeface="微软雅黑" panose="020B0503020204020204" pitchFamily="34" charset="-122"/>
              </a:rPr>
              <a:t>SAP</a:t>
            </a:r>
            <a:endParaRPr kumimoji="1" lang="zh-CN" altLang="en-US" b="0" dirty="0">
              <a:solidFill>
                <a:prstClr val="black"/>
              </a:solidFill>
              <a:latin typeface="微软雅黑" panose="020B0503020204020204" pitchFamily="34" charset="-122"/>
              <a:ea typeface="微软雅黑" panose="020B0503020204020204" pitchFamily="34" charset="-122"/>
            </a:endParaRPr>
          </a:p>
        </p:txBody>
      </p:sp>
      <p:sp>
        <p:nvSpPr>
          <p:cNvPr id="107" name="圆角矩形 9">
            <a:extLst>
              <a:ext uri="{FF2B5EF4-FFF2-40B4-BE49-F238E27FC236}">
                <a16:creationId xmlns:a16="http://schemas.microsoft.com/office/drawing/2014/main" id="{EFB1A767-640C-4D64-8877-157B02BDD6B1}"/>
              </a:ext>
            </a:extLst>
          </p:cNvPr>
          <p:cNvSpPr/>
          <p:nvPr/>
        </p:nvSpPr>
        <p:spPr bwMode="auto">
          <a:xfrm>
            <a:off x="2357120" y="6386007"/>
            <a:ext cx="579938" cy="203685"/>
          </a:xfrm>
          <a:prstGeom prst="roundRect">
            <a:avLst/>
          </a:prstGeom>
          <a:solidFill>
            <a:schemeClr val="accent3">
              <a:lumMod val="60000"/>
              <a:lumOff val="4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b="0" dirty="0">
                <a:solidFill>
                  <a:prstClr val="black"/>
                </a:solidFill>
                <a:latin typeface="微软雅黑" panose="020B0503020204020204" pitchFamily="34" charset="-122"/>
                <a:ea typeface="微软雅黑" panose="020B0503020204020204" pitchFamily="34" charset="-122"/>
              </a:rPr>
              <a:t>GSP</a:t>
            </a:r>
            <a:endParaRPr kumimoji="1" lang="zh-CN" altLang="en-US" b="0" dirty="0">
              <a:solidFill>
                <a:prstClr val="black"/>
              </a:solidFill>
              <a:latin typeface="微软雅黑" panose="020B0503020204020204" pitchFamily="34" charset="-122"/>
              <a:ea typeface="微软雅黑" panose="020B0503020204020204" pitchFamily="34" charset="-122"/>
            </a:endParaRPr>
          </a:p>
        </p:txBody>
      </p:sp>
      <p:sp>
        <p:nvSpPr>
          <p:cNvPr id="108" name="圆角矩形 9">
            <a:extLst>
              <a:ext uri="{FF2B5EF4-FFF2-40B4-BE49-F238E27FC236}">
                <a16:creationId xmlns:a16="http://schemas.microsoft.com/office/drawing/2014/main" id="{EFB1A767-640C-4D64-8877-157B02BDD6B1}"/>
              </a:ext>
            </a:extLst>
          </p:cNvPr>
          <p:cNvSpPr/>
          <p:nvPr/>
        </p:nvSpPr>
        <p:spPr bwMode="auto">
          <a:xfrm>
            <a:off x="3052999" y="6383669"/>
            <a:ext cx="579938" cy="203685"/>
          </a:xfrm>
          <a:prstGeom prst="roundRect">
            <a:avLst/>
          </a:prstGeom>
          <a:solidFill>
            <a:srgbClr val="FFC00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b="0" dirty="0">
                <a:solidFill>
                  <a:prstClr val="black"/>
                </a:solidFill>
                <a:latin typeface="微软雅黑" panose="020B0503020204020204" pitchFamily="34" charset="-122"/>
                <a:ea typeface="微软雅黑" panose="020B0503020204020204" pitchFamily="34" charset="-122"/>
              </a:rPr>
              <a:t>MES</a:t>
            </a:r>
            <a:endParaRPr kumimoji="1" lang="zh-CN" altLang="en-US" b="0" dirty="0">
              <a:solidFill>
                <a:prstClr val="black"/>
              </a:solidFill>
              <a:latin typeface="微软雅黑" panose="020B0503020204020204" pitchFamily="34" charset="-122"/>
              <a:ea typeface="微软雅黑" panose="020B0503020204020204" pitchFamily="34" charset="-122"/>
            </a:endParaRPr>
          </a:p>
        </p:txBody>
      </p:sp>
      <p:sp>
        <p:nvSpPr>
          <p:cNvPr id="109" name="圆角矩形 9">
            <a:extLst>
              <a:ext uri="{FF2B5EF4-FFF2-40B4-BE49-F238E27FC236}">
                <a16:creationId xmlns:a16="http://schemas.microsoft.com/office/drawing/2014/main" id="{EFB1A767-640C-4D64-8877-157B02BDD6B1}"/>
              </a:ext>
            </a:extLst>
          </p:cNvPr>
          <p:cNvSpPr/>
          <p:nvPr/>
        </p:nvSpPr>
        <p:spPr bwMode="auto">
          <a:xfrm>
            <a:off x="3779117" y="6383669"/>
            <a:ext cx="579938" cy="203685"/>
          </a:xfrm>
          <a:prstGeom prst="roundRect">
            <a:avLst/>
          </a:prstGeom>
          <a:solidFill>
            <a:srgbClr val="16AE4A"/>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b="0" dirty="0">
                <a:solidFill>
                  <a:prstClr val="black"/>
                </a:solidFill>
                <a:latin typeface="微软雅黑" panose="020B0503020204020204" pitchFamily="34" charset="-122"/>
                <a:ea typeface="微软雅黑" panose="020B0503020204020204" pitchFamily="34" charset="-122"/>
              </a:rPr>
              <a:t>BCP</a:t>
            </a:r>
            <a:endParaRPr kumimoji="1" lang="zh-CN" altLang="en-US" b="0" dirty="0">
              <a:solidFill>
                <a:prstClr val="black"/>
              </a:solidFill>
              <a:latin typeface="微软雅黑" panose="020B0503020204020204" pitchFamily="34" charset="-122"/>
              <a:ea typeface="微软雅黑" panose="020B0503020204020204" pitchFamily="34" charset="-122"/>
            </a:endParaRPr>
          </a:p>
        </p:txBody>
      </p:sp>
      <p:sp>
        <p:nvSpPr>
          <p:cNvPr id="110" name="圆角矩形 9">
            <a:extLst>
              <a:ext uri="{FF2B5EF4-FFF2-40B4-BE49-F238E27FC236}">
                <a16:creationId xmlns:a16="http://schemas.microsoft.com/office/drawing/2014/main" id="{EFB1A767-640C-4D64-8877-157B02BDD6B1}"/>
              </a:ext>
            </a:extLst>
          </p:cNvPr>
          <p:cNvSpPr/>
          <p:nvPr/>
        </p:nvSpPr>
        <p:spPr bwMode="auto">
          <a:xfrm>
            <a:off x="4505235" y="6382873"/>
            <a:ext cx="579938" cy="203685"/>
          </a:xfrm>
          <a:prstGeom prst="roundRect">
            <a:avLst/>
          </a:prstGeom>
          <a:no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系统外</a:t>
            </a:r>
          </a:p>
        </p:txBody>
      </p:sp>
      <p:sp>
        <p:nvSpPr>
          <p:cNvPr id="114" name="圆角矩形 9">
            <a:extLst>
              <a:ext uri="{FF2B5EF4-FFF2-40B4-BE49-F238E27FC236}">
                <a16:creationId xmlns:a16="http://schemas.microsoft.com/office/drawing/2014/main" id="{EFB1A767-640C-4D64-8877-157B02BDD6B1}"/>
              </a:ext>
            </a:extLst>
          </p:cNvPr>
          <p:cNvSpPr/>
          <p:nvPr/>
        </p:nvSpPr>
        <p:spPr bwMode="auto">
          <a:xfrm>
            <a:off x="5285762" y="6382873"/>
            <a:ext cx="641470" cy="203685"/>
          </a:xfrm>
          <a:prstGeom prst="roundRect">
            <a:avLst/>
          </a:prstGeom>
          <a:solidFill>
            <a:srgbClr val="FFFF0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b="0" dirty="0">
                <a:solidFill>
                  <a:prstClr val="black"/>
                </a:solidFill>
                <a:latin typeface="微软雅黑" panose="020B0503020204020204" pitchFamily="34" charset="-122"/>
                <a:ea typeface="微软雅黑" panose="020B0503020204020204" pitchFamily="34" charset="-122"/>
              </a:rPr>
              <a:t>NMAM</a:t>
            </a:r>
            <a:endParaRPr kumimoji="1" lang="zh-CN" altLang="en-US" b="0" dirty="0">
              <a:solidFill>
                <a:prstClr val="black"/>
              </a:solidFill>
              <a:latin typeface="微软雅黑" panose="020B0503020204020204" pitchFamily="34" charset="-122"/>
              <a:ea typeface="微软雅黑" panose="020B0503020204020204" pitchFamily="34" charset="-122"/>
            </a:endParaRPr>
          </a:p>
        </p:txBody>
      </p:sp>
      <p:sp>
        <p:nvSpPr>
          <p:cNvPr id="68" name="圆角矩形 9">
            <a:extLst>
              <a:ext uri="{FF2B5EF4-FFF2-40B4-BE49-F238E27FC236}">
                <a16:creationId xmlns:a16="http://schemas.microsoft.com/office/drawing/2014/main" id="{EFB1A767-640C-4D64-8877-157B02BDD6B1}"/>
              </a:ext>
            </a:extLst>
          </p:cNvPr>
          <p:cNvSpPr/>
          <p:nvPr/>
        </p:nvSpPr>
        <p:spPr bwMode="auto">
          <a:xfrm>
            <a:off x="6096000" y="6365553"/>
            <a:ext cx="736684" cy="224140"/>
          </a:xfrm>
          <a:prstGeom prst="roundRect">
            <a:avLst/>
          </a:prstGeom>
          <a:solidFill>
            <a:schemeClr val="accent4">
              <a:lumMod val="60000"/>
              <a:lumOff val="4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三方物流</a:t>
            </a:r>
          </a:p>
        </p:txBody>
      </p:sp>
      <p:sp>
        <p:nvSpPr>
          <p:cNvPr id="44" name="燕尾形 40">
            <a:extLst>
              <a:ext uri="{FF2B5EF4-FFF2-40B4-BE49-F238E27FC236}">
                <a16:creationId xmlns:a16="http://schemas.microsoft.com/office/drawing/2014/main" id="{AD75D0A2-82F6-40D0-AD4B-5DA97662B4D2}"/>
              </a:ext>
            </a:extLst>
          </p:cNvPr>
          <p:cNvSpPr/>
          <p:nvPr/>
        </p:nvSpPr>
        <p:spPr bwMode="auto">
          <a:xfrm>
            <a:off x="5473224"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pPr>
            <a:r>
              <a:rPr lang="zh-CN" altLang="en-US" sz="1000" kern="0" dirty="0">
                <a:solidFill>
                  <a:schemeClr val="bg1">
                    <a:lumMod val="65000"/>
                  </a:schemeClr>
                </a:solidFill>
                <a:latin typeface="微软雅黑" pitchFamily="34" charset="-122"/>
                <a:ea typeface="微软雅黑" pitchFamily="34" charset="-122"/>
              </a:rPr>
              <a:t>条码</a:t>
            </a:r>
            <a:r>
              <a:rPr lang="zh-CN" altLang="en-US" sz="1000" kern="0">
                <a:solidFill>
                  <a:schemeClr val="bg1">
                    <a:lumMod val="65000"/>
                  </a:schemeClr>
                </a:solidFill>
                <a:latin typeface="微软雅黑" pitchFamily="34" charset="-122"/>
                <a:ea typeface="微软雅黑" pitchFamily="34" charset="-122"/>
              </a:rPr>
              <a:t>应用</a:t>
            </a:r>
            <a:r>
              <a:rPr lang="en-US" altLang="zh-CN" sz="1000" kern="0" dirty="0">
                <a:solidFill>
                  <a:schemeClr val="bg1">
                    <a:lumMod val="65000"/>
                  </a:schemeClr>
                </a:solidFill>
                <a:latin typeface="微软雅黑" pitchFamily="34" charset="-122"/>
                <a:ea typeface="微软雅黑" pitchFamily="34" charset="-122"/>
              </a:rPr>
              <a:t>	</a:t>
            </a:r>
            <a:endParaRPr lang="zh-CN" altLang="en-US" sz="1000" kern="0" dirty="0">
              <a:solidFill>
                <a:schemeClr val="bg1">
                  <a:lumMod val="65000"/>
                </a:schemeClr>
              </a:solidFill>
              <a:latin typeface="微软雅黑" pitchFamily="34" charset="-122"/>
              <a:ea typeface="微软雅黑" pitchFamily="34" charset="-122"/>
            </a:endParaRPr>
          </a:p>
        </p:txBody>
      </p:sp>
      <p:sp>
        <p:nvSpPr>
          <p:cNvPr id="45" name="燕尾形 40">
            <a:extLst>
              <a:ext uri="{FF2B5EF4-FFF2-40B4-BE49-F238E27FC236}">
                <a16:creationId xmlns:a16="http://schemas.microsoft.com/office/drawing/2014/main" id="{DED07ADF-9404-427E-9300-43679369D377}"/>
              </a:ext>
            </a:extLst>
          </p:cNvPr>
          <p:cNvSpPr/>
          <p:nvPr/>
        </p:nvSpPr>
        <p:spPr bwMode="auto">
          <a:xfrm>
            <a:off x="6169431"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pPr>
            <a:r>
              <a:rPr lang="en-US" altLang="zh-CN" sz="1000" kern="0" dirty="0">
                <a:solidFill>
                  <a:schemeClr val="bg1">
                    <a:lumMod val="65000"/>
                  </a:schemeClr>
                </a:solidFill>
                <a:latin typeface="微软雅黑" pitchFamily="34" charset="-122"/>
                <a:ea typeface="微软雅黑" pitchFamily="34" charset="-122"/>
              </a:rPr>
              <a:t>WM</a:t>
            </a:r>
            <a:r>
              <a:rPr lang="zh-CN" altLang="en-US" sz="1000" kern="0" dirty="0">
                <a:solidFill>
                  <a:schemeClr val="bg1">
                    <a:lumMod val="65000"/>
                  </a:schemeClr>
                </a:solidFill>
                <a:latin typeface="微软雅黑" pitchFamily="34" charset="-122"/>
                <a:ea typeface="微软雅黑" pitchFamily="34" charset="-122"/>
              </a:rPr>
              <a:t>应用</a:t>
            </a:r>
          </a:p>
        </p:txBody>
      </p:sp>
      <p:sp>
        <p:nvSpPr>
          <p:cNvPr id="46" name="燕尾形 40">
            <a:extLst>
              <a:ext uri="{FF2B5EF4-FFF2-40B4-BE49-F238E27FC236}">
                <a16:creationId xmlns:a16="http://schemas.microsoft.com/office/drawing/2014/main" id="{3CED6853-4162-4AD5-BC4D-EFDE6090863B}"/>
              </a:ext>
            </a:extLst>
          </p:cNvPr>
          <p:cNvSpPr/>
          <p:nvPr/>
        </p:nvSpPr>
        <p:spPr bwMode="auto">
          <a:xfrm>
            <a:off x="6865638" y="167859"/>
            <a:ext cx="828000" cy="324000"/>
          </a:xfrm>
          <a:prstGeom prst="chevron">
            <a:avLst>
              <a:gd name="adj" fmla="val 36455"/>
            </a:avLst>
          </a:prstGeom>
          <a:solidFill>
            <a:srgbClr val="7889FB"/>
          </a:solidFill>
          <a:ln w="12700" algn="ctr">
            <a:solidFill>
              <a:srgbClr val="000000"/>
            </a:solidFill>
            <a:miter lim="800000"/>
            <a:headEnd/>
            <a:tailEnd/>
          </a:ln>
        </p:spPr>
        <p:txBody>
          <a:bodyPr wrap="none" tIns="72000" anchor="ctr"/>
          <a:lstStyle/>
          <a:p>
            <a:pPr algn="ctr" fontAlgn="auto">
              <a:lnSpc>
                <a:spcPct val="90000"/>
              </a:lnSpc>
              <a:spcBef>
                <a:spcPct val="20000"/>
              </a:spcBef>
              <a:spcAft>
                <a:spcPts val="0"/>
              </a:spcAft>
              <a:buClr>
                <a:srgbClr val="000000"/>
              </a:buClr>
            </a:pPr>
            <a:r>
              <a:rPr lang="zh-CN" altLang="en-US" sz="1000" kern="0" dirty="0">
                <a:latin typeface="微软雅黑" pitchFamily="34" charset="-122"/>
                <a:ea typeface="微软雅黑" pitchFamily="34" charset="-122"/>
              </a:rPr>
              <a:t>配送专题</a:t>
            </a:r>
          </a:p>
        </p:txBody>
      </p:sp>
      <p:sp>
        <p:nvSpPr>
          <p:cNvPr id="48" name="燕尾形 40">
            <a:extLst>
              <a:ext uri="{FF2B5EF4-FFF2-40B4-BE49-F238E27FC236}">
                <a16:creationId xmlns:a16="http://schemas.microsoft.com/office/drawing/2014/main" id="{14D1427F-D9EE-42CC-855F-25E6F467630D}"/>
              </a:ext>
            </a:extLst>
          </p:cNvPr>
          <p:cNvSpPr/>
          <p:nvPr/>
        </p:nvSpPr>
        <p:spPr bwMode="auto">
          <a:xfrm>
            <a:off x="7561845"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defRPr/>
            </a:pPr>
            <a:r>
              <a:rPr lang="zh-CN" altLang="en-US" sz="1000" kern="0" dirty="0">
                <a:solidFill>
                  <a:schemeClr val="bg1">
                    <a:lumMod val="65000"/>
                  </a:schemeClr>
                </a:solidFill>
                <a:latin typeface="微软雅黑" pitchFamily="34" charset="-122"/>
                <a:ea typeface="微软雅黑" pitchFamily="34" charset="-122"/>
              </a:rPr>
              <a:t>废料管理</a:t>
            </a:r>
          </a:p>
        </p:txBody>
      </p:sp>
      <p:sp>
        <p:nvSpPr>
          <p:cNvPr id="57" name="TextBox 2">
            <a:extLst>
              <a:ext uri="{FF2B5EF4-FFF2-40B4-BE49-F238E27FC236}">
                <a16:creationId xmlns:a16="http://schemas.microsoft.com/office/drawing/2014/main" id="{66E6B7CA-0208-431B-A8C6-E899C1CF6BAF}"/>
              </a:ext>
            </a:extLst>
          </p:cNvPr>
          <p:cNvSpPr txBox="1"/>
          <p:nvPr/>
        </p:nvSpPr>
        <p:spPr bwMode="auto">
          <a:xfrm>
            <a:off x="8968377" y="1997032"/>
            <a:ext cx="277251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marL="285750" indent="-285750">
              <a:buFont typeface="Wingdings" panose="05000000000000000000" pitchFamily="2" charset="2"/>
              <a:buChar char="§"/>
            </a:pPr>
            <a:r>
              <a:rPr kumimoji="1" lang="zh-CN" altLang="en-US" sz="1400" b="0" dirty="0">
                <a:solidFill>
                  <a:srgbClr val="000000"/>
                </a:solidFill>
                <a:latin typeface="微软雅黑"/>
                <a:ea typeface="微软雅黑"/>
              </a:rPr>
              <a:t>根据拣配单配送至工位</a:t>
            </a:r>
            <a:endParaRPr kumimoji="1" lang="en-US" altLang="zh-CN" sz="1400" b="0" dirty="0">
              <a:solidFill>
                <a:srgbClr val="000000"/>
              </a:solidFill>
              <a:latin typeface="微软雅黑"/>
              <a:ea typeface="微软雅黑"/>
            </a:endParaRPr>
          </a:p>
          <a:p>
            <a:pPr marL="285750" indent="-285750">
              <a:buFont typeface="Wingdings" panose="05000000000000000000" pitchFamily="2" charset="2"/>
              <a:buChar char="§"/>
            </a:pPr>
            <a:r>
              <a:rPr kumimoji="1" lang="zh-CN" altLang="en-US" sz="1400" b="0" dirty="0">
                <a:solidFill>
                  <a:srgbClr val="000000"/>
                </a:solidFill>
                <a:latin typeface="微软雅黑"/>
                <a:ea typeface="微软雅黑"/>
              </a:rPr>
              <a:t>启用</a:t>
            </a:r>
            <a:r>
              <a:rPr kumimoji="1" lang="en-US" altLang="zh-CN" sz="1400" b="0" dirty="0">
                <a:solidFill>
                  <a:srgbClr val="000000"/>
                </a:solidFill>
                <a:latin typeface="微软雅黑"/>
                <a:ea typeface="微软雅黑"/>
              </a:rPr>
              <a:t>WM</a:t>
            </a:r>
            <a:r>
              <a:rPr kumimoji="1" lang="zh-CN" altLang="en-US" sz="1400" b="0" dirty="0">
                <a:solidFill>
                  <a:srgbClr val="000000"/>
                </a:solidFill>
                <a:latin typeface="微软雅黑"/>
                <a:ea typeface="微软雅黑"/>
              </a:rPr>
              <a:t>的仓库，下架即过帐；否则需通过</a:t>
            </a:r>
            <a:r>
              <a:rPr kumimoji="1" lang="en-US" altLang="zh-CN" sz="1400" b="0" dirty="0">
                <a:solidFill>
                  <a:srgbClr val="000000"/>
                </a:solidFill>
                <a:latin typeface="微软雅黑"/>
                <a:ea typeface="微软雅黑"/>
              </a:rPr>
              <a:t>MES</a:t>
            </a:r>
            <a:r>
              <a:rPr kumimoji="1" lang="zh-CN" altLang="en-US" sz="1400" b="0" dirty="0">
                <a:solidFill>
                  <a:srgbClr val="000000"/>
                </a:solidFill>
                <a:latin typeface="微软雅黑"/>
                <a:ea typeface="微软雅黑"/>
              </a:rPr>
              <a:t>手持交接过帐</a:t>
            </a:r>
            <a:endParaRPr kumimoji="1" lang="en-US" altLang="zh-CN" sz="1400" b="0" dirty="0">
              <a:solidFill>
                <a:srgbClr val="000000"/>
              </a:solidFill>
              <a:latin typeface="微软雅黑"/>
              <a:ea typeface="微软雅黑"/>
            </a:endParaRPr>
          </a:p>
        </p:txBody>
      </p:sp>
      <p:sp>
        <p:nvSpPr>
          <p:cNvPr id="62" name="Rectangle 32">
            <a:extLst>
              <a:ext uri="{FF2B5EF4-FFF2-40B4-BE49-F238E27FC236}">
                <a16:creationId xmlns:a16="http://schemas.microsoft.com/office/drawing/2014/main" id="{C5E08649-BCC2-4740-86D6-B33AB39C4387}"/>
              </a:ext>
            </a:extLst>
          </p:cNvPr>
          <p:cNvSpPr>
            <a:spLocks noChangeArrowheads="1"/>
          </p:cNvSpPr>
          <p:nvPr/>
        </p:nvSpPr>
        <p:spPr bwMode="auto">
          <a:xfrm>
            <a:off x="8973620" y="1545082"/>
            <a:ext cx="2767276" cy="393343"/>
          </a:xfrm>
          <a:prstGeom prst="rect">
            <a:avLst/>
          </a:prstGeom>
          <a:solidFill>
            <a:srgbClr val="9BBB59">
              <a:lumMod val="40000"/>
              <a:lumOff val="60000"/>
            </a:srgbClr>
          </a:solidFill>
          <a:ln w="12700">
            <a:noFill/>
            <a:miter lim="800000"/>
            <a:headEnd/>
            <a:tailEnd/>
          </a:ln>
        </p:spPr>
        <p:txBody>
          <a:bodyPr lIns="82550" tIns="41275" rIns="82550" bIns="41275" anchor="ctr"/>
          <a:lstStyle/>
          <a:p>
            <a:pPr algn="ctr" defTabSz="739775"/>
            <a:r>
              <a:rPr lang="zh-CN" altLang="en-US" sz="1400" kern="0" dirty="0">
                <a:solidFill>
                  <a:sysClr val="windowText" lastClr="000000"/>
                </a:solidFill>
                <a:latin typeface="微软雅黑" pitchFamily="34" charset="-122"/>
                <a:ea typeface="微软雅黑" panose="020B0503020204020204" pitchFamily="34" charset="-122"/>
              </a:rPr>
              <a:t>方案结论</a:t>
            </a:r>
            <a:endParaRPr lang="en-US" altLang="zh-CN" sz="1400" kern="0" dirty="0">
              <a:solidFill>
                <a:sysClr val="windowText" lastClr="000000"/>
              </a:solidFill>
              <a:latin typeface="微软雅黑" pitchFamily="34" charset="-122"/>
              <a:ea typeface="微软雅黑" panose="020B0503020204020204" pitchFamily="34" charset="-122"/>
            </a:endParaRPr>
          </a:p>
        </p:txBody>
      </p:sp>
      <p:sp>
        <p:nvSpPr>
          <p:cNvPr id="63" name="TextBox 36">
            <a:extLst>
              <a:ext uri="{FF2B5EF4-FFF2-40B4-BE49-F238E27FC236}">
                <a16:creationId xmlns:a16="http://schemas.microsoft.com/office/drawing/2014/main" id="{23F9AEC9-A671-444F-ADAB-E60C7320BF95}"/>
              </a:ext>
            </a:extLst>
          </p:cNvPr>
          <p:cNvSpPr txBox="1"/>
          <p:nvPr/>
        </p:nvSpPr>
        <p:spPr bwMode="auto">
          <a:xfrm>
            <a:off x="8962477" y="4168207"/>
            <a:ext cx="277317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marL="285750" indent="-285750">
              <a:buFont typeface="Wingdings" panose="05000000000000000000" pitchFamily="2" charset="2"/>
              <a:buChar char="§"/>
            </a:pPr>
            <a:r>
              <a:rPr lang="en-US" altLang="zh-CN" sz="1400" b="0" kern="0" dirty="0">
                <a:solidFill>
                  <a:schemeClr val="tx1"/>
                </a:solidFill>
                <a:latin typeface="微软雅黑" panose="020B0503020204020204" pitchFamily="34" charset="-122"/>
                <a:ea typeface="微软雅黑" panose="020B0503020204020204" pitchFamily="34" charset="-122"/>
              </a:rPr>
              <a:t>BCP</a:t>
            </a:r>
            <a:r>
              <a:rPr lang="zh-CN" altLang="en-US" sz="1400" b="0" kern="0" dirty="0">
                <a:solidFill>
                  <a:schemeClr val="tx1"/>
                </a:solidFill>
                <a:latin typeface="微软雅黑" panose="020B0503020204020204" pitchFamily="34" charset="-122"/>
                <a:ea typeface="微软雅黑" panose="020B0503020204020204" pitchFamily="34" charset="-122"/>
              </a:rPr>
              <a:t>扫描下架过帐，减少人工输入，数据实时处理</a:t>
            </a:r>
            <a:endParaRPr lang="en-US" altLang="zh-CN" sz="1400" b="0" kern="0" dirty="0">
              <a:solidFill>
                <a:schemeClr val="tx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
            </a:pPr>
            <a:r>
              <a:rPr lang="en-US" altLang="zh-CN" sz="1400" b="0" kern="0" dirty="0">
                <a:solidFill>
                  <a:schemeClr val="tx1"/>
                </a:solidFill>
                <a:latin typeface="微软雅黑" panose="020B0503020204020204" pitchFamily="34" charset="-122"/>
                <a:ea typeface="微软雅黑" panose="020B0503020204020204" pitchFamily="34" charset="-122"/>
              </a:rPr>
              <a:t>MES</a:t>
            </a:r>
            <a:r>
              <a:rPr lang="zh-CN" altLang="en-US" sz="1400" b="0" kern="0" dirty="0">
                <a:solidFill>
                  <a:schemeClr val="tx1"/>
                </a:solidFill>
                <a:latin typeface="微软雅黑" panose="020B0503020204020204" pitchFamily="34" charset="-122"/>
                <a:ea typeface="微软雅黑" panose="020B0503020204020204" pitchFamily="34" charset="-122"/>
              </a:rPr>
              <a:t>手持确认，进行系统交接，方便查询核对</a:t>
            </a:r>
            <a:endParaRPr lang="en-US" altLang="zh-CN" sz="1400" b="0" kern="0" dirty="0">
              <a:solidFill>
                <a:schemeClr val="tx1"/>
              </a:solidFill>
              <a:latin typeface="微软雅黑" panose="020B0503020204020204" pitchFamily="34" charset="-122"/>
              <a:ea typeface="微软雅黑" panose="020B0503020204020204" pitchFamily="34" charset="-122"/>
            </a:endParaRPr>
          </a:p>
        </p:txBody>
      </p:sp>
      <p:sp>
        <p:nvSpPr>
          <p:cNvPr id="64" name="Rectangle 32">
            <a:extLst>
              <a:ext uri="{FF2B5EF4-FFF2-40B4-BE49-F238E27FC236}">
                <a16:creationId xmlns:a16="http://schemas.microsoft.com/office/drawing/2014/main" id="{C5E08649-BCC2-4740-86D6-B33AB39C4387}"/>
              </a:ext>
            </a:extLst>
          </p:cNvPr>
          <p:cNvSpPr>
            <a:spLocks noChangeArrowheads="1"/>
          </p:cNvSpPr>
          <p:nvPr/>
        </p:nvSpPr>
        <p:spPr bwMode="auto">
          <a:xfrm>
            <a:off x="8968377" y="3768921"/>
            <a:ext cx="2767276" cy="393343"/>
          </a:xfrm>
          <a:prstGeom prst="rect">
            <a:avLst/>
          </a:prstGeom>
          <a:solidFill>
            <a:schemeClr val="accent1">
              <a:lumMod val="40000"/>
              <a:lumOff val="60000"/>
            </a:schemeClr>
          </a:solidFill>
          <a:ln w="12700">
            <a:noFill/>
            <a:miter lim="800000"/>
            <a:headEnd/>
            <a:tailEnd/>
          </a:ln>
        </p:spPr>
        <p:txBody>
          <a:bodyPr lIns="82550" tIns="41275" rIns="82550" bIns="41275" anchor="ctr"/>
          <a:lstStyle/>
          <a:p>
            <a:pPr algn="ctr" defTabSz="739775"/>
            <a:r>
              <a:rPr lang="zh-CN" altLang="en-US" sz="1400" kern="0" dirty="0">
                <a:solidFill>
                  <a:sysClr val="windowText" lastClr="000000"/>
                </a:solidFill>
                <a:latin typeface="微软雅黑" pitchFamily="34" charset="-122"/>
                <a:ea typeface="微软雅黑" panose="020B0503020204020204" pitchFamily="34" charset="-122"/>
              </a:rPr>
              <a:t>方案优化点</a:t>
            </a:r>
            <a:endParaRPr lang="en-US" altLang="zh-CN" sz="1400" kern="0" dirty="0">
              <a:solidFill>
                <a:sysClr val="windowText" lastClr="000000"/>
              </a:solidFill>
              <a:latin typeface="微软雅黑" pitchFamily="34" charset="-122"/>
              <a:ea typeface="微软雅黑" panose="020B0503020204020204" pitchFamily="34" charset="-122"/>
            </a:endParaRPr>
          </a:p>
        </p:txBody>
      </p:sp>
      <p:sp>
        <p:nvSpPr>
          <p:cNvPr id="56" name="燕尾形 40">
            <a:extLst>
              <a:ext uri="{FF2B5EF4-FFF2-40B4-BE49-F238E27FC236}">
                <a16:creationId xmlns:a16="http://schemas.microsoft.com/office/drawing/2014/main" id="{C545D657-845E-428A-92E5-2B10EB389866}"/>
              </a:ext>
            </a:extLst>
          </p:cNvPr>
          <p:cNvSpPr/>
          <p:nvPr/>
        </p:nvSpPr>
        <p:spPr bwMode="auto">
          <a:xfrm>
            <a:off x="8315749" y="155734"/>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defRPr/>
            </a:pPr>
            <a:r>
              <a:rPr lang="zh-CN" altLang="en-US" sz="1000" kern="0" dirty="0" smtClean="0">
                <a:solidFill>
                  <a:schemeClr val="bg1">
                    <a:lumMod val="65000"/>
                  </a:schemeClr>
                </a:solidFill>
                <a:latin typeface="微软雅黑" pitchFamily="34" charset="-122"/>
                <a:ea typeface="微软雅黑" pitchFamily="34" charset="-122"/>
              </a:rPr>
              <a:t>零星领料</a:t>
            </a:r>
            <a:endParaRPr lang="zh-CN" altLang="en-US" sz="1000" kern="0" dirty="0">
              <a:solidFill>
                <a:schemeClr val="bg1">
                  <a:lumMod val="65000"/>
                </a:schemeClr>
              </a:solidFill>
              <a:latin typeface="微软雅黑" pitchFamily="34" charset="-122"/>
              <a:ea typeface="微软雅黑" pitchFamily="34" charset="-122"/>
            </a:endParaRPr>
          </a:p>
        </p:txBody>
      </p:sp>
      <p:sp>
        <p:nvSpPr>
          <p:cNvPr id="58" name="燕尾形 40">
            <a:extLst>
              <a:ext uri="{FF2B5EF4-FFF2-40B4-BE49-F238E27FC236}">
                <a16:creationId xmlns:a16="http://schemas.microsoft.com/office/drawing/2014/main" id="{C545D657-845E-428A-92E5-2B10EB389866}"/>
              </a:ext>
            </a:extLst>
          </p:cNvPr>
          <p:cNvSpPr/>
          <p:nvPr/>
        </p:nvSpPr>
        <p:spPr bwMode="auto">
          <a:xfrm>
            <a:off x="9039324" y="149922"/>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defRPr/>
            </a:pPr>
            <a:r>
              <a:rPr lang="zh-CN" altLang="en-US" sz="1000" kern="0" dirty="0" smtClean="0">
                <a:solidFill>
                  <a:schemeClr val="bg1">
                    <a:lumMod val="65000"/>
                  </a:schemeClr>
                </a:solidFill>
                <a:latin typeface="微软雅黑" pitchFamily="34" charset="-122"/>
                <a:ea typeface="微软雅黑" pitchFamily="34" charset="-122"/>
              </a:rPr>
              <a:t>盘点</a:t>
            </a:r>
            <a:endParaRPr lang="zh-CN" altLang="en-US" sz="1000" kern="0" dirty="0">
              <a:solidFill>
                <a:schemeClr val="bg1">
                  <a:lumMod val="6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119613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C4593-AAE0-4871-990F-DC9096BC65F2}"/>
              </a:ext>
            </a:extLst>
          </p:cNvPr>
          <p:cNvSpPr>
            <a:spLocks noGrp="1"/>
          </p:cNvSpPr>
          <p:nvPr>
            <p:ph type="title"/>
          </p:nvPr>
        </p:nvSpPr>
        <p:spPr/>
        <p:txBody>
          <a:bodyPr/>
          <a:lstStyle/>
          <a:p>
            <a:r>
              <a:rPr lang="zh-CN" altLang="en-US" dirty="0"/>
              <a:t>厂内直送（大件）依据</a:t>
            </a:r>
            <a:r>
              <a:rPr lang="en-US" altLang="zh-CN" dirty="0"/>
              <a:t>MES</a:t>
            </a:r>
            <a:r>
              <a:rPr lang="zh-CN" altLang="en-US" dirty="0"/>
              <a:t>报工产生的配送需求将大件从仓库配送至工位</a:t>
            </a:r>
            <a:endParaRPr lang="en-US" dirty="0"/>
          </a:p>
        </p:txBody>
      </p:sp>
      <p:sp>
        <p:nvSpPr>
          <p:cNvPr id="6" name="Rectangle 49">
            <a:extLst>
              <a:ext uri="{FF2B5EF4-FFF2-40B4-BE49-F238E27FC236}">
                <a16:creationId xmlns:a16="http://schemas.microsoft.com/office/drawing/2014/main" id="{51C6C8ED-CE2E-4542-96DD-2679FC38CB0D}"/>
              </a:ext>
            </a:extLst>
          </p:cNvPr>
          <p:cNvSpPr>
            <a:spLocks noChangeArrowheads="1"/>
          </p:cNvSpPr>
          <p:nvPr/>
        </p:nvSpPr>
        <p:spPr bwMode="auto">
          <a:xfrm>
            <a:off x="807572" y="1548106"/>
            <a:ext cx="946144" cy="309142"/>
          </a:xfrm>
          <a:prstGeom prst="rect">
            <a:avLst/>
          </a:prstGeom>
          <a:solidFill>
            <a:srgbClr val="8EB4E3"/>
          </a:solidFill>
          <a:ln w="9525">
            <a:solidFill>
              <a:schemeClr val="tx1"/>
            </a:solidFill>
            <a:miter lim="800000"/>
            <a:headEnd/>
            <a:tailEnd/>
          </a:ln>
          <a:effectLst>
            <a:outerShdw dist="71842" dir="2700000" algn="ctr" rotWithShape="0">
              <a:schemeClr val="bg2">
                <a:alpha val="50000"/>
              </a:schemeClr>
            </a:outerShdw>
          </a:effectLst>
        </p:spPr>
        <p:txBody>
          <a:bodyPr wrap="none" anchor="ctr"/>
          <a:lstStyle/>
          <a:p>
            <a:pPr algn="ctr">
              <a:spcBef>
                <a:spcPct val="50000"/>
              </a:spcBef>
              <a:buClr>
                <a:schemeClr val="tx1"/>
              </a:buClr>
              <a:buFont typeface="Wingdings" pitchFamily="2" charset="2"/>
              <a:buNone/>
              <a:defRPr/>
            </a:pPr>
            <a:r>
              <a:rPr lang="zh-CN" altLang="en-US" sz="1400" dirty="0">
                <a:solidFill>
                  <a:schemeClr val="tx1"/>
                </a:solidFill>
                <a:latin typeface="微软雅黑" panose="020B0503020204020204" pitchFamily="34" charset="-122"/>
                <a:ea typeface="微软雅黑" panose="020B0503020204020204" pitchFamily="34" charset="-122"/>
              </a:rPr>
              <a:t>计划调度部</a:t>
            </a:r>
          </a:p>
        </p:txBody>
      </p:sp>
      <p:sp>
        <p:nvSpPr>
          <p:cNvPr id="7" name="Line 37">
            <a:extLst>
              <a:ext uri="{FF2B5EF4-FFF2-40B4-BE49-F238E27FC236}">
                <a16:creationId xmlns:a16="http://schemas.microsoft.com/office/drawing/2014/main" id="{D45D2F81-4776-4950-B244-A19C9897E8F9}"/>
              </a:ext>
            </a:extLst>
          </p:cNvPr>
          <p:cNvSpPr>
            <a:spLocks noChangeShapeType="1"/>
          </p:cNvSpPr>
          <p:nvPr/>
        </p:nvSpPr>
        <p:spPr bwMode="auto">
          <a:xfrm>
            <a:off x="1905007" y="1545325"/>
            <a:ext cx="0" cy="4604463"/>
          </a:xfrm>
          <a:prstGeom prst="line">
            <a:avLst/>
          </a:prstGeom>
          <a:noFill/>
          <a:ln w="9525">
            <a:solidFill>
              <a:schemeClr val="tx2"/>
            </a:solidFill>
            <a:prstDash val="dash"/>
            <a:round/>
            <a:headEnd/>
            <a:tailEnd/>
          </a:ln>
        </p:spPr>
        <p:txBody>
          <a:bodyPr anchor="ctr"/>
          <a:lstStyle/>
          <a:p>
            <a:endParaRPr lang="zh-CN" altLang="en-US" b="0">
              <a:solidFill>
                <a:schemeClr val="tx1"/>
              </a:solidFill>
              <a:latin typeface="微软雅黑" panose="020B0503020204020204" pitchFamily="34" charset="-122"/>
              <a:ea typeface="微软雅黑" panose="020B0503020204020204" pitchFamily="34" charset="-122"/>
            </a:endParaRPr>
          </a:p>
        </p:txBody>
      </p:sp>
      <p:sp>
        <p:nvSpPr>
          <p:cNvPr id="9" name="Rectangle 49">
            <a:extLst>
              <a:ext uri="{FF2B5EF4-FFF2-40B4-BE49-F238E27FC236}">
                <a16:creationId xmlns:a16="http://schemas.microsoft.com/office/drawing/2014/main" id="{1FA3B474-BAFE-48CD-859D-3C6716003AB4}"/>
              </a:ext>
            </a:extLst>
          </p:cNvPr>
          <p:cNvSpPr>
            <a:spLocks noChangeArrowheads="1"/>
          </p:cNvSpPr>
          <p:nvPr/>
        </p:nvSpPr>
        <p:spPr bwMode="auto">
          <a:xfrm>
            <a:off x="2624861" y="1548106"/>
            <a:ext cx="946144" cy="309142"/>
          </a:xfrm>
          <a:prstGeom prst="rect">
            <a:avLst/>
          </a:prstGeom>
          <a:solidFill>
            <a:srgbClr val="8EB4E3"/>
          </a:solidFill>
          <a:ln w="9525">
            <a:solidFill>
              <a:schemeClr val="tx1"/>
            </a:solidFill>
            <a:miter lim="800000"/>
            <a:headEnd/>
            <a:tailEnd/>
          </a:ln>
          <a:effectLst>
            <a:outerShdw dist="71842" dir="2700000" algn="ctr" rotWithShape="0">
              <a:schemeClr val="bg2">
                <a:alpha val="50000"/>
              </a:schemeClr>
            </a:outerShdw>
          </a:effectLst>
        </p:spPr>
        <p:txBody>
          <a:bodyPr wrap="none" anchor="ctr"/>
          <a:lstStyle/>
          <a:p>
            <a:pPr algn="ctr">
              <a:spcBef>
                <a:spcPct val="50000"/>
              </a:spcBef>
              <a:buClr>
                <a:schemeClr val="tx1"/>
              </a:buClr>
              <a:buFont typeface="Wingdings" pitchFamily="2" charset="2"/>
              <a:buNone/>
              <a:defRPr/>
            </a:pPr>
            <a:r>
              <a:rPr lang="zh-CN" altLang="en-US" sz="1400" dirty="0">
                <a:solidFill>
                  <a:schemeClr val="tx1"/>
                </a:solidFill>
                <a:latin typeface="微软雅黑" panose="020B0503020204020204" pitchFamily="34" charset="-122"/>
                <a:ea typeface="微软雅黑" panose="020B0503020204020204" pitchFamily="34" charset="-122"/>
              </a:rPr>
              <a:t>制造部</a:t>
            </a:r>
          </a:p>
        </p:txBody>
      </p:sp>
      <p:sp>
        <p:nvSpPr>
          <p:cNvPr id="11" name="Rectangle 49">
            <a:extLst>
              <a:ext uri="{FF2B5EF4-FFF2-40B4-BE49-F238E27FC236}">
                <a16:creationId xmlns:a16="http://schemas.microsoft.com/office/drawing/2014/main" id="{E7CDF030-8765-4FCD-890E-E5C09777330D}"/>
              </a:ext>
            </a:extLst>
          </p:cNvPr>
          <p:cNvSpPr>
            <a:spLocks noChangeArrowheads="1"/>
          </p:cNvSpPr>
          <p:nvPr/>
        </p:nvSpPr>
        <p:spPr bwMode="auto">
          <a:xfrm>
            <a:off x="4890997" y="1545325"/>
            <a:ext cx="946144" cy="309142"/>
          </a:xfrm>
          <a:prstGeom prst="rect">
            <a:avLst/>
          </a:prstGeom>
          <a:solidFill>
            <a:srgbClr val="8EB4E3"/>
          </a:solidFill>
          <a:ln w="9525">
            <a:solidFill>
              <a:schemeClr val="tx1"/>
            </a:solidFill>
            <a:miter lim="800000"/>
            <a:headEnd/>
            <a:tailEnd/>
          </a:ln>
          <a:effectLst>
            <a:outerShdw dist="71842" dir="2700000" algn="ctr" rotWithShape="0">
              <a:schemeClr val="bg2">
                <a:alpha val="50000"/>
              </a:schemeClr>
            </a:outerShdw>
          </a:effectLst>
        </p:spPr>
        <p:txBody>
          <a:bodyPr wrap="none" anchor="ctr"/>
          <a:lstStyle/>
          <a:p>
            <a:pPr algn="ctr">
              <a:spcBef>
                <a:spcPct val="50000"/>
              </a:spcBef>
              <a:buClr>
                <a:schemeClr val="tx1"/>
              </a:buClr>
              <a:buFont typeface="Wingdings" pitchFamily="2" charset="2"/>
              <a:buNone/>
              <a:defRPr/>
            </a:pPr>
            <a:r>
              <a:rPr lang="zh-CN" altLang="en-US" sz="1400" dirty="0">
                <a:solidFill>
                  <a:schemeClr val="tx1"/>
                </a:solidFill>
                <a:latin typeface="微软雅黑" panose="020B0503020204020204" pitchFamily="34" charset="-122"/>
                <a:ea typeface="微软雅黑" panose="020B0503020204020204" pitchFamily="34" charset="-122"/>
              </a:rPr>
              <a:t>商务部</a:t>
            </a:r>
          </a:p>
        </p:txBody>
      </p:sp>
      <p:sp>
        <p:nvSpPr>
          <p:cNvPr id="42" name="圆角矩形 9">
            <a:extLst>
              <a:ext uri="{FF2B5EF4-FFF2-40B4-BE49-F238E27FC236}">
                <a16:creationId xmlns:a16="http://schemas.microsoft.com/office/drawing/2014/main" id="{EFB1A767-640C-4D64-8877-157B02BDD6B1}"/>
              </a:ext>
            </a:extLst>
          </p:cNvPr>
          <p:cNvSpPr/>
          <p:nvPr/>
        </p:nvSpPr>
        <p:spPr bwMode="auto">
          <a:xfrm>
            <a:off x="751993" y="2551043"/>
            <a:ext cx="1014946" cy="423774"/>
          </a:xfrm>
          <a:prstGeom prst="roundRect">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生产订单下达</a:t>
            </a:r>
          </a:p>
        </p:txBody>
      </p:sp>
      <p:sp>
        <p:nvSpPr>
          <p:cNvPr id="47" name="圆角矩形 9">
            <a:extLst>
              <a:ext uri="{FF2B5EF4-FFF2-40B4-BE49-F238E27FC236}">
                <a16:creationId xmlns:a16="http://schemas.microsoft.com/office/drawing/2014/main" id="{EFB1A767-640C-4D64-8877-157B02BDD6B1}"/>
              </a:ext>
            </a:extLst>
          </p:cNvPr>
          <p:cNvSpPr/>
          <p:nvPr/>
        </p:nvSpPr>
        <p:spPr bwMode="auto">
          <a:xfrm>
            <a:off x="4875417" y="2122645"/>
            <a:ext cx="1014946" cy="423774"/>
          </a:xfrm>
          <a:prstGeom prst="roundRect">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配送方式维护</a:t>
            </a:r>
          </a:p>
        </p:txBody>
      </p:sp>
      <p:sp>
        <p:nvSpPr>
          <p:cNvPr id="52" name="圆角矩形 9">
            <a:extLst>
              <a:ext uri="{FF2B5EF4-FFF2-40B4-BE49-F238E27FC236}">
                <a16:creationId xmlns:a16="http://schemas.microsoft.com/office/drawing/2014/main" id="{EFB1A767-640C-4D64-8877-157B02BDD6B1}"/>
              </a:ext>
            </a:extLst>
          </p:cNvPr>
          <p:cNvSpPr/>
          <p:nvPr/>
        </p:nvSpPr>
        <p:spPr bwMode="auto">
          <a:xfrm>
            <a:off x="2622548" y="4599394"/>
            <a:ext cx="1014946" cy="423774"/>
          </a:xfrm>
          <a:prstGeom prst="roundRect">
            <a:avLst/>
          </a:prstGeom>
          <a:no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实物配送</a:t>
            </a:r>
          </a:p>
        </p:txBody>
      </p:sp>
      <p:sp>
        <p:nvSpPr>
          <p:cNvPr id="54" name="圆角矩形 9">
            <a:extLst>
              <a:ext uri="{FF2B5EF4-FFF2-40B4-BE49-F238E27FC236}">
                <a16:creationId xmlns:a16="http://schemas.microsoft.com/office/drawing/2014/main" id="{EFB1A767-640C-4D64-8877-157B02BDD6B1}"/>
              </a:ext>
            </a:extLst>
          </p:cNvPr>
          <p:cNvSpPr/>
          <p:nvPr/>
        </p:nvSpPr>
        <p:spPr bwMode="auto">
          <a:xfrm>
            <a:off x="2619068" y="3951968"/>
            <a:ext cx="1014946" cy="423774"/>
          </a:xfrm>
          <a:prstGeom prst="roundRect">
            <a:avLst/>
          </a:prstGeom>
          <a:solidFill>
            <a:srgbClr val="FFC00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生成配送单</a:t>
            </a:r>
          </a:p>
        </p:txBody>
      </p:sp>
      <p:sp>
        <p:nvSpPr>
          <p:cNvPr id="55" name="圆角矩形 9">
            <a:extLst>
              <a:ext uri="{FF2B5EF4-FFF2-40B4-BE49-F238E27FC236}">
                <a16:creationId xmlns:a16="http://schemas.microsoft.com/office/drawing/2014/main" id="{EFB1A767-640C-4D64-8877-157B02BDD6B1}"/>
              </a:ext>
            </a:extLst>
          </p:cNvPr>
          <p:cNvSpPr/>
          <p:nvPr/>
        </p:nvSpPr>
        <p:spPr bwMode="auto">
          <a:xfrm>
            <a:off x="2620399" y="5308987"/>
            <a:ext cx="1014946" cy="423774"/>
          </a:xfrm>
          <a:prstGeom prst="roundRect">
            <a:avLst/>
          </a:prstGeom>
          <a:solidFill>
            <a:srgbClr val="FFC00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实物交接并确认过帐</a:t>
            </a:r>
          </a:p>
        </p:txBody>
      </p:sp>
      <p:cxnSp>
        <p:nvCxnSpPr>
          <p:cNvPr id="59" name="Connector: Elbow 47">
            <a:extLst>
              <a:ext uri="{FF2B5EF4-FFF2-40B4-BE49-F238E27FC236}">
                <a16:creationId xmlns:a16="http://schemas.microsoft.com/office/drawing/2014/main" id="{9477D5F7-9369-405D-B4B4-86C73A4749CE}"/>
              </a:ext>
            </a:extLst>
          </p:cNvPr>
          <p:cNvCxnSpPr>
            <a:stCxn id="47" idx="1"/>
            <a:endCxn id="42" idx="0"/>
          </p:cNvCxnSpPr>
          <p:nvPr/>
        </p:nvCxnSpPr>
        <p:spPr bwMode="auto">
          <a:xfrm rot="10800000" flipV="1">
            <a:off x="1259467" y="2334531"/>
            <a:ext cx="3615951" cy="216511"/>
          </a:xfrm>
          <a:prstGeom prst="bentConnector2">
            <a:avLst/>
          </a:prstGeom>
          <a:solidFill>
            <a:schemeClr val="accent1"/>
          </a:solidFill>
          <a:ln w="19050" cap="flat" cmpd="sng" algn="ctr">
            <a:solidFill>
              <a:schemeClr val="tx2">
                <a:lumMod val="75000"/>
              </a:schemeClr>
            </a:solidFill>
            <a:prstDash val="solid"/>
            <a:round/>
            <a:headEnd type="none" w="med" len="med"/>
            <a:tailEnd type="triangle"/>
          </a:ln>
          <a:effectLst/>
        </p:spPr>
      </p:cxnSp>
      <p:cxnSp>
        <p:nvCxnSpPr>
          <p:cNvPr id="69" name="Straight Arrow Connector 29">
            <a:extLst>
              <a:ext uri="{FF2B5EF4-FFF2-40B4-BE49-F238E27FC236}">
                <a16:creationId xmlns:a16="http://schemas.microsoft.com/office/drawing/2014/main" id="{1E65843D-5388-4902-9121-7B3CACAA00A6}"/>
              </a:ext>
            </a:extLst>
          </p:cNvPr>
          <p:cNvCxnSpPr>
            <a:cxnSpLocks/>
            <a:stCxn id="52" idx="2"/>
            <a:endCxn id="55" idx="0"/>
          </p:cNvCxnSpPr>
          <p:nvPr/>
        </p:nvCxnSpPr>
        <p:spPr bwMode="auto">
          <a:xfrm flipH="1">
            <a:off x="3127872" y="5023168"/>
            <a:ext cx="2149" cy="285819"/>
          </a:xfrm>
          <a:prstGeom prst="straightConnector1">
            <a:avLst/>
          </a:prstGeom>
          <a:solidFill>
            <a:schemeClr val="accent1"/>
          </a:solidFill>
          <a:ln w="19050" cap="flat" cmpd="sng" algn="ctr">
            <a:solidFill>
              <a:schemeClr val="tx2">
                <a:lumMod val="75000"/>
              </a:schemeClr>
            </a:solidFill>
            <a:prstDash val="solid"/>
            <a:round/>
            <a:headEnd type="none" w="med" len="med"/>
            <a:tailEnd type="triangle"/>
          </a:ln>
          <a:effectLst/>
        </p:spPr>
      </p:cxnSp>
      <p:cxnSp>
        <p:nvCxnSpPr>
          <p:cNvPr id="82" name="Connector: Elbow 47">
            <a:extLst>
              <a:ext uri="{FF2B5EF4-FFF2-40B4-BE49-F238E27FC236}">
                <a16:creationId xmlns:a16="http://schemas.microsoft.com/office/drawing/2014/main" id="{9477D5F7-9369-405D-B4B4-86C73A4749CE}"/>
              </a:ext>
            </a:extLst>
          </p:cNvPr>
          <p:cNvCxnSpPr>
            <a:stCxn id="45" idx="2"/>
            <a:endCxn id="54" idx="0"/>
          </p:cNvCxnSpPr>
          <p:nvPr/>
        </p:nvCxnSpPr>
        <p:spPr bwMode="auto">
          <a:xfrm rot="16200000" flipH="1">
            <a:off x="2982041" y="3807468"/>
            <a:ext cx="288994" cy="6"/>
          </a:xfrm>
          <a:prstGeom prst="bentConnector3">
            <a:avLst>
              <a:gd name="adj1" fmla="val 50000"/>
            </a:avLst>
          </a:prstGeom>
          <a:solidFill>
            <a:schemeClr val="accent1"/>
          </a:solidFill>
          <a:ln w="19050" cap="flat" cmpd="sng" algn="ctr">
            <a:solidFill>
              <a:schemeClr val="tx2">
                <a:lumMod val="75000"/>
              </a:schemeClr>
            </a:solidFill>
            <a:prstDash val="solid"/>
            <a:round/>
            <a:headEnd type="none" w="med" len="med"/>
            <a:tailEnd type="triangle"/>
          </a:ln>
          <a:effectLst/>
        </p:spPr>
      </p:cxnSp>
      <p:cxnSp>
        <p:nvCxnSpPr>
          <p:cNvPr id="88" name="Connector: Elbow 47">
            <a:extLst>
              <a:ext uri="{FF2B5EF4-FFF2-40B4-BE49-F238E27FC236}">
                <a16:creationId xmlns:a16="http://schemas.microsoft.com/office/drawing/2014/main" id="{9477D5F7-9369-405D-B4B4-86C73A4749CE}"/>
              </a:ext>
            </a:extLst>
          </p:cNvPr>
          <p:cNvCxnSpPr>
            <a:stCxn id="54" idx="2"/>
            <a:endCxn id="52" idx="0"/>
          </p:cNvCxnSpPr>
          <p:nvPr/>
        </p:nvCxnSpPr>
        <p:spPr bwMode="auto">
          <a:xfrm rot="16200000" flipH="1">
            <a:off x="3016455" y="4485828"/>
            <a:ext cx="223652" cy="3480"/>
          </a:xfrm>
          <a:prstGeom prst="bentConnector3">
            <a:avLst>
              <a:gd name="adj1" fmla="val 50000"/>
            </a:avLst>
          </a:prstGeom>
          <a:solidFill>
            <a:schemeClr val="accent1"/>
          </a:solidFill>
          <a:ln w="19050" cap="flat" cmpd="sng" algn="ctr">
            <a:solidFill>
              <a:schemeClr val="tx2">
                <a:lumMod val="75000"/>
              </a:schemeClr>
            </a:solidFill>
            <a:prstDash val="solid"/>
            <a:round/>
            <a:headEnd type="none" w="med" len="med"/>
            <a:tailEnd type="triangle"/>
          </a:ln>
          <a:effectLst/>
        </p:spPr>
      </p:cxnSp>
      <p:cxnSp>
        <p:nvCxnSpPr>
          <p:cNvPr id="94" name="Connector: Elbow 47">
            <a:extLst>
              <a:ext uri="{FF2B5EF4-FFF2-40B4-BE49-F238E27FC236}">
                <a16:creationId xmlns:a16="http://schemas.microsoft.com/office/drawing/2014/main" id="{9477D5F7-9369-405D-B4B4-86C73A4749CE}"/>
              </a:ext>
            </a:extLst>
          </p:cNvPr>
          <p:cNvCxnSpPr>
            <a:stCxn id="46" idx="2"/>
            <a:endCxn id="45" idx="0"/>
          </p:cNvCxnSpPr>
          <p:nvPr/>
        </p:nvCxnSpPr>
        <p:spPr bwMode="auto">
          <a:xfrm rot="5400000">
            <a:off x="2946389" y="3056643"/>
            <a:ext cx="362703" cy="2410"/>
          </a:xfrm>
          <a:prstGeom prst="bentConnector3">
            <a:avLst>
              <a:gd name="adj1" fmla="val 50000"/>
            </a:avLst>
          </a:prstGeom>
          <a:solidFill>
            <a:schemeClr val="accent1"/>
          </a:solidFill>
          <a:ln w="19050" cap="flat" cmpd="sng" algn="ctr">
            <a:solidFill>
              <a:schemeClr val="tx2">
                <a:lumMod val="75000"/>
              </a:schemeClr>
            </a:solidFill>
            <a:prstDash val="solid"/>
            <a:round/>
            <a:headEnd type="none" w="med" len="med"/>
            <a:tailEnd type="triangle"/>
          </a:ln>
          <a:effectLst/>
        </p:spPr>
      </p:cxnSp>
      <p:cxnSp>
        <p:nvCxnSpPr>
          <p:cNvPr id="97" name="Connector: Elbow 47">
            <a:extLst>
              <a:ext uri="{FF2B5EF4-FFF2-40B4-BE49-F238E27FC236}">
                <a16:creationId xmlns:a16="http://schemas.microsoft.com/office/drawing/2014/main" id="{9477D5F7-9369-405D-B4B4-86C73A4749CE}"/>
              </a:ext>
            </a:extLst>
          </p:cNvPr>
          <p:cNvCxnSpPr>
            <a:stCxn id="42" idx="2"/>
            <a:endCxn id="45" idx="1"/>
          </p:cNvCxnSpPr>
          <p:nvPr/>
        </p:nvCxnSpPr>
        <p:spPr bwMode="auto">
          <a:xfrm rot="16200000" flipH="1">
            <a:off x="1701129" y="2533154"/>
            <a:ext cx="476270" cy="1359596"/>
          </a:xfrm>
          <a:prstGeom prst="bentConnector2">
            <a:avLst/>
          </a:prstGeom>
          <a:solidFill>
            <a:schemeClr val="accent1"/>
          </a:solidFill>
          <a:ln w="19050" cap="flat" cmpd="sng" algn="ctr">
            <a:solidFill>
              <a:schemeClr val="tx2">
                <a:lumMod val="75000"/>
              </a:schemeClr>
            </a:solidFill>
            <a:prstDash val="solid"/>
            <a:round/>
            <a:headEnd type="none" w="med" len="med"/>
            <a:tailEnd type="triangle"/>
          </a:ln>
          <a:effectLst/>
        </p:spPr>
      </p:cxnSp>
      <p:sp>
        <p:nvSpPr>
          <p:cNvPr id="100" name="Line 37">
            <a:extLst>
              <a:ext uri="{FF2B5EF4-FFF2-40B4-BE49-F238E27FC236}">
                <a16:creationId xmlns:a16="http://schemas.microsoft.com/office/drawing/2014/main" id="{D45D2F81-4776-4950-B244-A19C9897E8F9}"/>
              </a:ext>
            </a:extLst>
          </p:cNvPr>
          <p:cNvSpPr>
            <a:spLocks noChangeShapeType="1"/>
          </p:cNvSpPr>
          <p:nvPr/>
        </p:nvSpPr>
        <p:spPr bwMode="auto">
          <a:xfrm>
            <a:off x="4406160" y="1545325"/>
            <a:ext cx="0" cy="4604463"/>
          </a:xfrm>
          <a:prstGeom prst="line">
            <a:avLst/>
          </a:prstGeom>
          <a:noFill/>
          <a:ln w="9525">
            <a:solidFill>
              <a:schemeClr val="tx2"/>
            </a:solidFill>
            <a:prstDash val="dash"/>
            <a:round/>
            <a:headEnd/>
            <a:tailEnd/>
          </a:ln>
        </p:spPr>
        <p:txBody>
          <a:bodyPr anchor="ctr"/>
          <a:lstStyle/>
          <a:p>
            <a:endParaRPr lang="zh-CN" altLang="en-US" b="0">
              <a:solidFill>
                <a:schemeClr val="tx1"/>
              </a:solidFill>
              <a:latin typeface="微软雅黑" panose="020B0503020204020204" pitchFamily="34" charset="-122"/>
              <a:ea typeface="微软雅黑" panose="020B0503020204020204" pitchFamily="34" charset="-122"/>
            </a:endParaRPr>
          </a:p>
        </p:txBody>
      </p:sp>
      <p:sp>
        <p:nvSpPr>
          <p:cNvPr id="102" name="文本框 101"/>
          <p:cNvSpPr txBox="1"/>
          <p:nvPr/>
        </p:nvSpPr>
        <p:spPr bwMode="auto">
          <a:xfrm>
            <a:off x="1057837" y="6311153"/>
            <a:ext cx="69587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kumimoji="1" lang="zh-CN" altLang="en-US" b="0" dirty="0">
                <a:solidFill>
                  <a:srgbClr val="000000"/>
                </a:solidFill>
                <a:latin typeface="微软雅黑"/>
                <a:ea typeface="微软雅黑"/>
                <a:cs typeface="微软雅黑"/>
              </a:rPr>
              <a:t>图示：</a:t>
            </a:r>
          </a:p>
        </p:txBody>
      </p:sp>
      <p:sp>
        <p:nvSpPr>
          <p:cNvPr id="105" name="圆角矩形 9">
            <a:extLst>
              <a:ext uri="{FF2B5EF4-FFF2-40B4-BE49-F238E27FC236}">
                <a16:creationId xmlns:a16="http://schemas.microsoft.com/office/drawing/2014/main" id="{EFB1A767-640C-4D64-8877-157B02BDD6B1}"/>
              </a:ext>
            </a:extLst>
          </p:cNvPr>
          <p:cNvSpPr/>
          <p:nvPr/>
        </p:nvSpPr>
        <p:spPr bwMode="auto">
          <a:xfrm>
            <a:off x="1661241" y="6386732"/>
            <a:ext cx="579938" cy="203685"/>
          </a:xfrm>
          <a:prstGeom prst="roundRect">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b="0" dirty="0">
                <a:solidFill>
                  <a:prstClr val="black"/>
                </a:solidFill>
                <a:latin typeface="微软雅黑" panose="020B0503020204020204" pitchFamily="34" charset="-122"/>
                <a:ea typeface="微软雅黑" panose="020B0503020204020204" pitchFamily="34" charset="-122"/>
              </a:rPr>
              <a:t>SAP</a:t>
            </a:r>
            <a:endParaRPr kumimoji="1" lang="zh-CN" altLang="en-US" b="0" dirty="0">
              <a:solidFill>
                <a:prstClr val="black"/>
              </a:solidFill>
              <a:latin typeface="微软雅黑" panose="020B0503020204020204" pitchFamily="34" charset="-122"/>
              <a:ea typeface="微软雅黑" panose="020B0503020204020204" pitchFamily="34" charset="-122"/>
            </a:endParaRPr>
          </a:p>
        </p:txBody>
      </p:sp>
      <p:sp>
        <p:nvSpPr>
          <p:cNvPr id="107" name="圆角矩形 9">
            <a:extLst>
              <a:ext uri="{FF2B5EF4-FFF2-40B4-BE49-F238E27FC236}">
                <a16:creationId xmlns:a16="http://schemas.microsoft.com/office/drawing/2014/main" id="{EFB1A767-640C-4D64-8877-157B02BDD6B1}"/>
              </a:ext>
            </a:extLst>
          </p:cNvPr>
          <p:cNvSpPr/>
          <p:nvPr/>
        </p:nvSpPr>
        <p:spPr bwMode="auto">
          <a:xfrm>
            <a:off x="2357120" y="6386007"/>
            <a:ext cx="579938" cy="203685"/>
          </a:xfrm>
          <a:prstGeom prst="roundRect">
            <a:avLst/>
          </a:prstGeom>
          <a:solidFill>
            <a:schemeClr val="accent3">
              <a:lumMod val="60000"/>
              <a:lumOff val="4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b="0" dirty="0">
                <a:solidFill>
                  <a:prstClr val="black"/>
                </a:solidFill>
                <a:latin typeface="微软雅黑" panose="020B0503020204020204" pitchFamily="34" charset="-122"/>
                <a:ea typeface="微软雅黑" panose="020B0503020204020204" pitchFamily="34" charset="-122"/>
              </a:rPr>
              <a:t>GSP</a:t>
            </a:r>
            <a:endParaRPr kumimoji="1" lang="zh-CN" altLang="en-US" b="0" dirty="0">
              <a:solidFill>
                <a:prstClr val="black"/>
              </a:solidFill>
              <a:latin typeface="微软雅黑" panose="020B0503020204020204" pitchFamily="34" charset="-122"/>
              <a:ea typeface="微软雅黑" panose="020B0503020204020204" pitchFamily="34" charset="-122"/>
            </a:endParaRPr>
          </a:p>
        </p:txBody>
      </p:sp>
      <p:sp>
        <p:nvSpPr>
          <p:cNvPr id="108" name="圆角矩形 9">
            <a:extLst>
              <a:ext uri="{FF2B5EF4-FFF2-40B4-BE49-F238E27FC236}">
                <a16:creationId xmlns:a16="http://schemas.microsoft.com/office/drawing/2014/main" id="{EFB1A767-640C-4D64-8877-157B02BDD6B1}"/>
              </a:ext>
            </a:extLst>
          </p:cNvPr>
          <p:cNvSpPr/>
          <p:nvPr/>
        </p:nvSpPr>
        <p:spPr bwMode="auto">
          <a:xfrm>
            <a:off x="3052999" y="6383669"/>
            <a:ext cx="579938" cy="203685"/>
          </a:xfrm>
          <a:prstGeom prst="roundRect">
            <a:avLst/>
          </a:prstGeom>
          <a:solidFill>
            <a:srgbClr val="FFC00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b="0" dirty="0">
                <a:solidFill>
                  <a:prstClr val="black"/>
                </a:solidFill>
                <a:latin typeface="微软雅黑" panose="020B0503020204020204" pitchFamily="34" charset="-122"/>
                <a:ea typeface="微软雅黑" panose="020B0503020204020204" pitchFamily="34" charset="-122"/>
              </a:rPr>
              <a:t>MES</a:t>
            </a:r>
            <a:endParaRPr kumimoji="1" lang="zh-CN" altLang="en-US" b="0" dirty="0">
              <a:solidFill>
                <a:prstClr val="black"/>
              </a:solidFill>
              <a:latin typeface="微软雅黑" panose="020B0503020204020204" pitchFamily="34" charset="-122"/>
              <a:ea typeface="微软雅黑" panose="020B0503020204020204" pitchFamily="34" charset="-122"/>
            </a:endParaRPr>
          </a:p>
        </p:txBody>
      </p:sp>
      <p:sp>
        <p:nvSpPr>
          <p:cNvPr id="109" name="圆角矩形 9">
            <a:extLst>
              <a:ext uri="{FF2B5EF4-FFF2-40B4-BE49-F238E27FC236}">
                <a16:creationId xmlns:a16="http://schemas.microsoft.com/office/drawing/2014/main" id="{EFB1A767-640C-4D64-8877-157B02BDD6B1}"/>
              </a:ext>
            </a:extLst>
          </p:cNvPr>
          <p:cNvSpPr/>
          <p:nvPr/>
        </p:nvSpPr>
        <p:spPr bwMode="auto">
          <a:xfrm>
            <a:off x="3779117" y="6383669"/>
            <a:ext cx="579938" cy="203685"/>
          </a:xfrm>
          <a:prstGeom prst="roundRect">
            <a:avLst/>
          </a:prstGeom>
          <a:solidFill>
            <a:srgbClr val="16AE4A"/>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b="0" dirty="0">
                <a:solidFill>
                  <a:prstClr val="black"/>
                </a:solidFill>
                <a:latin typeface="微软雅黑" panose="020B0503020204020204" pitchFamily="34" charset="-122"/>
                <a:ea typeface="微软雅黑" panose="020B0503020204020204" pitchFamily="34" charset="-122"/>
              </a:rPr>
              <a:t>BCP</a:t>
            </a:r>
            <a:endParaRPr kumimoji="1" lang="zh-CN" altLang="en-US" b="0" dirty="0">
              <a:solidFill>
                <a:prstClr val="black"/>
              </a:solidFill>
              <a:latin typeface="微软雅黑" panose="020B0503020204020204" pitchFamily="34" charset="-122"/>
              <a:ea typeface="微软雅黑" panose="020B0503020204020204" pitchFamily="34" charset="-122"/>
            </a:endParaRPr>
          </a:p>
        </p:txBody>
      </p:sp>
      <p:sp>
        <p:nvSpPr>
          <p:cNvPr id="110" name="圆角矩形 9">
            <a:extLst>
              <a:ext uri="{FF2B5EF4-FFF2-40B4-BE49-F238E27FC236}">
                <a16:creationId xmlns:a16="http://schemas.microsoft.com/office/drawing/2014/main" id="{EFB1A767-640C-4D64-8877-157B02BDD6B1}"/>
              </a:ext>
            </a:extLst>
          </p:cNvPr>
          <p:cNvSpPr/>
          <p:nvPr/>
        </p:nvSpPr>
        <p:spPr bwMode="auto">
          <a:xfrm>
            <a:off x="4505235" y="6382873"/>
            <a:ext cx="579938" cy="203685"/>
          </a:xfrm>
          <a:prstGeom prst="roundRect">
            <a:avLst/>
          </a:prstGeom>
          <a:no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系统外</a:t>
            </a:r>
          </a:p>
        </p:txBody>
      </p:sp>
      <p:sp>
        <p:nvSpPr>
          <p:cNvPr id="114" name="圆角矩形 9">
            <a:extLst>
              <a:ext uri="{FF2B5EF4-FFF2-40B4-BE49-F238E27FC236}">
                <a16:creationId xmlns:a16="http://schemas.microsoft.com/office/drawing/2014/main" id="{EFB1A767-640C-4D64-8877-157B02BDD6B1}"/>
              </a:ext>
            </a:extLst>
          </p:cNvPr>
          <p:cNvSpPr/>
          <p:nvPr/>
        </p:nvSpPr>
        <p:spPr bwMode="auto">
          <a:xfrm>
            <a:off x="5285762" y="6382873"/>
            <a:ext cx="641470" cy="203685"/>
          </a:xfrm>
          <a:prstGeom prst="roundRect">
            <a:avLst/>
          </a:prstGeom>
          <a:solidFill>
            <a:srgbClr val="FFFF0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b="0" dirty="0">
                <a:solidFill>
                  <a:prstClr val="black"/>
                </a:solidFill>
                <a:latin typeface="微软雅黑" panose="020B0503020204020204" pitchFamily="34" charset="-122"/>
                <a:ea typeface="微软雅黑" panose="020B0503020204020204" pitchFamily="34" charset="-122"/>
              </a:rPr>
              <a:t>NMAM</a:t>
            </a:r>
            <a:endParaRPr kumimoji="1" lang="zh-CN" altLang="en-US" b="0" dirty="0">
              <a:solidFill>
                <a:prstClr val="black"/>
              </a:solidFill>
              <a:latin typeface="微软雅黑" panose="020B0503020204020204" pitchFamily="34" charset="-122"/>
              <a:ea typeface="微软雅黑" panose="020B0503020204020204" pitchFamily="34" charset="-122"/>
            </a:endParaRPr>
          </a:p>
        </p:txBody>
      </p:sp>
      <p:sp>
        <p:nvSpPr>
          <p:cNvPr id="45" name="圆角矩形 9">
            <a:extLst>
              <a:ext uri="{FF2B5EF4-FFF2-40B4-BE49-F238E27FC236}">
                <a16:creationId xmlns:a16="http://schemas.microsoft.com/office/drawing/2014/main" id="{EFB1A767-640C-4D64-8877-157B02BDD6B1}"/>
              </a:ext>
            </a:extLst>
          </p:cNvPr>
          <p:cNvSpPr/>
          <p:nvPr/>
        </p:nvSpPr>
        <p:spPr bwMode="auto">
          <a:xfrm>
            <a:off x="2619062" y="3239200"/>
            <a:ext cx="1014946" cy="423774"/>
          </a:xfrm>
          <a:prstGeom prst="roundRect">
            <a:avLst/>
          </a:prstGeom>
          <a:solidFill>
            <a:srgbClr val="FFC00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生产报工</a:t>
            </a:r>
          </a:p>
        </p:txBody>
      </p:sp>
      <p:sp>
        <p:nvSpPr>
          <p:cNvPr id="46" name="圆角矩形 9">
            <a:extLst>
              <a:ext uri="{FF2B5EF4-FFF2-40B4-BE49-F238E27FC236}">
                <a16:creationId xmlns:a16="http://schemas.microsoft.com/office/drawing/2014/main" id="{EFB1A767-640C-4D64-8877-157B02BDD6B1}"/>
              </a:ext>
            </a:extLst>
          </p:cNvPr>
          <p:cNvSpPr/>
          <p:nvPr/>
        </p:nvSpPr>
        <p:spPr bwMode="auto">
          <a:xfrm>
            <a:off x="2621472" y="2452723"/>
            <a:ext cx="1014946" cy="423774"/>
          </a:xfrm>
          <a:prstGeom prst="roundRect">
            <a:avLst/>
          </a:prstGeom>
          <a:solidFill>
            <a:srgbClr val="FFC00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拉动点配送点设置</a:t>
            </a:r>
          </a:p>
        </p:txBody>
      </p:sp>
      <p:sp>
        <p:nvSpPr>
          <p:cNvPr id="62" name="圆角矩形 9">
            <a:extLst>
              <a:ext uri="{FF2B5EF4-FFF2-40B4-BE49-F238E27FC236}">
                <a16:creationId xmlns:a16="http://schemas.microsoft.com/office/drawing/2014/main" id="{EFB1A767-640C-4D64-8877-157B02BDD6B1}"/>
              </a:ext>
            </a:extLst>
          </p:cNvPr>
          <p:cNvSpPr/>
          <p:nvPr/>
        </p:nvSpPr>
        <p:spPr bwMode="auto">
          <a:xfrm>
            <a:off x="6096000" y="6365553"/>
            <a:ext cx="736684" cy="224140"/>
          </a:xfrm>
          <a:prstGeom prst="roundRect">
            <a:avLst/>
          </a:prstGeom>
          <a:solidFill>
            <a:schemeClr val="accent4">
              <a:lumMod val="60000"/>
              <a:lumOff val="4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三方物流</a:t>
            </a:r>
          </a:p>
        </p:txBody>
      </p:sp>
      <p:sp>
        <p:nvSpPr>
          <p:cNvPr id="40" name="燕尾形 40">
            <a:extLst>
              <a:ext uri="{FF2B5EF4-FFF2-40B4-BE49-F238E27FC236}">
                <a16:creationId xmlns:a16="http://schemas.microsoft.com/office/drawing/2014/main" id="{49E06ED8-19C9-4A81-9E11-471CBC0E7ABA}"/>
              </a:ext>
            </a:extLst>
          </p:cNvPr>
          <p:cNvSpPr/>
          <p:nvPr/>
        </p:nvSpPr>
        <p:spPr bwMode="auto">
          <a:xfrm>
            <a:off x="5473224"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pPr>
            <a:r>
              <a:rPr lang="zh-CN" altLang="en-US" sz="1000" kern="0" dirty="0">
                <a:solidFill>
                  <a:schemeClr val="bg1">
                    <a:lumMod val="65000"/>
                  </a:schemeClr>
                </a:solidFill>
                <a:latin typeface="微软雅黑" pitchFamily="34" charset="-122"/>
                <a:ea typeface="微软雅黑" pitchFamily="34" charset="-122"/>
              </a:rPr>
              <a:t>条码</a:t>
            </a:r>
            <a:r>
              <a:rPr lang="zh-CN" altLang="en-US" sz="1000" kern="0">
                <a:solidFill>
                  <a:schemeClr val="bg1">
                    <a:lumMod val="65000"/>
                  </a:schemeClr>
                </a:solidFill>
                <a:latin typeface="微软雅黑" pitchFamily="34" charset="-122"/>
                <a:ea typeface="微软雅黑" pitchFamily="34" charset="-122"/>
              </a:rPr>
              <a:t>应用</a:t>
            </a:r>
            <a:r>
              <a:rPr lang="en-US" altLang="zh-CN" sz="1000" kern="0" dirty="0">
                <a:solidFill>
                  <a:schemeClr val="bg1">
                    <a:lumMod val="65000"/>
                  </a:schemeClr>
                </a:solidFill>
                <a:latin typeface="微软雅黑" pitchFamily="34" charset="-122"/>
                <a:ea typeface="微软雅黑" pitchFamily="34" charset="-122"/>
              </a:rPr>
              <a:t>	</a:t>
            </a:r>
            <a:endParaRPr lang="zh-CN" altLang="en-US" sz="1000" kern="0" dirty="0">
              <a:solidFill>
                <a:schemeClr val="bg1">
                  <a:lumMod val="65000"/>
                </a:schemeClr>
              </a:solidFill>
              <a:latin typeface="微软雅黑" pitchFamily="34" charset="-122"/>
              <a:ea typeface="微软雅黑" pitchFamily="34" charset="-122"/>
            </a:endParaRPr>
          </a:p>
        </p:txBody>
      </p:sp>
      <p:sp>
        <p:nvSpPr>
          <p:cNvPr id="41" name="燕尾形 40">
            <a:extLst>
              <a:ext uri="{FF2B5EF4-FFF2-40B4-BE49-F238E27FC236}">
                <a16:creationId xmlns:a16="http://schemas.microsoft.com/office/drawing/2014/main" id="{8587A1F0-6287-4C6E-AC24-14FD044F8CAC}"/>
              </a:ext>
            </a:extLst>
          </p:cNvPr>
          <p:cNvSpPr/>
          <p:nvPr/>
        </p:nvSpPr>
        <p:spPr bwMode="auto">
          <a:xfrm>
            <a:off x="6169431"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pPr>
            <a:r>
              <a:rPr lang="en-US" altLang="zh-CN" sz="1000" kern="0" dirty="0">
                <a:solidFill>
                  <a:schemeClr val="bg1">
                    <a:lumMod val="65000"/>
                  </a:schemeClr>
                </a:solidFill>
                <a:latin typeface="微软雅黑" pitchFamily="34" charset="-122"/>
                <a:ea typeface="微软雅黑" pitchFamily="34" charset="-122"/>
              </a:rPr>
              <a:t>WM</a:t>
            </a:r>
            <a:r>
              <a:rPr lang="zh-CN" altLang="en-US" sz="1000" kern="0" dirty="0">
                <a:solidFill>
                  <a:schemeClr val="bg1">
                    <a:lumMod val="65000"/>
                  </a:schemeClr>
                </a:solidFill>
                <a:latin typeface="微软雅黑" pitchFamily="34" charset="-122"/>
                <a:ea typeface="微软雅黑" pitchFamily="34" charset="-122"/>
              </a:rPr>
              <a:t>应用</a:t>
            </a:r>
          </a:p>
        </p:txBody>
      </p:sp>
      <p:sp>
        <p:nvSpPr>
          <p:cNvPr id="43" name="燕尾形 40">
            <a:extLst>
              <a:ext uri="{FF2B5EF4-FFF2-40B4-BE49-F238E27FC236}">
                <a16:creationId xmlns:a16="http://schemas.microsoft.com/office/drawing/2014/main" id="{F5940573-EABC-46EB-A436-D5C281AB7247}"/>
              </a:ext>
            </a:extLst>
          </p:cNvPr>
          <p:cNvSpPr/>
          <p:nvPr/>
        </p:nvSpPr>
        <p:spPr bwMode="auto">
          <a:xfrm>
            <a:off x="6865638" y="167859"/>
            <a:ext cx="828000" cy="324000"/>
          </a:xfrm>
          <a:prstGeom prst="chevron">
            <a:avLst>
              <a:gd name="adj" fmla="val 36455"/>
            </a:avLst>
          </a:prstGeom>
          <a:solidFill>
            <a:srgbClr val="7889FB"/>
          </a:solidFill>
          <a:ln w="12700" algn="ctr">
            <a:solidFill>
              <a:srgbClr val="000000"/>
            </a:solidFill>
            <a:miter lim="800000"/>
            <a:headEnd/>
            <a:tailEnd/>
          </a:ln>
        </p:spPr>
        <p:txBody>
          <a:bodyPr wrap="none" tIns="72000" anchor="ctr"/>
          <a:lstStyle/>
          <a:p>
            <a:pPr algn="ctr" fontAlgn="auto">
              <a:lnSpc>
                <a:spcPct val="90000"/>
              </a:lnSpc>
              <a:spcBef>
                <a:spcPct val="20000"/>
              </a:spcBef>
              <a:spcAft>
                <a:spcPts val="0"/>
              </a:spcAft>
              <a:buClr>
                <a:srgbClr val="000000"/>
              </a:buClr>
            </a:pPr>
            <a:r>
              <a:rPr lang="zh-CN" altLang="en-US" sz="1000" kern="0" dirty="0">
                <a:latin typeface="微软雅黑" pitchFamily="34" charset="-122"/>
                <a:ea typeface="微软雅黑" pitchFamily="34" charset="-122"/>
              </a:rPr>
              <a:t>配送专题</a:t>
            </a:r>
          </a:p>
        </p:txBody>
      </p:sp>
      <p:sp>
        <p:nvSpPr>
          <p:cNvPr id="44" name="燕尾形 40">
            <a:extLst>
              <a:ext uri="{FF2B5EF4-FFF2-40B4-BE49-F238E27FC236}">
                <a16:creationId xmlns:a16="http://schemas.microsoft.com/office/drawing/2014/main" id="{F5E898D1-816D-4AFE-9E95-0BB413238181}"/>
              </a:ext>
            </a:extLst>
          </p:cNvPr>
          <p:cNvSpPr/>
          <p:nvPr/>
        </p:nvSpPr>
        <p:spPr bwMode="auto">
          <a:xfrm>
            <a:off x="7561845"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defRPr/>
            </a:pPr>
            <a:r>
              <a:rPr lang="zh-CN" altLang="en-US" sz="1000" kern="0" dirty="0">
                <a:solidFill>
                  <a:schemeClr val="bg1">
                    <a:lumMod val="65000"/>
                  </a:schemeClr>
                </a:solidFill>
                <a:latin typeface="微软雅黑" pitchFamily="34" charset="-122"/>
                <a:ea typeface="微软雅黑" pitchFamily="34" charset="-122"/>
              </a:rPr>
              <a:t>废料管理</a:t>
            </a:r>
          </a:p>
        </p:txBody>
      </p:sp>
      <p:sp>
        <p:nvSpPr>
          <p:cNvPr id="49" name="TextBox 2">
            <a:extLst>
              <a:ext uri="{FF2B5EF4-FFF2-40B4-BE49-F238E27FC236}">
                <a16:creationId xmlns:a16="http://schemas.microsoft.com/office/drawing/2014/main" id="{66E6B7CA-0208-431B-A8C6-E899C1CF6BAF}"/>
              </a:ext>
            </a:extLst>
          </p:cNvPr>
          <p:cNvSpPr txBox="1"/>
          <p:nvPr/>
        </p:nvSpPr>
        <p:spPr bwMode="auto">
          <a:xfrm>
            <a:off x="8968377" y="1997032"/>
            <a:ext cx="277251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marL="285750" indent="-285750">
              <a:buFont typeface="Wingdings" panose="05000000000000000000" pitchFamily="2" charset="2"/>
              <a:buChar char="§"/>
            </a:pPr>
            <a:r>
              <a:rPr kumimoji="1" lang="en-US" altLang="zh-CN" sz="1400" b="0" dirty="0">
                <a:solidFill>
                  <a:srgbClr val="000000"/>
                </a:solidFill>
                <a:latin typeface="微软雅黑"/>
                <a:ea typeface="微软雅黑"/>
              </a:rPr>
              <a:t>MES</a:t>
            </a:r>
            <a:r>
              <a:rPr kumimoji="1" lang="zh-CN" altLang="en-US" sz="1400" b="0" dirty="0">
                <a:solidFill>
                  <a:srgbClr val="000000"/>
                </a:solidFill>
                <a:latin typeface="微软雅黑"/>
                <a:ea typeface="微软雅黑"/>
              </a:rPr>
              <a:t>报工触发配送需求</a:t>
            </a:r>
            <a:endParaRPr kumimoji="1" lang="en-US" altLang="zh-CN" sz="1400" b="0" dirty="0">
              <a:solidFill>
                <a:srgbClr val="000000"/>
              </a:solidFill>
              <a:latin typeface="微软雅黑"/>
              <a:ea typeface="微软雅黑"/>
            </a:endParaRPr>
          </a:p>
          <a:p>
            <a:pPr marL="285750" indent="-285750">
              <a:buFont typeface="Wingdings" panose="05000000000000000000" pitchFamily="2" charset="2"/>
              <a:buChar char="§"/>
            </a:pPr>
            <a:r>
              <a:rPr kumimoji="1" lang="zh-CN" altLang="en-US" sz="1400" b="0" dirty="0">
                <a:solidFill>
                  <a:srgbClr val="000000"/>
                </a:solidFill>
                <a:latin typeface="微软雅黑"/>
                <a:ea typeface="微软雅黑"/>
              </a:rPr>
              <a:t>配送员依据配送单配送大件，通过</a:t>
            </a:r>
            <a:r>
              <a:rPr kumimoji="1" lang="en-US" altLang="zh-CN" sz="1400" b="0" dirty="0">
                <a:solidFill>
                  <a:srgbClr val="000000"/>
                </a:solidFill>
                <a:latin typeface="微软雅黑"/>
                <a:ea typeface="微软雅黑"/>
              </a:rPr>
              <a:t>MES</a:t>
            </a:r>
            <a:r>
              <a:rPr kumimoji="1" lang="zh-CN" altLang="en-US" sz="1400" b="0" dirty="0">
                <a:solidFill>
                  <a:srgbClr val="000000"/>
                </a:solidFill>
                <a:latin typeface="微软雅黑"/>
                <a:ea typeface="微软雅黑"/>
              </a:rPr>
              <a:t>手持交接确认</a:t>
            </a:r>
            <a:endParaRPr kumimoji="1" lang="en-US" altLang="zh-CN" sz="1400" b="0" dirty="0">
              <a:solidFill>
                <a:srgbClr val="000000"/>
              </a:solidFill>
              <a:latin typeface="微软雅黑"/>
              <a:ea typeface="微软雅黑"/>
            </a:endParaRPr>
          </a:p>
        </p:txBody>
      </p:sp>
      <p:sp>
        <p:nvSpPr>
          <p:cNvPr id="50" name="Rectangle 32">
            <a:extLst>
              <a:ext uri="{FF2B5EF4-FFF2-40B4-BE49-F238E27FC236}">
                <a16:creationId xmlns:a16="http://schemas.microsoft.com/office/drawing/2014/main" id="{C5E08649-BCC2-4740-86D6-B33AB39C4387}"/>
              </a:ext>
            </a:extLst>
          </p:cNvPr>
          <p:cNvSpPr>
            <a:spLocks noChangeArrowheads="1"/>
          </p:cNvSpPr>
          <p:nvPr/>
        </p:nvSpPr>
        <p:spPr bwMode="auto">
          <a:xfrm>
            <a:off x="8973620" y="1545082"/>
            <a:ext cx="2767276" cy="393343"/>
          </a:xfrm>
          <a:prstGeom prst="rect">
            <a:avLst/>
          </a:prstGeom>
          <a:solidFill>
            <a:srgbClr val="9BBB59">
              <a:lumMod val="40000"/>
              <a:lumOff val="60000"/>
            </a:srgbClr>
          </a:solidFill>
          <a:ln w="12700">
            <a:noFill/>
            <a:miter lim="800000"/>
            <a:headEnd/>
            <a:tailEnd/>
          </a:ln>
        </p:spPr>
        <p:txBody>
          <a:bodyPr lIns="82550" tIns="41275" rIns="82550" bIns="41275" anchor="ctr"/>
          <a:lstStyle/>
          <a:p>
            <a:pPr algn="ctr" defTabSz="739775"/>
            <a:r>
              <a:rPr lang="zh-CN" altLang="en-US" sz="1400" kern="0" dirty="0">
                <a:solidFill>
                  <a:sysClr val="windowText" lastClr="000000"/>
                </a:solidFill>
                <a:latin typeface="微软雅黑" pitchFamily="34" charset="-122"/>
                <a:ea typeface="微软雅黑" panose="020B0503020204020204" pitchFamily="34" charset="-122"/>
              </a:rPr>
              <a:t>方案结论</a:t>
            </a:r>
            <a:endParaRPr lang="en-US" altLang="zh-CN" sz="1400" kern="0" dirty="0">
              <a:solidFill>
                <a:sysClr val="windowText" lastClr="000000"/>
              </a:solidFill>
              <a:latin typeface="微软雅黑" pitchFamily="34" charset="-122"/>
              <a:ea typeface="微软雅黑" panose="020B0503020204020204" pitchFamily="34" charset="-122"/>
            </a:endParaRPr>
          </a:p>
        </p:txBody>
      </p:sp>
      <p:sp>
        <p:nvSpPr>
          <p:cNvPr id="51" name="TextBox 36">
            <a:extLst>
              <a:ext uri="{FF2B5EF4-FFF2-40B4-BE49-F238E27FC236}">
                <a16:creationId xmlns:a16="http://schemas.microsoft.com/office/drawing/2014/main" id="{23F9AEC9-A671-444F-ADAB-E60C7320BF95}"/>
              </a:ext>
            </a:extLst>
          </p:cNvPr>
          <p:cNvSpPr txBox="1"/>
          <p:nvPr/>
        </p:nvSpPr>
        <p:spPr bwMode="auto">
          <a:xfrm>
            <a:off x="8542812" y="4148639"/>
            <a:ext cx="3433288"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marL="285750" indent="-285750">
              <a:buFont typeface="Wingdings" panose="05000000000000000000" pitchFamily="2" charset="2"/>
              <a:buChar char="§"/>
            </a:pPr>
            <a:r>
              <a:rPr lang="zh-CN" altLang="en-US" sz="1400" b="0" kern="0" dirty="0">
                <a:solidFill>
                  <a:schemeClr val="tx1"/>
                </a:solidFill>
                <a:latin typeface="微软雅黑" panose="020B0503020204020204" pitchFamily="34" charset="-122"/>
                <a:ea typeface="微软雅黑" panose="020B0503020204020204" pitchFamily="34" charset="-122"/>
              </a:rPr>
              <a:t>依据系统单据（</a:t>
            </a:r>
            <a:r>
              <a:rPr lang="en-US" altLang="zh-CN" sz="1400" b="0" kern="0" dirty="0">
                <a:solidFill>
                  <a:schemeClr val="tx1"/>
                </a:solidFill>
                <a:latin typeface="微软雅黑" panose="020B0503020204020204" pitchFamily="34" charset="-122"/>
                <a:ea typeface="微软雅黑" panose="020B0503020204020204" pitchFamily="34" charset="-122"/>
              </a:rPr>
              <a:t>MES</a:t>
            </a:r>
            <a:r>
              <a:rPr lang="zh-CN" altLang="en-US" sz="1400" b="0" kern="0" dirty="0">
                <a:solidFill>
                  <a:schemeClr val="tx1"/>
                </a:solidFill>
                <a:latin typeface="微软雅黑" panose="020B0503020204020204" pitchFamily="34" charset="-122"/>
                <a:ea typeface="微软雅黑" panose="020B0503020204020204" pitchFamily="34" charset="-122"/>
              </a:rPr>
              <a:t>配送单）拣配实物，减少纸质单据</a:t>
            </a:r>
            <a:endParaRPr lang="en-US" altLang="zh-CN" sz="1400" b="0" kern="0" dirty="0">
              <a:solidFill>
                <a:schemeClr val="tx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
            </a:pPr>
            <a:r>
              <a:rPr lang="zh-CN" altLang="en-US" sz="1400" b="0" kern="0" dirty="0">
                <a:solidFill>
                  <a:schemeClr val="tx1"/>
                </a:solidFill>
                <a:latin typeface="微软雅黑" panose="020B0503020204020204" pitchFamily="34" charset="-122"/>
                <a:ea typeface="微软雅黑" panose="020B0503020204020204" pitchFamily="34" charset="-122"/>
              </a:rPr>
              <a:t>依据报工情况精准配送</a:t>
            </a:r>
            <a:endParaRPr lang="en-US" altLang="zh-CN" sz="1400" b="0" kern="0" dirty="0">
              <a:solidFill>
                <a:schemeClr val="tx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
            </a:pPr>
            <a:r>
              <a:rPr lang="en-US" altLang="zh-CN" sz="1400" b="0" kern="0" dirty="0">
                <a:solidFill>
                  <a:schemeClr val="tx1"/>
                </a:solidFill>
                <a:latin typeface="微软雅黑" panose="020B0503020204020204" pitchFamily="34" charset="-122"/>
                <a:ea typeface="微软雅黑" panose="020B0503020204020204" pitchFamily="34" charset="-122"/>
              </a:rPr>
              <a:t>MES</a:t>
            </a:r>
            <a:r>
              <a:rPr lang="zh-CN" altLang="en-US" sz="1400" b="0" kern="0" dirty="0">
                <a:solidFill>
                  <a:schemeClr val="tx1"/>
                </a:solidFill>
                <a:latin typeface="微软雅黑" panose="020B0503020204020204" pitchFamily="34" charset="-122"/>
                <a:ea typeface="微软雅黑" panose="020B0503020204020204" pitchFamily="34" charset="-122"/>
              </a:rPr>
              <a:t>手持确认，进行系统交接，方便查询核对</a:t>
            </a:r>
            <a:endParaRPr lang="en-US" altLang="zh-CN" sz="1400" b="0" kern="0" dirty="0">
              <a:solidFill>
                <a:schemeClr val="tx1"/>
              </a:solidFill>
              <a:latin typeface="微软雅黑" panose="020B0503020204020204" pitchFamily="34" charset="-122"/>
              <a:ea typeface="微软雅黑" panose="020B0503020204020204" pitchFamily="34" charset="-122"/>
            </a:endParaRPr>
          </a:p>
        </p:txBody>
      </p:sp>
      <p:sp>
        <p:nvSpPr>
          <p:cNvPr id="53" name="Rectangle 32">
            <a:extLst>
              <a:ext uri="{FF2B5EF4-FFF2-40B4-BE49-F238E27FC236}">
                <a16:creationId xmlns:a16="http://schemas.microsoft.com/office/drawing/2014/main" id="{C5E08649-BCC2-4740-86D6-B33AB39C4387}"/>
              </a:ext>
            </a:extLst>
          </p:cNvPr>
          <p:cNvSpPr>
            <a:spLocks noChangeArrowheads="1"/>
          </p:cNvSpPr>
          <p:nvPr/>
        </p:nvSpPr>
        <p:spPr bwMode="auto">
          <a:xfrm>
            <a:off x="8605770" y="3755296"/>
            <a:ext cx="3135126" cy="393343"/>
          </a:xfrm>
          <a:prstGeom prst="rect">
            <a:avLst/>
          </a:prstGeom>
          <a:solidFill>
            <a:schemeClr val="accent1">
              <a:lumMod val="40000"/>
              <a:lumOff val="60000"/>
            </a:schemeClr>
          </a:solidFill>
          <a:ln w="12700">
            <a:noFill/>
            <a:miter lim="800000"/>
            <a:headEnd/>
            <a:tailEnd/>
          </a:ln>
        </p:spPr>
        <p:txBody>
          <a:bodyPr lIns="82550" tIns="41275" rIns="82550" bIns="41275" anchor="ctr"/>
          <a:lstStyle/>
          <a:p>
            <a:pPr algn="ctr" defTabSz="739775"/>
            <a:r>
              <a:rPr lang="zh-CN" altLang="en-US" sz="1400" kern="0" dirty="0">
                <a:solidFill>
                  <a:sysClr val="windowText" lastClr="000000"/>
                </a:solidFill>
                <a:latin typeface="微软雅黑" pitchFamily="34" charset="-122"/>
                <a:ea typeface="微软雅黑" panose="020B0503020204020204" pitchFamily="34" charset="-122"/>
              </a:rPr>
              <a:t>方案优化点</a:t>
            </a:r>
            <a:endParaRPr lang="en-US" altLang="zh-CN" sz="1400" kern="0" dirty="0">
              <a:solidFill>
                <a:sysClr val="windowText" lastClr="000000"/>
              </a:solidFill>
              <a:latin typeface="微软雅黑" pitchFamily="34" charset="-122"/>
              <a:ea typeface="微软雅黑" panose="020B0503020204020204" pitchFamily="34" charset="-122"/>
            </a:endParaRPr>
          </a:p>
        </p:txBody>
      </p:sp>
      <p:sp>
        <p:nvSpPr>
          <p:cNvPr id="38" name="燕尾形 40">
            <a:extLst>
              <a:ext uri="{FF2B5EF4-FFF2-40B4-BE49-F238E27FC236}">
                <a16:creationId xmlns:a16="http://schemas.microsoft.com/office/drawing/2014/main" id="{C545D657-845E-428A-92E5-2B10EB389866}"/>
              </a:ext>
            </a:extLst>
          </p:cNvPr>
          <p:cNvSpPr/>
          <p:nvPr/>
        </p:nvSpPr>
        <p:spPr bwMode="auto">
          <a:xfrm>
            <a:off x="8315749" y="155734"/>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defRPr/>
            </a:pPr>
            <a:r>
              <a:rPr lang="zh-CN" altLang="en-US" sz="1000" kern="0" dirty="0" smtClean="0">
                <a:solidFill>
                  <a:schemeClr val="bg1">
                    <a:lumMod val="65000"/>
                  </a:schemeClr>
                </a:solidFill>
                <a:latin typeface="微软雅黑" pitchFamily="34" charset="-122"/>
                <a:ea typeface="微软雅黑" pitchFamily="34" charset="-122"/>
              </a:rPr>
              <a:t>零星领料</a:t>
            </a:r>
            <a:endParaRPr lang="zh-CN" altLang="en-US" sz="1000" kern="0" dirty="0">
              <a:solidFill>
                <a:schemeClr val="bg1">
                  <a:lumMod val="65000"/>
                </a:schemeClr>
              </a:solidFill>
              <a:latin typeface="微软雅黑" pitchFamily="34" charset="-122"/>
              <a:ea typeface="微软雅黑" pitchFamily="34" charset="-122"/>
            </a:endParaRPr>
          </a:p>
        </p:txBody>
      </p:sp>
      <p:sp>
        <p:nvSpPr>
          <p:cNvPr id="39" name="燕尾形 40">
            <a:extLst>
              <a:ext uri="{FF2B5EF4-FFF2-40B4-BE49-F238E27FC236}">
                <a16:creationId xmlns:a16="http://schemas.microsoft.com/office/drawing/2014/main" id="{C545D657-845E-428A-92E5-2B10EB389866}"/>
              </a:ext>
            </a:extLst>
          </p:cNvPr>
          <p:cNvSpPr/>
          <p:nvPr/>
        </p:nvSpPr>
        <p:spPr bwMode="auto">
          <a:xfrm>
            <a:off x="9039324" y="149922"/>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defRPr/>
            </a:pPr>
            <a:r>
              <a:rPr lang="zh-CN" altLang="en-US" sz="1000" kern="0" dirty="0" smtClean="0">
                <a:solidFill>
                  <a:schemeClr val="bg1">
                    <a:lumMod val="65000"/>
                  </a:schemeClr>
                </a:solidFill>
                <a:latin typeface="微软雅黑" pitchFamily="34" charset="-122"/>
                <a:ea typeface="微软雅黑" pitchFamily="34" charset="-122"/>
              </a:rPr>
              <a:t>盘点</a:t>
            </a:r>
            <a:endParaRPr lang="zh-CN" altLang="en-US" sz="1000" kern="0" dirty="0">
              <a:solidFill>
                <a:schemeClr val="bg1">
                  <a:lumMod val="6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6915549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bwMode="auto">
          <a:xfrm>
            <a:off x="573965" y="2369475"/>
            <a:ext cx="6423466" cy="705477"/>
          </a:xfrm>
          <a:prstGeom prst="roundRect">
            <a:avLst/>
          </a:prstGeom>
          <a:solidFill>
            <a:schemeClr val="accent6">
              <a:lumMod val="40000"/>
              <a:lumOff val="60000"/>
              <a:alpha val="24000"/>
            </a:schemeClr>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endParaRPr kumimoji="1" lang="zh-CN" altLang="en-US" sz="1000" b="0" dirty="0">
              <a:solidFill>
                <a:schemeClr val="accent1">
                  <a:lumMod val="75000"/>
                </a:schemeClr>
              </a:solidFill>
              <a:latin typeface="微软雅黑" pitchFamily="34" charset="-122"/>
              <a:ea typeface="微软雅黑" pitchFamily="34" charset="-122"/>
            </a:endParaRPr>
          </a:p>
        </p:txBody>
      </p:sp>
      <p:sp>
        <p:nvSpPr>
          <p:cNvPr id="2" name="Title 1">
            <a:extLst>
              <a:ext uri="{FF2B5EF4-FFF2-40B4-BE49-F238E27FC236}">
                <a16:creationId xmlns:a16="http://schemas.microsoft.com/office/drawing/2014/main" id="{10FC4593-AAE0-4871-990F-DC9096BC65F2}"/>
              </a:ext>
            </a:extLst>
          </p:cNvPr>
          <p:cNvSpPr>
            <a:spLocks noGrp="1"/>
          </p:cNvSpPr>
          <p:nvPr>
            <p:ph type="title"/>
          </p:nvPr>
        </p:nvSpPr>
        <p:spPr/>
        <p:txBody>
          <a:bodyPr/>
          <a:lstStyle/>
          <a:p>
            <a:r>
              <a:rPr lang="zh-CN" altLang="en-US" dirty="0"/>
              <a:t>三方物流系统集成</a:t>
            </a:r>
            <a:r>
              <a:rPr lang="en-US" altLang="zh-CN" dirty="0"/>
              <a:t>-</a:t>
            </a:r>
            <a:r>
              <a:rPr lang="zh-CN" altLang="en-US" dirty="0"/>
              <a:t>直供日供需求发布同步至三方物流系统，其根据直供日供需求创建送货通知单回传至</a:t>
            </a:r>
            <a:r>
              <a:rPr lang="en-US" altLang="zh-CN" dirty="0"/>
              <a:t>GSP</a:t>
            </a:r>
            <a:r>
              <a:rPr lang="zh-CN" altLang="en-US" dirty="0"/>
              <a:t>以实现信息无缝集成。</a:t>
            </a:r>
            <a:endParaRPr lang="en-US" dirty="0"/>
          </a:p>
        </p:txBody>
      </p:sp>
      <p:sp>
        <p:nvSpPr>
          <p:cNvPr id="5" name="Rectangle 49">
            <a:extLst>
              <a:ext uri="{FF2B5EF4-FFF2-40B4-BE49-F238E27FC236}">
                <a16:creationId xmlns:a16="http://schemas.microsoft.com/office/drawing/2014/main" id="{D14CA2DD-6BBD-4B82-87B0-CB07CA48B302}"/>
              </a:ext>
            </a:extLst>
          </p:cNvPr>
          <p:cNvSpPr>
            <a:spLocks noChangeArrowheads="1"/>
          </p:cNvSpPr>
          <p:nvPr/>
        </p:nvSpPr>
        <p:spPr bwMode="auto">
          <a:xfrm>
            <a:off x="7459796" y="1548490"/>
            <a:ext cx="946144" cy="308374"/>
          </a:xfrm>
          <a:prstGeom prst="rect">
            <a:avLst/>
          </a:prstGeom>
          <a:solidFill>
            <a:srgbClr val="8EB4E3"/>
          </a:solidFill>
          <a:ln w="9525">
            <a:solidFill>
              <a:schemeClr val="tx1"/>
            </a:solidFill>
            <a:miter lim="800000"/>
            <a:headEnd/>
            <a:tailEnd/>
          </a:ln>
          <a:effectLst>
            <a:outerShdw dist="71842" dir="2700000" algn="ctr" rotWithShape="0">
              <a:schemeClr val="bg2">
                <a:alpha val="50000"/>
              </a:schemeClr>
            </a:outerShdw>
          </a:effectLst>
        </p:spPr>
        <p:txBody>
          <a:bodyPr wrap="none" anchor="ctr"/>
          <a:lstStyle/>
          <a:p>
            <a:pPr algn="ctr">
              <a:spcBef>
                <a:spcPct val="50000"/>
              </a:spcBef>
              <a:buClr>
                <a:schemeClr val="tx1"/>
              </a:buClr>
              <a:buFont typeface="Wingdings" pitchFamily="2" charset="2"/>
              <a:buNone/>
              <a:defRPr/>
            </a:pPr>
            <a:r>
              <a:rPr lang="zh-CN" altLang="en-US" sz="1400" dirty="0">
                <a:solidFill>
                  <a:schemeClr val="tx1"/>
                </a:solidFill>
                <a:latin typeface="微软雅黑" panose="020B0503020204020204" pitchFamily="34" charset="-122"/>
                <a:ea typeface="微软雅黑" panose="020B0503020204020204" pitchFamily="34" charset="-122"/>
              </a:rPr>
              <a:t>三一</a:t>
            </a:r>
            <a:endParaRPr lang="en-US" altLang="zh-CN" sz="1400" dirty="0">
              <a:solidFill>
                <a:schemeClr val="tx1"/>
              </a:solidFill>
              <a:latin typeface="微软雅黑" panose="020B0503020204020204" pitchFamily="34" charset="-122"/>
              <a:ea typeface="微软雅黑" panose="020B0503020204020204" pitchFamily="34" charset="-122"/>
            </a:endParaRPr>
          </a:p>
        </p:txBody>
      </p:sp>
      <p:sp>
        <p:nvSpPr>
          <p:cNvPr id="6" name="Rectangle 49">
            <a:extLst>
              <a:ext uri="{FF2B5EF4-FFF2-40B4-BE49-F238E27FC236}">
                <a16:creationId xmlns:a16="http://schemas.microsoft.com/office/drawing/2014/main" id="{51C6C8ED-CE2E-4542-96DD-2679FC38CB0D}"/>
              </a:ext>
            </a:extLst>
          </p:cNvPr>
          <p:cNvSpPr>
            <a:spLocks noChangeArrowheads="1"/>
          </p:cNvSpPr>
          <p:nvPr/>
        </p:nvSpPr>
        <p:spPr bwMode="auto">
          <a:xfrm>
            <a:off x="807572" y="1548106"/>
            <a:ext cx="946144" cy="309142"/>
          </a:xfrm>
          <a:prstGeom prst="rect">
            <a:avLst/>
          </a:prstGeom>
          <a:solidFill>
            <a:srgbClr val="8EB4E3"/>
          </a:solidFill>
          <a:ln w="9525">
            <a:solidFill>
              <a:schemeClr val="tx1"/>
            </a:solidFill>
            <a:miter lim="800000"/>
            <a:headEnd/>
            <a:tailEnd/>
          </a:ln>
          <a:effectLst>
            <a:outerShdw dist="71842" dir="2700000" algn="ctr" rotWithShape="0">
              <a:schemeClr val="bg2">
                <a:alpha val="50000"/>
              </a:schemeClr>
            </a:outerShdw>
          </a:effectLst>
        </p:spPr>
        <p:txBody>
          <a:bodyPr wrap="none" anchor="ctr"/>
          <a:lstStyle/>
          <a:p>
            <a:pPr algn="ctr">
              <a:spcBef>
                <a:spcPct val="50000"/>
              </a:spcBef>
              <a:buClr>
                <a:schemeClr val="tx1"/>
              </a:buClr>
              <a:buFont typeface="Wingdings" pitchFamily="2" charset="2"/>
              <a:buNone/>
              <a:defRPr/>
            </a:pPr>
            <a:r>
              <a:rPr lang="zh-CN" altLang="en-US" sz="1400" dirty="0">
                <a:solidFill>
                  <a:schemeClr val="tx1"/>
                </a:solidFill>
                <a:latin typeface="微软雅黑" panose="020B0503020204020204" pitchFamily="34" charset="-122"/>
                <a:ea typeface="微软雅黑" panose="020B0503020204020204" pitchFamily="34" charset="-122"/>
              </a:rPr>
              <a:t>商务部</a:t>
            </a:r>
          </a:p>
        </p:txBody>
      </p:sp>
      <p:sp>
        <p:nvSpPr>
          <p:cNvPr id="7" name="Line 37">
            <a:extLst>
              <a:ext uri="{FF2B5EF4-FFF2-40B4-BE49-F238E27FC236}">
                <a16:creationId xmlns:a16="http://schemas.microsoft.com/office/drawing/2014/main" id="{D45D2F81-4776-4950-B244-A19C9897E8F9}"/>
              </a:ext>
            </a:extLst>
          </p:cNvPr>
          <p:cNvSpPr>
            <a:spLocks noChangeShapeType="1"/>
          </p:cNvSpPr>
          <p:nvPr/>
        </p:nvSpPr>
        <p:spPr bwMode="auto">
          <a:xfrm>
            <a:off x="1905007" y="1545325"/>
            <a:ext cx="0" cy="4604463"/>
          </a:xfrm>
          <a:prstGeom prst="line">
            <a:avLst/>
          </a:prstGeom>
          <a:noFill/>
          <a:ln w="9525">
            <a:solidFill>
              <a:schemeClr val="tx2"/>
            </a:solidFill>
            <a:prstDash val="dash"/>
            <a:round/>
            <a:headEnd/>
            <a:tailEnd/>
          </a:ln>
        </p:spPr>
        <p:txBody>
          <a:bodyPr anchor="ctr"/>
          <a:lstStyle/>
          <a:p>
            <a:endParaRPr lang="zh-CN" altLang="en-US" b="0">
              <a:solidFill>
                <a:schemeClr val="tx1"/>
              </a:solidFill>
              <a:latin typeface="微软雅黑" panose="020B0503020204020204" pitchFamily="34" charset="-122"/>
              <a:ea typeface="微软雅黑" panose="020B0503020204020204" pitchFamily="34" charset="-122"/>
            </a:endParaRPr>
          </a:p>
        </p:txBody>
      </p:sp>
      <p:sp>
        <p:nvSpPr>
          <p:cNvPr id="9" name="Rectangle 49">
            <a:extLst>
              <a:ext uri="{FF2B5EF4-FFF2-40B4-BE49-F238E27FC236}">
                <a16:creationId xmlns:a16="http://schemas.microsoft.com/office/drawing/2014/main" id="{1FA3B474-BAFE-48CD-859D-3C6716003AB4}"/>
              </a:ext>
            </a:extLst>
          </p:cNvPr>
          <p:cNvSpPr>
            <a:spLocks noChangeArrowheads="1"/>
          </p:cNvSpPr>
          <p:nvPr/>
        </p:nvSpPr>
        <p:spPr bwMode="auto">
          <a:xfrm>
            <a:off x="2624861" y="1548106"/>
            <a:ext cx="946144" cy="309142"/>
          </a:xfrm>
          <a:prstGeom prst="rect">
            <a:avLst/>
          </a:prstGeom>
          <a:solidFill>
            <a:srgbClr val="8EB4E3"/>
          </a:solidFill>
          <a:ln w="9525">
            <a:solidFill>
              <a:schemeClr val="tx1"/>
            </a:solidFill>
            <a:miter lim="800000"/>
            <a:headEnd/>
            <a:tailEnd/>
          </a:ln>
          <a:effectLst>
            <a:outerShdw dist="71842" dir="2700000" algn="ctr" rotWithShape="0">
              <a:schemeClr val="bg2">
                <a:alpha val="50000"/>
              </a:schemeClr>
            </a:outerShdw>
          </a:effectLst>
        </p:spPr>
        <p:txBody>
          <a:bodyPr wrap="none" anchor="ctr"/>
          <a:lstStyle/>
          <a:p>
            <a:pPr algn="ctr">
              <a:spcBef>
                <a:spcPct val="50000"/>
              </a:spcBef>
              <a:buClr>
                <a:schemeClr val="tx1"/>
              </a:buClr>
              <a:buFont typeface="Wingdings" pitchFamily="2" charset="2"/>
              <a:buNone/>
              <a:defRPr/>
            </a:pPr>
            <a:r>
              <a:rPr lang="zh-CN" altLang="en-US" sz="1400" dirty="0">
                <a:solidFill>
                  <a:schemeClr val="tx1"/>
                </a:solidFill>
                <a:latin typeface="微软雅黑" panose="020B0503020204020204" pitchFamily="34" charset="-122"/>
                <a:ea typeface="微软雅黑" panose="020B0503020204020204" pitchFamily="34" charset="-122"/>
              </a:rPr>
              <a:t>供应商</a:t>
            </a:r>
          </a:p>
        </p:txBody>
      </p:sp>
      <p:sp>
        <p:nvSpPr>
          <p:cNvPr id="11" name="Rectangle 49">
            <a:extLst>
              <a:ext uri="{FF2B5EF4-FFF2-40B4-BE49-F238E27FC236}">
                <a16:creationId xmlns:a16="http://schemas.microsoft.com/office/drawing/2014/main" id="{E7CDF030-8765-4FCD-890E-E5C09777330D}"/>
              </a:ext>
            </a:extLst>
          </p:cNvPr>
          <p:cNvSpPr>
            <a:spLocks noChangeArrowheads="1"/>
          </p:cNvSpPr>
          <p:nvPr/>
        </p:nvSpPr>
        <p:spPr bwMode="auto">
          <a:xfrm>
            <a:off x="5166299" y="1545325"/>
            <a:ext cx="946144" cy="309142"/>
          </a:xfrm>
          <a:prstGeom prst="rect">
            <a:avLst/>
          </a:prstGeom>
          <a:solidFill>
            <a:srgbClr val="8EB4E3"/>
          </a:solidFill>
          <a:ln w="9525">
            <a:solidFill>
              <a:schemeClr val="tx1"/>
            </a:solidFill>
            <a:miter lim="800000"/>
            <a:headEnd/>
            <a:tailEnd/>
          </a:ln>
          <a:effectLst>
            <a:outerShdw dist="71842" dir="2700000" algn="ctr" rotWithShape="0">
              <a:schemeClr val="bg2">
                <a:alpha val="50000"/>
              </a:schemeClr>
            </a:outerShdw>
          </a:effectLst>
        </p:spPr>
        <p:txBody>
          <a:bodyPr wrap="none" anchor="ctr"/>
          <a:lstStyle/>
          <a:p>
            <a:pPr algn="ctr">
              <a:spcBef>
                <a:spcPct val="50000"/>
              </a:spcBef>
              <a:buClr>
                <a:schemeClr val="tx1"/>
              </a:buClr>
              <a:buFont typeface="Wingdings" pitchFamily="2" charset="2"/>
              <a:buNone/>
              <a:defRPr/>
            </a:pPr>
            <a:r>
              <a:rPr lang="zh-CN" altLang="en-US" sz="1400" dirty="0">
                <a:solidFill>
                  <a:schemeClr val="tx1"/>
                </a:solidFill>
                <a:latin typeface="微软雅黑" panose="020B0503020204020204" pitchFamily="34" charset="-122"/>
                <a:ea typeface="微软雅黑" panose="020B0503020204020204" pitchFamily="34" charset="-122"/>
              </a:rPr>
              <a:t>三方物流</a:t>
            </a:r>
          </a:p>
        </p:txBody>
      </p:sp>
      <p:sp>
        <p:nvSpPr>
          <p:cNvPr id="42" name="圆角矩形 9">
            <a:extLst>
              <a:ext uri="{FF2B5EF4-FFF2-40B4-BE49-F238E27FC236}">
                <a16:creationId xmlns:a16="http://schemas.microsoft.com/office/drawing/2014/main" id="{EFB1A767-640C-4D64-8877-157B02BDD6B1}"/>
              </a:ext>
            </a:extLst>
          </p:cNvPr>
          <p:cNvSpPr/>
          <p:nvPr/>
        </p:nvSpPr>
        <p:spPr bwMode="auto">
          <a:xfrm>
            <a:off x="751993" y="2551043"/>
            <a:ext cx="1014946" cy="423774"/>
          </a:xfrm>
          <a:prstGeom prst="roundRect">
            <a:avLst/>
          </a:prstGeom>
          <a:solidFill>
            <a:schemeClr val="accent3">
              <a:lumMod val="60000"/>
              <a:lumOff val="4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月度预计采购计划发布</a:t>
            </a:r>
          </a:p>
        </p:txBody>
      </p:sp>
      <p:cxnSp>
        <p:nvCxnSpPr>
          <p:cNvPr id="43" name="Straight Arrow Connector 29">
            <a:extLst>
              <a:ext uri="{FF2B5EF4-FFF2-40B4-BE49-F238E27FC236}">
                <a16:creationId xmlns:a16="http://schemas.microsoft.com/office/drawing/2014/main" id="{1E65843D-5388-4902-9121-7B3CACAA00A6}"/>
              </a:ext>
            </a:extLst>
          </p:cNvPr>
          <p:cNvCxnSpPr>
            <a:cxnSpLocks/>
            <a:stCxn id="49" idx="2"/>
            <a:endCxn id="50" idx="0"/>
          </p:cNvCxnSpPr>
          <p:nvPr/>
        </p:nvCxnSpPr>
        <p:spPr bwMode="auto">
          <a:xfrm>
            <a:off x="8018526" y="3539409"/>
            <a:ext cx="5137" cy="198866"/>
          </a:xfrm>
          <a:prstGeom prst="straightConnector1">
            <a:avLst/>
          </a:prstGeom>
          <a:solidFill>
            <a:schemeClr val="accent1"/>
          </a:solidFill>
          <a:ln w="19050" cap="flat" cmpd="sng" algn="ctr">
            <a:solidFill>
              <a:schemeClr val="tx2">
                <a:lumMod val="75000"/>
              </a:schemeClr>
            </a:solidFill>
            <a:prstDash val="solid"/>
            <a:round/>
            <a:headEnd type="none" w="med" len="med"/>
            <a:tailEnd type="triangle"/>
          </a:ln>
          <a:effectLst/>
        </p:spPr>
      </p:cxnSp>
      <p:sp>
        <p:nvSpPr>
          <p:cNvPr id="47" name="圆角矩形 9">
            <a:extLst>
              <a:ext uri="{FF2B5EF4-FFF2-40B4-BE49-F238E27FC236}">
                <a16:creationId xmlns:a16="http://schemas.microsoft.com/office/drawing/2014/main" id="{EFB1A767-640C-4D64-8877-157B02BDD6B1}"/>
              </a:ext>
            </a:extLst>
          </p:cNvPr>
          <p:cNvSpPr/>
          <p:nvPr/>
        </p:nvSpPr>
        <p:spPr bwMode="auto">
          <a:xfrm>
            <a:off x="2681967" y="2552387"/>
            <a:ext cx="1014946" cy="423774"/>
          </a:xfrm>
          <a:prstGeom prst="roundRect">
            <a:avLst/>
          </a:prstGeom>
          <a:no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按计划备货</a:t>
            </a:r>
          </a:p>
        </p:txBody>
      </p:sp>
      <p:sp>
        <p:nvSpPr>
          <p:cNvPr id="48" name="圆角矩形 9">
            <a:extLst>
              <a:ext uri="{FF2B5EF4-FFF2-40B4-BE49-F238E27FC236}">
                <a16:creationId xmlns:a16="http://schemas.microsoft.com/office/drawing/2014/main" id="{EFB1A767-640C-4D64-8877-157B02BDD6B1}"/>
              </a:ext>
            </a:extLst>
          </p:cNvPr>
          <p:cNvSpPr/>
          <p:nvPr/>
        </p:nvSpPr>
        <p:spPr bwMode="auto">
          <a:xfrm>
            <a:off x="4614642" y="2556082"/>
            <a:ext cx="1014946" cy="423774"/>
          </a:xfrm>
          <a:prstGeom prst="roundRect">
            <a:avLst/>
          </a:prstGeom>
          <a:no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接收备货库存</a:t>
            </a:r>
          </a:p>
        </p:txBody>
      </p:sp>
      <p:sp>
        <p:nvSpPr>
          <p:cNvPr id="49" name="圆角矩形 9">
            <a:extLst>
              <a:ext uri="{FF2B5EF4-FFF2-40B4-BE49-F238E27FC236}">
                <a16:creationId xmlns:a16="http://schemas.microsoft.com/office/drawing/2014/main" id="{EFB1A767-640C-4D64-8877-157B02BDD6B1}"/>
              </a:ext>
            </a:extLst>
          </p:cNvPr>
          <p:cNvSpPr/>
          <p:nvPr/>
        </p:nvSpPr>
        <p:spPr bwMode="auto">
          <a:xfrm>
            <a:off x="7511053" y="3115635"/>
            <a:ext cx="1014946" cy="423774"/>
          </a:xfrm>
          <a:prstGeom prst="roundRect">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生产订单下达</a:t>
            </a:r>
          </a:p>
        </p:txBody>
      </p:sp>
      <p:sp>
        <p:nvSpPr>
          <p:cNvPr id="50" name="圆角矩形 9">
            <a:extLst>
              <a:ext uri="{FF2B5EF4-FFF2-40B4-BE49-F238E27FC236}">
                <a16:creationId xmlns:a16="http://schemas.microsoft.com/office/drawing/2014/main" id="{EFB1A767-640C-4D64-8877-157B02BDD6B1}"/>
              </a:ext>
            </a:extLst>
          </p:cNvPr>
          <p:cNvSpPr/>
          <p:nvPr/>
        </p:nvSpPr>
        <p:spPr bwMode="auto">
          <a:xfrm>
            <a:off x="7516190" y="3738275"/>
            <a:ext cx="1014946" cy="423774"/>
          </a:xfrm>
          <a:prstGeom prst="roundRect">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货源分配</a:t>
            </a:r>
            <a:r>
              <a:rPr kumimoji="1" lang="en-US" altLang="zh-CN" b="0" dirty="0">
                <a:solidFill>
                  <a:prstClr val="black"/>
                </a:solidFill>
                <a:latin typeface="微软雅黑" panose="020B0503020204020204" pitchFamily="34" charset="-122"/>
                <a:ea typeface="微软雅黑" panose="020B0503020204020204" pitchFamily="34" charset="-122"/>
              </a:rPr>
              <a:t>(</a:t>
            </a:r>
            <a:r>
              <a:rPr kumimoji="1" lang="zh-CN" altLang="en-US" b="0" dirty="0">
                <a:solidFill>
                  <a:prstClr val="black"/>
                </a:solidFill>
                <a:latin typeface="微软雅黑" panose="020B0503020204020204" pitchFamily="34" charset="-122"/>
                <a:ea typeface="微软雅黑" panose="020B0503020204020204" pitchFamily="34" charset="-122"/>
              </a:rPr>
              <a:t>三方托管</a:t>
            </a:r>
            <a:r>
              <a:rPr kumimoji="1" lang="en-US" altLang="zh-CN" b="0" dirty="0">
                <a:solidFill>
                  <a:prstClr val="black"/>
                </a:solidFill>
                <a:latin typeface="微软雅黑" panose="020B0503020204020204" pitchFamily="34" charset="-122"/>
                <a:ea typeface="微软雅黑" panose="020B0503020204020204" pitchFamily="34" charset="-122"/>
              </a:rPr>
              <a:t>)</a:t>
            </a:r>
            <a:endParaRPr kumimoji="1" lang="zh-CN" altLang="en-US" b="0" dirty="0">
              <a:solidFill>
                <a:prstClr val="black"/>
              </a:solidFill>
              <a:latin typeface="微软雅黑" panose="020B0503020204020204" pitchFamily="34" charset="-122"/>
              <a:ea typeface="微软雅黑" panose="020B0503020204020204" pitchFamily="34" charset="-122"/>
            </a:endParaRPr>
          </a:p>
        </p:txBody>
      </p:sp>
      <p:sp>
        <p:nvSpPr>
          <p:cNvPr id="54" name="圆角矩形 9">
            <a:extLst>
              <a:ext uri="{FF2B5EF4-FFF2-40B4-BE49-F238E27FC236}">
                <a16:creationId xmlns:a16="http://schemas.microsoft.com/office/drawing/2014/main" id="{EFB1A767-640C-4D64-8877-157B02BDD6B1}"/>
              </a:ext>
            </a:extLst>
          </p:cNvPr>
          <p:cNvSpPr/>
          <p:nvPr/>
        </p:nvSpPr>
        <p:spPr bwMode="auto">
          <a:xfrm>
            <a:off x="5877065" y="4201084"/>
            <a:ext cx="1014946" cy="423774"/>
          </a:xfrm>
          <a:prstGeom prst="roundRect">
            <a:avLst/>
          </a:prstGeom>
          <a:solidFill>
            <a:schemeClr val="accent3">
              <a:lumMod val="60000"/>
              <a:lumOff val="4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三方物流创建送货单</a:t>
            </a:r>
          </a:p>
        </p:txBody>
      </p:sp>
      <p:sp>
        <p:nvSpPr>
          <p:cNvPr id="55" name="圆角矩形 9">
            <a:extLst>
              <a:ext uri="{FF2B5EF4-FFF2-40B4-BE49-F238E27FC236}">
                <a16:creationId xmlns:a16="http://schemas.microsoft.com/office/drawing/2014/main" id="{EFB1A767-640C-4D64-8877-157B02BDD6B1}"/>
              </a:ext>
            </a:extLst>
          </p:cNvPr>
          <p:cNvSpPr/>
          <p:nvPr/>
        </p:nvSpPr>
        <p:spPr bwMode="auto">
          <a:xfrm>
            <a:off x="4488364" y="4200251"/>
            <a:ext cx="1014946" cy="423774"/>
          </a:xfrm>
          <a:prstGeom prst="roundRect">
            <a:avLst/>
          </a:prstGeom>
          <a:solidFill>
            <a:schemeClr val="accent3">
              <a:lumMod val="60000"/>
              <a:lumOff val="4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接收直供日供需求</a:t>
            </a:r>
          </a:p>
        </p:txBody>
      </p:sp>
      <p:cxnSp>
        <p:nvCxnSpPr>
          <p:cNvPr id="82" name="Connector: Elbow 47">
            <a:extLst>
              <a:ext uri="{FF2B5EF4-FFF2-40B4-BE49-F238E27FC236}">
                <a16:creationId xmlns:a16="http://schemas.microsoft.com/office/drawing/2014/main" id="{9477D5F7-9369-405D-B4B4-86C73A4749CE}"/>
              </a:ext>
            </a:extLst>
          </p:cNvPr>
          <p:cNvCxnSpPr>
            <a:stCxn id="42" idx="3"/>
            <a:endCxn id="47" idx="1"/>
          </p:cNvCxnSpPr>
          <p:nvPr/>
        </p:nvCxnSpPr>
        <p:spPr bwMode="auto">
          <a:xfrm>
            <a:off x="1766939" y="2762930"/>
            <a:ext cx="915028" cy="1344"/>
          </a:xfrm>
          <a:prstGeom prst="bentConnector3">
            <a:avLst>
              <a:gd name="adj1" fmla="val 50000"/>
            </a:avLst>
          </a:prstGeom>
          <a:solidFill>
            <a:schemeClr val="accent1"/>
          </a:solidFill>
          <a:ln w="19050" cap="flat" cmpd="sng" algn="ctr">
            <a:solidFill>
              <a:schemeClr val="tx2">
                <a:lumMod val="75000"/>
              </a:schemeClr>
            </a:solidFill>
            <a:prstDash val="solid"/>
            <a:round/>
            <a:headEnd type="none" w="med" len="med"/>
            <a:tailEnd type="triangle"/>
          </a:ln>
          <a:effectLst/>
        </p:spPr>
      </p:cxnSp>
      <p:cxnSp>
        <p:nvCxnSpPr>
          <p:cNvPr id="88" name="Connector: Elbow 47">
            <a:extLst>
              <a:ext uri="{FF2B5EF4-FFF2-40B4-BE49-F238E27FC236}">
                <a16:creationId xmlns:a16="http://schemas.microsoft.com/office/drawing/2014/main" id="{9477D5F7-9369-405D-B4B4-86C73A4749CE}"/>
              </a:ext>
            </a:extLst>
          </p:cNvPr>
          <p:cNvCxnSpPr>
            <a:stCxn id="50" idx="1"/>
            <a:endCxn id="55" idx="0"/>
          </p:cNvCxnSpPr>
          <p:nvPr/>
        </p:nvCxnSpPr>
        <p:spPr bwMode="auto">
          <a:xfrm rot="10800000" flipV="1">
            <a:off x="4995838" y="3950161"/>
            <a:ext cx="2520353" cy="250089"/>
          </a:xfrm>
          <a:prstGeom prst="bentConnector2">
            <a:avLst/>
          </a:prstGeom>
          <a:solidFill>
            <a:schemeClr val="accent1"/>
          </a:solidFill>
          <a:ln w="19050" cap="flat" cmpd="sng" algn="ctr">
            <a:solidFill>
              <a:schemeClr val="tx2">
                <a:lumMod val="75000"/>
              </a:schemeClr>
            </a:solidFill>
            <a:prstDash val="solid"/>
            <a:round/>
            <a:headEnd type="none" w="med" len="med"/>
            <a:tailEnd type="triangle"/>
          </a:ln>
          <a:effectLst/>
        </p:spPr>
      </p:cxnSp>
      <p:sp>
        <p:nvSpPr>
          <p:cNvPr id="100" name="Line 37">
            <a:extLst>
              <a:ext uri="{FF2B5EF4-FFF2-40B4-BE49-F238E27FC236}">
                <a16:creationId xmlns:a16="http://schemas.microsoft.com/office/drawing/2014/main" id="{D45D2F81-4776-4950-B244-A19C9897E8F9}"/>
              </a:ext>
            </a:extLst>
          </p:cNvPr>
          <p:cNvSpPr>
            <a:spLocks noChangeShapeType="1"/>
          </p:cNvSpPr>
          <p:nvPr/>
        </p:nvSpPr>
        <p:spPr bwMode="auto">
          <a:xfrm>
            <a:off x="4406160" y="1545325"/>
            <a:ext cx="0" cy="4604463"/>
          </a:xfrm>
          <a:prstGeom prst="line">
            <a:avLst/>
          </a:prstGeom>
          <a:noFill/>
          <a:ln w="9525">
            <a:solidFill>
              <a:schemeClr val="tx2"/>
            </a:solidFill>
            <a:prstDash val="dash"/>
            <a:round/>
            <a:headEnd/>
            <a:tailEnd/>
          </a:ln>
        </p:spPr>
        <p:txBody>
          <a:bodyPr anchor="ctr"/>
          <a:lstStyle/>
          <a:p>
            <a:endParaRPr lang="zh-CN" altLang="en-US" b="0">
              <a:solidFill>
                <a:schemeClr val="tx1"/>
              </a:solidFill>
              <a:latin typeface="微软雅黑" panose="020B0503020204020204" pitchFamily="34" charset="-122"/>
              <a:ea typeface="微软雅黑" panose="020B0503020204020204" pitchFamily="34" charset="-122"/>
            </a:endParaRPr>
          </a:p>
        </p:txBody>
      </p:sp>
      <p:sp>
        <p:nvSpPr>
          <p:cNvPr id="101" name="Line 37">
            <a:extLst>
              <a:ext uri="{FF2B5EF4-FFF2-40B4-BE49-F238E27FC236}">
                <a16:creationId xmlns:a16="http://schemas.microsoft.com/office/drawing/2014/main" id="{D45D2F81-4776-4950-B244-A19C9897E8F9}"/>
              </a:ext>
            </a:extLst>
          </p:cNvPr>
          <p:cNvSpPr>
            <a:spLocks noChangeShapeType="1"/>
          </p:cNvSpPr>
          <p:nvPr/>
        </p:nvSpPr>
        <p:spPr bwMode="auto">
          <a:xfrm>
            <a:off x="7068674" y="1545325"/>
            <a:ext cx="0" cy="4604463"/>
          </a:xfrm>
          <a:prstGeom prst="line">
            <a:avLst/>
          </a:prstGeom>
          <a:noFill/>
          <a:ln w="9525">
            <a:solidFill>
              <a:schemeClr val="tx2"/>
            </a:solidFill>
            <a:prstDash val="dash"/>
            <a:round/>
            <a:headEnd/>
            <a:tailEnd/>
          </a:ln>
        </p:spPr>
        <p:txBody>
          <a:bodyPr anchor="ctr"/>
          <a:lstStyle/>
          <a:p>
            <a:endParaRPr lang="zh-CN" altLang="en-US" b="0">
              <a:solidFill>
                <a:schemeClr val="tx1"/>
              </a:solidFill>
              <a:latin typeface="微软雅黑" panose="020B0503020204020204" pitchFamily="34" charset="-122"/>
              <a:ea typeface="微软雅黑" panose="020B0503020204020204" pitchFamily="34" charset="-122"/>
            </a:endParaRPr>
          </a:p>
        </p:txBody>
      </p:sp>
      <p:sp>
        <p:nvSpPr>
          <p:cNvPr id="102" name="文本框 101"/>
          <p:cNvSpPr txBox="1"/>
          <p:nvPr/>
        </p:nvSpPr>
        <p:spPr bwMode="auto">
          <a:xfrm>
            <a:off x="1057837" y="6311153"/>
            <a:ext cx="69587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kumimoji="1" lang="zh-CN" altLang="en-US" b="0" dirty="0">
                <a:solidFill>
                  <a:srgbClr val="000000"/>
                </a:solidFill>
                <a:latin typeface="微软雅黑"/>
                <a:ea typeface="微软雅黑"/>
                <a:cs typeface="微软雅黑"/>
              </a:rPr>
              <a:t>图示：</a:t>
            </a:r>
          </a:p>
        </p:txBody>
      </p:sp>
      <p:sp>
        <p:nvSpPr>
          <p:cNvPr id="105" name="圆角矩形 9">
            <a:extLst>
              <a:ext uri="{FF2B5EF4-FFF2-40B4-BE49-F238E27FC236}">
                <a16:creationId xmlns:a16="http://schemas.microsoft.com/office/drawing/2014/main" id="{EFB1A767-640C-4D64-8877-157B02BDD6B1}"/>
              </a:ext>
            </a:extLst>
          </p:cNvPr>
          <p:cNvSpPr/>
          <p:nvPr/>
        </p:nvSpPr>
        <p:spPr bwMode="auto">
          <a:xfrm>
            <a:off x="1661241" y="6386732"/>
            <a:ext cx="579938" cy="203685"/>
          </a:xfrm>
          <a:prstGeom prst="roundRect">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b="0" dirty="0">
                <a:solidFill>
                  <a:prstClr val="black"/>
                </a:solidFill>
                <a:latin typeface="微软雅黑" panose="020B0503020204020204" pitchFamily="34" charset="-122"/>
                <a:ea typeface="微软雅黑" panose="020B0503020204020204" pitchFamily="34" charset="-122"/>
              </a:rPr>
              <a:t>SAP</a:t>
            </a:r>
            <a:endParaRPr kumimoji="1" lang="zh-CN" altLang="en-US" b="0" dirty="0">
              <a:solidFill>
                <a:prstClr val="black"/>
              </a:solidFill>
              <a:latin typeface="微软雅黑" panose="020B0503020204020204" pitchFamily="34" charset="-122"/>
              <a:ea typeface="微软雅黑" panose="020B0503020204020204" pitchFamily="34" charset="-122"/>
            </a:endParaRPr>
          </a:p>
        </p:txBody>
      </p:sp>
      <p:sp>
        <p:nvSpPr>
          <p:cNvPr id="107" name="圆角矩形 9">
            <a:extLst>
              <a:ext uri="{FF2B5EF4-FFF2-40B4-BE49-F238E27FC236}">
                <a16:creationId xmlns:a16="http://schemas.microsoft.com/office/drawing/2014/main" id="{EFB1A767-640C-4D64-8877-157B02BDD6B1}"/>
              </a:ext>
            </a:extLst>
          </p:cNvPr>
          <p:cNvSpPr/>
          <p:nvPr/>
        </p:nvSpPr>
        <p:spPr bwMode="auto">
          <a:xfrm>
            <a:off x="2357120" y="6386007"/>
            <a:ext cx="579938" cy="203685"/>
          </a:xfrm>
          <a:prstGeom prst="roundRect">
            <a:avLst/>
          </a:prstGeom>
          <a:solidFill>
            <a:schemeClr val="accent3">
              <a:lumMod val="60000"/>
              <a:lumOff val="4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b="0" dirty="0">
                <a:solidFill>
                  <a:prstClr val="black"/>
                </a:solidFill>
                <a:latin typeface="微软雅黑" panose="020B0503020204020204" pitchFamily="34" charset="-122"/>
                <a:ea typeface="微软雅黑" panose="020B0503020204020204" pitchFamily="34" charset="-122"/>
              </a:rPr>
              <a:t>GSP</a:t>
            </a:r>
            <a:endParaRPr kumimoji="1" lang="zh-CN" altLang="en-US" b="0" dirty="0">
              <a:solidFill>
                <a:prstClr val="black"/>
              </a:solidFill>
              <a:latin typeface="微软雅黑" panose="020B0503020204020204" pitchFamily="34" charset="-122"/>
              <a:ea typeface="微软雅黑" panose="020B0503020204020204" pitchFamily="34" charset="-122"/>
            </a:endParaRPr>
          </a:p>
        </p:txBody>
      </p:sp>
      <p:sp>
        <p:nvSpPr>
          <p:cNvPr id="108" name="圆角矩形 9">
            <a:extLst>
              <a:ext uri="{FF2B5EF4-FFF2-40B4-BE49-F238E27FC236}">
                <a16:creationId xmlns:a16="http://schemas.microsoft.com/office/drawing/2014/main" id="{EFB1A767-640C-4D64-8877-157B02BDD6B1}"/>
              </a:ext>
            </a:extLst>
          </p:cNvPr>
          <p:cNvSpPr/>
          <p:nvPr/>
        </p:nvSpPr>
        <p:spPr bwMode="auto">
          <a:xfrm>
            <a:off x="3052999" y="6383669"/>
            <a:ext cx="579938" cy="203685"/>
          </a:xfrm>
          <a:prstGeom prst="roundRect">
            <a:avLst/>
          </a:prstGeom>
          <a:solidFill>
            <a:srgbClr val="FFC00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b="0" dirty="0">
                <a:solidFill>
                  <a:prstClr val="black"/>
                </a:solidFill>
                <a:latin typeface="微软雅黑" panose="020B0503020204020204" pitchFamily="34" charset="-122"/>
                <a:ea typeface="微软雅黑" panose="020B0503020204020204" pitchFamily="34" charset="-122"/>
              </a:rPr>
              <a:t>MES</a:t>
            </a:r>
            <a:endParaRPr kumimoji="1" lang="zh-CN" altLang="en-US" b="0" dirty="0">
              <a:solidFill>
                <a:prstClr val="black"/>
              </a:solidFill>
              <a:latin typeface="微软雅黑" panose="020B0503020204020204" pitchFamily="34" charset="-122"/>
              <a:ea typeface="微软雅黑" panose="020B0503020204020204" pitchFamily="34" charset="-122"/>
            </a:endParaRPr>
          </a:p>
        </p:txBody>
      </p:sp>
      <p:sp>
        <p:nvSpPr>
          <p:cNvPr id="109" name="圆角矩形 9">
            <a:extLst>
              <a:ext uri="{FF2B5EF4-FFF2-40B4-BE49-F238E27FC236}">
                <a16:creationId xmlns:a16="http://schemas.microsoft.com/office/drawing/2014/main" id="{EFB1A767-640C-4D64-8877-157B02BDD6B1}"/>
              </a:ext>
            </a:extLst>
          </p:cNvPr>
          <p:cNvSpPr/>
          <p:nvPr/>
        </p:nvSpPr>
        <p:spPr bwMode="auto">
          <a:xfrm>
            <a:off x="3779117" y="6383669"/>
            <a:ext cx="579938" cy="203685"/>
          </a:xfrm>
          <a:prstGeom prst="roundRect">
            <a:avLst/>
          </a:prstGeom>
          <a:solidFill>
            <a:srgbClr val="16AE4A"/>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b="0" dirty="0">
                <a:solidFill>
                  <a:prstClr val="black"/>
                </a:solidFill>
                <a:latin typeface="微软雅黑" panose="020B0503020204020204" pitchFamily="34" charset="-122"/>
                <a:ea typeface="微软雅黑" panose="020B0503020204020204" pitchFamily="34" charset="-122"/>
              </a:rPr>
              <a:t>BCP</a:t>
            </a:r>
            <a:endParaRPr kumimoji="1" lang="zh-CN" altLang="en-US" b="0" dirty="0">
              <a:solidFill>
                <a:prstClr val="black"/>
              </a:solidFill>
              <a:latin typeface="微软雅黑" panose="020B0503020204020204" pitchFamily="34" charset="-122"/>
              <a:ea typeface="微软雅黑" panose="020B0503020204020204" pitchFamily="34" charset="-122"/>
            </a:endParaRPr>
          </a:p>
        </p:txBody>
      </p:sp>
      <p:sp>
        <p:nvSpPr>
          <p:cNvPr id="110" name="圆角矩形 9">
            <a:extLst>
              <a:ext uri="{FF2B5EF4-FFF2-40B4-BE49-F238E27FC236}">
                <a16:creationId xmlns:a16="http://schemas.microsoft.com/office/drawing/2014/main" id="{EFB1A767-640C-4D64-8877-157B02BDD6B1}"/>
              </a:ext>
            </a:extLst>
          </p:cNvPr>
          <p:cNvSpPr/>
          <p:nvPr/>
        </p:nvSpPr>
        <p:spPr bwMode="auto">
          <a:xfrm>
            <a:off x="4505235" y="6382873"/>
            <a:ext cx="579938" cy="203685"/>
          </a:xfrm>
          <a:prstGeom prst="roundRect">
            <a:avLst/>
          </a:prstGeom>
          <a:no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系统外</a:t>
            </a:r>
          </a:p>
        </p:txBody>
      </p:sp>
      <p:sp>
        <p:nvSpPr>
          <p:cNvPr id="114" name="圆角矩形 9">
            <a:extLst>
              <a:ext uri="{FF2B5EF4-FFF2-40B4-BE49-F238E27FC236}">
                <a16:creationId xmlns:a16="http://schemas.microsoft.com/office/drawing/2014/main" id="{EFB1A767-640C-4D64-8877-157B02BDD6B1}"/>
              </a:ext>
            </a:extLst>
          </p:cNvPr>
          <p:cNvSpPr/>
          <p:nvPr/>
        </p:nvSpPr>
        <p:spPr bwMode="auto">
          <a:xfrm>
            <a:off x="5285762" y="6382873"/>
            <a:ext cx="641470" cy="203685"/>
          </a:xfrm>
          <a:prstGeom prst="roundRect">
            <a:avLst/>
          </a:prstGeom>
          <a:solidFill>
            <a:srgbClr val="FFFF0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b="0" dirty="0">
                <a:solidFill>
                  <a:prstClr val="black"/>
                </a:solidFill>
                <a:latin typeface="微软雅黑" panose="020B0503020204020204" pitchFamily="34" charset="-122"/>
                <a:ea typeface="微软雅黑" panose="020B0503020204020204" pitchFamily="34" charset="-122"/>
              </a:rPr>
              <a:t>NMAM</a:t>
            </a:r>
            <a:endParaRPr kumimoji="1" lang="zh-CN" altLang="en-US" b="0" dirty="0">
              <a:solidFill>
                <a:prstClr val="black"/>
              </a:solidFill>
              <a:latin typeface="微软雅黑" panose="020B0503020204020204" pitchFamily="34" charset="-122"/>
              <a:ea typeface="微软雅黑" panose="020B0503020204020204" pitchFamily="34" charset="-122"/>
            </a:endParaRPr>
          </a:p>
        </p:txBody>
      </p:sp>
      <p:sp>
        <p:nvSpPr>
          <p:cNvPr id="53" name="圆角矩形 9">
            <a:extLst>
              <a:ext uri="{FF2B5EF4-FFF2-40B4-BE49-F238E27FC236}">
                <a16:creationId xmlns:a16="http://schemas.microsoft.com/office/drawing/2014/main" id="{EFB1A767-640C-4D64-8877-157B02BDD6B1}"/>
              </a:ext>
            </a:extLst>
          </p:cNvPr>
          <p:cNvSpPr/>
          <p:nvPr/>
        </p:nvSpPr>
        <p:spPr bwMode="auto">
          <a:xfrm>
            <a:off x="5877392" y="4894641"/>
            <a:ext cx="1014946" cy="423774"/>
          </a:xfrm>
          <a:prstGeom prst="roundRect">
            <a:avLst/>
          </a:prstGeom>
          <a:solidFill>
            <a:schemeClr val="accent4">
              <a:lumMod val="60000"/>
              <a:lumOff val="4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发货过帐</a:t>
            </a:r>
          </a:p>
        </p:txBody>
      </p:sp>
      <p:sp>
        <p:nvSpPr>
          <p:cNvPr id="58" name="圆角矩形 9">
            <a:extLst>
              <a:ext uri="{FF2B5EF4-FFF2-40B4-BE49-F238E27FC236}">
                <a16:creationId xmlns:a16="http://schemas.microsoft.com/office/drawing/2014/main" id="{EFB1A767-640C-4D64-8877-157B02BDD6B1}"/>
              </a:ext>
            </a:extLst>
          </p:cNvPr>
          <p:cNvSpPr/>
          <p:nvPr/>
        </p:nvSpPr>
        <p:spPr bwMode="auto">
          <a:xfrm>
            <a:off x="7511053" y="4891914"/>
            <a:ext cx="1014946" cy="423774"/>
          </a:xfrm>
          <a:prstGeom prst="roundRect">
            <a:avLst/>
          </a:prstGeom>
          <a:solidFill>
            <a:srgbClr val="16AE4A"/>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扫描送货单收货过帐</a:t>
            </a:r>
          </a:p>
        </p:txBody>
      </p:sp>
      <p:cxnSp>
        <p:nvCxnSpPr>
          <p:cNvPr id="60" name="Connector: Elbow 47">
            <a:extLst>
              <a:ext uri="{FF2B5EF4-FFF2-40B4-BE49-F238E27FC236}">
                <a16:creationId xmlns:a16="http://schemas.microsoft.com/office/drawing/2014/main" id="{9477D5F7-9369-405D-B4B4-86C73A4749CE}"/>
              </a:ext>
            </a:extLst>
          </p:cNvPr>
          <p:cNvCxnSpPr>
            <a:stCxn id="54" idx="2"/>
            <a:endCxn id="53" idx="0"/>
          </p:cNvCxnSpPr>
          <p:nvPr/>
        </p:nvCxnSpPr>
        <p:spPr bwMode="auto">
          <a:xfrm rot="16200000" flipH="1">
            <a:off x="6249810" y="4759585"/>
            <a:ext cx="269783" cy="327"/>
          </a:xfrm>
          <a:prstGeom prst="bentConnector3">
            <a:avLst>
              <a:gd name="adj1" fmla="val 50000"/>
            </a:avLst>
          </a:prstGeom>
          <a:solidFill>
            <a:schemeClr val="accent1"/>
          </a:solidFill>
          <a:ln w="19050" cap="flat" cmpd="sng" algn="ctr">
            <a:solidFill>
              <a:schemeClr val="tx2">
                <a:lumMod val="75000"/>
              </a:schemeClr>
            </a:solidFill>
            <a:prstDash val="solid"/>
            <a:round/>
            <a:headEnd type="none" w="med" len="med"/>
            <a:tailEnd type="triangle"/>
          </a:ln>
          <a:effectLst/>
        </p:spPr>
      </p:cxnSp>
      <p:cxnSp>
        <p:nvCxnSpPr>
          <p:cNvPr id="61" name="Connector: Elbow 47">
            <a:extLst>
              <a:ext uri="{FF2B5EF4-FFF2-40B4-BE49-F238E27FC236}">
                <a16:creationId xmlns:a16="http://schemas.microsoft.com/office/drawing/2014/main" id="{9477D5F7-9369-405D-B4B4-86C73A4749CE}"/>
              </a:ext>
            </a:extLst>
          </p:cNvPr>
          <p:cNvCxnSpPr>
            <a:stCxn id="55" idx="3"/>
            <a:endCxn id="54" idx="1"/>
          </p:cNvCxnSpPr>
          <p:nvPr/>
        </p:nvCxnSpPr>
        <p:spPr bwMode="auto">
          <a:xfrm>
            <a:off x="5503310" y="4412138"/>
            <a:ext cx="373755" cy="833"/>
          </a:xfrm>
          <a:prstGeom prst="bentConnector3">
            <a:avLst>
              <a:gd name="adj1" fmla="val 50000"/>
            </a:avLst>
          </a:prstGeom>
          <a:solidFill>
            <a:schemeClr val="accent1"/>
          </a:solidFill>
          <a:ln w="19050" cap="flat" cmpd="sng" algn="ctr">
            <a:solidFill>
              <a:schemeClr val="tx2">
                <a:lumMod val="75000"/>
              </a:schemeClr>
            </a:solidFill>
            <a:prstDash val="solid"/>
            <a:round/>
            <a:headEnd type="none" w="med" len="med"/>
            <a:tailEnd type="triangle"/>
          </a:ln>
          <a:effectLst/>
        </p:spPr>
      </p:cxnSp>
      <p:sp>
        <p:nvSpPr>
          <p:cNvPr id="17" name="圆角矩形标注 16"/>
          <p:cNvSpPr/>
          <p:nvPr/>
        </p:nvSpPr>
        <p:spPr bwMode="auto">
          <a:xfrm>
            <a:off x="795329" y="3222848"/>
            <a:ext cx="928273" cy="645790"/>
          </a:xfrm>
          <a:prstGeom prst="wedgeRoundRectCallout">
            <a:avLst>
              <a:gd name="adj1" fmla="val 117399"/>
              <a:gd name="adj2" fmla="val -73005"/>
              <a:gd name="adj3" fmla="val 16667"/>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schemeClr val="accent1">
                    <a:lumMod val="75000"/>
                  </a:schemeClr>
                </a:solidFill>
                <a:latin typeface="微软雅黑" pitchFamily="34" charset="-122"/>
                <a:ea typeface="微软雅黑" pitchFamily="34" charset="-122"/>
              </a:rPr>
              <a:t>供应商备货至三方物流</a:t>
            </a:r>
          </a:p>
        </p:txBody>
      </p:sp>
      <p:sp>
        <p:nvSpPr>
          <p:cNvPr id="78" name="圆角矩形 9">
            <a:extLst>
              <a:ext uri="{FF2B5EF4-FFF2-40B4-BE49-F238E27FC236}">
                <a16:creationId xmlns:a16="http://schemas.microsoft.com/office/drawing/2014/main" id="{EFB1A767-640C-4D64-8877-157B02BDD6B1}"/>
              </a:ext>
            </a:extLst>
          </p:cNvPr>
          <p:cNvSpPr/>
          <p:nvPr/>
        </p:nvSpPr>
        <p:spPr bwMode="auto">
          <a:xfrm>
            <a:off x="6096000" y="6365553"/>
            <a:ext cx="736684" cy="224140"/>
          </a:xfrm>
          <a:prstGeom prst="roundRect">
            <a:avLst/>
          </a:prstGeom>
          <a:solidFill>
            <a:schemeClr val="accent4">
              <a:lumMod val="60000"/>
              <a:lumOff val="4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三方物流</a:t>
            </a:r>
          </a:p>
        </p:txBody>
      </p:sp>
      <p:cxnSp>
        <p:nvCxnSpPr>
          <p:cNvPr id="80" name="Connector: Elbow 47">
            <a:extLst>
              <a:ext uri="{FF2B5EF4-FFF2-40B4-BE49-F238E27FC236}">
                <a16:creationId xmlns:a16="http://schemas.microsoft.com/office/drawing/2014/main" id="{9477D5F7-9369-405D-B4B4-86C73A4749CE}"/>
              </a:ext>
            </a:extLst>
          </p:cNvPr>
          <p:cNvCxnSpPr>
            <a:stCxn id="53" idx="3"/>
            <a:endCxn id="58" idx="1"/>
          </p:cNvCxnSpPr>
          <p:nvPr/>
        </p:nvCxnSpPr>
        <p:spPr bwMode="auto">
          <a:xfrm flipV="1">
            <a:off x="6892338" y="5103801"/>
            <a:ext cx="618715" cy="2727"/>
          </a:xfrm>
          <a:prstGeom prst="bentConnector3">
            <a:avLst>
              <a:gd name="adj1" fmla="val 50000"/>
            </a:avLst>
          </a:prstGeom>
          <a:solidFill>
            <a:schemeClr val="accent1"/>
          </a:solidFill>
          <a:ln w="19050" cap="flat" cmpd="sng" algn="ctr">
            <a:solidFill>
              <a:schemeClr val="tx2">
                <a:lumMod val="75000"/>
              </a:schemeClr>
            </a:solidFill>
            <a:prstDash val="solid"/>
            <a:round/>
            <a:headEnd type="none" w="med" len="med"/>
            <a:tailEnd type="triangle"/>
          </a:ln>
          <a:effectLst/>
        </p:spPr>
      </p:cxnSp>
      <p:sp>
        <p:nvSpPr>
          <p:cNvPr id="51" name="燕尾形 40">
            <a:extLst>
              <a:ext uri="{FF2B5EF4-FFF2-40B4-BE49-F238E27FC236}">
                <a16:creationId xmlns:a16="http://schemas.microsoft.com/office/drawing/2014/main" id="{E1462615-F07B-40B8-882F-15117664DB97}"/>
              </a:ext>
            </a:extLst>
          </p:cNvPr>
          <p:cNvSpPr/>
          <p:nvPr/>
        </p:nvSpPr>
        <p:spPr bwMode="auto">
          <a:xfrm>
            <a:off x="5473224"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pPr>
            <a:r>
              <a:rPr lang="zh-CN" altLang="en-US" sz="1000" kern="0" dirty="0">
                <a:solidFill>
                  <a:schemeClr val="bg1">
                    <a:lumMod val="65000"/>
                  </a:schemeClr>
                </a:solidFill>
                <a:latin typeface="微软雅黑" pitchFamily="34" charset="-122"/>
                <a:ea typeface="微软雅黑" pitchFamily="34" charset="-122"/>
              </a:rPr>
              <a:t>条码</a:t>
            </a:r>
            <a:r>
              <a:rPr lang="zh-CN" altLang="en-US" sz="1000" kern="0">
                <a:solidFill>
                  <a:schemeClr val="bg1">
                    <a:lumMod val="65000"/>
                  </a:schemeClr>
                </a:solidFill>
                <a:latin typeface="微软雅黑" pitchFamily="34" charset="-122"/>
                <a:ea typeface="微软雅黑" pitchFamily="34" charset="-122"/>
              </a:rPr>
              <a:t>应用</a:t>
            </a:r>
            <a:r>
              <a:rPr lang="en-US" altLang="zh-CN" sz="1000" kern="0" dirty="0">
                <a:solidFill>
                  <a:schemeClr val="bg1">
                    <a:lumMod val="65000"/>
                  </a:schemeClr>
                </a:solidFill>
                <a:latin typeface="微软雅黑" pitchFamily="34" charset="-122"/>
                <a:ea typeface="微软雅黑" pitchFamily="34" charset="-122"/>
              </a:rPr>
              <a:t>	</a:t>
            </a:r>
            <a:endParaRPr lang="zh-CN" altLang="en-US" sz="1000" kern="0" dirty="0">
              <a:solidFill>
                <a:schemeClr val="bg1">
                  <a:lumMod val="65000"/>
                </a:schemeClr>
              </a:solidFill>
              <a:latin typeface="微软雅黑" pitchFamily="34" charset="-122"/>
              <a:ea typeface="微软雅黑" pitchFamily="34" charset="-122"/>
            </a:endParaRPr>
          </a:p>
        </p:txBody>
      </p:sp>
      <p:sp>
        <p:nvSpPr>
          <p:cNvPr id="52" name="燕尾形 40">
            <a:extLst>
              <a:ext uri="{FF2B5EF4-FFF2-40B4-BE49-F238E27FC236}">
                <a16:creationId xmlns:a16="http://schemas.microsoft.com/office/drawing/2014/main" id="{8401F0FF-3DB7-44EB-AB47-65AFDCD18640}"/>
              </a:ext>
            </a:extLst>
          </p:cNvPr>
          <p:cNvSpPr/>
          <p:nvPr/>
        </p:nvSpPr>
        <p:spPr bwMode="auto">
          <a:xfrm>
            <a:off x="6169431"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pPr>
            <a:r>
              <a:rPr lang="en-US" altLang="zh-CN" sz="1000" kern="0" dirty="0">
                <a:solidFill>
                  <a:schemeClr val="bg1">
                    <a:lumMod val="65000"/>
                  </a:schemeClr>
                </a:solidFill>
                <a:latin typeface="微软雅黑" pitchFamily="34" charset="-122"/>
                <a:ea typeface="微软雅黑" pitchFamily="34" charset="-122"/>
              </a:rPr>
              <a:t>WM</a:t>
            </a:r>
            <a:r>
              <a:rPr lang="zh-CN" altLang="en-US" sz="1000" kern="0" dirty="0">
                <a:solidFill>
                  <a:schemeClr val="bg1">
                    <a:lumMod val="65000"/>
                  </a:schemeClr>
                </a:solidFill>
                <a:latin typeface="微软雅黑" pitchFamily="34" charset="-122"/>
                <a:ea typeface="微软雅黑" pitchFamily="34" charset="-122"/>
              </a:rPr>
              <a:t>应用</a:t>
            </a:r>
          </a:p>
        </p:txBody>
      </p:sp>
      <p:sp>
        <p:nvSpPr>
          <p:cNvPr id="56" name="燕尾形 40">
            <a:extLst>
              <a:ext uri="{FF2B5EF4-FFF2-40B4-BE49-F238E27FC236}">
                <a16:creationId xmlns:a16="http://schemas.microsoft.com/office/drawing/2014/main" id="{D97103C0-45D0-4810-835F-905E7907B42E}"/>
              </a:ext>
            </a:extLst>
          </p:cNvPr>
          <p:cNvSpPr/>
          <p:nvPr/>
        </p:nvSpPr>
        <p:spPr bwMode="auto">
          <a:xfrm>
            <a:off x="6865638" y="167859"/>
            <a:ext cx="828000" cy="324000"/>
          </a:xfrm>
          <a:prstGeom prst="chevron">
            <a:avLst>
              <a:gd name="adj" fmla="val 36455"/>
            </a:avLst>
          </a:prstGeom>
          <a:solidFill>
            <a:srgbClr val="7889FB"/>
          </a:solidFill>
          <a:ln w="12700" algn="ctr">
            <a:solidFill>
              <a:srgbClr val="000000"/>
            </a:solidFill>
            <a:miter lim="800000"/>
            <a:headEnd/>
            <a:tailEnd/>
          </a:ln>
        </p:spPr>
        <p:txBody>
          <a:bodyPr wrap="none" tIns="72000" anchor="ctr"/>
          <a:lstStyle/>
          <a:p>
            <a:pPr algn="ctr" fontAlgn="auto">
              <a:lnSpc>
                <a:spcPct val="90000"/>
              </a:lnSpc>
              <a:spcBef>
                <a:spcPct val="20000"/>
              </a:spcBef>
              <a:spcAft>
                <a:spcPts val="0"/>
              </a:spcAft>
              <a:buClr>
                <a:srgbClr val="000000"/>
              </a:buClr>
            </a:pPr>
            <a:r>
              <a:rPr lang="zh-CN" altLang="en-US" sz="1000" kern="0" dirty="0">
                <a:latin typeface="微软雅黑" pitchFamily="34" charset="-122"/>
                <a:ea typeface="微软雅黑" pitchFamily="34" charset="-122"/>
              </a:rPr>
              <a:t>配送专题</a:t>
            </a:r>
          </a:p>
        </p:txBody>
      </p:sp>
      <p:sp>
        <p:nvSpPr>
          <p:cNvPr id="57" name="燕尾形 40">
            <a:extLst>
              <a:ext uri="{FF2B5EF4-FFF2-40B4-BE49-F238E27FC236}">
                <a16:creationId xmlns:a16="http://schemas.microsoft.com/office/drawing/2014/main" id="{8CEE1345-F72D-4B10-A6EB-38D4BAC5A60F}"/>
              </a:ext>
            </a:extLst>
          </p:cNvPr>
          <p:cNvSpPr/>
          <p:nvPr/>
        </p:nvSpPr>
        <p:spPr bwMode="auto">
          <a:xfrm>
            <a:off x="7561845"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defRPr/>
            </a:pPr>
            <a:r>
              <a:rPr lang="zh-CN" altLang="en-US" sz="1000" kern="0" dirty="0">
                <a:solidFill>
                  <a:schemeClr val="bg1">
                    <a:lumMod val="65000"/>
                  </a:schemeClr>
                </a:solidFill>
                <a:latin typeface="微软雅黑" pitchFamily="34" charset="-122"/>
                <a:ea typeface="微软雅黑" pitchFamily="34" charset="-122"/>
              </a:rPr>
              <a:t>废料管理</a:t>
            </a:r>
          </a:p>
        </p:txBody>
      </p:sp>
      <p:cxnSp>
        <p:nvCxnSpPr>
          <p:cNvPr id="65" name="Connector: Elbow 47">
            <a:extLst>
              <a:ext uri="{FF2B5EF4-FFF2-40B4-BE49-F238E27FC236}">
                <a16:creationId xmlns:a16="http://schemas.microsoft.com/office/drawing/2014/main" id="{53D117AA-1799-401C-AF6A-ECD9B0C38F5D}"/>
              </a:ext>
            </a:extLst>
          </p:cNvPr>
          <p:cNvCxnSpPr>
            <a:cxnSpLocks/>
            <a:stCxn id="47" idx="3"/>
            <a:endCxn id="48" idx="1"/>
          </p:cNvCxnSpPr>
          <p:nvPr/>
        </p:nvCxnSpPr>
        <p:spPr bwMode="auto">
          <a:xfrm>
            <a:off x="3696913" y="2764274"/>
            <a:ext cx="917729" cy="3695"/>
          </a:xfrm>
          <a:prstGeom prst="bentConnector3">
            <a:avLst>
              <a:gd name="adj1" fmla="val 50000"/>
            </a:avLst>
          </a:prstGeom>
          <a:solidFill>
            <a:schemeClr val="accent1"/>
          </a:solidFill>
          <a:ln w="19050" cap="flat" cmpd="sng" algn="ctr">
            <a:solidFill>
              <a:schemeClr val="tx2">
                <a:lumMod val="75000"/>
              </a:schemeClr>
            </a:solidFill>
            <a:prstDash val="solid"/>
            <a:round/>
            <a:headEnd type="none" w="med" len="med"/>
            <a:tailEnd type="triangle"/>
          </a:ln>
          <a:effectLst/>
        </p:spPr>
      </p:cxnSp>
      <p:sp>
        <p:nvSpPr>
          <p:cNvPr id="62" name="圆角矩形 9">
            <a:extLst>
              <a:ext uri="{FF2B5EF4-FFF2-40B4-BE49-F238E27FC236}">
                <a16:creationId xmlns:a16="http://schemas.microsoft.com/office/drawing/2014/main" id="{EFB1A767-640C-4D64-8877-157B02BDD6B1}"/>
              </a:ext>
            </a:extLst>
          </p:cNvPr>
          <p:cNvSpPr/>
          <p:nvPr/>
        </p:nvSpPr>
        <p:spPr bwMode="auto">
          <a:xfrm>
            <a:off x="5927232" y="2560008"/>
            <a:ext cx="1014946" cy="423774"/>
          </a:xfrm>
          <a:prstGeom prst="roundRect">
            <a:avLst/>
          </a:prstGeom>
          <a:solidFill>
            <a:schemeClr val="accent4">
              <a:lumMod val="60000"/>
              <a:lumOff val="4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库存更新</a:t>
            </a:r>
          </a:p>
        </p:txBody>
      </p:sp>
      <p:sp>
        <p:nvSpPr>
          <p:cNvPr id="64" name="圆角矩形 9">
            <a:extLst>
              <a:ext uri="{FF2B5EF4-FFF2-40B4-BE49-F238E27FC236}">
                <a16:creationId xmlns:a16="http://schemas.microsoft.com/office/drawing/2014/main" id="{EFB1A767-640C-4D64-8877-157B02BDD6B1}"/>
              </a:ext>
            </a:extLst>
          </p:cNvPr>
          <p:cNvSpPr/>
          <p:nvPr/>
        </p:nvSpPr>
        <p:spPr bwMode="auto">
          <a:xfrm>
            <a:off x="5881255" y="5517920"/>
            <a:ext cx="1014946" cy="423774"/>
          </a:xfrm>
          <a:prstGeom prst="roundRect">
            <a:avLst/>
          </a:prstGeom>
          <a:solidFill>
            <a:schemeClr val="accent4">
              <a:lumMod val="60000"/>
              <a:lumOff val="4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库存更新</a:t>
            </a:r>
          </a:p>
        </p:txBody>
      </p:sp>
      <p:sp>
        <p:nvSpPr>
          <p:cNvPr id="66" name="圆角矩形 9">
            <a:extLst>
              <a:ext uri="{FF2B5EF4-FFF2-40B4-BE49-F238E27FC236}">
                <a16:creationId xmlns:a16="http://schemas.microsoft.com/office/drawing/2014/main" id="{EFB1A767-640C-4D64-8877-157B02BDD6B1}"/>
              </a:ext>
            </a:extLst>
          </p:cNvPr>
          <p:cNvSpPr/>
          <p:nvPr/>
        </p:nvSpPr>
        <p:spPr bwMode="auto">
          <a:xfrm>
            <a:off x="2795410" y="4188596"/>
            <a:ext cx="1014946" cy="423774"/>
          </a:xfrm>
          <a:prstGeom prst="roundRect">
            <a:avLst/>
          </a:prstGeom>
          <a:solidFill>
            <a:schemeClr val="accent3">
              <a:lumMod val="60000"/>
              <a:lumOff val="4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库存查询</a:t>
            </a:r>
          </a:p>
        </p:txBody>
      </p:sp>
      <p:cxnSp>
        <p:nvCxnSpPr>
          <p:cNvPr id="67" name="Connector: Elbow 47">
            <a:extLst>
              <a:ext uri="{FF2B5EF4-FFF2-40B4-BE49-F238E27FC236}">
                <a16:creationId xmlns:a16="http://schemas.microsoft.com/office/drawing/2014/main" id="{53D117AA-1799-401C-AF6A-ECD9B0C38F5D}"/>
              </a:ext>
            </a:extLst>
          </p:cNvPr>
          <p:cNvCxnSpPr>
            <a:cxnSpLocks/>
            <a:stCxn id="62" idx="2"/>
            <a:endCxn id="66" idx="0"/>
          </p:cNvCxnSpPr>
          <p:nvPr/>
        </p:nvCxnSpPr>
        <p:spPr bwMode="auto">
          <a:xfrm rot="5400000">
            <a:off x="4266387" y="2020278"/>
            <a:ext cx="1204814" cy="3131822"/>
          </a:xfrm>
          <a:prstGeom prst="bentConnector3">
            <a:avLst>
              <a:gd name="adj1" fmla="val 50000"/>
            </a:avLst>
          </a:prstGeom>
          <a:solidFill>
            <a:schemeClr val="accent1"/>
          </a:solidFill>
          <a:ln w="19050" cap="flat" cmpd="sng" algn="ctr">
            <a:solidFill>
              <a:schemeClr val="tx2">
                <a:lumMod val="75000"/>
              </a:schemeClr>
            </a:solidFill>
            <a:prstDash val="solid"/>
            <a:round/>
            <a:headEnd type="none" w="med" len="med"/>
            <a:tailEnd type="triangle"/>
          </a:ln>
          <a:effectLst/>
        </p:spPr>
      </p:cxnSp>
      <p:cxnSp>
        <p:nvCxnSpPr>
          <p:cNvPr id="68" name="Connector: Elbow 47">
            <a:extLst>
              <a:ext uri="{FF2B5EF4-FFF2-40B4-BE49-F238E27FC236}">
                <a16:creationId xmlns:a16="http://schemas.microsoft.com/office/drawing/2014/main" id="{9477D5F7-9369-405D-B4B4-86C73A4749CE}"/>
              </a:ext>
            </a:extLst>
          </p:cNvPr>
          <p:cNvCxnSpPr>
            <a:stCxn id="48" idx="3"/>
            <a:endCxn id="62" idx="1"/>
          </p:cNvCxnSpPr>
          <p:nvPr/>
        </p:nvCxnSpPr>
        <p:spPr bwMode="auto">
          <a:xfrm>
            <a:off x="5629588" y="2767969"/>
            <a:ext cx="297644" cy="3926"/>
          </a:xfrm>
          <a:prstGeom prst="bentConnector3">
            <a:avLst>
              <a:gd name="adj1" fmla="val 50000"/>
            </a:avLst>
          </a:prstGeom>
          <a:solidFill>
            <a:schemeClr val="accent1"/>
          </a:solidFill>
          <a:ln w="19050" cap="flat" cmpd="sng" algn="ctr">
            <a:solidFill>
              <a:schemeClr val="tx2">
                <a:lumMod val="75000"/>
              </a:schemeClr>
            </a:solidFill>
            <a:prstDash val="solid"/>
            <a:round/>
            <a:headEnd type="none" w="med" len="med"/>
            <a:tailEnd type="triangle"/>
          </a:ln>
          <a:effectLst/>
        </p:spPr>
      </p:cxnSp>
      <p:cxnSp>
        <p:nvCxnSpPr>
          <p:cNvPr id="69" name="Connector: Elbow 47">
            <a:extLst>
              <a:ext uri="{FF2B5EF4-FFF2-40B4-BE49-F238E27FC236}">
                <a16:creationId xmlns:a16="http://schemas.microsoft.com/office/drawing/2014/main" id="{9477D5F7-9369-405D-B4B4-86C73A4749CE}"/>
              </a:ext>
            </a:extLst>
          </p:cNvPr>
          <p:cNvCxnSpPr>
            <a:stCxn id="53" idx="2"/>
            <a:endCxn id="64" idx="0"/>
          </p:cNvCxnSpPr>
          <p:nvPr/>
        </p:nvCxnSpPr>
        <p:spPr bwMode="auto">
          <a:xfrm rot="16200000" flipH="1">
            <a:off x="6287044" y="5416235"/>
            <a:ext cx="199505" cy="3863"/>
          </a:xfrm>
          <a:prstGeom prst="bentConnector3">
            <a:avLst>
              <a:gd name="adj1" fmla="val 50000"/>
            </a:avLst>
          </a:prstGeom>
          <a:solidFill>
            <a:schemeClr val="accent1"/>
          </a:solidFill>
          <a:ln w="19050" cap="flat" cmpd="sng" algn="ctr">
            <a:solidFill>
              <a:schemeClr val="tx2">
                <a:lumMod val="75000"/>
              </a:schemeClr>
            </a:solidFill>
            <a:prstDash val="solid"/>
            <a:round/>
            <a:headEnd type="none" w="med" len="med"/>
            <a:tailEnd type="triangle"/>
          </a:ln>
          <a:effectLst/>
        </p:spPr>
      </p:cxnSp>
      <p:cxnSp>
        <p:nvCxnSpPr>
          <p:cNvPr id="71" name="Connector: Elbow 47">
            <a:extLst>
              <a:ext uri="{FF2B5EF4-FFF2-40B4-BE49-F238E27FC236}">
                <a16:creationId xmlns:a16="http://schemas.microsoft.com/office/drawing/2014/main" id="{9477D5F7-9369-405D-B4B4-86C73A4749CE}"/>
              </a:ext>
            </a:extLst>
          </p:cNvPr>
          <p:cNvCxnSpPr>
            <a:stCxn id="64" idx="1"/>
            <a:endCxn id="66" idx="2"/>
          </p:cNvCxnSpPr>
          <p:nvPr/>
        </p:nvCxnSpPr>
        <p:spPr bwMode="auto">
          <a:xfrm rot="10800000">
            <a:off x="3302883" y="4612371"/>
            <a:ext cx="2578372" cy="1117437"/>
          </a:xfrm>
          <a:prstGeom prst="bentConnector2">
            <a:avLst/>
          </a:prstGeom>
          <a:solidFill>
            <a:schemeClr val="accent1"/>
          </a:solidFill>
          <a:ln w="19050" cap="flat" cmpd="sng" algn="ctr">
            <a:solidFill>
              <a:schemeClr val="tx2">
                <a:lumMod val="75000"/>
              </a:schemeClr>
            </a:solidFill>
            <a:prstDash val="solid"/>
            <a:round/>
            <a:headEnd type="none" w="med" len="med"/>
            <a:tailEnd type="triangle"/>
          </a:ln>
          <a:effectLst/>
        </p:spPr>
      </p:cxnSp>
      <p:sp>
        <p:nvSpPr>
          <p:cNvPr id="76" name="圆角矩形 9">
            <a:extLst>
              <a:ext uri="{FF2B5EF4-FFF2-40B4-BE49-F238E27FC236}">
                <a16:creationId xmlns:a16="http://schemas.microsoft.com/office/drawing/2014/main" id="{EFB1A767-640C-4D64-8877-157B02BDD6B1}"/>
              </a:ext>
            </a:extLst>
          </p:cNvPr>
          <p:cNvSpPr/>
          <p:nvPr/>
        </p:nvSpPr>
        <p:spPr bwMode="auto">
          <a:xfrm>
            <a:off x="7528822" y="5987239"/>
            <a:ext cx="1014946" cy="423774"/>
          </a:xfrm>
          <a:prstGeom prst="roundRect">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库存查询</a:t>
            </a:r>
          </a:p>
        </p:txBody>
      </p:sp>
      <p:cxnSp>
        <p:nvCxnSpPr>
          <p:cNvPr id="77" name="Connector: Elbow 47">
            <a:extLst>
              <a:ext uri="{FF2B5EF4-FFF2-40B4-BE49-F238E27FC236}">
                <a16:creationId xmlns:a16="http://schemas.microsoft.com/office/drawing/2014/main" id="{9477D5F7-9369-405D-B4B4-86C73A4749CE}"/>
              </a:ext>
            </a:extLst>
          </p:cNvPr>
          <p:cNvCxnSpPr>
            <a:stCxn id="66" idx="1"/>
            <a:endCxn id="76" idx="1"/>
          </p:cNvCxnSpPr>
          <p:nvPr/>
        </p:nvCxnSpPr>
        <p:spPr bwMode="auto">
          <a:xfrm rot="10800000" flipH="1" flipV="1">
            <a:off x="2795410" y="4400482"/>
            <a:ext cx="4733412" cy="1798643"/>
          </a:xfrm>
          <a:prstGeom prst="bentConnector3">
            <a:avLst>
              <a:gd name="adj1" fmla="val -4829"/>
            </a:avLst>
          </a:prstGeom>
          <a:solidFill>
            <a:schemeClr val="accent1"/>
          </a:solidFill>
          <a:ln w="19050" cap="flat" cmpd="sng" algn="ctr">
            <a:solidFill>
              <a:schemeClr val="tx2">
                <a:lumMod val="75000"/>
              </a:schemeClr>
            </a:solidFill>
            <a:prstDash val="solid"/>
            <a:round/>
            <a:headEnd type="none" w="med" len="med"/>
            <a:tailEnd type="triangle"/>
          </a:ln>
          <a:effectLst/>
        </p:spPr>
      </p:cxnSp>
      <p:sp>
        <p:nvSpPr>
          <p:cNvPr id="63" name="TextBox 2">
            <a:extLst>
              <a:ext uri="{FF2B5EF4-FFF2-40B4-BE49-F238E27FC236}">
                <a16:creationId xmlns:a16="http://schemas.microsoft.com/office/drawing/2014/main" id="{66E6B7CA-0208-431B-A8C6-E899C1CF6BAF}"/>
              </a:ext>
            </a:extLst>
          </p:cNvPr>
          <p:cNvSpPr txBox="1"/>
          <p:nvPr/>
        </p:nvSpPr>
        <p:spPr bwMode="auto">
          <a:xfrm>
            <a:off x="8968378" y="1997032"/>
            <a:ext cx="27672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marL="285750" indent="-285750">
              <a:buFont typeface="Wingdings" panose="05000000000000000000" pitchFamily="2" charset="2"/>
              <a:buChar char="§"/>
            </a:pPr>
            <a:r>
              <a:rPr kumimoji="1" lang="zh-CN" altLang="en-US" sz="1400" b="0" dirty="0">
                <a:solidFill>
                  <a:srgbClr val="000000"/>
                </a:solidFill>
                <a:latin typeface="微软雅黑"/>
                <a:ea typeface="微软雅黑"/>
              </a:rPr>
              <a:t>直供日供需求发布</a:t>
            </a:r>
            <a:r>
              <a:rPr kumimoji="1" lang="zh-CN" altLang="en-US" sz="1400" b="0" dirty="0" smtClean="0">
                <a:solidFill>
                  <a:srgbClr val="000000"/>
                </a:solidFill>
                <a:latin typeface="微软雅黑"/>
                <a:ea typeface="微软雅黑"/>
              </a:rPr>
              <a:t>至</a:t>
            </a:r>
            <a:r>
              <a:rPr kumimoji="1" lang="en-US" altLang="zh-CN" sz="1400" b="0" dirty="0" smtClean="0">
                <a:solidFill>
                  <a:srgbClr val="000000"/>
                </a:solidFill>
                <a:latin typeface="微软雅黑"/>
                <a:ea typeface="微软雅黑"/>
              </a:rPr>
              <a:t>GSP</a:t>
            </a:r>
            <a:r>
              <a:rPr kumimoji="1" lang="zh-CN" altLang="en-US" sz="1400" b="0" dirty="0" smtClean="0">
                <a:solidFill>
                  <a:srgbClr val="000000"/>
                </a:solidFill>
                <a:latin typeface="微软雅黑"/>
                <a:ea typeface="微软雅黑"/>
              </a:rPr>
              <a:t>系统</a:t>
            </a:r>
            <a:r>
              <a:rPr kumimoji="1" lang="zh-CN" altLang="en-US" sz="1400" b="0" dirty="0">
                <a:solidFill>
                  <a:srgbClr val="000000"/>
                </a:solidFill>
                <a:latin typeface="微软雅黑"/>
                <a:ea typeface="微软雅黑"/>
              </a:rPr>
              <a:t>，三方物流</a:t>
            </a:r>
            <a:r>
              <a:rPr kumimoji="1" lang="zh-CN" altLang="en-US" sz="1400" b="0" dirty="0" smtClean="0">
                <a:solidFill>
                  <a:srgbClr val="000000"/>
                </a:solidFill>
                <a:latin typeface="微软雅黑"/>
                <a:ea typeface="微软雅黑"/>
              </a:rPr>
              <a:t>人员</a:t>
            </a:r>
            <a:r>
              <a:rPr kumimoji="1" lang="en-US" altLang="zh-CN" sz="1400" b="0" dirty="0" smtClean="0">
                <a:solidFill>
                  <a:srgbClr val="000000"/>
                </a:solidFill>
                <a:latin typeface="微软雅黑"/>
                <a:ea typeface="微软雅黑"/>
              </a:rPr>
              <a:t>GSP</a:t>
            </a:r>
            <a:r>
              <a:rPr kumimoji="1" lang="zh-CN" altLang="en-US" sz="1400" b="0" dirty="0" smtClean="0">
                <a:solidFill>
                  <a:srgbClr val="000000"/>
                </a:solidFill>
                <a:latin typeface="微软雅黑"/>
                <a:ea typeface="微软雅黑"/>
              </a:rPr>
              <a:t>中创建送货单</a:t>
            </a:r>
            <a:endParaRPr kumimoji="1" lang="en-US" altLang="zh-CN" sz="1400" b="0" dirty="0" smtClean="0">
              <a:solidFill>
                <a:srgbClr val="000000"/>
              </a:solidFill>
              <a:latin typeface="微软雅黑"/>
              <a:ea typeface="微软雅黑"/>
            </a:endParaRPr>
          </a:p>
          <a:p>
            <a:pPr marL="285750" indent="-285750">
              <a:buFont typeface="Wingdings" panose="05000000000000000000" pitchFamily="2" charset="2"/>
              <a:buChar char="§"/>
            </a:pPr>
            <a:r>
              <a:rPr kumimoji="1" lang="zh-CN" altLang="en-US" sz="1400" b="0" dirty="0" smtClean="0">
                <a:solidFill>
                  <a:srgbClr val="000000"/>
                </a:solidFill>
                <a:latin typeface="微软雅黑"/>
                <a:ea typeface="微软雅黑"/>
              </a:rPr>
              <a:t>送货</a:t>
            </a:r>
            <a:r>
              <a:rPr kumimoji="1" lang="zh-CN" altLang="en-US" sz="1400" b="0" dirty="0">
                <a:solidFill>
                  <a:srgbClr val="000000"/>
                </a:solidFill>
                <a:latin typeface="微软雅黑"/>
                <a:ea typeface="微软雅黑"/>
              </a:rPr>
              <a:t>通知单同步至</a:t>
            </a:r>
            <a:r>
              <a:rPr kumimoji="1" lang="en-US" altLang="zh-CN" sz="1400" b="0" dirty="0">
                <a:solidFill>
                  <a:srgbClr val="000000"/>
                </a:solidFill>
                <a:latin typeface="微软雅黑"/>
                <a:ea typeface="微软雅黑"/>
              </a:rPr>
              <a:t>GSP</a:t>
            </a:r>
            <a:r>
              <a:rPr kumimoji="1" lang="zh-CN" altLang="en-US" sz="1400" b="0" dirty="0">
                <a:solidFill>
                  <a:srgbClr val="000000"/>
                </a:solidFill>
                <a:latin typeface="微软雅黑"/>
                <a:ea typeface="微软雅黑"/>
              </a:rPr>
              <a:t>与</a:t>
            </a:r>
            <a:r>
              <a:rPr kumimoji="1" lang="en-US" altLang="zh-CN" sz="1400" b="0" dirty="0">
                <a:solidFill>
                  <a:srgbClr val="000000"/>
                </a:solidFill>
                <a:latin typeface="微软雅黑"/>
                <a:ea typeface="微软雅黑"/>
              </a:rPr>
              <a:t>SAP</a:t>
            </a:r>
          </a:p>
        </p:txBody>
      </p:sp>
      <p:sp>
        <p:nvSpPr>
          <p:cNvPr id="70" name="Rectangle 32">
            <a:extLst>
              <a:ext uri="{FF2B5EF4-FFF2-40B4-BE49-F238E27FC236}">
                <a16:creationId xmlns:a16="http://schemas.microsoft.com/office/drawing/2014/main" id="{C5E08649-BCC2-4740-86D6-B33AB39C4387}"/>
              </a:ext>
            </a:extLst>
          </p:cNvPr>
          <p:cNvSpPr>
            <a:spLocks noChangeArrowheads="1"/>
          </p:cNvSpPr>
          <p:nvPr/>
        </p:nvSpPr>
        <p:spPr bwMode="auto">
          <a:xfrm>
            <a:off x="8973620" y="1545082"/>
            <a:ext cx="2767276" cy="393343"/>
          </a:xfrm>
          <a:prstGeom prst="rect">
            <a:avLst/>
          </a:prstGeom>
          <a:solidFill>
            <a:srgbClr val="9BBB59">
              <a:lumMod val="40000"/>
              <a:lumOff val="60000"/>
            </a:srgbClr>
          </a:solidFill>
          <a:ln w="12700">
            <a:noFill/>
            <a:miter lim="800000"/>
            <a:headEnd/>
            <a:tailEnd/>
          </a:ln>
        </p:spPr>
        <p:txBody>
          <a:bodyPr lIns="82550" tIns="41275" rIns="82550" bIns="41275" anchor="ctr"/>
          <a:lstStyle/>
          <a:p>
            <a:pPr algn="ctr" defTabSz="739775"/>
            <a:r>
              <a:rPr lang="zh-CN" altLang="en-US" sz="1400" kern="0" dirty="0">
                <a:solidFill>
                  <a:sysClr val="windowText" lastClr="000000"/>
                </a:solidFill>
                <a:latin typeface="微软雅黑" pitchFamily="34" charset="-122"/>
                <a:ea typeface="微软雅黑" panose="020B0503020204020204" pitchFamily="34" charset="-122"/>
              </a:rPr>
              <a:t>方案结论</a:t>
            </a:r>
            <a:endParaRPr lang="en-US" altLang="zh-CN" sz="1400" kern="0" dirty="0">
              <a:solidFill>
                <a:sysClr val="windowText" lastClr="000000"/>
              </a:solidFill>
              <a:latin typeface="微软雅黑" pitchFamily="34" charset="-122"/>
              <a:ea typeface="微软雅黑" panose="020B0503020204020204" pitchFamily="34" charset="-122"/>
            </a:endParaRPr>
          </a:p>
        </p:txBody>
      </p:sp>
      <p:sp>
        <p:nvSpPr>
          <p:cNvPr id="72" name="TextBox 36">
            <a:extLst>
              <a:ext uri="{FF2B5EF4-FFF2-40B4-BE49-F238E27FC236}">
                <a16:creationId xmlns:a16="http://schemas.microsoft.com/office/drawing/2014/main" id="{23F9AEC9-A671-444F-ADAB-E60C7320BF95}"/>
              </a:ext>
            </a:extLst>
          </p:cNvPr>
          <p:cNvSpPr txBox="1"/>
          <p:nvPr/>
        </p:nvSpPr>
        <p:spPr bwMode="auto">
          <a:xfrm>
            <a:off x="8962476" y="4168207"/>
            <a:ext cx="301362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marL="285750" indent="-285750">
              <a:buFont typeface="Wingdings" panose="05000000000000000000" pitchFamily="2" charset="2"/>
              <a:buChar char="§"/>
            </a:pPr>
            <a:r>
              <a:rPr lang="zh-CN" altLang="en-US" sz="1400" b="0" kern="0" dirty="0">
                <a:solidFill>
                  <a:schemeClr val="tx1"/>
                </a:solidFill>
                <a:latin typeface="微软雅黑" panose="020B0503020204020204" pitchFamily="34" charset="-122"/>
                <a:ea typeface="微软雅黑" panose="020B0503020204020204" pitchFamily="34" charset="-122"/>
              </a:rPr>
              <a:t>三方物流使用自身系统，无需多个系统之间切换</a:t>
            </a:r>
            <a:endParaRPr lang="en-US" altLang="zh-CN" sz="1400" b="0" kern="0" dirty="0">
              <a:solidFill>
                <a:schemeClr val="tx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
            </a:pPr>
            <a:r>
              <a:rPr lang="zh-CN" altLang="en-US" sz="1400" b="0" kern="0" dirty="0">
                <a:solidFill>
                  <a:schemeClr val="tx1"/>
                </a:solidFill>
                <a:latin typeface="微软雅黑" panose="020B0503020204020204" pitchFamily="34" charset="-122"/>
                <a:ea typeface="微软雅黑" panose="020B0503020204020204" pitchFamily="34" charset="-122"/>
              </a:rPr>
              <a:t>三方物流实时接收直供日供需求，并根据库存情况进行发货拣配，实时反馈缺件</a:t>
            </a:r>
            <a:endParaRPr lang="en-US" altLang="zh-CN" sz="1400" b="0" kern="0" dirty="0">
              <a:solidFill>
                <a:schemeClr val="tx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
            </a:pPr>
            <a:r>
              <a:rPr kumimoji="1" lang="zh-CN" altLang="en-US" sz="1400" b="0" dirty="0">
                <a:solidFill>
                  <a:srgbClr val="000000"/>
                </a:solidFill>
                <a:latin typeface="微软雅黑"/>
                <a:ea typeface="微软雅黑"/>
              </a:rPr>
              <a:t>提供接口实时查看三方物流库存</a:t>
            </a:r>
            <a:endParaRPr kumimoji="1" lang="en-US" altLang="zh-CN" sz="1400" b="0" dirty="0">
              <a:solidFill>
                <a:srgbClr val="000000"/>
              </a:solidFill>
              <a:latin typeface="微软雅黑"/>
              <a:ea typeface="微软雅黑"/>
            </a:endParaRPr>
          </a:p>
        </p:txBody>
      </p:sp>
      <p:sp>
        <p:nvSpPr>
          <p:cNvPr id="73" name="Rectangle 32">
            <a:extLst>
              <a:ext uri="{FF2B5EF4-FFF2-40B4-BE49-F238E27FC236}">
                <a16:creationId xmlns:a16="http://schemas.microsoft.com/office/drawing/2014/main" id="{C5E08649-BCC2-4740-86D6-B33AB39C4387}"/>
              </a:ext>
            </a:extLst>
          </p:cNvPr>
          <p:cNvSpPr>
            <a:spLocks noChangeArrowheads="1"/>
          </p:cNvSpPr>
          <p:nvPr/>
        </p:nvSpPr>
        <p:spPr bwMode="auto">
          <a:xfrm>
            <a:off x="8968377" y="3768921"/>
            <a:ext cx="2767276" cy="393343"/>
          </a:xfrm>
          <a:prstGeom prst="rect">
            <a:avLst/>
          </a:prstGeom>
          <a:solidFill>
            <a:schemeClr val="accent1">
              <a:lumMod val="40000"/>
              <a:lumOff val="60000"/>
            </a:schemeClr>
          </a:solidFill>
          <a:ln w="12700">
            <a:noFill/>
            <a:miter lim="800000"/>
            <a:headEnd/>
            <a:tailEnd/>
          </a:ln>
        </p:spPr>
        <p:txBody>
          <a:bodyPr lIns="82550" tIns="41275" rIns="82550" bIns="41275" anchor="ctr"/>
          <a:lstStyle/>
          <a:p>
            <a:pPr algn="ctr" defTabSz="739775"/>
            <a:r>
              <a:rPr lang="zh-CN" altLang="en-US" sz="1400" kern="0" dirty="0">
                <a:solidFill>
                  <a:sysClr val="windowText" lastClr="000000"/>
                </a:solidFill>
                <a:latin typeface="微软雅黑" pitchFamily="34" charset="-122"/>
                <a:ea typeface="微软雅黑" panose="020B0503020204020204" pitchFamily="34" charset="-122"/>
              </a:rPr>
              <a:t>方案优化点</a:t>
            </a:r>
            <a:endParaRPr lang="en-US" altLang="zh-CN" sz="1400" kern="0" dirty="0">
              <a:solidFill>
                <a:sysClr val="windowText" lastClr="000000"/>
              </a:solidFill>
              <a:latin typeface="微软雅黑" pitchFamily="34" charset="-122"/>
              <a:ea typeface="微软雅黑" panose="020B0503020204020204" pitchFamily="34" charset="-122"/>
            </a:endParaRPr>
          </a:p>
        </p:txBody>
      </p:sp>
      <p:sp>
        <p:nvSpPr>
          <p:cNvPr id="74" name="Speech Bubble: Rectangle with Corners Rounded 73">
            <a:extLst>
              <a:ext uri="{FF2B5EF4-FFF2-40B4-BE49-F238E27FC236}">
                <a16:creationId xmlns:a16="http://schemas.microsoft.com/office/drawing/2014/main" id="{18ADDFC9-D877-4857-9C91-86B728EBD540}"/>
              </a:ext>
            </a:extLst>
          </p:cNvPr>
          <p:cNvSpPr/>
          <p:nvPr/>
        </p:nvSpPr>
        <p:spPr bwMode="auto">
          <a:xfrm>
            <a:off x="4482249" y="4814258"/>
            <a:ext cx="858579" cy="412878"/>
          </a:xfrm>
          <a:prstGeom prst="wedgeRoundRectCallout">
            <a:avLst>
              <a:gd name="adj1" fmla="val 110922"/>
              <a:gd name="adj2" fmla="val -101890"/>
              <a:gd name="adj3" fmla="val 16667"/>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000" b="0" dirty="0">
                <a:solidFill>
                  <a:schemeClr val="accent1">
                    <a:lumMod val="75000"/>
                  </a:schemeClr>
                </a:solidFill>
                <a:latin typeface="微软雅黑" pitchFamily="34" charset="-122"/>
                <a:ea typeface="微软雅黑" pitchFamily="34" charset="-122"/>
              </a:rPr>
              <a:t>送货单同步到</a:t>
            </a:r>
            <a:r>
              <a:rPr kumimoji="1" lang="en-US" altLang="zh-CN" sz="1000" b="0" dirty="0">
                <a:solidFill>
                  <a:schemeClr val="accent1">
                    <a:lumMod val="75000"/>
                  </a:schemeClr>
                </a:solidFill>
                <a:latin typeface="微软雅黑" pitchFamily="34" charset="-122"/>
                <a:ea typeface="微软雅黑" pitchFamily="34" charset="-122"/>
              </a:rPr>
              <a:t>SAP</a:t>
            </a:r>
            <a:r>
              <a:rPr kumimoji="1" lang="zh-CN" altLang="en-US" sz="1000" b="0" dirty="0">
                <a:solidFill>
                  <a:schemeClr val="accent1">
                    <a:lumMod val="75000"/>
                  </a:schemeClr>
                </a:solidFill>
                <a:latin typeface="微软雅黑" pitchFamily="34" charset="-122"/>
                <a:ea typeface="微软雅黑" pitchFamily="34" charset="-122"/>
              </a:rPr>
              <a:t>实时反馈缺件</a:t>
            </a:r>
            <a:endParaRPr kumimoji="1" lang="en-US" sz="1000" b="0" dirty="0">
              <a:solidFill>
                <a:schemeClr val="accent1">
                  <a:lumMod val="75000"/>
                </a:schemeClr>
              </a:solidFill>
              <a:latin typeface="微软雅黑" pitchFamily="34" charset="-122"/>
              <a:ea typeface="微软雅黑" pitchFamily="34" charset="-122"/>
            </a:endParaRPr>
          </a:p>
        </p:txBody>
      </p:sp>
      <p:sp>
        <p:nvSpPr>
          <p:cNvPr id="75" name="燕尾形 40">
            <a:extLst>
              <a:ext uri="{FF2B5EF4-FFF2-40B4-BE49-F238E27FC236}">
                <a16:creationId xmlns:a16="http://schemas.microsoft.com/office/drawing/2014/main" id="{C545D657-845E-428A-92E5-2B10EB389866}"/>
              </a:ext>
            </a:extLst>
          </p:cNvPr>
          <p:cNvSpPr/>
          <p:nvPr/>
        </p:nvSpPr>
        <p:spPr bwMode="auto">
          <a:xfrm>
            <a:off x="8315749" y="155734"/>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defRPr/>
            </a:pPr>
            <a:r>
              <a:rPr lang="zh-CN" altLang="en-US" sz="1000" kern="0" dirty="0" smtClean="0">
                <a:solidFill>
                  <a:schemeClr val="bg1">
                    <a:lumMod val="65000"/>
                  </a:schemeClr>
                </a:solidFill>
                <a:latin typeface="微软雅黑" pitchFamily="34" charset="-122"/>
                <a:ea typeface="微软雅黑" pitchFamily="34" charset="-122"/>
              </a:rPr>
              <a:t>零星领料</a:t>
            </a:r>
            <a:endParaRPr lang="zh-CN" altLang="en-US" sz="1000" kern="0" dirty="0">
              <a:solidFill>
                <a:schemeClr val="bg1">
                  <a:lumMod val="65000"/>
                </a:schemeClr>
              </a:solidFill>
              <a:latin typeface="微软雅黑" pitchFamily="34" charset="-122"/>
              <a:ea typeface="微软雅黑" pitchFamily="34" charset="-122"/>
            </a:endParaRPr>
          </a:p>
        </p:txBody>
      </p:sp>
      <p:sp>
        <p:nvSpPr>
          <p:cNvPr id="79" name="燕尾形 40">
            <a:extLst>
              <a:ext uri="{FF2B5EF4-FFF2-40B4-BE49-F238E27FC236}">
                <a16:creationId xmlns:a16="http://schemas.microsoft.com/office/drawing/2014/main" id="{C545D657-845E-428A-92E5-2B10EB389866}"/>
              </a:ext>
            </a:extLst>
          </p:cNvPr>
          <p:cNvSpPr/>
          <p:nvPr/>
        </p:nvSpPr>
        <p:spPr bwMode="auto">
          <a:xfrm>
            <a:off x="9039324" y="149922"/>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defRPr/>
            </a:pPr>
            <a:r>
              <a:rPr lang="zh-CN" altLang="en-US" sz="1000" kern="0" dirty="0" smtClean="0">
                <a:solidFill>
                  <a:schemeClr val="bg1">
                    <a:lumMod val="65000"/>
                  </a:schemeClr>
                </a:solidFill>
                <a:latin typeface="微软雅黑" pitchFamily="34" charset="-122"/>
                <a:ea typeface="微软雅黑" pitchFamily="34" charset="-122"/>
              </a:rPr>
              <a:t>盘点</a:t>
            </a:r>
            <a:endParaRPr lang="zh-CN" altLang="en-US" sz="1000" kern="0" dirty="0">
              <a:solidFill>
                <a:schemeClr val="bg1">
                  <a:lumMod val="6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547070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C9608CB1-C4D6-6F4C-AD77-6A8718B2A1E5}"/>
              </a:ext>
            </a:extLst>
          </p:cNvPr>
          <p:cNvSpPr/>
          <p:nvPr/>
        </p:nvSpPr>
        <p:spPr bwMode="auto">
          <a:xfrm>
            <a:off x="3321165" y="4618330"/>
            <a:ext cx="1163412" cy="1178134"/>
          </a:xfrm>
          <a:prstGeom prst="rect">
            <a:avLst/>
          </a:prstGeom>
          <a:pattFill prst="pct5">
            <a:fgClr>
              <a:schemeClr val="accent1"/>
            </a:fgClr>
            <a:bgClr>
              <a:schemeClr val="bg1"/>
            </a:bgClr>
          </a:patt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defRPr/>
            </a:pPr>
            <a:endParaRPr kumimoji="1" lang="en-US" sz="1000" b="0" dirty="0">
              <a:solidFill>
                <a:srgbClr val="4F81BD">
                  <a:lumMod val="75000"/>
                </a:srgbClr>
              </a:solidFill>
              <a:latin typeface="微软雅黑" pitchFamily="34" charset="-122"/>
              <a:ea typeface="微软雅黑" pitchFamily="34" charset="-122"/>
            </a:endParaRPr>
          </a:p>
        </p:txBody>
      </p:sp>
      <p:sp>
        <p:nvSpPr>
          <p:cNvPr id="8" name="Title 7">
            <a:extLst>
              <a:ext uri="{FF2B5EF4-FFF2-40B4-BE49-F238E27FC236}">
                <a16:creationId xmlns:a16="http://schemas.microsoft.com/office/drawing/2014/main" id="{8B01D91F-F0B9-6D46-9605-9391FEE7A356}"/>
              </a:ext>
            </a:extLst>
          </p:cNvPr>
          <p:cNvSpPr>
            <a:spLocks noGrp="1"/>
          </p:cNvSpPr>
          <p:nvPr>
            <p:ph type="title"/>
          </p:nvPr>
        </p:nvSpPr>
        <p:spPr>
          <a:xfrm>
            <a:off x="157571" y="640818"/>
            <a:ext cx="2601395" cy="316575"/>
          </a:xfrm>
        </p:spPr>
        <p:txBody>
          <a:bodyPr/>
          <a:lstStyle/>
          <a:p>
            <a:r>
              <a:rPr lang="zh-Hans" altLang="en-US" dirty="0"/>
              <a:t>供应商直发工地方案</a:t>
            </a:r>
            <a:endParaRPr lang="en-US" dirty="0"/>
          </a:p>
        </p:txBody>
      </p:sp>
      <p:sp>
        <p:nvSpPr>
          <p:cNvPr id="2" name="Rectangle 1">
            <a:extLst>
              <a:ext uri="{FF2B5EF4-FFF2-40B4-BE49-F238E27FC236}">
                <a16:creationId xmlns:a16="http://schemas.microsoft.com/office/drawing/2014/main" id="{17572695-391B-3F40-AB9D-F3461F14FB50}"/>
              </a:ext>
            </a:extLst>
          </p:cNvPr>
          <p:cNvSpPr/>
          <p:nvPr/>
        </p:nvSpPr>
        <p:spPr bwMode="auto">
          <a:xfrm>
            <a:off x="6042662" y="1481551"/>
            <a:ext cx="1177289" cy="347241"/>
          </a:xfrm>
          <a:prstGeom prst="rect">
            <a:avLst/>
          </a:prstGeom>
          <a:solidFill>
            <a:srgbClr val="3FA9F5"/>
          </a:solidFill>
          <a:ln w="12700" cmpd="sng">
            <a:no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defRPr/>
            </a:pPr>
            <a:r>
              <a:rPr kumimoji="1" lang="zh-Hans" altLang="en-US" sz="1000" dirty="0">
                <a:solidFill>
                  <a:prstClr val="white"/>
                </a:solidFill>
                <a:latin typeface="微软雅黑" pitchFamily="34" charset="-122"/>
                <a:ea typeface="微软雅黑" pitchFamily="34" charset="-122"/>
              </a:rPr>
              <a:t>采购申请：</a:t>
            </a:r>
            <a:r>
              <a:rPr kumimoji="1" lang="en-US" altLang="zh-Hans" sz="1000" dirty="0">
                <a:solidFill>
                  <a:prstClr val="white"/>
                </a:solidFill>
                <a:latin typeface="微软雅黑" pitchFamily="34" charset="-122"/>
                <a:ea typeface="微软雅黑" pitchFamily="34" charset="-122"/>
              </a:rPr>
              <a:t>10000001</a:t>
            </a:r>
            <a:endParaRPr kumimoji="1" lang="en-US" sz="1000" dirty="0">
              <a:solidFill>
                <a:prstClr val="white"/>
              </a:solidFill>
              <a:latin typeface="微软雅黑" pitchFamily="34" charset="-122"/>
              <a:ea typeface="微软雅黑" pitchFamily="34" charset="-122"/>
            </a:endParaRPr>
          </a:p>
        </p:txBody>
      </p:sp>
      <p:sp>
        <p:nvSpPr>
          <p:cNvPr id="5" name="Rectangle 4">
            <a:extLst>
              <a:ext uri="{FF2B5EF4-FFF2-40B4-BE49-F238E27FC236}">
                <a16:creationId xmlns:a16="http://schemas.microsoft.com/office/drawing/2014/main" id="{F5FCE47F-DC55-8446-9419-61768FB232EB}"/>
              </a:ext>
            </a:extLst>
          </p:cNvPr>
          <p:cNvSpPr/>
          <p:nvPr/>
        </p:nvSpPr>
        <p:spPr bwMode="auto">
          <a:xfrm>
            <a:off x="7385162" y="2085363"/>
            <a:ext cx="1250483" cy="345310"/>
          </a:xfrm>
          <a:prstGeom prst="rect">
            <a:avLst/>
          </a:prstGeom>
          <a:solidFill>
            <a:schemeClr val="bg1">
              <a:lumMod val="75000"/>
            </a:schemeClr>
          </a:solidFill>
          <a:ln w="12700" cmpd="sng">
            <a:no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defRPr/>
            </a:pPr>
            <a:r>
              <a:rPr kumimoji="1" lang="en-US" b="0" dirty="0">
                <a:solidFill>
                  <a:prstClr val="black"/>
                </a:solidFill>
                <a:latin typeface="Microsoft YaHei" panose="020B0503020204020204" pitchFamily="34" charset="-122"/>
                <a:ea typeface="Microsoft YaHei" panose="020B0503020204020204" pitchFamily="34" charset="-122"/>
              </a:rPr>
              <a:t>161022457 77m</a:t>
            </a:r>
            <a:r>
              <a:rPr kumimoji="1" lang="zh-CN" altLang="en-US" b="0" dirty="0">
                <a:solidFill>
                  <a:prstClr val="black"/>
                </a:solidFill>
                <a:latin typeface="Microsoft YaHei" panose="020B0503020204020204" pitchFamily="34" charset="-122"/>
                <a:ea typeface="Microsoft YaHei" panose="020B0503020204020204" pitchFamily="34" charset="-122"/>
              </a:rPr>
              <a:t>尼龙输送带</a:t>
            </a:r>
            <a:endParaRPr kumimoji="1" lang="en-US" b="0" dirty="0">
              <a:solidFill>
                <a:prstClr val="black"/>
              </a:solidFill>
              <a:latin typeface="Microsoft YaHei" panose="020B0503020204020204" pitchFamily="34" charset="-122"/>
              <a:ea typeface="Microsoft YaHei" panose="020B0503020204020204" pitchFamily="34" charset="-122"/>
            </a:endParaRPr>
          </a:p>
        </p:txBody>
      </p:sp>
      <p:cxnSp>
        <p:nvCxnSpPr>
          <p:cNvPr id="4" name="Elbow Connector 3">
            <a:extLst>
              <a:ext uri="{FF2B5EF4-FFF2-40B4-BE49-F238E27FC236}">
                <a16:creationId xmlns:a16="http://schemas.microsoft.com/office/drawing/2014/main" id="{ADC7986C-C4CD-F448-9845-FF86756AFE0D}"/>
              </a:ext>
            </a:extLst>
          </p:cNvPr>
          <p:cNvCxnSpPr>
            <a:cxnSpLocks/>
            <a:stCxn id="2" idx="2"/>
            <a:endCxn id="5" idx="1"/>
          </p:cNvCxnSpPr>
          <p:nvPr/>
        </p:nvCxnSpPr>
        <p:spPr bwMode="auto">
          <a:xfrm rot="16200000" flipH="1">
            <a:off x="6793619" y="1666477"/>
            <a:ext cx="429228" cy="753854"/>
          </a:xfrm>
          <a:prstGeom prst="bentConnector2">
            <a:avLst/>
          </a:prstGeom>
          <a:solidFill>
            <a:schemeClr val="accent1"/>
          </a:solidFill>
          <a:ln w="9525" cap="flat" cmpd="sng" algn="ctr">
            <a:solidFill>
              <a:schemeClr val="accent1">
                <a:lumMod val="75000"/>
              </a:schemeClr>
            </a:solidFill>
            <a:prstDash val="solid"/>
            <a:round/>
            <a:headEnd type="none" w="med" len="med"/>
            <a:tailEnd type="triangle"/>
          </a:ln>
          <a:effectLst/>
        </p:spPr>
      </p:cxnSp>
      <p:sp>
        <p:nvSpPr>
          <p:cNvPr id="6" name="Rectangle 5">
            <a:extLst>
              <a:ext uri="{FF2B5EF4-FFF2-40B4-BE49-F238E27FC236}">
                <a16:creationId xmlns:a16="http://schemas.microsoft.com/office/drawing/2014/main" id="{5AF42A7B-6E9E-FE4C-A397-091A17A7E09E}"/>
              </a:ext>
            </a:extLst>
          </p:cNvPr>
          <p:cNvSpPr/>
          <p:nvPr/>
        </p:nvSpPr>
        <p:spPr bwMode="auto">
          <a:xfrm>
            <a:off x="8917844" y="2594651"/>
            <a:ext cx="1540607" cy="347241"/>
          </a:xfrm>
          <a:prstGeom prst="rect">
            <a:avLst/>
          </a:prstGeom>
          <a:solidFill>
            <a:srgbClr val="FFC000"/>
          </a:solidFill>
          <a:ln w="12700" cmpd="sng">
            <a:no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nSpc>
                <a:spcPct val="110000"/>
              </a:lnSpc>
              <a:defRPr/>
            </a:pPr>
            <a:r>
              <a:rPr kumimoji="1" lang="zh-Hans" altLang="en-US" sz="1000" b="0" dirty="0">
                <a:solidFill>
                  <a:prstClr val="black"/>
                </a:solidFill>
                <a:latin typeface="微软雅黑" pitchFamily="34" charset="-122"/>
                <a:ea typeface="微软雅黑" pitchFamily="34" charset="-122"/>
              </a:rPr>
              <a:t>销售订单：</a:t>
            </a:r>
            <a:r>
              <a:rPr kumimoji="1" lang="en-US" altLang="zh-Hans" sz="1000" b="0" dirty="0">
                <a:solidFill>
                  <a:prstClr val="black"/>
                </a:solidFill>
                <a:latin typeface="微软雅黑" pitchFamily="34" charset="-122"/>
                <a:ea typeface="微软雅黑" pitchFamily="34" charset="-122"/>
              </a:rPr>
              <a:t>300000001/10</a:t>
            </a:r>
            <a:endParaRPr kumimoji="1" lang="en-US" sz="1000" b="0" dirty="0">
              <a:solidFill>
                <a:prstClr val="black"/>
              </a:solidFill>
              <a:latin typeface="微软雅黑" pitchFamily="34" charset="-122"/>
              <a:ea typeface="微软雅黑" pitchFamily="34" charset="-122"/>
            </a:endParaRPr>
          </a:p>
        </p:txBody>
      </p:sp>
      <p:sp>
        <p:nvSpPr>
          <p:cNvPr id="13" name="Rectangle 12">
            <a:extLst>
              <a:ext uri="{FF2B5EF4-FFF2-40B4-BE49-F238E27FC236}">
                <a16:creationId xmlns:a16="http://schemas.microsoft.com/office/drawing/2014/main" id="{265CE55C-886D-0249-9319-6C25DE54F73F}"/>
              </a:ext>
            </a:extLst>
          </p:cNvPr>
          <p:cNvSpPr/>
          <p:nvPr/>
        </p:nvSpPr>
        <p:spPr bwMode="auto">
          <a:xfrm>
            <a:off x="8917844" y="2085364"/>
            <a:ext cx="1540607" cy="345310"/>
          </a:xfrm>
          <a:prstGeom prst="rect">
            <a:avLst/>
          </a:prstGeom>
          <a:solidFill>
            <a:srgbClr val="FFC000"/>
          </a:solidFill>
          <a:ln w="12700" cmpd="sng">
            <a:no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nSpc>
                <a:spcPct val="110000"/>
              </a:lnSpc>
              <a:defRPr/>
            </a:pPr>
            <a:r>
              <a:rPr kumimoji="1" lang="zh-Hans" altLang="en-US" sz="1000" b="0" dirty="0">
                <a:solidFill>
                  <a:prstClr val="black"/>
                </a:solidFill>
                <a:latin typeface="微软雅黑" pitchFamily="34" charset="-122"/>
                <a:ea typeface="微软雅黑" pitchFamily="34" charset="-122"/>
              </a:rPr>
              <a:t>数量：</a:t>
            </a:r>
            <a:r>
              <a:rPr kumimoji="1" lang="en-US" altLang="zh-Hans" sz="1000" b="0" dirty="0">
                <a:solidFill>
                  <a:prstClr val="black"/>
                </a:solidFill>
                <a:latin typeface="微软雅黑" pitchFamily="34" charset="-122"/>
                <a:ea typeface="微软雅黑" pitchFamily="34" charset="-122"/>
              </a:rPr>
              <a:t>1</a:t>
            </a:r>
            <a:endParaRPr kumimoji="1" lang="en-US" sz="1000" b="0" dirty="0">
              <a:solidFill>
                <a:prstClr val="black"/>
              </a:solidFill>
              <a:latin typeface="微软雅黑" pitchFamily="34" charset="-122"/>
              <a:ea typeface="微软雅黑" pitchFamily="34" charset="-122"/>
            </a:endParaRPr>
          </a:p>
        </p:txBody>
      </p:sp>
      <p:sp>
        <p:nvSpPr>
          <p:cNvPr id="16" name="Rectangle 15">
            <a:extLst>
              <a:ext uri="{FF2B5EF4-FFF2-40B4-BE49-F238E27FC236}">
                <a16:creationId xmlns:a16="http://schemas.microsoft.com/office/drawing/2014/main" id="{7618155F-5B39-304E-840E-6A50DB5CA060}"/>
              </a:ext>
            </a:extLst>
          </p:cNvPr>
          <p:cNvSpPr/>
          <p:nvPr/>
        </p:nvSpPr>
        <p:spPr bwMode="auto">
          <a:xfrm>
            <a:off x="8909786" y="3103937"/>
            <a:ext cx="1548665" cy="347241"/>
          </a:xfrm>
          <a:prstGeom prst="rect">
            <a:avLst/>
          </a:prstGeom>
          <a:solidFill>
            <a:srgbClr val="FFC000"/>
          </a:solidFill>
          <a:ln w="12700" cmpd="sng">
            <a:no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nSpc>
                <a:spcPct val="110000"/>
              </a:lnSpc>
              <a:defRPr/>
            </a:pPr>
            <a:r>
              <a:rPr kumimoji="1" lang="zh-Hans" altLang="en-US" sz="1000" b="0" dirty="0">
                <a:solidFill>
                  <a:prstClr val="black"/>
                </a:solidFill>
                <a:latin typeface="微软雅黑" pitchFamily="34" charset="-122"/>
                <a:ea typeface="微软雅黑" pitchFamily="34" charset="-122"/>
              </a:rPr>
              <a:t>搅拌站文本</a:t>
            </a:r>
            <a:r>
              <a:rPr kumimoji="1" lang="en-US" altLang="zh-Hans" sz="1000" b="0" dirty="0">
                <a:solidFill>
                  <a:prstClr val="black"/>
                </a:solidFill>
                <a:latin typeface="微软雅黑" pitchFamily="34" charset="-122"/>
                <a:ea typeface="微软雅黑" pitchFamily="34" charset="-122"/>
              </a:rPr>
              <a:t>ID</a:t>
            </a:r>
            <a:r>
              <a:rPr kumimoji="1" lang="zh-Hans" altLang="en-US" sz="1000" b="0" dirty="0">
                <a:solidFill>
                  <a:prstClr val="black"/>
                </a:solidFill>
                <a:latin typeface="微软雅黑" pitchFamily="34" charset="-122"/>
                <a:ea typeface="微软雅黑" pitchFamily="34" charset="-122"/>
              </a:rPr>
              <a:t>：</a:t>
            </a:r>
            <a:r>
              <a:rPr kumimoji="1" lang="zh-CN" altLang="en-US" sz="1000" b="0" dirty="0">
                <a:solidFill>
                  <a:prstClr val="black"/>
                </a:solidFill>
                <a:latin typeface="Microsoft YaHei" panose="020B0503020204020204" pitchFamily="34" charset="-122"/>
                <a:ea typeface="Microsoft YaHei" panose="020B0503020204020204" pitchFamily="34" charset="-122"/>
              </a:rPr>
              <a:t>鲁泰颐</a:t>
            </a:r>
            <a:r>
              <a:rPr kumimoji="1" lang="zh-Hans" altLang="en-US" sz="1000" b="0" dirty="0">
                <a:solidFill>
                  <a:prstClr val="black"/>
                </a:solidFill>
                <a:latin typeface="Microsoft YaHei" panose="020B0503020204020204" pitchFamily="34" charset="-122"/>
                <a:ea typeface="Microsoft YaHei" panose="020B0503020204020204" pitchFamily="34" charset="-122"/>
              </a:rPr>
              <a:t>搅拌站</a:t>
            </a:r>
            <a:endParaRPr kumimoji="1" lang="en-US" sz="1000" b="0" dirty="0">
              <a:solidFill>
                <a:prstClr val="black"/>
              </a:solidFill>
              <a:latin typeface="微软雅黑" pitchFamily="34" charset="-122"/>
              <a:ea typeface="微软雅黑" pitchFamily="34" charset="-122"/>
            </a:endParaRPr>
          </a:p>
        </p:txBody>
      </p:sp>
      <p:cxnSp>
        <p:nvCxnSpPr>
          <p:cNvPr id="19" name="Elbow Connector 18">
            <a:extLst>
              <a:ext uri="{FF2B5EF4-FFF2-40B4-BE49-F238E27FC236}">
                <a16:creationId xmlns:a16="http://schemas.microsoft.com/office/drawing/2014/main" id="{06B86AEC-F289-CC4D-8295-876836E8C3A0}"/>
              </a:ext>
            </a:extLst>
          </p:cNvPr>
          <p:cNvCxnSpPr>
            <a:cxnSpLocks/>
            <a:stCxn id="5" idx="3"/>
            <a:endCxn id="6" idx="1"/>
          </p:cNvCxnSpPr>
          <p:nvPr/>
        </p:nvCxnSpPr>
        <p:spPr bwMode="auto">
          <a:xfrm>
            <a:off x="8635644" y="2258018"/>
            <a:ext cx="282200" cy="510252"/>
          </a:xfrm>
          <a:prstGeom prst="bentConnector3">
            <a:avLst>
              <a:gd name="adj1" fmla="val 50000"/>
            </a:avLst>
          </a:prstGeom>
          <a:solidFill>
            <a:schemeClr val="accent1"/>
          </a:solidFill>
          <a:ln w="9525" cap="flat" cmpd="sng" algn="ctr">
            <a:solidFill>
              <a:schemeClr val="accent1">
                <a:lumMod val="75000"/>
              </a:schemeClr>
            </a:solidFill>
            <a:prstDash val="solid"/>
            <a:round/>
            <a:headEnd type="none" w="med" len="med"/>
            <a:tailEnd type="triangle"/>
          </a:ln>
          <a:effectLst/>
        </p:spPr>
      </p:cxnSp>
      <p:cxnSp>
        <p:nvCxnSpPr>
          <p:cNvPr id="25" name="Straight Arrow Connector 24">
            <a:extLst>
              <a:ext uri="{FF2B5EF4-FFF2-40B4-BE49-F238E27FC236}">
                <a16:creationId xmlns:a16="http://schemas.microsoft.com/office/drawing/2014/main" id="{1B220661-B5AC-DC40-BE20-CAE66073392F}"/>
              </a:ext>
            </a:extLst>
          </p:cNvPr>
          <p:cNvCxnSpPr>
            <a:cxnSpLocks/>
            <a:stCxn id="5" idx="3"/>
            <a:endCxn id="13" idx="1"/>
          </p:cNvCxnSpPr>
          <p:nvPr/>
        </p:nvCxnSpPr>
        <p:spPr bwMode="auto">
          <a:xfrm>
            <a:off x="8635643" y="2258020"/>
            <a:ext cx="282200" cy="1"/>
          </a:xfrm>
          <a:prstGeom prst="straightConnector1">
            <a:avLst/>
          </a:prstGeom>
          <a:solidFill>
            <a:schemeClr val="accent1"/>
          </a:solidFill>
          <a:ln w="9525" cap="flat" cmpd="sng" algn="ctr">
            <a:solidFill>
              <a:schemeClr val="accent1">
                <a:lumMod val="75000"/>
              </a:schemeClr>
            </a:solidFill>
            <a:prstDash val="solid"/>
            <a:round/>
            <a:headEnd type="none" w="med" len="med"/>
            <a:tailEnd type="triangle"/>
          </a:ln>
          <a:effectLst/>
        </p:spPr>
      </p:cxnSp>
      <p:cxnSp>
        <p:nvCxnSpPr>
          <p:cNvPr id="26" name="Elbow Connector 25">
            <a:extLst>
              <a:ext uri="{FF2B5EF4-FFF2-40B4-BE49-F238E27FC236}">
                <a16:creationId xmlns:a16="http://schemas.microsoft.com/office/drawing/2014/main" id="{21EA2F15-6170-8749-B8ED-251F6C4F6AF4}"/>
              </a:ext>
            </a:extLst>
          </p:cNvPr>
          <p:cNvCxnSpPr>
            <a:cxnSpLocks/>
            <a:stCxn id="5" idx="3"/>
            <a:endCxn id="16" idx="1"/>
          </p:cNvCxnSpPr>
          <p:nvPr/>
        </p:nvCxnSpPr>
        <p:spPr bwMode="auto">
          <a:xfrm>
            <a:off x="8635644" y="2258018"/>
            <a:ext cx="274142" cy="1019538"/>
          </a:xfrm>
          <a:prstGeom prst="bentConnector3">
            <a:avLst>
              <a:gd name="adj1" fmla="val 50000"/>
            </a:avLst>
          </a:prstGeom>
          <a:solidFill>
            <a:schemeClr val="accent1"/>
          </a:solidFill>
          <a:ln w="9525" cap="flat" cmpd="sng" algn="ctr">
            <a:solidFill>
              <a:schemeClr val="accent1">
                <a:lumMod val="75000"/>
              </a:schemeClr>
            </a:solidFill>
            <a:prstDash val="solid"/>
            <a:round/>
            <a:headEnd type="none" w="med" len="med"/>
            <a:tailEnd type="triangle"/>
          </a:ln>
          <a:effectLst/>
        </p:spPr>
      </p:cxnSp>
      <p:sp>
        <p:nvSpPr>
          <p:cNvPr id="84" name="Rectangle 83">
            <a:extLst>
              <a:ext uri="{FF2B5EF4-FFF2-40B4-BE49-F238E27FC236}">
                <a16:creationId xmlns:a16="http://schemas.microsoft.com/office/drawing/2014/main" id="{5F417E4D-671E-304E-AC11-2A9F97860CC9}"/>
              </a:ext>
            </a:extLst>
          </p:cNvPr>
          <p:cNvSpPr/>
          <p:nvPr/>
        </p:nvSpPr>
        <p:spPr bwMode="auto">
          <a:xfrm>
            <a:off x="1842136" y="1481551"/>
            <a:ext cx="1224914" cy="347241"/>
          </a:xfrm>
          <a:prstGeom prst="rect">
            <a:avLst/>
          </a:prstGeom>
          <a:solidFill>
            <a:schemeClr val="bg1">
              <a:lumMod val="75000"/>
            </a:schemeClr>
          </a:solidFill>
          <a:ln w="12700" cmpd="sng">
            <a:no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defRPr/>
            </a:pPr>
            <a:r>
              <a:rPr kumimoji="1" lang="zh-Hans" altLang="en-US" sz="1000" b="0" dirty="0">
                <a:solidFill>
                  <a:prstClr val="black"/>
                </a:solidFill>
                <a:latin typeface="微软雅黑" pitchFamily="34" charset="-122"/>
                <a:ea typeface="微软雅黑" pitchFamily="34" charset="-122"/>
              </a:rPr>
              <a:t>销售订单：</a:t>
            </a:r>
            <a:r>
              <a:rPr kumimoji="1" lang="en-US" altLang="zh-Hans" sz="1000" b="0" dirty="0">
                <a:solidFill>
                  <a:prstClr val="black"/>
                </a:solidFill>
                <a:latin typeface="微软雅黑" pitchFamily="34" charset="-122"/>
                <a:ea typeface="微软雅黑" pitchFamily="34" charset="-122"/>
              </a:rPr>
              <a:t>100000001</a:t>
            </a:r>
            <a:endParaRPr kumimoji="1" lang="en-US" sz="1000" b="0" dirty="0">
              <a:solidFill>
                <a:prstClr val="black"/>
              </a:solidFill>
              <a:latin typeface="微软雅黑" pitchFamily="34" charset="-122"/>
              <a:ea typeface="微软雅黑" pitchFamily="34" charset="-122"/>
            </a:endParaRPr>
          </a:p>
        </p:txBody>
      </p:sp>
      <p:sp>
        <p:nvSpPr>
          <p:cNvPr id="85" name="Rectangle 84">
            <a:extLst>
              <a:ext uri="{FF2B5EF4-FFF2-40B4-BE49-F238E27FC236}">
                <a16:creationId xmlns:a16="http://schemas.microsoft.com/office/drawing/2014/main" id="{CA5AFCC4-C57C-6346-98EC-6047B258B24D}"/>
              </a:ext>
            </a:extLst>
          </p:cNvPr>
          <p:cNvSpPr/>
          <p:nvPr/>
        </p:nvSpPr>
        <p:spPr bwMode="auto">
          <a:xfrm>
            <a:off x="2822686" y="2073670"/>
            <a:ext cx="368191" cy="345310"/>
          </a:xfrm>
          <a:prstGeom prst="rect">
            <a:avLst/>
          </a:prstGeom>
          <a:solidFill>
            <a:schemeClr val="bg1">
              <a:lumMod val="75000"/>
            </a:schemeClr>
          </a:solidFill>
          <a:ln w="12700" cmpd="sng">
            <a:no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defRPr/>
            </a:pPr>
            <a:r>
              <a:rPr lang="en-US" altLang="zh-Hans" b="0" dirty="0">
                <a:solidFill>
                  <a:prstClr val="black"/>
                </a:solidFill>
                <a:latin typeface="Microsoft YaHei" panose="020B0503020204020204" pitchFamily="34" charset="-122"/>
                <a:ea typeface="Microsoft YaHei" panose="020B0503020204020204" pitchFamily="34" charset="-122"/>
              </a:rPr>
              <a:t>10</a:t>
            </a:r>
            <a:endParaRPr kumimoji="1" lang="en-US" sz="1000" b="0" dirty="0">
              <a:solidFill>
                <a:prstClr val="black"/>
              </a:solidFill>
              <a:latin typeface="Microsoft YaHei" panose="020B0503020204020204" pitchFamily="34" charset="-122"/>
              <a:ea typeface="Microsoft YaHei" panose="020B0503020204020204" pitchFamily="34" charset="-122"/>
            </a:endParaRPr>
          </a:p>
        </p:txBody>
      </p:sp>
      <p:cxnSp>
        <p:nvCxnSpPr>
          <p:cNvPr id="88" name="Elbow Connector 87">
            <a:extLst>
              <a:ext uri="{FF2B5EF4-FFF2-40B4-BE49-F238E27FC236}">
                <a16:creationId xmlns:a16="http://schemas.microsoft.com/office/drawing/2014/main" id="{A20406F0-48D3-7445-8BE3-756D6358CBC8}"/>
              </a:ext>
            </a:extLst>
          </p:cNvPr>
          <p:cNvCxnSpPr>
            <a:cxnSpLocks/>
            <a:stCxn id="84" idx="2"/>
            <a:endCxn id="85" idx="1"/>
          </p:cNvCxnSpPr>
          <p:nvPr/>
        </p:nvCxnSpPr>
        <p:spPr bwMode="auto">
          <a:xfrm rot="16200000" flipH="1">
            <a:off x="2429872" y="1853511"/>
            <a:ext cx="417535" cy="368092"/>
          </a:xfrm>
          <a:prstGeom prst="bentConnector2">
            <a:avLst/>
          </a:prstGeom>
          <a:solidFill>
            <a:schemeClr val="accent1"/>
          </a:solidFill>
          <a:ln w="9525" cap="flat" cmpd="sng" algn="ctr">
            <a:solidFill>
              <a:schemeClr val="accent1">
                <a:lumMod val="75000"/>
              </a:schemeClr>
            </a:solidFill>
            <a:prstDash val="solid"/>
            <a:round/>
            <a:headEnd type="none" w="med" len="med"/>
            <a:tailEnd type="triangle"/>
          </a:ln>
          <a:effectLst/>
        </p:spPr>
      </p:cxnSp>
      <p:sp>
        <p:nvSpPr>
          <p:cNvPr id="115" name="Rectangle 114">
            <a:extLst>
              <a:ext uri="{FF2B5EF4-FFF2-40B4-BE49-F238E27FC236}">
                <a16:creationId xmlns:a16="http://schemas.microsoft.com/office/drawing/2014/main" id="{D73F55E5-28AF-DD4A-BC00-7D2E6A4E632D}"/>
              </a:ext>
            </a:extLst>
          </p:cNvPr>
          <p:cNvSpPr/>
          <p:nvPr/>
        </p:nvSpPr>
        <p:spPr bwMode="auto">
          <a:xfrm>
            <a:off x="1745488" y="1346915"/>
            <a:ext cx="4059247" cy="2294252"/>
          </a:xfrm>
          <a:prstGeom prst="rect">
            <a:avLst/>
          </a:prstGeom>
          <a:no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defRPr/>
            </a:pPr>
            <a:endParaRPr kumimoji="1" lang="en-US" sz="1000" b="0" dirty="0">
              <a:solidFill>
                <a:srgbClr val="4F81BD">
                  <a:lumMod val="75000"/>
                </a:srgbClr>
              </a:solidFill>
              <a:latin typeface="微软雅黑" pitchFamily="34" charset="-122"/>
              <a:ea typeface="微软雅黑" pitchFamily="34" charset="-122"/>
            </a:endParaRPr>
          </a:p>
        </p:txBody>
      </p:sp>
      <p:sp>
        <p:nvSpPr>
          <p:cNvPr id="116" name="Rectangle 115">
            <a:extLst>
              <a:ext uri="{FF2B5EF4-FFF2-40B4-BE49-F238E27FC236}">
                <a16:creationId xmlns:a16="http://schemas.microsoft.com/office/drawing/2014/main" id="{28257683-3AF8-8F49-B879-E1332F518010}"/>
              </a:ext>
            </a:extLst>
          </p:cNvPr>
          <p:cNvSpPr/>
          <p:nvPr/>
        </p:nvSpPr>
        <p:spPr bwMode="auto">
          <a:xfrm>
            <a:off x="1745488" y="981906"/>
            <a:ext cx="4059247" cy="365008"/>
          </a:xfrm>
          <a:prstGeom prst="rect">
            <a:avLst/>
          </a:prstGeom>
          <a:solidFill>
            <a:schemeClr val="bg1">
              <a:lumMod val="75000"/>
            </a:schemeClr>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defRPr/>
            </a:pPr>
            <a:r>
              <a:rPr kumimoji="1" lang="zh-Hans" altLang="en-US" sz="1600" dirty="0">
                <a:solidFill>
                  <a:prstClr val="white"/>
                </a:solidFill>
                <a:latin typeface="微软雅黑" pitchFamily="34" charset="-122"/>
                <a:ea typeface="微软雅黑" pitchFamily="34" charset="-122"/>
              </a:rPr>
              <a:t>销售订单</a:t>
            </a:r>
            <a:endParaRPr kumimoji="1" lang="en-US" sz="1600" dirty="0">
              <a:solidFill>
                <a:prstClr val="white"/>
              </a:solidFill>
              <a:latin typeface="微软雅黑" pitchFamily="34" charset="-122"/>
              <a:ea typeface="微软雅黑" pitchFamily="34" charset="-122"/>
            </a:endParaRPr>
          </a:p>
        </p:txBody>
      </p:sp>
      <p:sp>
        <p:nvSpPr>
          <p:cNvPr id="118" name="Rectangle 117">
            <a:extLst>
              <a:ext uri="{FF2B5EF4-FFF2-40B4-BE49-F238E27FC236}">
                <a16:creationId xmlns:a16="http://schemas.microsoft.com/office/drawing/2014/main" id="{CFCC5E45-4538-D241-8ADD-ABBA62F3F2E9}"/>
              </a:ext>
            </a:extLst>
          </p:cNvPr>
          <p:cNvSpPr/>
          <p:nvPr/>
        </p:nvSpPr>
        <p:spPr bwMode="auto">
          <a:xfrm>
            <a:off x="3208349" y="2073670"/>
            <a:ext cx="1194762" cy="345310"/>
          </a:xfrm>
          <a:prstGeom prst="rect">
            <a:avLst/>
          </a:prstGeom>
          <a:solidFill>
            <a:schemeClr val="bg1">
              <a:lumMod val="75000"/>
            </a:schemeClr>
          </a:solidFill>
          <a:ln w="12700" cmpd="sng">
            <a:no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defRPr/>
            </a:pPr>
            <a:r>
              <a:rPr lang="en-US" b="0" dirty="0">
                <a:solidFill>
                  <a:prstClr val="black"/>
                </a:solidFill>
                <a:latin typeface="Microsoft YaHei" panose="020B0503020204020204" pitchFamily="34" charset="-122"/>
                <a:ea typeface="Microsoft YaHei" panose="020B0503020204020204" pitchFamily="34" charset="-122"/>
              </a:rPr>
              <a:t>30000001</a:t>
            </a:r>
            <a:endParaRPr kumimoji="1" lang="en-US" sz="1000" b="0" dirty="0">
              <a:solidFill>
                <a:prstClr val="black"/>
              </a:solidFill>
              <a:latin typeface="Microsoft YaHei" panose="020B0503020204020204" pitchFamily="34" charset="-122"/>
              <a:ea typeface="Microsoft YaHei" panose="020B0503020204020204" pitchFamily="34" charset="-122"/>
            </a:endParaRPr>
          </a:p>
        </p:txBody>
      </p:sp>
      <p:sp>
        <p:nvSpPr>
          <p:cNvPr id="119" name="Folded Corner 118">
            <a:extLst>
              <a:ext uri="{FF2B5EF4-FFF2-40B4-BE49-F238E27FC236}">
                <a16:creationId xmlns:a16="http://schemas.microsoft.com/office/drawing/2014/main" id="{C092B056-E482-874F-821E-CC2F99B7A655}"/>
              </a:ext>
            </a:extLst>
          </p:cNvPr>
          <p:cNvSpPr/>
          <p:nvPr/>
        </p:nvSpPr>
        <p:spPr bwMode="auto">
          <a:xfrm>
            <a:off x="2822685" y="2722807"/>
            <a:ext cx="1195388" cy="663106"/>
          </a:xfrm>
          <a:prstGeom prst="foldedCorner">
            <a:avLst/>
          </a:prstGeom>
          <a:solidFill>
            <a:schemeClr val="bg1">
              <a:lumMod val="75000"/>
            </a:schemeClr>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nSpc>
                <a:spcPct val="110000"/>
              </a:lnSpc>
              <a:defRPr/>
            </a:pPr>
            <a:r>
              <a:rPr kumimoji="1" lang="zh-Hans" altLang="en-US" sz="1000" b="0" dirty="0">
                <a:solidFill>
                  <a:prstClr val="black"/>
                </a:solidFill>
                <a:latin typeface="微软雅黑" pitchFamily="34" charset="-122"/>
                <a:ea typeface="微软雅黑" pitchFamily="34" charset="-122"/>
              </a:rPr>
              <a:t>搅拌站：</a:t>
            </a:r>
            <a:r>
              <a:rPr kumimoji="1" lang="zh-CN" altLang="en-US" sz="1000" b="0" dirty="0">
                <a:solidFill>
                  <a:prstClr val="black"/>
                </a:solidFill>
                <a:latin typeface="Microsoft YaHei" panose="020B0503020204020204" pitchFamily="34" charset="-122"/>
                <a:ea typeface="Microsoft YaHei" panose="020B0503020204020204" pitchFamily="34" charset="-122"/>
              </a:rPr>
              <a:t>鲁泰颐</a:t>
            </a:r>
            <a:r>
              <a:rPr kumimoji="1" lang="zh-Hans" altLang="en-US" sz="1000" b="0" dirty="0">
                <a:solidFill>
                  <a:prstClr val="black"/>
                </a:solidFill>
                <a:latin typeface="Microsoft YaHei" panose="020B0503020204020204" pitchFamily="34" charset="-122"/>
                <a:ea typeface="Microsoft YaHei" panose="020B0503020204020204" pitchFamily="34" charset="-122"/>
              </a:rPr>
              <a:t>搅拌站</a:t>
            </a:r>
            <a:endParaRPr kumimoji="1" lang="en-US" sz="1000" b="0" dirty="0">
              <a:solidFill>
                <a:prstClr val="black"/>
              </a:solidFill>
              <a:latin typeface="Microsoft YaHei" panose="020B0503020204020204" pitchFamily="34" charset="-122"/>
              <a:ea typeface="Microsoft YaHei" panose="020B0503020204020204" pitchFamily="34" charset="-122"/>
            </a:endParaRPr>
          </a:p>
        </p:txBody>
      </p:sp>
      <p:cxnSp>
        <p:nvCxnSpPr>
          <p:cNvPr id="127" name="Elbow Connector 126">
            <a:extLst>
              <a:ext uri="{FF2B5EF4-FFF2-40B4-BE49-F238E27FC236}">
                <a16:creationId xmlns:a16="http://schemas.microsoft.com/office/drawing/2014/main" id="{740AC60A-8B03-D648-A1F1-E6B1C2A4AB72}"/>
              </a:ext>
            </a:extLst>
          </p:cNvPr>
          <p:cNvCxnSpPr>
            <a:cxnSpLocks/>
            <a:stCxn id="84" idx="2"/>
            <a:endCxn id="119" idx="1"/>
          </p:cNvCxnSpPr>
          <p:nvPr/>
        </p:nvCxnSpPr>
        <p:spPr bwMode="auto">
          <a:xfrm rot="16200000" flipH="1">
            <a:off x="2025853" y="2257529"/>
            <a:ext cx="1225570" cy="368092"/>
          </a:xfrm>
          <a:prstGeom prst="bentConnector2">
            <a:avLst/>
          </a:prstGeom>
          <a:solidFill>
            <a:schemeClr val="accent1"/>
          </a:solidFill>
          <a:ln w="9525" cap="flat" cmpd="sng" algn="ctr">
            <a:solidFill>
              <a:schemeClr val="accent1">
                <a:lumMod val="75000"/>
              </a:schemeClr>
            </a:solidFill>
            <a:prstDash val="solid"/>
            <a:round/>
            <a:headEnd type="none" w="med" len="med"/>
            <a:tailEnd type="triangle"/>
          </a:ln>
          <a:effectLst/>
        </p:spPr>
      </p:cxnSp>
      <p:sp>
        <p:nvSpPr>
          <p:cNvPr id="128" name="Rectangle 127">
            <a:extLst>
              <a:ext uri="{FF2B5EF4-FFF2-40B4-BE49-F238E27FC236}">
                <a16:creationId xmlns:a16="http://schemas.microsoft.com/office/drawing/2014/main" id="{8CECCDED-8862-8E48-BDCB-D5B6A7258E8E}"/>
              </a:ext>
            </a:extLst>
          </p:cNvPr>
          <p:cNvSpPr/>
          <p:nvPr/>
        </p:nvSpPr>
        <p:spPr bwMode="auto">
          <a:xfrm>
            <a:off x="5901383" y="1346915"/>
            <a:ext cx="4623743" cy="2296876"/>
          </a:xfrm>
          <a:prstGeom prst="rect">
            <a:avLst/>
          </a:prstGeom>
          <a:no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defRPr/>
            </a:pPr>
            <a:endParaRPr kumimoji="1" lang="en-US" sz="1000" b="0" dirty="0">
              <a:solidFill>
                <a:srgbClr val="4F81BD">
                  <a:lumMod val="75000"/>
                </a:srgbClr>
              </a:solidFill>
              <a:latin typeface="微软雅黑" pitchFamily="34" charset="-122"/>
              <a:ea typeface="微软雅黑" pitchFamily="34" charset="-122"/>
            </a:endParaRPr>
          </a:p>
        </p:txBody>
      </p:sp>
      <p:sp>
        <p:nvSpPr>
          <p:cNvPr id="129" name="Rectangle 128">
            <a:extLst>
              <a:ext uri="{FF2B5EF4-FFF2-40B4-BE49-F238E27FC236}">
                <a16:creationId xmlns:a16="http://schemas.microsoft.com/office/drawing/2014/main" id="{D98AFBF5-83B8-5446-B0DF-D568342223DE}"/>
              </a:ext>
            </a:extLst>
          </p:cNvPr>
          <p:cNvSpPr/>
          <p:nvPr/>
        </p:nvSpPr>
        <p:spPr bwMode="auto">
          <a:xfrm>
            <a:off x="5901383" y="981906"/>
            <a:ext cx="4623743" cy="365008"/>
          </a:xfrm>
          <a:prstGeom prst="rect">
            <a:avLst/>
          </a:prstGeom>
          <a:solidFill>
            <a:srgbClr val="3FA9F5"/>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defRPr/>
            </a:pPr>
            <a:r>
              <a:rPr kumimoji="1" lang="zh-Hans" altLang="en-US" sz="1600" dirty="0">
                <a:solidFill>
                  <a:prstClr val="white"/>
                </a:solidFill>
                <a:latin typeface="微软雅黑" pitchFamily="34" charset="-122"/>
                <a:ea typeface="微软雅黑" pitchFamily="34" charset="-122"/>
              </a:rPr>
              <a:t>采购申请</a:t>
            </a:r>
            <a:endParaRPr kumimoji="1" lang="en-US" sz="1600" dirty="0">
              <a:solidFill>
                <a:prstClr val="white"/>
              </a:solidFill>
              <a:latin typeface="微软雅黑" pitchFamily="34" charset="-122"/>
              <a:ea typeface="微软雅黑" pitchFamily="34" charset="-122"/>
            </a:endParaRPr>
          </a:p>
        </p:txBody>
      </p:sp>
      <p:sp>
        <p:nvSpPr>
          <p:cNvPr id="28" name="Notched Right Arrow 27">
            <a:extLst>
              <a:ext uri="{FF2B5EF4-FFF2-40B4-BE49-F238E27FC236}">
                <a16:creationId xmlns:a16="http://schemas.microsoft.com/office/drawing/2014/main" id="{E1CBE38B-CBC2-4044-94CC-4CBDEA8AE4C2}"/>
              </a:ext>
            </a:extLst>
          </p:cNvPr>
          <p:cNvSpPr/>
          <p:nvPr/>
        </p:nvSpPr>
        <p:spPr bwMode="auto">
          <a:xfrm>
            <a:off x="5363506" y="2767787"/>
            <a:ext cx="1038922" cy="820494"/>
          </a:xfrm>
          <a:prstGeom prst="notchedRightArrow">
            <a:avLst/>
          </a:prstGeom>
          <a:solidFill>
            <a:schemeClr val="tx1">
              <a:lumMod val="75000"/>
              <a:lumOff val="25000"/>
            </a:schemeClr>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defRPr/>
            </a:pPr>
            <a:r>
              <a:rPr kumimoji="1" lang="en-US" altLang="zh-Hans" sz="1800" dirty="0">
                <a:solidFill>
                  <a:prstClr val="white"/>
                </a:solidFill>
                <a:latin typeface="微软雅黑" pitchFamily="34" charset="-122"/>
                <a:ea typeface="微软雅黑" pitchFamily="34" charset="-122"/>
              </a:rPr>
              <a:t>MRP</a:t>
            </a:r>
            <a:endParaRPr kumimoji="1" lang="en-US" sz="1800" dirty="0">
              <a:solidFill>
                <a:prstClr val="white"/>
              </a:solidFill>
              <a:latin typeface="微软雅黑" pitchFamily="34" charset="-122"/>
              <a:ea typeface="微软雅黑" pitchFamily="34" charset="-122"/>
            </a:endParaRPr>
          </a:p>
        </p:txBody>
      </p:sp>
      <p:sp>
        <p:nvSpPr>
          <p:cNvPr id="131" name="Rectangle 130">
            <a:extLst>
              <a:ext uri="{FF2B5EF4-FFF2-40B4-BE49-F238E27FC236}">
                <a16:creationId xmlns:a16="http://schemas.microsoft.com/office/drawing/2014/main" id="{A42EA654-CD9B-5C48-B6FD-4A8205FBC25C}"/>
              </a:ext>
            </a:extLst>
          </p:cNvPr>
          <p:cNvSpPr/>
          <p:nvPr/>
        </p:nvSpPr>
        <p:spPr bwMode="auto">
          <a:xfrm>
            <a:off x="4411169" y="2072663"/>
            <a:ext cx="1250483" cy="345310"/>
          </a:xfrm>
          <a:prstGeom prst="rect">
            <a:avLst/>
          </a:prstGeom>
          <a:solidFill>
            <a:schemeClr val="bg1">
              <a:lumMod val="75000"/>
            </a:schemeClr>
          </a:solidFill>
          <a:ln w="12700" cmpd="sng">
            <a:no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defRPr/>
            </a:pPr>
            <a:r>
              <a:rPr kumimoji="1" lang="zh-CN" altLang="en-US" b="0" dirty="0">
                <a:solidFill>
                  <a:prstClr val="black"/>
                </a:solidFill>
                <a:latin typeface="Microsoft YaHei" panose="020B0503020204020204" pitchFamily="34" charset="-122"/>
                <a:ea typeface="Microsoft YaHei" panose="020B0503020204020204" pitchFamily="34" charset="-122"/>
              </a:rPr>
              <a:t>鲁泰颐</a:t>
            </a:r>
            <a:r>
              <a:rPr kumimoji="1" lang="zh-Hans" altLang="en-US" b="0" dirty="0">
                <a:solidFill>
                  <a:prstClr val="black"/>
                </a:solidFill>
                <a:latin typeface="Microsoft YaHei" panose="020B0503020204020204" pitchFamily="34" charset="-122"/>
                <a:ea typeface="Microsoft YaHei" panose="020B0503020204020204" pitchFamily="34" charset="-122"/>
              </a:rPr>
              <a:t>搅拌站</a:t>
            </a:r>
            <a:endParaRPr kumimoji="1" lang="en-US" b="0" dirty="0">
              <a:solidFill>
                <a:prstClr val="black"/>
              </a:solidFill>
              <a:latin typeface="Microsoft YaHei" panose="020B0503020204020204" pitchFamily="34" charset="-122"/>
              <a:ea typeface="Microsoft YaHei" panose="020B0503020204020204" pitchFamily="34" charset="-122"/>
            </a:endParaRPr>
          </a:p>
        </p:txBody>
      </p:sp>
      <p:sp>
        <p:nvSpPr>
          <p:cNvPr id="142" name="Rectangle 141">
            <a:extLst>
              <a:ext uri="{FF2B5EF4-FFF2-40B4-BE49-F238E27FC236}">
                <a16:creationId xmlns:a16="http://schemas.microsoft.com/office/drawing/2014/main" id="{6F334D54-56BD-8349-9F61-4C4DD4034EA5}"/>
              </a:ext>
            </a:extLst>
          </p:cNvPr>
          <p:cNvSpPr/>
          <p:nvPr/>
        </p:nvSpPr>
        <p:spPr bwMode="auto">
          <a:xfrm>
            <a:off x="5917045" y="4278448"/>
            <a:ext cx="4621698" cy="2196367"/>
          </a:xfrm>
          <a:prstGeom prst="rect">
            <a:avLst/>
          </a:prstGeom>
          <a:no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defRPr/>
            </a:pPr>
            <a:endParaRPr kumimoji="1" lang="en-US" sz="1000" b="0" dirty="0">
              <a:solidFill>
                <a:srgbClr val="4F81BD">
                  <a:lumMod val="75000"/>
                </a:srgbClr>
              </a:solidFill>
              <a:latin typeface="微软雅黑" pitchFamily="34" charset="-122"/>
              <a:ea typeface="微软雅黑" pitchFamily="34" charset="-122"/>
            </a:endParaRPr>
          </a:p>
        </p:txBody>
      </p:sp>
      <p:sp>
        <p:nvSpPr>
          <p:cNvPr id="143" name="Rectangle 142">
            <a:extLst>
              <a:ext uri="{FF2B5EF4-FFF2-40B4-BE49-F238E27FC236}">
                <a16:creationId xmlns:a16="http://schemas.microsoft.com/office/drawing/2014/main" id="{FF3624F3-7346-FF4C-9093-2EA74B4320D7}"/>
              </a:ext>
            </a:extLst>
          </p:cNvPr>
          <p:cNvSpPr/>
          <p:nvPr/>
        </p:nvSpPr>
        <p:spPr bwMode="auto">
          <a:xfrm>
            <a:off x="5901382" y="3913438"/>
            <a:ext cx="4637360" cy="365008"/>
          </a:xfrm>
          <a:prstGeom prst="rect">
            <a:avLst/>
          </a:prstGeom>
          <a:solidFill>
            <a:srgbClr val="3FA9F5"/>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defRPr/>
            </a:pPr>
            <a:r>
              <a:rPr kumimoji="1" lang="en-US" altLang="zh-Hans" sz="1600">
                <a:solidFill>
                  <a:prstClr val="white"/>
                </a:solidFill>
                <a:latin typeface="微软雅黑" pitchFamily="34" charset="-122"/>
                <a:ea typeface="微软雅黑" pitchFamily="34" charset="-122"/>
              </a:rPr>
              <a:t>SAP</a:t>
            </a:r>
            <a:r>
              <a:rPr kumimoji="1" lang="zh-Hans" altLang="en-US" sz="1600" dirty="0">
                <a:solidFill>
                  <a:prstClr val="white"/>
                </a:solidFill>
                <a:latin typeface="微软雅黑" pitchFamily="34" charset="-122"/>
                <a:ea typeface="微软雅黑" pitchFamily="34" charset="-122"/>
              </a:rPr>
              <a:t>采购订单</a:t>
            </a:r>
            <a:endParaRPr kumimoji="1" lang="en-US" sz="1600" dirty="0">
              <a:solidFill>
                <a:prstClr val="white"/>
              </a:solidFill>
              <a:latin typeface="微软雅黑" pitchFamily="34" charset="-122"/>
              <a:ea typeface="微软雅黑" pitchFamily="34" charset="-122"/>
            </a:endParaRPr>
          </a:p>
        </p:txBody>
      </p:sp>
      <p:sp>
        <p:nvSpPr>
          <p:cNvPr id="144" name="Right Arrow 143">
            <a:extLst>
              <a:ext uri="{FF2B5EF4-FFF2-40B4-BE49-F238E27FC236}">
                <a16:creationId xmlns:a16="http://schemas.microsoft.com/office/drawing/2014/main" id="{4CBECBD2-966B-9D4C-BB4A-5CCC7C7F278F}"/>
              </a:ext>
            </a:extLst>
          </p:cNvPr>
          <p:cNvSpPr/>
          <p:nvPr/>
        </p:nvSpPr>
        <p:spPr bwMode="auto">
          <a:xfrm rot="5400000">
            <a:off x="7969685" y="3515525"/>
            <a:ext cx="462987" cy="512905"/>
          </a:xfrm>
          <a:prstGeom prst="rightArrow">
            <a:avLst/>
          </a:prstGeom>
          <a:solidFill>
            <a:schemeClr val="accent2"/>
          </a:solidFill>
          <a:ln w="12700" cmpd="sng">
            <a:no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defRPr/>
            </a:pPr>
            <a:endParaRPr kumimoji="1" lang="en-US" sz="1000" b="0" dirty="0">
              <a:solidFill>
                <a:srgbClr val="4F81BD">
                  <a:lumMod val="75000"/>
                </a:srgbClr>
              </a:solidFill>
              <a:latin typeface="微软雅黑" pitchFamily="34" charset="-122"/>
              <a:ea typeface="微软雅黑" pitchFamily="34" charset="-122"/>
            </a:endParaRPr>
          </a:p>
        </p:txBody>
      </p:sp>
      <p:sp>
        <p:nvSpPr>
          <p:cNvPr id="145" name="TextBox 144">
            <a:extLst>
              <a:ext uri="{FF2B5EF4-FFF2-40B4-BE49-F238E27FC236}">
                <a16:creationId xmlns:a16="http://schemas.microsoft.com/office/drawing/2014/main" id="{D954DA7A-A558-9F4C-AE9D-7F8B2B326544}"/>
              </a:ext>
            </a:extLst>
          </p:cNvPr>
          <p:cNvSpPr txBox="1"/>
          <p:nvPr/>
        </p:nvSpPr>
        <p:spPr bwMode="auto">
          <a:xfrm>
            <a:off x="8082874" y="3538958"/>
            <a:ext cx="2339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defRPr/>
            </a:pPr>
            <a:r>
              <a:rPr kumimoji="1" lang="en-US" sz="1800" dirty="0">
                <a:solidFill>
                  <a:prstClr val="white"/>
                </a:solidFill>
                <a:latin typeface="微软雅黑"/>
                <a:ea typeface="微软雅黑"/>
                <a:cs typeface="微软雅黑"/>
              </a:rPr>
              <a:t>2</a:t>
            </a:r>
          </a:p>
        </p:txBody>
      </p:sp>
      <p:sp>
        <p:nvSpPr>
          <p:cNvPr id="154" name="Rectangle 153">
            <a:extLst>
              <a:ext uri="{FF2B5EF4-FFF2-40B4-BE49-F238E27FC236}">
                <a16:creationId xmlns:a16="http://schemas.microsoft.com/office/drawing/2014/main" id="{971FE9FE-316F-5E49-84AF-96143A4622B8}"/>
              </a:ext>
            </a:extLst>
          </p:cNvPr>
          <p:cNvSpPr/>
          <p:nvPr/>
        </p:nvSpPr>
        <p:spPr bwMode="auto">
          <a:xfrm>
            <a:off x="1745488" y="4292279"/>
            <a:ext cx="4045531" cy="2182534"/>
          </a:xfrm>
          <a:prstGeom prst="rect">
            <a:avLst/>
          </a:prstGeom>
          <a:no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defRPr/>
            </a:pPr>
            <a:endParaRPr kumimoji="1" lang="en-US" sz="1000" b="0" dirty="0">
              <a:solidFill>
                <a:srgbClr val="4F81BD">
                  <a:lumMod val="75000"/>
                </a:srgbClr>
              </a:solidFill>
              <a:latin typeface="微软雅黑" pitchFamily="34" charset="-122"/>
              <a:ea typeface="微软雅黑" pitchFamily="34" charset="-122"/>
            </a:endParaRPr>
          </a:p>
        </p:txBody>
      </p:sp>
      <p:sp>
        <p:nvSpPr>
          <p:cNvPr id="155" name="Rectangle 154">
            <a:extLst>
              <a:ext uri="{FF2B5EF4-FFF2-40B4-BE49-F238E27FC236}">
                <a16:creationId xmlns:a16="http://schemas.microsoft.com/office/drawing/2014/main" id="{1C77C604-2730-754D-AE7D-571DB3B6861A}"/>
              </a:ext>
            </a:extLst>
          </p:cNvPr>
          <p:cNvSpPr/>
          <p:nvPr/>
        </p:nvSpPr>
        <p:spPr bwMode="auto">
          <a:xfrm>
            <a:off x="1745488" y="3927270"/>
            <a:ext cx="4045530" cy="365008"/>
          </a:xfrm>
          <a:prstGeom prst="rect">
            <a:avLst/>
          </a:prstGeom>
          <a:solidFill>
            <a:srgbClr val="92D050"/>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defRPr/>
            </a:pPr>
            <a:r>
              <a:rPr kumimoji="1" lang="zh-CN" altLang="en-US" sz="1600" dirty="0">
                <a:solidFill>
                  <a:prstClr val="white"/>
                </a:solidFill>
                <a:latin typeface="微软雅黑" pitchFamily="34" charset="-122"/>
                <a:ea typeface="微软雅黑" pitchFamily="34" charset="-122"/>
              </a:rPr>
              <a:t>供应商直发工地收发货</a:t>
            </a:r>
            <a:endParaRPr kumimoji="1" lang="en-US" sz="1600" dirty="0">
              <a:solidFill>
                <a:prstClr val="white"/>
              </a:solidFill>
              <a:latin typeface="微软雅黑" pitchFamily="34" charset="-122"/>
              <a:ea typeface="微软雅黑" pitchFamily="34" charset="-122"/>
            </a:endParaRPr>
          </a:p>
        </p:txBody>
      </p:sp>
      <p:sp>
        <p:nvSpPr>
          <p:cNvPr id="168" name="Right Arrow 167">
            <a:extLst>
              <a:ext uri="{FF2B5EF4-FFF2-40B4-BE49-F238E27FC236}">
                <a16:creationId xmlns:a16="http://schemas.microsoft.com/office/drawing/2014/main" id="{5E453623-D8DD-F544-A538-B8DBDFDB3CA6}"/>
              </a:ext>
            </a:extLst>
          </p:cNvPr>
          <p:cNvSpPr/>
          <p:nvPr/>
        </p:nvSpPr>
        <p:spPr bwMode="auto">
          <a:xfrm rot="10800000">
            <a:off x="5661652" y="4992159"/>
            <a:ext cx="347240" cy="683873"/>
          </a:xfrm>
          <a:prstGeom prst="rightArrow">
            <a:avLst/>
          </a:prstGeom>
          <a:solidFill>
            <a:schemeClr val="accent2"/>
          </a:solidFill>
          <a:ln w="12700" cmpd="sng">
            <a:no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defRPr/>
            </a:pPr>
            <a:endParaRPr kumimoji="1" lang="en-US" sz="1000" b="0" dirty="0">
              <a:solidFill>
                <a:srgbClr val="4F81BD">
                  <a:lumMod val="75000"/>
                </a:srgbClr>
              </a:solidFill>
              <a:latin typeface="微软雅黑" pitchFamily="34" charset="-122"/>
              <a:ea typeface="微软雅黑" pitchFamily="34" charset="-122"/>
            </a:endParaRPr>
          </a:p>
        </p:txBody>
      </p:sp>
      <p:sp>
        <p:nvSpPr>
          <p:cNvPr id="171" name="TextBox 170">
            <a:extLst>
              <a:ext uri="{FF2B5EF4-FFF2-40B4-BE49-F238E27FC236}">
                <a16:creationId xmlns:a16="http://schemas.microsoft.com/office/drawing/2014/main" id="{3386DE55-A93D-224B-9AC9-7D473939634C}"/>
              </a:ext>
            </a:extLst>
          </p:cNvPr>
          <p:cNvSpPr txBox="1"/>
          <p:nvPr/>
        </p:nvSpPr>
        <p:spPr bwMode="auto">
          <a:xfrm>
            <a:off x="5735061" y="5162765"/>
            <a:ext cx="2339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defRPr/>
            </a:pPr>
            <a:r>
              <a:rPr kumimoji="1" lang="en-US" altLang="zh-Hans" sz="1800" dirty="0">
                <a:solidFill>
                  <a:prstClr val="white"/>
                </a:solidFill>
                <a:latin typeface="微软雅黑"/>
                <a:ea typeface="微软雅黑"/>
                <a:cs typeface="微软雅黑"/>
              </a:rPr>
              <a:t>3</a:t>
            </a:r>
            <a:endParaRPr kumimoji="1" lang="en-US" sz="1800" dirty="0">
              <a:solidFill>
                <a:prstClr val="white"/>
              </a:solidFill>
              <a:latin typeface="微软雅黑"/>
              <a:ea typeface="微软雅黑"/>
              <a:cs typeface="微软雅黑"/>
            </a:endParaRPr>
          </a:p>
        </p:txBody>
      </p:sp>
      <p:sp>
        <p:nvSpPr>
          <p:cNvPr id="178" name="Right Arrow 177">
            <a:extLst>
              <a:ext uri="{FF2B5EF4-FFF2-40B4-BE49-F238E27FC236}">
                <a16:creationId xmlns:a16="http://schemas.microsoft.com/office/drawing/2014/main" id="{7D1FE522-C96B-AE4B-A98D-30D64533BE87}"/>
              </a:ext>
            </a:extLst>
          </p:cNvPr>
          <p:cNvSpPr/>
          <p:nvPr/>
        </p:nvSpPr>
        <p:spPr bwMode="auto">
          <a:xfrm>
            <a:off x="5702656" y="2204003"/>
            <a:ext cx="347240" cy="683873"/>
          </a:xfrm>
          <a:prstGeom prst="rightArrow">
            <a:avLst/>
          </a:prstGeom>
          <a:solidFill>
            <a:schemeClr val="accent2"/>
          </a:solidFill>
          <a:ln w="12700" cmpd="sng">
            <a:no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defRPr/>
            </a:pPr>
            <a:endParaRPr kumimoji="1" lang="en-US" sz="1000" b="0" dirty="0">
              <a:solidFill>
                <a:srgbClr val="4F81BD">
                  <a:lumMod val="75000"/>
                </a:srgbClr>
              </a:solidFill>
              <a:latin typeface="微软雅黑" pitchFamily="34" charset="-122"/>
              <a:ea typeface="微软雅黑" pitchFamily="34" charset="-122"/>
            </a:endParaRPr>
          </a:p>
        </p:txBody>
      </p:sp>
      <p:sp>
        <p:nvSpPr>
          <p:cNvPr id="179" name="TextBox 178">
            <a:extLst>
              <a:ext uri="{FF2B5EF4-FFF2-40B4-BE49-F238E27FC236}">
                <a16:creationId xmlns:a16="http://schemas.microsoft.com/office/drawing/2014/main" id="{95D4B289-17DB-FC40-91BE-10983FB4D276}"/>
              </a:ext>
            </a:extLst>
          </p:cNvPr>
          <p:cNvSpPr txBox="1"/>
          <p:nvPr/>
        </p:nvSpPr>
        <p:spPr bwMode="auto">
          <a:xfrm>
            <a:off x="5750970" y="2361271"/>
            <a:ext cx="2339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defRPr/>
            </a:pPr>
            <a:r>
              <a:rPr kumimoji="1" lang="en-US" sz="1800" dirty="0">
                <a:solidFill>
                  <a:prstClr val="white"/>
                </a:solidFill>
                <a:latin typeface="微软雅黑"/>
                <a:ea typeface="微软雅黑"/>
                <a:cs typeface="微软雅黑"/>
              </a:rPr>
              <a:t>1</a:t>
            </a:r>
          </a:p>
        </p:txBody>
      </p:sp>
      <p:grpSp>
        <p:nvGrpSpPr>
          <p:cNvPr id="180" name="Group 179">
            <a:extLst>
              <a:ext uri="{FF2B5EF4-FFF2-40B4-BE49-F238E27FC236}">
                <a16:creationId xmlns:a16="http://schemas.microsoft.com/office/drawing/2014/main" id="{A29475F6-B8E1-2B42-85E9-CC7B1F033C8F}"/>
              </a:ext>
            </a:extLst>
          </p:cNvPr>
          <p:cNvGrpSpPr/>
          <p:nvPr/>
        </p:nvGrpSpPr>
        <p:grpSpPr>
          <a:xfrm>
            <a:off x="6042422" y="4349982"/>
            <a:ext cx="4415789" cy="1969627"/>
            <a:chOff x="6024881" y="1481549"/>
            <a:chExt cx="5887719" cy="1969627"/>
          </a:xfrm>
        </p:grpSpPr>
        <p:sp>
          <p:nvSpPr>
            <p:cNvPr id="181" name="Rectangle 180">
              <a:extLst>
                <a:ext uri="{FF2B5EF4-FFF2-40B4-BE49-F238E27FC236}">
                  <a16:creationId xmlns:a16="http://schemas.microsoft.com/office/drawing/2014/main" id="{B7F348A3-C8EF-AE43-9830-635636714BF3}"/>
                </a:ext>
              </a:extLst>
            </p:cNvPr>
            <p:cNvSpPr/>
            <p:nvPr/>
          </p:nvSpPr>
          <p:spPr bwMode="auto">
            <a:xfrm>
              <a:off x="6024881" y="1481549"/>
              <a:ext cx="1569719" cy="347241"/>
            </a:xfrm>
            <a:prstGeom prst="rect">
              <a:avLst/>
            </a:prstGeom>
            <a:solidFill>
              <a:srgbClr val="3FA9F5"/>
            </a:solidFill>
            <a:ln w="12700" cmpd="sng">
              <a:no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defRPr/>
              </a:pPr>
              <a:r>
                <a:rPr kumimoji="1" lang="zh-Hans" altLang="en-US" sz="1000" dirty="0">
                  <a:solidFill>
                    <a:prstClr val="white"/>
                  </a:solidFill>
                  <a:latin typeface="微软雅黑" pitchFamily="34" charset="-122"/>
                  <a:ea typeface="微软雅黑" pitchFamily="34" charset="-122"/>
                </a:rPr>
                <a:t>采购订单：</a:t>
              </a:r>
              <a:r>
                <a:rPr kumimoji="1" lang="en-US" altLang="zh-Hans" sz="1000" dirty="0">
                  <a:solidFill>
                    <a:prstClr val="white"/>
                  </a:solidFill>
                  <a:latin typeface="微软雅黑" pitchFamily="34" charset="-122"/>
                  <a:ea typeface="微软雅黑" pitchFamily="34" charset="-122"/>
                </a:rPr>
                <a:t>45000001</a:t>
              </a:r>
              <a:endParaRPr kumimoji="1" lang="en-US" sz="1000" dirty="0">
                <a:solidFill>
                  <a:prstClr val="white"/>
                </a:solidFill>
                <a:latin typeface="微软雅黑" pitchFamily="34" charset="-122"/>
                <a:ea typeface="微软雅黑" pitchFamily="34" charset="-122"/>
              </a:endParaRPr>
            </a:p>
          </p:txBody>
        </p:sp>
        <p:sp>
          <p:nvSpPr>
            <p:cNvPr id="182" name="Rectangle 181">
              <a:extLst>
                <a:ext uri="{FF2B5EF4-FFF2-40B4-BE49-F238E27FC236}">
                  <a16:creationId xmlns:a16="http://schemas.microsoft.com/office/drawing/2014/main" id="{90B3507D-451E-0042-82AB-3C0C215ED304}"/>
                </a:ext>
              </a:extLst>
            </p:cNvPr>
            <p:cNvSpPr/>
            <p:nvPr/>
          </p:nvSpPr>
          <p:spPr bwMode="auto">
            <a:xfrm>
              <a:off x="7814880" y="2085363"/>
              <a:ext cx="1667311" cy="345310"/>
            </a:xfrm>
            <a:prstGeom prst="rect">
              <a:avLst/>
            </a:prstGeom>
            <a:solidFill>
              <a:schemeClr val="bg1">
                <a:lumMod val="75000"/>
              </a:schemeClr>
            </a:solidFill>
            <a:ln w="12700" cmpd="sng">
              <a:no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defRPr/>
              </a:pPr>
              <a:r>
                <a:rPr lang="en-US" dirty="0">
                  <a:solidFill>
                    <a:prstClr val="white"/>
                  </a:solidFill>
                </a:rPr>
                <a:t>11392937</a:t>
              </a:r>
              <a:r>
                <a:rPr lang="zh-CN" altLang="en-US" dirty="0">
                  <a:solidFill>
                    <a:prstClr val="white"/>
                  </a:solidFill>
                </a:rPr>
                <a:t>导向块</a:t>
              </a:r>
              <a:r>
                <a:rPr lang="en-US" dirty="0">
                  <a:solidFill>
                    <a:prstClr val="white"/>
                  </a:solidFill>
                </a:rPr>
                <a:t>Z36.7-42 </a:t>
              </a:r>
              <a:r>
                <a:rPr lang="en-US" sz="1000" dirty="0">
                  <a:solidFill>
                    <a:prstClr val="white"/>
                  </a:solidFill>
                </a:rPr>
                <a:t> </a:t>
              </a:r>
              <a:endParaRPr kumimoji="1" lang="en-US" sz="1000" b="0" dirty="0">
                <a:solidFill>
                  <a:srgbClr val="4F81BD">
                    <a:lumMod val="75000"/>
                  </a:srgbClr>
                </a:solidFill>
                <a:latin typeface="微软雅黑" pitchFamily="34" charset="-122"/>
                <a:ea typeface="微软雅黑" pitchFamily="34" charset="-122"/>
              </a:endParaRPr>
            </a:p>
          </p:txBody>
        </p:sp>
        <p:cxnSp>
          <p:nvCxnSpPr>
            <p:cNvPr id="183" name="Elbow Connector 182">
              <a:extLst>
                <a:ext uri="{FF2B5EF4-FFF2-40B4-BE49-F238E27FC236}">
                  <a16:creationId xmlns:a16="http://schemas.microsoft.com/office/drawing/2014/main" id="{FC9C6BAB-C03F-5445-B743-333472AEA98F}"/>
                </a:ext>
              </a:extLst>
            </p:cNvPr>
            <p:cNvCxnSpPr>
              <a:cxnSpLocks/>
              <a:stCxn id="181" idx="2"/>
              <a:endCxn id="182" idx="1"/>
            </p:cNvCxnSpPr>
            <p:nvPr/>
          </p:nvCxnSpPr>
          <p:spPr bwMode="auto">
            <a:xfrm rot="16200000" flipH="1">
              <a:off x="7097696" y="1540834"/>
              <a:ext cx="429228" cy="1005139"/>
            </a:xfrm>
            <a:prstGeom prst="bentConnector2">
              <a:avLst/>
            </a:prstGeom>
            <a:solidFill>
              <a:schemeClr val="accent1"/>
            </a:solidFill>
            <a:ln w="9525" cap="flat" cmpd="sng" algn="ctr">
              <a:solidFill>
                <a:schemeClr val="accent1">
                  <a:lumMod val="75000"/>
                </a:schemeClr>
              </a:solidFill>
              <a:prstDash val="solid"/>
              <a:round/>
              <a:headEnd type="none" w="med" len="med"/>
              <a:tailEnd type="triangle"/>
            </a:ln>
            <a:effectLst/>
          </p:spPr>
        </p:cxnSp>
        <p:sp>
          <p:nvSpPr>
            <p:cNvPr id="184" name="Rectangle 183">
              <a:extLst>
                <a:ext uri="{FF2B5EF4-FFF2-40B4-BE49-F238E27FC236}">
                  <a16:creationId xmlns:a16="http://schemas.microsoft.com/office/drawing/2014/main" id="{661BF2F3-6099-3347-8D7E-D5E4E75458F1}"/>
                </a:ext>
              </a:extLst>
            </p:cNvPr>
            <p:cNvSpPr/>
            <p:nvPr/>
          </p:nvSpPr>
          <p:spPr bwMode="auto">
            <a:xfrm>
              <a:off x="9858458" y="2594649"/>
              <a:ext cx="2054142" cy="347241"/>
            </a:xfrm>
            <a:prstGeom prst="rect">
              <a:avLst/>
            </a:prstGeom>
            <a:solidFill>
              <a:srgbClr val="FFC000"/>
            </a:solidFill>
            <a:ln w="12700" cmpd="sng">
              <a:no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nSpc>
                  <a:spcPct val="110000"/>
                </a:lnSpc>
                <a:defRPr/>
              </a:pPr>
              <a:r>
                <a:rPr kumimoji="1" lang="zh-Hans" altLang="en-US" sz="1000" b="0" dirty="0">
                  <a:solidFill>
                    <a:prstClr val="black"/>
                  </a:solidFill>
                  <a:latin typeface="微软雅黑" pitchFamily="34" charset="-122"/>
                  <a:ea typeface="微软雅黑" pitchFamily="34" charset="-122"/>
                </a:rPr>
                <a:t>销售订单：</a:t>
              </a:r>
              <a:r>
                <a:rPr kumimoji="1" lang="en-US" altLang="zh-Hans" sz="1000" b="0" dirty="0">
                  <a:solidFill>
                    <a:prstClr val="black"/>
                  </a:solidFill>
                  <a:latin typeface="微软雅黑" pitchFamily="34" charset="-122"/>
                  <a:ea typeface="微软雅黑" pitchFamily="34" charset="-122"/>
                </a:rPr>
                <a:t>300000001/10</a:t>
              </a:r>
              <a:endParaRPr kumimoji="1" lang="en-US" sz="1000" b="0" dirty="0">
                <a:solidFill>
                  <a:prstClr val="black"/>
                </a:solidFill>
                <a:latin typeface="微软雅黑" pitchFamily="34" charset="-122"/>
                <a:ea typeface="微软雅黑" pitchFamily="34" charset="-122"/>
              </a:endParaRPr>
            </a:p>
          </p:txBody>
        </p:sp>
        <p:sp>
          <p:nvSpPr>
            <p:cNvPr id="185" name="Rectangle 184">
              <a:extLst>
                <a:ext uri="{FF2B5EF4-FFF2-40B4-BE49-F238E27FC236}">
                  <a16:creationId xmlns:a16="http://schemas.microsoft.com/office/drawing/2014/main" id="{AE1E8D5E-6595-F345-8CB5-41C2A563EDC0}"/>
                </a:ext>
              </a:extLst>
            </p:cNvPr>
            <p:cNvSpPr/>
            <p:nvPr/>
          </p:nvSpPr>
          <p:spPr bwMode="auto">
            <a:xfrm>
              <a:off x="9858457" y="2085364"/>
              <a:ext cx="2054143" cy="345310"/>
            </a:xfrm>
            <a:prstGeom prst="rect">
              <a:avLst/>
            </a:prstGeom>
            <a:solidFill>
              <a:srgbClr val="FFC000"/>
            </a:solidFill>
            <a:ln w="12700" cmpd="sng">
              <a:no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nSpc>
                  <a:spcPct val="110000"/>
                </a:lnSpc>
                <a:defRPr/>
              </a:pPr>
              <a:r>
                <a:rPr kumimoji="1" lang="zh-Hans" altLang="en-US" sz="1000" b="0" dirty="0">
                  <a:solidFill>
                    <a:prstClr val="black"/>
                  </a:solidFill>
                  <a:latin typeface="微软雅黑" pitchFamily="34" charset="-122"/>
                  <a:ea typeface="微软雅黑" pitchFamily="34" charset="-122"/>
                </a:rPr>
                <a:t>数量：</a:t>
              </a:r>
              <a:r>
                <a:rPr kumimoji="1" lang="en-US" altLang="zh-Hans" sz="1000" b="0" dirty="0">
                  <a:solidFill>
                    <a:prstClr val="black"/>
                  </a:solidFill>
                  <a:latin typeface="微软雅黑" pitchFamily="34" charset="-122"/>
                  <a:ea typeface="微软雅黑" pitchFamily="34" charset="-122"/>
                </a:rPr>
                <a:t>1</a:t>
              </a:r>
              <a:endParaRPr kumimoji="1" lang="en-US" sz="1000" b="0" dirty="0">
                <a:solidFill>
                  <a:prstClr val="black"/>
                </a:solidFill>
                <a:latin typeface="微软雅黑" pitchFamily="34" charset="-122"/>
                <a:ea typeface="微软雅黑" pitchFamily="34" charset="-122"/>
              </a:endParaRPr>
            </a:p>
          </p:txBody>
        </p:sp>
        <p:sp>
          <p:nvSpPr>
            <p:cNvPr id="186" name="Rectangle 185">
              <a:extLst>
                <a:ext uri="{FF2B5EF4-FFF2-40B4-BE49-F238E27FC236}">
                  <a16:creationId xmlns:a16="http://schemas.microsoft.com/office/drawing/2014/main" id="{619ADB02-BC52-AA48-BDA4-C0013E858B47}"/>
                </a:ext>
              </a:extLst>
            </p:cNvPr>
            <p:cNvSpPr/>
            <p:nvPr/>
          </p:nvSpPr>
          <p:spPr bwMode="auto">
            <a:xfrm>
              <a:off x="9847714" y="3103935"/>
              <a:ext cx="2064886" cy="347241"/>
            </a:xfrm>
            <a:prstGeom prst="rect">
              <a:avLst/>
            </a:prstGeom>
            <a:solidFill>
              <a:srgbClr val="FFC000"/>
            </a:solidFill>
            <a:ln w="12700" cmpd="sng">
              <a:no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nSpc>
                  <a:spcPct val="110000"/>
                </a:lnSpc>
                <a:defRPr/>
              </a:pPr>
              <a:r>
                <a:rPr kumimoji="1" lang="zh-Hans" altLang="en-US" sz="1000" b="0" dirty="0">
                  <a:solidFill>
                    <a:prstClr val="black"/>
                  </a:solidFill>
                  <a:latin typeface="微软雅黑" pitchFamily="34" charset="-122"/>
                  <a:ea typeface="微软雅黑" pitchFamily="34" charset="-122"/>
                </a:rPr>
                <a:t>搅拌站文本</a:t>
              </a:r>
              <a:r>
                <a:rPr kumimoji="1" lang="en-US" altLang="zh-Hans" sz="1000" b="0" dirty="0">
                  <a:solidFill>
                    <a:prstClr val="black"/>
                  </a:solidFill>
                  <a:latin typeface="微软雅黑" pitchFamily="34" charset="-122"/>
                  <a:ea typeface="微软雅黑" pitchFamily="34" charset="-122"/>
                </a:rPr>
                <a:t>ID</a:t>
              </a:r>
              <a:r>
                <a:rPr kumimoji="1" lang="zh-Hans" altLang="en-US" sz="1000" b="0" dirty="0">
                  <a:solidFill>
                    <a:prstClr val="black"/>
                  </a:solidFill>
                  <a:latin typeface="微软雅黑" pitchFamily="34" charset="-122"/>
                  <a:ea typeface="微软雅黑" pitchFamily="34" charset="-122"/>
                </a:rPr>
                <a:t>：</a:t>
              </a:r>
              <a:r>
                <a:rPr kumimoji="1" lang="zh-CN" altLang="en-US" sz="1000" b="0" dirty="0">
                  <a:solidFill>
                    <a:prstClr val="black"/>
                  </a:solidFill>
                  <a:latin typeface="Microsoft YaHei" panose="020B0503020204020204" pitchFamily="34" charset="-122"/>
                  <a:ea typeface="Microsoft YaHei" panose="020B0503020204020204" pitchFamily="34" charset="-122"/>
                </a:rPr>
                <a:t>鲁泰颐</a:t>
              </a:r>
              <a:r>
                <a:rPr kumimoji="1" lang="zh-Hans" altLang="en-US" sz="1000" b="0" dirty="0">
                  <a:solidFill>
                    <a:prstClr val="black"/>
                  </a:solidFill>
                  <a:latin typeface="Microsoft YaHei" panose="020B0503020204020204" pitchFamily="34" charset="-122"/>
                  <a:ea typeface="Microsoft YaHei" panose="020B0503020204020204" pitchFamily="34" charset="-122"/>
                </a:rPr>
                <a:t>搅拌站</a:t>
              </a:r>
              <a:endParaRPr kumimoji="1" lang="en-US" sz="1000" b="0" dirty="0">
                <a:solidFill>
                  <a:prstClr val="black"/>
                </a:solidFill>
                <a:latin typeface="微软雅黑" pitchFamily="34" charset="-122"/>
                <a:ea typeface="微软雅黑" pitchFamily="34" charset="-122"/>
              </a:endParaRPr>
            </a:p>
          </p:txBody>
        </p:sp>
        <p:cxnSp>
          <p:nvCxnSpPr>
            <p:cNvPr id="187" name="Elbow Connector 186">
              <a:extLst>
                <a:ext uri="{FF2B5EF4-FFF2-40B4-BE49-F238E27FC236}">
                  <a16:creationId xmlns:a16="http://schemas.microsoft.com/office/drawing/2014/main" id="{3DE8F252-4349-5047-B929-E9AE843C57A2}"/>
                </a:ext>
              </a:extLst>
            </p:cNvPr>
            <p:cNvCxnSpPr>
              <a:cxnSpLocks/>
              <a:stCxn id="182" idx="3"/>
              <a:endCxn id="184" idx="1"/>
            </p:cNvCxnSpPr>
            <p:nvPr/>
          </p:nvCxnSpPr>
          <p:spPr bwMode="auto">
            <a:xfrm>
              <a:off x="9482191" y="2258018"/>
              <a:ext cx="376267" cy="510252"/>
            </a:xfrm>
            <a:prstGeom prst="bentConnector3">
              <a:avLst>
                <a:gd name="adj1" fmla="val 50000"/>
              </a:avLst>
            </a:prstGeom>
            <a:solidFill>
              <a:schemeClr val="accent1"/>
            </a:solidFill>
            <a:ln w="9525" cap="flat" cmpd="sng" algn="ctr">
              <a:solidFill>
                <a:schemeClr val="accent1">
                  <a:lumMod val="75000"/>
                </a:schemeClr>
              </a:solidFill>
              <a:prstDash val="solid"/>
              <a:round/>
              <a:headEnd type="none" w="med" len="med"/>
              <a:tailEnd type="triangle"/>
            </a:ln>
            <a:effectLst/>
          </p:spPr>
        </p:cxnSp>
        <p:cxnSp>
          <p:nvCxnSpPr>
            <p:cNvPr id="188" name="Straight Arrow Connector 187">
              <a:extLst>
                <a:ext uri="{FF2B5EF4-FFF2-40B4-BE49-F238E27FC236}">
                  <a16:creationId xmlns:a16="http://schemas.microsoft.com/office/drawing/2014/main" id="{C2DEF7D0-4BA8-484E-A17A-F3C12A295320}"/>
                </a:ext>
              </a:extLst>
            </p:cNvPr>
            <p:cNvCxnSpPr>
              <a:cxnSpLocks/>
              <a:stCxn id="182" idx="3"/>
              <a:endCxn id="185" idx="1"/>
            </p:cNvCxnSpPr>
            <p:nvPr/>
          </p:nvCxnSpPr>
          <p:spPr bwMode="auto">
            <a:xfrm>
              <a:off x="9482191" y="2258018"/>
              <a:ext cx="376266" cy="1"/>
            </a:xfrm>
            <a:prstGeom prst="straightConnector1">
              <a:avLst/>
            </a:prstGeom>
            <a:solidFill>
              <a:schemeClr val="accent1"/>
            </a:solidFill>
            <a:ln w="9525" cap="flat" cmpd="sng" algn="ctr">
              <a:solidFill>
                <a:schemeClr val="accent1">
                  <a:lumMod val="75000"/>
                </a:schemeClr>
              </a:solidFill>
              <a:prstDash val="solid"/>
              <a:round/>
              <a:headEnd type="none" w="med" len="med"/>
              <a:tailEnd type="triangle"/>
            </a:ln>
            <a:effectLst/>
          </p:spPr>
        </p:cxnSp>
        <p:cxnSp>
          <p:nvCxnSpPr>
            <p:cNvPr id="189" name="Elbow Connector 188">
              <a:extLst>
                <a:ext uri="{FF2B5EF4-FFF2-40B4-BE49-F238E27FC236}">
                  <a16:creationId xmlns:a16="http://schemas.microsoft.com/office/drawing/2014/main" id="{89740595-9B52-4547-A29E-03B977F53661}"/>
                </a:ext>
              </a:extLst>
            </p:cNvPr>
            <p:cNvCxnSpPr>
              <a:cxnSpLocks/>
              <a:stCxn id="182" idx="3"/>
              <a:endCxn id="186" idx="1"/>
            </p:cNvCxnSpPr>
            <p:nvPr/>
          </p:nvCxnSpPr>
          <p:spPr bwMode="auto">
            <a:xfrm>
              <a:off x="9482191" y="2258018"/>
              <a:ext cx="365523" cy="1019538"/>
            </a:xfrm>
            <a:prstGeom prst="bentConnector3">
              <a:avLst>
                <a:gd name="adj1" fmla="val 50000"/>
              </a:avLst>
            </a:prstGeom>
            <a:solidFill>
              <a:schemeClr val="accent1"/>
            </a:solidFill>
            <a:ln w="9525" cap="flat" cmpd="sng" algn="ctr">
              <a:solidFill>
                <a:schemeClr val="accent1">
                  <a:lumMod val="75000"/>
                </a:schemeClr>
              </a:solidFill>
              <a:prstDash val="solid"/>
              <a:round/>
              <a:headEnd type="none" w="med" len="med"/>
              <a:tailEnd type="triangle"/>
            </a:ln>
            <a:effectLst/>
          </p:spPr>
        </p:cxnSp>
      </p:grpSp>
      <p:sp>
        <p:nvSpPr>
          <p:cNvPr id="49" name="Rectangle 48">
            <a:extLst>
              <a:ext uri="{FF2B5EF4-FFF2-40B4-BE49-F238E27FC236}">
                <a16:creationId xmlns:a16="http://schemas.microsoft.com/office/drawing/2014/main" id="{30A87DF3-6A2C-4A4B-B711-3E031157E23B}"/>
              </a:ext>
            </a:extLst>
          </p:cNvPr>
          <p:cNvSpPr/>
          <p:nvPr/>
        </p:nvSpPr>
        <p:spPr bwMode="auto">
          <a:xfrm>
            <a:off x="2048210" y="4623008"/>
            <a:ext cx="892639" cy="347241"/>
          </a:xfrm>
          <a:prstGeom prst="rect">
            <a:avLst/>
          </a:prstGeom>
          <a:solidFill>
            <a:schemeClr val="bg1">
              <a:lumMod val="75000"/>
            </a:schemeClr>
          </a:solidFill>
          <a:ln w="12700" cmpd="sng">
            <a:no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defRPr/>
            </a:pPr>
            <a:r>
              <a:rPr kumimoji="1" lang="zh-CN" altLang="en-US" sz="1000" b="0" dirty="0">
                <a:solidFill>
                  <a:prstClr val="black"/>
                </a:solidFill>
                <a:latin typeface="微软雅黑" pitchFamily="34" charset="-122"/>
                <a:ea typeface="微软雅黑" pitchFamily="34" charset="-122"/>
              </a:rPr>
              <a:t>打印送货单</a:t>
            </a:r>
            <a:endParaRPr kumimoji="1" lang="en-US" sz="1000" b="0" dirty="0">
              <a:solidFill>
                <a:prstClr val="black"/>
              </a:solidFill>
              <a:latin typeface="微软雅黑" pitchFamily="34" charset="-122"/>
              <a:ea typeface="微软雅黑" pitchFamily="34" charset="-122"/>
            </a:endParaRPr>
          </a:p>
        </p:txBody>
      </p:sp>
      <p:sp>
        <p:nvSpPr>
          <p:cNvPr id="7" name="Pentagon 6">
            <a:extLst>
              <a:ext uri="{FF2B5EF4-FFF2-40B4-BE49-F238E27FC236}">
                <a16:creationId xmlns:a16="http://schemas.microsoft.com/office/drawing/2014/main" id="{98C74F05-316A-D04D-B7CB-904BA2AC757A}"/>
              </a:ext>
            </a:extLst>
          </p:cNvPr>
          <p:cNvSpPr/>
          <p:nvPr/>
        </p:nvSpPr>
        <p:spPr bwMode="auto">
          <a:xfrm>
            <a:off x="1833366" y="4332230"/>
            <a:ext cx="1374983" cy="246153"/>
          </a:xfrm>
          <a:prstGeom prst="homePlate">
            <a:avLst/>
          </a:prstGeom>
          <a:solidFill>
            <a:srgbClr val="3FA9F5"/>
          </a:solidFill>
          <a:ln w="12700" cmpd="sng">
            <a:no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defRPr/>
            </a:pPr>
            <a:r>
              <a:rPr kumimoji="1" lang="zh-CN" altLang="en-US" sz="1000" dirty="0">
                <a:solidFill>
                  <a:prstClr val="white"/>
                </a:solidFill>
                <a:latin typeface="微软雅黑" pitchFamily="34" charset="-122"/>
                <a:ea typeface="微软雅黑" pitchFamily="34" charset="-122"/>
              </a:rPr>
              <a:t>供应商</a:t>
            </a:r>
            <a:endParaRPr kumimoji="1" lang="en-US" sz="1000" dirty="0">
              <a:solidFill>
                <a:prstClr val="white"/>
              </a:solidFill>
              <a:latin typeface="微软雅黑" pitchFamily="34" charset="-122"/>
              <a:ea typeface="微软雅黑" pitchFamily="34" charset="-122"/>
            </a:endParaRPr>
          </a:p>
        </p:txBody>
      </p:sp>
      <p:sp>
        <p:nvSpPr>
          <p:cNvPr id="9" name="Chevron 8">
            <a:extLst>
              <a:ext uri="{FF2B5EF4-FFF2-40B4-BE49-F238E27FC236}">
                <a16:creationId xmlns:a16="http://schemas.microsoft.com/office/drawing/2014/main" id="{4DC0B5B6-4D51-7E42-B3E3-51013CC9137C}"/>
              </a:ext>
            </a:extLst>
          </p:cNvPr>
          <p:cNvSpPr/>
          <p:nvPr/>
        </p:nvSpPr>
        <p:spPr bwMode="auto">
          <a:xfrm>
            <a:off x="3333724" y="4332230"/>
            <a:ext cx="2327927" cy="246153"/>
          </a:xfrm>
          <a:prstGeom prst="chevron">
            <a:avLst/>
          </a:prstGeom>
          <a:solidFill>
            <a:srgbClr val="3FA9F5"/>
          </a:solidFill>
          <a:ln w="12700" cmpd="sng">
            <a:no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defRPr/>
            </a:pPr>
            <a:r>
              <a:rPr kumimoji="1" lang="zh-CN" altLang="en-US" sz="1000" dirty="0">
                <a:solidFill>
                  <a:prstClr val="white"/>
                </a:solidFill>
                <a:latin typeface="微软雅黑" pitchFamily="34" charset="-122"/>
                <a:ea typeface="微软雅黑" pitchFamily="34" charset="-122"/>
              </a:rPr>
              <a:t>现场</a:t>
            </a:r>
            <a:endParaRPr kumimoji="1" lang="en-US" sz="1000" dirty="0">
              <a:solidFill>
                <a:prstClr val="white"/>
              </a:solidFill>
              <a:latin typeface="微软雅黑" pitchFamily="34" charset="-122"/>
              <a:ea typeface="微软雅黑" pitchFamily="34" charset="-122"/>
            </a:endParaRPr>
          </a:p>
        </p:txBody>
      </p:sp>
      <p:sp>
        <p:nvSpPr>
          <p:cNvPr id="56" name="Rectangle 55">
            <a:extLst>
              <a:ext uri="{FF2B5EF4-FFF2-40B4-BE49-F238E27FC236}">
                <a16:creationId xmlns:a16="http://schemas.microsoft.com/office/drawing/2014/main" id="{0336598D-3D71-824B-AC5B-19098C7E6F9D}"/>
              </a:ext>
            </a:extLst>
          </p:cNvPr>
          <p:cNvSpPr/>
          <p:nvPr/>
        </p:nvSpPr>
        <p:spPr bwMode="auto">
          <a:xfrm>
            <a:off x="2047471" y="5621361"/>
            <a:ext cx="892639" cy="347241"/>
          </a:xfrm>
          <a:prstGeom prst="rect">
            <a:avLst/>
          </a:prstGeom>
          <a:solidFill>
            <a:schemeClr val="bg1">
              <a:lumMod val="75000"/>
            </a:schemeClr>
          </a:solidFill>
          <a:ln w="12700" cmpd="sng">
            <a:no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defRPr/>
            </a:pPr>
            <a:r>
              <a:rPr kumimoji="1" lang="zh-CN" altLang="en-US" sz="1000" b="0" dirty="0">
                <a:solidFill>
                  <a:prstClr val="black"/>
                </a:solidFill>
                <a:latin typeface="微软雅黑" pitchFamily="34" charset="-122"/>
                <a:ea typeface="微软雅黑" pitchFamily="34" charset="-122"/>
              </a:rPr>
              <a:t>直送工地</a:t>
            </a:r>
            <a:endParaRPr kumimoji="1" lang="en-US" sz="1000" b="0" dirty="0">
              <a:solidFill>
                <a:prstClr val="black"/>
              </a:solidFill>
              <a:latin typeface="微软雅黑" pitchFamily="34" charset="-122"/>
              <a:ea typeface="微软雅黑" pitchFamily="34" charset="-122"/>
            </a:endParaRPr>
          </a:p>
        </p:txBody>
      </p:sp>
      <p:sp>
        <p:nvSpPr>
          <p:cNvPr id="57" name="Rectangle 56">
            <a:extLst>
              <a:ext uri="{FF2B5EF4-FFF2-40B4-BE49-F238E27FC236}">
                <a16:creationId xmlns:a16="http://schemas.microsoft.com/office/drawing/2014/main" id="{97F843FD-EC5B-B946-A513-2E7F2FDD350E}"/>
              </a:ext>
            </a:extLst>
          </p:cNvPr>
          <p:cNvSpPr/>
          <p:nvPr/>
        </p:nvSpPr>
        <p:spPr bwMode="auto">
          <a:xfrm>
            <a:off x="3497597" y="4695579"/>
            <a:ext cx="892639" cy="347241"/>
          </a:xfrm>
          <a:prstGeom prst="rect">
            <a:avLst/>
          </a:prstGeom>
          <a:solidFill>
            <a:srgbClr val="FF0000"/>
          </a:solidFill>
          <a:ln w="12700" cmpd="sng">
            <a:no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defRPr/>
            </a:pPr>
            <a:r>
              <a:rPr kumimoji="1" lang="en-US" sz="1000" b="0" dirty="0">
                <a:solidFill>
                  <a:prstClr val="black"/>
                </a:solidFill>
                <a:latin typeface="微软雅黑" pitchFamily="34" charset="-122"/>
                <a:ea typeface="微软雅黑" pitchFamily="34" charset="-122"/>
              </a:rPr>
              <a:t>BCP</a:t>
            </a:r>
            <a:r>
              <a:rPr kumimoji="1" lang="zh-CN" altLang="en-US" sz="1000" b="0" dirty="0">
                <a:solidFill>
                  <a:prstClr val="black"/>
                </a:solidFill>
                <a:latin typeface="微软雅黑" pitchFamily="34" charset="-122"/>
                <a:ea typeface="微软雅黑" pitchFamily="34" charset="-122"/>
              </a:rPr>
              <a:t>收货</a:t>
            </a:r>
            <a:endParaRPr kumimoji="1" lang="en-US" sz="1000" b="0" dirty="0">
              <a:solidFill>
                <a:prstClr val="black"/>
              </a:solidFill>
              <a:latin typeface="微软雅黑" pitchFamily="34" charset="-122"/>
              <a:ea typeface="微软雅黑" pitchFamily="34" charset="-122"/>
            </a:endParaRPr>
          </a:p>
        </p:txBody>
      </p:sp>
      <p:sp>
        <p:nvSpPr>
          <p:cNvPr id="58" name="Rectangle 57">
            <a:extLst>
              <a:ext uri="{FF2B5EF4-FFF2-40B4-BE49-F238E27FC236}">
                <a16:creationId xmlns:a16="http://schemas.microsoft.com/office/drawing/2014/main" id="{A0487344-746A-664D-97DA-B48653192580}"/>
              </a:ext>
            </a:extLst>
          </p:cNvPr>
          <p:cNvSpPr/>
          <p:nvPr/>
        </p:nvSpPr>
        <p:spPr bwMode="auto">
          <a:xfrm>
            <a:off x="3500885" y="5318316"/>
            <a:ext cx="892639" cy="347241"/>
          </a:xfrm>
          <a:prstGeom prst="rect">
            <a:avLst/>
          </a:prstGeom>
          <a:solidFill>
            <a:srgbClr val="FF0000"/>
          </a:solidFill>
          <a:ln w="12700" cmpd="sng">
            <a:no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defRPr/>
            </a:pPr>
            <a:r>
              <a:rPr kumimoji="1" lang="en-US" altLang="zh-CN" sz="1000" b="0" dirty="0">
                <a:solidFill>
                  <a:prstClr val="black"/>
                </a:solidFill>
                <a:latin typeface="微软雅黑" pitchFamily="34" charset="-122"/>
                <a:ea typeface="微软雅黑" pitchFamily="34" charset="-122"/>
              </a:rPr>
              <a:t>BCP</a:t>
            </a:r>
            <a:r>
              <a:rPr kumimoji="1" lang="zh-CN" altLang="en-US" sz="1000" b="0" dirty="0">
                <a:solidFill>
                  <a:prstClr val="black"/>
                </a:solidFill>
                <a:latin typeface="微软雅黑" pitchFamily="34" charset="-122"/>
                <a:ea typeface="微软雅黑" pitchFamily="34" charset="-122"/>
              </a:rPr>
              <a:t>发货</a:t>
            </a:r>
            <a:endParaRPr kumimoji="1" lang="en-US" sz="1000" b="0" dirty="0">
              <a:solidFill>
                <a:prstClr val="black"/>
              </a:solidFill>
              <a:latin typeface="微软雅黑" pitchFamily="34" charset="-122"/>
              <a:ea typeface="微软雅黑" pitchFamily="34" charset="-122"/>
            </a:endParaRPr>
          </a:p>
        </p:txBody>
      </p:sp>
      <p:sp>
        <p:nvSpPr>
          <p:cNvPr id="59" name="Rectangle 58">
            <a:extLst>
              <a:ext uri="{FF2B5EF4-FFF2-40B4-BE49-F238E27FC236}">
                <a16:creationId xmlns:a16="http://schemas.microsoft.com/office/drawing/2014/main" id="{87B0B00A-2A21-9D48-9720-65458D1BC269}"/>
              </a:ext>
            </a:extLst>
          </p:cNvPr>
          <p:cNvSpPr/>
          <p:nvPr/>
        </p:nvSpPr>
        <p:spPr bwMode="auto">
          <a:xfrm>
            <a:off x="3503360" y="5970085"/>
            <a:ext cx="892639" cy="347241"/>
          </a:xfrm>
          <a:prstGeom prst="rect">
            <a:avLst/>
          </a:prstGeom>
          <a:solidFill>
            <a:schemeClr val="bg1">
              <a:lumMod val="75000"/>
            </a:schemeClr>
          </a:solidFill>
          <a:ln w="12700" cmpd="sng">
            <a:no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defRPr/>
            </a:pPr>
            <a:r>
              <a:rPr kumimoji="1" lang="zh-CN" altLang="en-US" sz="1000" b="0" dirty="0">
                <a:solidFill>
                  <a:prstClr val="black"/>
                </a:solidFill>
                <a:latin typeface="微软雅黑" pitchFamily="34" charset="-122"/>
                <a:ea typeface="微软雅黑" pitchFamily="34" charset="-122"/>
              </a:rPr>
              <a:t>现场安装</a:t>
            </a:r>
            <a:endParaRPr kumimoji="1" lang="en-US" sz="1000" b="0" dirty="0">
              <a:solidFill>
                <a:prstClr val="black"/>
              </a:solidFill>
              <a:latin typeface="微软雅黑" pitchFamily="34" charset="-122"/>
              <a:ea typeface="微软雅黑" pitchFamily="34" charset="-122"/>
            </a:endParaRPr>
          </a:p>
        </p:txBody>
      </p:sp>
      <p:sp>
        <p:nvSpPr>
          <p:cNvPr id="60" name="Rectangle 59">
            <a:extLst>
              <a:ext uri="{FF2B5EF4-FFF2-40B4-BE49-F238E27FC236}">
                <a16:creationId xmlns:a16="http://schemas.microsoft.com/office/drawing/2014/main" id="{B4590C32-2C71-0D4D-9FA8-AE6301E3CE42}"/>
              </a:ext>
            </a:extLst>
          </p:cNvPr>
          <p:cNvSpPr/>
          <p:nvPr/>
        </p:nvSpPr>
        <p:spPr bwMode="auto">
          <a:xfrm>
            <a:off x="4739296" y="5970084"/>
            <a:ext cx="892639" cy="347241"/>
          </a:xfrm>
          <a:prstGeom prst="rect">
            <a:avLst/>
          </a:prstGeom>
          <a:solidFill>
            <a:schemeClr val="bg1">
              <a:lumMod val="75000"/>
            </a:schemeClr>
          </a:solidFill>
          <a:ln w="12700" cmpd="sng">
            <a:no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defRPr/>
            </a:pPr>
            <a:r>
              <a:rPr kumimoji="1" lang="zh-CN" altLang="en-US" sz="1000" b="0" dirty="0">
                <a:solidFill>
                  <a:prstClr val="black"/>
                </a:solidFill>
                <a:latin typeface="微软雅黑" pitchFamily="34" charset="-122"/>
                <a:ea typeface="微软雅黑" pitchFamily="34" charset="-122"/>
              </a:rPr>
              <a:t>主机生产订单收货</a:t>
            </a:r>
            <a:endParaRPr kumimoji="1" lang="en-US" sz="1000" b="0" dirty="0">
              <a:solidFill>
                <a:prstClr val="black"/>
              </a:solidFill>
              <a:latin typeface="微软雅黑" pitchFamily="34" charset="-122"/>
              <a:ea typeface="微软雅黑" pitchFamily="34" charset="-122"/>
            </a:endParaRPr>
          </a:p>
        </p:txBody>
      </p:sp>
      <p:cxnSp>
        <p:nvCxnSpPr>
          <p:cNvPr id="12" name="Straight Arrow Connector 11">
            <a:extLst>
              <a:ext uri="{FF2B5EF4-FFF2-40B4-BE49-F238E27FC236}">
                <a16:creationId xmlns:a16="http://schemas.microsoft.com/office/drawing/2014/main" id="{67FCF82D-A2A8-7F41-890A-BFB3395FEB8E}"/>
              </a:ext>
            </a:extLst>
          </p:cNvPr>
          <p:cNvCxnSpPr>
            <a:cxnSpLocks/>
            <a:stCxn id="49" idx="2"/>
            <a:endCxn id="56" idx="0"/>
          </p:cNvCxnSpPr>
          <p:nvPr/>
        </p:nvCxnSpPr>
        <p:spPr bwMode="auto">
          <a:xfrm flipH="1">
            <a:off x="2493791" y="4970247"/>
            <a:ext cx="739" cy="651112"/>
          </a:xfrm>
          <a:prstGeom prst="straightConnector1">
            <a:avLst/>
          </a:prstGeom>
          <a:solidFill>
            <a:schemeClr val="accent1"/>
          </a:solidFill>
          <a:ln w="9525" cap="flat" cmpd="sng" algn="ctr">
            <a:solidFill>
              <a:schemeClr val="accent1">
                <a:lumMod val="75000"/>
              </a:schemeClr>
            </a:solidFill>
            <a:prstDash val="solid"/>
            <a:round/>
            <a:headEnd type="none" w="med" len="med"/>
            <a:tailEnd type="triangle"/>
          </a:ln>
          <a:effectLst/>
        </p:spPr>
      </p:cxnSp>
      <p:cxnSp>
        <p:nvCxnSpPr>
          <p:cNvPr id="17" name="Elbow Connector 16">
            <a:extLst>
              <a:ext uri="{FF2B5EF4-FFF2-40B4-BE49-F238E27FC236}">
                <a16:creationId xmlns:a16="http://schemas.microsoft.com/office/drawing/2014/main" id="{255E4E4B-D803-2B49-97A1-164FA7E9B143}"/>
              </a:ext>
            </a:extLst>
          </p:cNvPr>
          <p:cNvCxnSpPr>
            <a:cxnSpLocks/>
            <a:stCxn id="56" idx="3"/>
            <a:endCxn id="57" idx="1"/>
          </p:cNvCxnSpPr>
          <p:nvPr/>
        </p:nvCxnSpPr>
        <p:spPr bwMode="auto">
          <a:xfrm flipV="1">
            <a:off x="2940110" y="4869198"/>
            <a:ext cx="557487" cy="925782"/>
          </a:xfrm>
          <a:prstGeom prst="bentConnector3">
            <a:avLst/>
          </a:prstGeom>
          <a:solidFill>
            <a:schemeClr val="accent1"/>
          </a:solidFill>
          <a:ln w="9525" cap="flat" cmpd="sng" algn="ctr">
            <a:solidFill>
              <a:schemeClr val="accent1">
                <a:lumMod val="75000"/>
              </a:schemeClr>
            </a:solidFill>
            <a:prstDash val="solid"/>
            <a:round/>
            <a:headEnd type="none" w="med" len="med"/>
            <a:tailEnd type="triangle"/>
          </a:ln>
          <a:effectLst/>
        </p:spPr>
      </p:cxnSp>
      <p:cxnSp>
        <p:nvCxnSpPr>
          <p:cNvPr id="21" name="Straight Arrow Connector 20">
            <a:extLst>
              <a:ext uri="{FF2B5EF4-FFF2-40B4-BE49-F238E27FC236}">
                <a16:creationId xmlns:a16="http://schemas.microsoft.com/office/drawing/2014/main" id="{423EB709-F649-154E-9DC0-7C65F1461D95}"/>
              </a:ext>
            </a:extLst>
          </p:cNvPr>
          <p:cNvCxnSpPr>
            <a:cxnSpLocks/>
            <a:stCxn id="57" idx="2"/>
            <a:endCxn id="58" idx="0"/>
          </p:cNvCxnSpPr>
          <p:nvPr/>
        </p:nvCxnSpPr>
        <p:spPr bwMode="auto">
          <a:xfrm>
            <a:off x="3943916" y="5042818"/>
            <a:ext cx="3288" cy="275496"/>
          </a:xfrm>
          <a:prstGeom prst="straightConnector1">
            <a:avLst/>
          </a:prstGeom>
          <a:solidFill>
            <a:schemeClr val="accent1"/>
          </a:solidFill>
          <a:ln w="9525" cap="flat" cmpd="sng" algn="ctr">
            <a:solidFill>
              <a:schemeClr val="accent1">
                <a:lumMod val="75000"/>
              </a:schemeClr>
            </a:solidFill>
            <a:prstDash val="solid"/>
            <a:round/>
            <a:headEnd type="none" w="med" len="med"/>
            <a:tailEnd type="triangle"/>
          </a:ln>
          <a:effectLst/>
        </p:spPr>
      </p:cxnSp>
      <p:cxnSp>
        <p:nvCxnSpPr>
          <p:cNvPr id="23" name="Straight Arrow Connector 22">
            <a:extLst>
              <a:ext uri="{FF2B5EF4-FFF2-40B4-BE49-F238E27FC236}">
                <a16:creationId xmlns:a16="http://schemas.microsoft.com/office/drawing/2014/main" id="{81092DAA-FCDE-F641-A608-57C6595AA252}"/>
              </a:ext>
            </a:extLst>
          </p:cNvPr>
          <p:cNvCxnSpPr>
            <a:stCxn id="58" idx="2"/>
            <a:endCxn id="59" idx="0"/>
          </p:cNvCxnSpPr>
          <p:nvPr/>
        </p:nvCxnSpPr>
        <p:spPr bwMode="auto">
          <a:xfrm>
            <a:off x="3947205" y="5665555"/>
            <a:ext cx="2475" cy="304528"/>
          </a:xfrm>
          <a:prstGeom prst="straightConnector1">
            <a:avLst/>
          </a:prstGeom>
          <a:solidFill>
            <a:schemeClr val="accent1"/>
          </a:solidFill>
          <a:ln w="9525" cap="flat" cmpd="sng" algn="ctr">
            <a:solidFill>
              <a:schemeClr val="accent1">
                <a:lumMod val="75000"/>
              </a:schemeClr>
            </a:solidFill>
            <a:prstDash val="solid"/>
            <a:round/>
            <a:headEnd type="none" w="med" len="med"/>
            <a:tailEnd type="triangle"/>
          </a:ln>
          <a:effectLst/>
        </p:spPr>
      </p:cxnSp>
      <p:cxnSp>
        <p:nvCxnSpPr>
          <p:cNvPr id="62" name="Elbow Connector 61">
            <a:extLst>
              <a:ext uri="{FF2B5EF4-FFF2-40B4-BE49-F238E27FC236}">
                <a16:creationId xmlns:a16="http://schemas.microsoft.com/office/drawing/2014/main" id="{CDBADBA9-7477-6440-9C57-3E4217C5E457}"/>
              </a:ext>
            </a:extLst>
          </p:cNvPr>
          <p:cNvCxnSpPr>
            <a:cxnSpLocks/>
            <a:stCxn id="59" idx="3"/>
            <a:endCxn id="60" idx="1"/>
          </p:cNvCxnSpPr>
          <p:nvPr/>
        </p:nvCxnSpPr>
        <p:spPr bwMode="auto">
          <a:xfrm flipV="1">
            <a:off x="4395997" y="6143705"/>
            <a:ext cx="343298" cy="1"/>
          </a:xfrm>
          <a:prstGeom prst="bentConnector3">
            <a:avLst>
              <a:gd name="adj1" fmla="val 50000"/>
            </a:avLst>
          </a:prstGeom>
          <a:solidFill>
            <a:schemeClr val="accent1"/>
          </a:solidFill>
          <a:ln w="9525" cap="flat" cmpd="sng" algn="ctr">
            <a:solidFill>
              <a:schemeClr val="accent1">
                <a:lumMod val="75000"/>
              </a:schemeClr>
            </a:solidFill>
            <a:prstDash val="solid"/>
            <a:round/>
            <a:headEnd type="none" w="med" len="med"/>
            <a:tailEnd type="triangle"/>
          </a:ln>
          <a:effectLst/>
        </p:spPr>
      </p:cxnSp>
      <p:sp>
        <p:nvSpPr>
          <p:cNvPr id="32" name="Explosion 1 31">
            <a:extLst>
              <a:ext uri="{FF2B5EF4-FFF2-40B4-BE49-F238E27FC236}">
                <a16:creationId xmlns:a16="http://schemas.microsoft.com/office/drawing/2014/main" id="{6E97BE7F-889A-6B47-BA9C-115315FC89B3}"/>
              </a:ext>
            </a:extLst>
          </p:cNvPr>
          <p:cNvSpPr/>
          <p:nvPr/>
        </p:nvSpPr>
        <p:spPr bwMode="auto">
          <a:xfrm>
            <a:off x="4463644" y="4578383"/>
            <a:ext cx="925286" cy="913553"/>
          </a:xfrm>
          <a:prstGeom prst="irregularSeal1">
            <a:avLst/>
          </a:prstGeom>
          <a:solidFill>
            <a:srgbClr val="FFFF00"/>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defRPr/>
            </a:pPr>
            <a:r>
              <a:rPr kumimoji="1" lang="zh-CN" altLang="en-US" sz="1000" b="0" dirty="0">
                <a:solidFill>
                  <a:srgbClr val="4F81BD">
                    <a:lumMod val="75000"/>
                  </a:srgbClr>
                </a:solidFill>
                <a:latin typeface="微软雅黑" pitchFamily="34" charset="-122"/>
                <a:ea typeface="微软雅黑" pitchFamily="34" charset="-122"/>
              </a:rPr>
              <a:t>收发</a:t>
            </a:r>
            <a:endParaRPr kumimoji="1" lang="en-US" altLang="zh-CN" sz="1000" b="0" dirty="0">
              <a:solidFill>
                <a:srgbClr val="4F81BD">
                  <a:lumMod val="75000"/>
                </a:srgbClr>
              </a:solidFill>
              <a:latin typeface="微软雅黑" pitchFamily="34" charset="-122"/>
              <a:ea typeface="微软雅黑" pitchFamily="34" charset="-122"/>
            </a:endParaRPr>
          </a:p>
          <a:p>
            <a:pPr algn="ctr">
              <a:lnSpc>
                <a:spcPct val="110000"/>
              </a:lnSpc>
              <a:defRPr/>
            </a:pPr>
            <a:r>
              <a:rPr kumimoji="1" lang="zh-CN" altLang="en-US" sz="1000" b="0" dirty="0">
                <a:solidFill>
                  <a:srgbClr val="4F81BD">
                    <a:lumMod val="75000"/>
                  </a:srgbClr>
                </a:solidFill>
                <a:latin typeface="微软雅黑" pitchFamily="34" charset="-122"/>
                <a:ea typeface="微软雅黑" pitchFamily="34" charset="-122"/>
              </a:rPr>
              <a:t>同时</a:t>
            </a:r>
            <a:endParaRPr kumimoji="1" lang="en-US" sz="1000" b="0" dirty="0">
              <a:solidFill>
                <a:srgbClr val="4F81BD">
                  <a:lumMod val="75000"/>
                </a:srgbClr>
              </a:solidFill>
              <a:latin typeface="微软雅黑" pitchFamily="34" charset="-122"/>
              <a:ea typeface="微软雅黑" pitchFamily="34" charset="-122"/>
            </a:endParaRPr>
          </a:p>
        </p:txBody>
      </p:sp>
      <p:sp>
        <p:nvSpPr>
          <p:cNvPr id="61" name="燕尾形 40">
            <a:extLst>
              <a:ext uri="{FF2B5EF4-FFF2-40B4-BE49-F238E27FC236}">
                <a16:creationId xmlns:a16="http://schemas.microsoft.com/office/drawing/2014/main" id="{E1462615-F07B-40B8-882F-15117664DB97}"/>
              </a:ext>
            </a:extLst>
          </p:cNvPr>
          <p:cNvSpPr/>
          <p:nvPr/>
        </p:nvSpPr>
        <p:spPr bwMode="auto">
          <a:xfrm>
            <a:off x="5473224"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pPr>
            <a:r>
              <a:rPr lang="zh-CN" altLang="en-US" sz="1000" kern="0" dirty="0">
                <a:solidFill>
                  <a:schemeClr val="bg1">
                    <a:lumMod val="65000"/>
                  </a:schemeClr>
                </a:solidFill>
                <a:latin typeface="微软雅黑" pitchFamily="34" charset="-122"/>
                <a:ea typeface="微软雅黑" pitchFamily="34" charset="-122"/>
              </a:rPr>
              <a:t>条码</a:t>
            </a:r>
            <a:r>
              <a:rPr lang="zh-CN" altLang="en-US" sz="1000" kern="0">
                <a:solidFill>
                  <a:schemeClr val="bg1">
                    <a:lumMod val="65000"/>
                  </a:schemeClr>
                </a:solidFill>
                <a:latin typeface="微软雅黑" pitchFamily="34" charset="-122"/>
                <a:ea typeface="微软雅黑" pitchFamily="34" charset="-122"/>
              </a:rPr>
              <a:t>应用</a:t>
            </a:r>
            <a:r>
              <a:rPr lang="en-US" altLang="zh-CN" sz="1000" kern="0" dirty="0">
                <a:solidFill>
                  <a:schemeClr val="bg1">
                    <a:lumMod val="65000"/>
                  </a:schemeClr>
                </a:solidFill>
                <a:latin typeface="微软雅黑" pitchFamily="34" charset="-122"/>
                <a:ea typeface="微软雅黑" pitchFamily="34" charset="-122"/>
              </a:rPr>
              <a:t>	</a:t>
            </a:r>
            <a:endParaRPr lang="zh-CN" altLang="en-US" sz="1000" kern="0" dirty="0">
              <a:solidFill>
                <a:schemeClr val="bg1">
                  <a:lumMod val="65000"/>
                </a:schemeClr>
              </a:solidFill>
              <a:latin typeface="微软雅黑" pitchFamily="34" charset="-122"/>
              <a:ea typeface="微软雅黑" pitchFamily="34" charset="-122"/>
            </a:endParaRPr>
          </a:p>
        </p:txBody>
      </p:sp>
      <p:sp>
        <p:nvSpPr>
          <p:cNvPr id="63" name="燕尾形 40">
            <a:extLst>
              <a:ext uri="{FF2B5EF4-FFF2-40B4-BE49-F238E27FC236}">
                <a16:creationId xmlns:a16="http://schemas.microsoft.com/office/drawing/2014/main" id="{8401F0FF-3DB7-44EB-AB47-65AFDCD18640}"/>
              </a:ext>
            </a:extLst>
          </p:cNvPr>
          <p:cNvSpPr/>
          <p:nvPr/>
        </p:nvSpPr>
        <p:spPr bwMode="auto">
          <a:xfrm>
            <a:off x="6169431"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pPr>
            <a:r>
              <a:rPr lang="en-US" altLang="zh-CN" sz="1000" kern="0" dirty="0">
                <a:solidFill>
                  <a:schemeClr val="bg1">
                    <a:lumMod val="65000"/>
                  </a:schemeClr>
                </a:solidFill>
                <a:latin typeface="微软雅黑" pitchFamily="34" charset="-122"/>
                <a:ea typeface="微软雅黑" pitchFamily="34" charset="-122"/>
              </a:rPr>
              <a:t>WM</a:t>
            </a:r>
            <a:r>
              <a:rPr lang="zh-CN" altLang="en-US" sz="1000" kern="0" dirty="0">
                <a:solidFill>
                  <a:schemeClr val="bg1">
                    <a:lumMod val="65000"/>
                  </a:schemeClr>
                </a:solidFill>
                <a:latin typeface="微软雅黑" pitchFamily="34" charset="-122"/>
                <a:ea typeface="微软雅黑" pitchFamily="34" charset="-122"/>
              </a:rPr>
              <a:t>应用</a:t>
            </a:r>
          </a:p>
        </p:txBody>
      </p:sp>
      <p:sp>
        <p:nvSpPr>
          <p:cNvPr id="64" name="燕尾形 40">
            <a:extLst>
              <a:ext uri="{FF2B5EF4-FFF2-40B4-BE49-F238E27FC236}">
                <a16:creationId xmlns:a16="http://schemas.microsoft.com/office/drawing/2014/main" id="{D97103C0-45D0-4810-835F-905E7907B42E}"/>
              </a:ext>
            </a:extLst>
          </p:cNvPr>
          <p:cNvSpPr/>
          <p:nvPr/>
        </p:nvSpPr>
        <p:spPr bwMode="auto">
          <a:xfrm>
            <a:off x="6865638" y="167859"/>
            <a:ext cx="828000" cy="324000"/>
          </a:xfrm>
          <a:prstGeom prst="chevron">
            <a:avLst>
              <a:gd name="adj" fmla="val 36455"/>
            </a:avLst>
          </a:prstGeom>
          <a:solidFill>
            <a:srgbClr val="7889FB"/>
          </a:solidFill>
          <a:ln w="12700" algn="ctr">
            <a:solidFill>
              <a:srgbClr val="000000"/>
            </a:solidFill>
            <a:miter lim="800000"/>
            <a:headEnd/>
            <a:tailEnd/>
          </a:ln>
        </p:spPr>
        <p:txBody>
          <a:bodyPr wrap="none" tIns="72000" anchor="ctr"/>
          <a:lstStyle/>
          <a:p>
            <a:pPr algn="ctr" fontAlgn="auto">
              <a:lnSpc>
                <a:spcPct val="90000"/>
              </a:lnSpc>
              <a:spcBef>
                <a:spcPct val="20000"/>
              </a:spcBef>
              <a:spcAft>
                <a:spcPts val="0"/>
              </a:spcAft>
              <a:buClr>
                <a:srgbClr val="000000"/>
              </a:buClr>
            </a:pPr>
            <a:r>
              <a:rPr lang="zh-CN" altLang="en-US" sz="1000" kern="0" dirty="0">
                <a:latin typeface="微软雅黑" pitchFamily="34" charset="-122"/>
                <a:ea typeface="微软雅黑" pitchFamily="34" charset="-122"/>
              </a:rPr>
              <a:t>配送专题</a:t>
            </a:r>
          </a:p>
        </p:txBody>
      </p:sp>
      <p:sp>
        <p:nvSpPr>
          <p:cNvPr id="65" name="燕尾形 40">
            <a:extLst>
              <a:ext uri="{FF2B5EF4-FFF2-40B4-BE49-F238E27FC236}">
                <a16:creationId xmlns:a16="http://schemas.microsoft.com/office/drawing/2014/main" id="{8CEE1345-F72D-4B10-A6EB-38D4BAC5A60F}"/>
              </a:ext>
            </a:extLst>
          </p:cNvPr>
          <p:cNvSpPr/>
          <p:nvPr/>
        </p:nvSpPr>
        <p:spPr bwMode="auto">
          <a:xfrm>
            <a:off x="7561845"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defRPr/>
            </a:pPr>
            <a:r>
              <a:rPr lang="zh-CN" altLang="en-US" sz="1000" kern="0" dirty="0">
                <a:solidFill>
                  <a:schemeClr val="bg1">
                    <a:lumMod val="65000"/>
                  </a:schemeClr>
                </a:solidFill>
                <a:latin typeface="微软雅黑" pitchFamily="34" charset="-122"/>
                <a:ea typeface="微软雅黑" pitchFamily="34" charset="-122"/>
              </a:rPr>
              <a:t>废料管理</a:t>
            </a:r>
          </a:p>
        </p:txBody>
      </p:sp>
      <p:sp>
        <p:nvSpPr>
          <p:cNvPr id="67" name="燕尾形 40">
            <a:extLst>
              <a:ext uri="{FF2B5EF4-FFF2-40B4-BE49-F238E27FC236}">
                <a16:creationId xmlns:a16="http://schemas.microsoft.com/office/drawing/2014/main" id="{C545D657-845E-428A-92E5-2B10EB389866}"/>
              </a:ext>
            </a:extLst>
          </p:cNvPr>
          <p:cNvSpPr/>
          <p:nvPr/>
        </p:nvSpPr>
        <p:spPr bwMode="auto">
          <a:xfrm>
            <a:off x="8315749" y="155734"/>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defRPr/>
            </a:pPr>
            <a:r>
              <a:rPr lang="zh-CN" altLang="en-US" sz="1000" kern="0" dirty="0" smtClean="0">
                <a:solidFill>
                  <a:schemeClr val="bg1">
                    <a:lumMod val="65000"/>
                  </a:schemeClr>
                </a:solidFill>
                <a:latin typeface="微软雅黑" pitchFamily="34" charset="-122"/>
                <a:ea typeface="微软雅黑" pitchFamily="34" charset="-122"/>
              </a:rPr>
              <a:t>零星领料</a:t>
            </a:r>
            <a:endParaRPr lang="zh-CN" altLang="en-US" sz="1000" kern="0" dirty="0">
              <a:solidFill>
                <a:schemeClr val="bg1">
                  <a:lumMod val="65000"/>
                </a:schemeClr>
              </a:solidFill>
              <a:latin typeface="微软雅黑" pitchFamily="34" charset="-122"/>
              <a:ea typeface="微软雅黑" pitchFamily="34" charset="-122"/>
            </a:endParaRPr>
          </a:p>
        </p:txBody>
      </p:sp>
      <p:sp>
        <p:nvSpPr>
          <p:cNvPr id="68" name="燕尾形 40">
            <a:extLst>
              <a:ext uri="{FF2B5EF4-FFF2-40B4-BE49-F238E27FC236}">
                <a16:creationId xmlns:a16="http://schemas.microsoft.com/office/drawing/2014/main" id="{C545D657-845E-428A-92E5-2B10EB389866}"/>
              </a:ext>
            </a:extLst>
          </p:cNvPr>
          <p:cNvSpPr/>
          <p:nvPr/>
        </p:nvSpPr>
        <p:spPr bwMode="auto">
          <a:xfrm>
            <a:off x="9039324" y="149922"/>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defRPr/>
            </a:pPr>
            <a:r>
              <a:rPr lang="zh-CN" altLang="en-US" sz="1000" kern="0" dirty="0" smtClean="0">
                <a:solidFill>
                  <a:schemeClr val="bg1">
                    <a:lumMod val="65000"/>
                  </a:schemeClr>
                </a:solidFill>
                <a:latin typeface="微软雅黑" pitchFamily="34" charset="-122"/>
                <a:ea typeface="微软雅黑" pitchFamily="34" charset="-122"/>
              </a:rPr>
              <a:t>盘点</a:t>
            </a:r>
            <a:endParaRPr lang="zh-CN" altLang="en-US" sz="1000" kern="0" dirty="0">
              <a:solidFill>
                <a:schemeClr val="bg1">
                  <a:lumMod val="6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680260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C4593-AAE0-4871-990F-DC9096BC65F2}"/>
              </a:ext>
            </a:extLst>
          </p:cNvPr>
          <p:cNvSpPr>
            <a:spLocks noGrp="1"/>
          </p:cNvSpPr>
          <p:nvPr>
            <p:ph type="title"/>
          </p:nvPr>
        </p:nvSpPr>
        <p:spPr/>
        <p:txBody>
          <a:bodyPr/>
          <a:lstStyle/>
          <a:p>
            <a:r>
              <a:rPr lang="zh-CN" altLang="en-US" dirty="0"/>
              <a:t>废料管理专题方案</a:t>
            </a:r>
            <a:endParaRPr lang="en-US" dirty="0"/>
          </a:p>
        </p:txBody>
      </p:sp>
      <p:sp>
        <p:nvSpPr>
          <p:cNvPr id="3" name="TextBox 2">
            <a:extLst>
              <a:ext uri="{FF2B5EF4-FFF2-40B4-BE49-F238E27FC236}">
                <a16:creationId xmlns:a16="http://schemas.microsoft.com/office/drawing/2014/main" id="{66E6B7CA-0208-431B-A8C6-E899C1CF6BAF}"/>
              </a:ext>
            </a:extLst>
          </p:cNvPr>
          <p:cNvSpPr txBox="1"/>
          <p:nvPr/>
        </p:nvSpPr>
        <p:spPr bwMode="auto">
          <a:xfrm>
            <a:off x="7829436" y="1843397"/>
            <a:ext cx="3708972"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endParaRPr lang="en-US" altLang="zh-CN" sz="1600" dirty="0">
              <a:solidFill>
                <a:schemeClr val="tx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
            </a:pPr>
            <a:r>
              <a:rPr lang="zh-CN" altLang="en-US" sz="1400" b="0" dirty="0">
                <a:solidFill>
                  <a:schemeClr val="tx1"/>
                </a:solidFill>
                <a:latin typeface="微软雅黑" panose="020B0503020204020204" pitchFamily="34" charset="-122"/>
                <a:ea typeface="微软雅黑" panose="020B0503020204020204" pitchFamily="34" charset="-122"/>
              </a:rPr>
              <a:t>废钢边角余料做库存管理，通过</a:t>
            </a:r>
            <a:r>
              <a:rPr lang="en-US" altLang="zh-CN" sz="1400" b="0" dirty="0">
                <a:solidFill>
                  <a:schemeClr val="tx1"/>
                </a:solidFill>
                <a:latin typeface="微软雅黑" panose="020B0503020204020204" pitchFamily="34" charset="-122"/>
                <a:ea typeface="微软雅黑" panose="020B0503020204020204" pitchFamily="34" charset="-122"/>
              </a:rPr>
              <a:t>STO</a:t>
            </a:r>
            <a:r>
              <a:rPr lang="zh-CN" altLang="en-US" sz="1400" b="0" dirty="0">
                <a:solidFill>
                  <a:schemeClr val="tx1"/>
                </a:solidFill>
                <a:latin typeface="微软雅黑" panose="020B0503020204020204" pitchFamily="34" charset="-122"/>
                <a:ea typeface="微软雅黑" panose="020B0503020204020204" pitchFamily="34" charset="-122"/>
              </a:rPr>
              <a:t>方式到废料厂，在按照销售模式出库；</a:t>
            </a:r>
            <a:endParaRPr lang="en-US" altLang="zh-CN" sz="1400" b="0" dirty="0">
              <a:solidFill>
                <a:schemeClr val="tx1"/>
              </a:solidFill>
              <a:latin typeface="微软雅黑" panose="020B0503020204020204" pitchFamily="34" charset="-122"/>
              <a:ea typeface="微软雅黑" panose="020B0503020204020204" pitchFamily="34" charset="-122"/>
            </a:endParaRPr>
          </a:p>
          <a:p>
            <a:endParaRPr lang="en-US" altLang="zh-CN" sz="1400" b="0" dirty="0">
              <a:solidFill>
                <a:schemeClr val="tx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
            </a:pPr>
            <a:r>
              <a:rPr lang="zh-CN" altLang="en-US" sz="1400" b="0" dirty="0">
                <a:solidFill>
                  <a:schemeClr val="tx1"/>
                </a:solidFill>
                <a:latin typeface="微软雅黑" panose="020B0503020204020204" pitchFamily="34" charset="-122"/>
                <a:ea typeface="微软雅黑" panose="020B0503020204020204" pitchFamily="34" charset="-122"/>
              </a:rPr>
              <a:t>废品保留现状，报废出库，无价值入废料厂，不做拆解，按数量销售出库；</a:t>
            </a:r>
            <a:endParaRPr lang="en-US" altLang="zh-CN" sz="1400" b="0" dirty="0">
              <a:solidFill>
                <a:schemeClr val="tx1"/>
              </a:solidFill>
              <a:latin typeface="微软雅黑" panose="020B0503020204020204" pitchFamily="34" charset="-122"/>
              <a:ea typeface="微软雅黑" panose="020B0503020204020204" pitchFamily="34" charset="-122"/>
            </a:endParaRPr>
          </a:p>
          <a:p>
            <a:endParaRPr lang="en-US" sz="1400" b="0" dirty="0">
              <a:solidFill>
                <a:schemeClr val="tx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
            </a:pPr>
            <a:r>
              <a:rPr lang="zh-CN" altLang="en-US" sz="1400" b="0" dirty="0">
                <a:solidFill>
                  <a:schemeClr val="tx1"/>
                </a:solidFill>
                <a:latin typeface="微软雅黑" panose="020B0503020204020204" pitchFamily="34" charset="-122"/>
                <a:ea typeface="微软雅黑" panose="020B0503020204020204" pitchFamily="34" charset="-122"/>
              </a:rPr>
              <a:t>其他废料不在</a:t>
            </a:r>
            <a:r>
              <a:rPr lang="en-US" altLang="zh-CN" sz="1400" b="0" dirty="0">
                <a:solidFill>
                  <a:schemeClr val="tx1"/>
                </a:solidFill>
                <a:latin typeface="微软雅黑" panose="020B0503020204020204" pitchFamily="34" charset="-122"/>
                <a:ea typeface="微软雅黑" panose="020B0503020204020204" pitchFamily="34" charset="-122"/>
              </a:rPr>
              <a:t>SAP</a:t>
            </a:r>
            <a:r>
              <a:rPr lang="zh-CN" altLang="en-US" sz="1400" b="0" dirty="0">
                <a:solidFill>
                  <a:schemeClr val="tx1"/>
                </a:solidFill>
                <a:latin typeface="微软雅黑" panose="020B0503020204020204" pitchFamily="34" charset="-122"/>
                <a:ea typeface="微软雅黑" panose="020B0503020204020204" pitchFamily="34" charset="-122"/>
              </a:rPr>
              <a:t>系统管理，只在</a:t>
            </a:r>
            <a:r>
              <a:rPr lang="en-US" altLang="zh-CN" sz="1400" b="0" dirty="0">
                <a:solidFill>
                  <a:schemeClr val="tx1"/>
                </a:solidFill>
                <a:latin typeface="微软雅黑" panose="020B0503020204020204" pitchFamily="34" charset="-122"/>
                <a:ea typeface="微软雅黑" panose="020B0503020204020204" pitchFamily="34" charset="-122"/>
              </a:rPr>
              <a:t>NMAM</a:t>
            </a:r>
            <a:r>
              <a:rPr lang="zh-CN" altLang="en-US" sz="1400" b="0" dirty="0">
                <a:solidFill>
                  <a:schemeClr val="tx1"/>
                </a:solidFill>
                <a:latin typeface="微软雅黑" panose="020B0503020204020204" pitchFamily="34" charset="-122"/>
                <a:ea typeface="微软雅黑" panose="020B0503020204020204" pitchFamily="34" charset="-122"/>
              </a:rPr>
              <a:t>上记录出库重量；</a:t>
            </a:r>
            <a:endParaRPr kumimoji="1" lang="en-US" b="0" dirty="0">
              <a:solidFill>
                <a:srgbClr val="000000"/>
              </a:solidFill>
              <a:latin typeface="微软雅黑"/>
              <a:ea typeface="微软雅黑"/>
              <a:cs typeface="微软雅黑"/>
            </a:endParaRPr>
          </a:p>
        </p:txBody>
      </p:sp>
      <p:sp>
        <p:nvSpPr>
          <p:cNvPr id="35" name="Rectangle 32">
            <a:extLst>
              <a:ext uri="{FF2B5EF4-FFF2-40B4-BE49-F238E27FC236}">
                <a16:creationId xmlns:a16="http://schemas.microsoft.com/office/drawing/2014/main" id="{D1ED781C-314C-4A2E-9100-1F676F1CEEB1}"/>
              </a:ext>
            </a:extLst>
          </p:cNvPr>
          <p:cNvSpPr>
            <a:spLocks noChangeArrowheads="1"/>
          </p:cNvSpPr>
          <p:nvPr/>
        </p:nvSpPr>
        <p:spPr bwMode="auto">
          <a:xfrm>
            <a:off x="7829436" y="4355979"/>
            <a:ext cx="3960000" cy="360000"/>
          </a:xfrm>
          <a:prstGeom prst="rect">
            <a:avLst/>
          </a:prstGeom>
          <a:solidFill>
            <a:schemeClr val="accent1">
              <a:lumMod val="40000"/>
              <a:lumOff val="60000"/>
            </a:schemeClr>
          </a:solidFill>
          <a:ln w="12700">
            <a:noFill/>
            <a:miter lim="800000"/>
            <a:headEnd/>
            <a:tailEnd/>
          </a:ln>
        </p:spPr>
        <p:txBody>
          <a:bodyPr lIns="82550" tIns="41275" rIns="82550" bIns="41275" anchor="ctr"/>
          <a:lstStyle/>
          <a:p>
            <a:pPr algn="ctr" defTabSz="739775"/>
            <a:r>
              <a:rPr lang="zh-CN" altLang="en-US" sz="1400" kern="0" dirty="0">
                <a:solidFill>
                  <a:sysClr val="windowText" lastClr="000000"/>
                </a:solidFill>
                <a:latin typeface="微软雅黑" pitchFamily="34" charset="-122"/>
                <a:ea typeface="微软雅黑" panose="020B0503020204020204" pitchFamily="34" charset="-122"/>
              </a:rPr>
              <a:t>项目优</a:t>
            </a:r>
            <a:r>
              <a:rPr lang="zh-CN" altLang="en-US" sz="1400" kern="0">
                <a:solidFill>
                  <a:sysClr val="windowText" lastClr="000000"/>
                </a:solidFill>
                <a:latin typeface="微软雅黑" pitchFamily="34" charset="-122"/>
                <a:ea typeface="微软雅黑" panose="020B0503020204020204" pitchFamily="34" charset="-122"/>
              </a:rPr>
              <a:t>化点</a:t>
            </a:r>
            <a:endParaRPr lang="en-US" altLang="zh-CN" sz="1400" kern="0" dirty="0">
              <a:solidFill>
                <a:sysClr val="windowText" lastClr="000000"/>
              </a:solidFill>
              <a:latin typeface="微软雅黑" pitchFamily="34" charset="-122"/>
              <a:ea typeface="微软雅黑" panose="020B0503020204020204" pitchFamily="34" charset="-122"/>
            </a:endParaRPr>
          </a:p>
        </p:txBody>
      </p:sp>
      <p:sp>
        <p:nvSpPr>
          <p:cNvPr id="36" name="Rectangle 32">
            <a:extLst>
              <a:ext uri="{FF2B5EF4-FFF2-40B4-BE49-F238E27FC236}">
                <a16:creationId xmlns:a16="http://schemas.microsoft.com/office/drawing/2014/main" id="{C5E08649-BCC2-4740-86D6-B33AB39C4387}"/>
              </a:ext>
            </a:extLst>
          </p:cNvPr>
          <p:cNvSpPr>
            <a:spLocks noChangeArrowheads="1"/>
          </p:cNvSpPr>
          <p:nvPr/>
        </p:nvSpPr>
        <p:spPr bwMode="auto">
          <a:xfrm>
            <a:off x="7829436" y="1600960"/>
            <a:ext cx="3960000" cy="360000"/>
          </a:xfrm>
          <a:prstGeom prst="rect">
            <a:avLst/>
          </a:prstGeom>
          <a:solidFill>
            <a:srgbClr val="9BBB59">
              <a:lumMod val="40000"/>
              <a:lumOff val="60000"/>
            </a:srgbClr>
          </a:solidFill>
          <a:ln w="12700">
            <a:noFill/>
            <a:miter lim="800000"/>
            <a:headEnd/>
            <a:tailEnd/>
          </a:ln>
        </p:spPr>
        <p:txBody>
          <a:bodyPr lIns="82550" tIns="41275" rIns="82550" bIns="41275" anchor="ctr"/>
          <a:lstStyle/>
          <a:p>
            <a:pPr algn="ctr" defTabSz="739775"/>
            <a:r>
              <a:rPr lang="zh-CN" altLang="en-US" sz="1400" kern="0" dirty="0">
                <a:solidFill>
                  <a:sysClr val="windowText" lastClr="000000"/>
                </a:solidFill>
                <a:latin typeface="微软雅黑" pitchFamily="34" charset="-122"/>
                <a:ea typeface="微软雅黑" panose="020B0503020204020204" pitchFamily="34" charset="-122"/>
              </a:rPr>
              <a:t>方案结论</a:t>
            </a:r>
            <a:endParaRPr lang="en-US" altLang="zh-CN" sz="1400" kern="0" dirty="0">
              <a:solidFill>
                <a:sysClr val="windowText" lastClr="000000"/>
              </a:solidFill>
              <a:latin typeface="微软雅黑" pitchFamily="34" charset="-122"/>
              <a:ea typeface="微软雅黑" panose="020B0503020204020204" pitchFamily="34" charset="-122"/>
            </a:endParaRPr>
          </a:p>
        </p:txBody>
      </p:sp>
      <p:sp>
        <p:nvSpPr>
          <p:cNvPr id="37" name="TextBox 36">
            <a:extLst>
              <a:ext uri="{FF2B5EF4-FFF2-40B4-BE49-F238E27FC236}">
                <a16:creationId xmlns:a16="http://schemas.microsoft.com/office/drawing/2014/main" id="{23F9AEC9-A671-444F-ADAB-E60C7320BF95}"/>
              </a:ext>
            </a:extLst>
          </p:cNvPr>
          <p:cNvSpPr txBox="1"/>
          <p:nvPr/>
        </p:nvSpPr>
        <p:spPr bwMode="auto">
          <a:xfrm>
            <a:off x="7812153" y="4576269"/>
            <a:ext cx="3708972" cy="141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endParaRPr lang="en-US" altLang="zh-CN" sz="1600" dirty="0">
              <a:solidFill>
                <a:schemeClr val="tx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
            </a:pPr>
            <a:r>
              <a:rPr lang="zh-CN" altLang="en-US" sz="1400" b="0" kern="0" dirty="0">
                <a:solidFill>
                  <a:schemeClr val="tx1"/>
                </a:solidFill>
                <a:latin typeface="微软雅黑" panose="020B0503020204020204" pitchFamily="34" charset="-122"/>
                <a:ea typeface="微软雅黑" panose="020B0503020204020204" pitchFamily="34" charset="-122"/>
              </a:rPr>
              <a:t>对废钢边角余料实现了收发存管理，数据透明化；</a:t>
            </a:r>
            <a:endParaRPr lang="en-US" altLang="zh-CN" sz="1400" b="0" kern="0" dirty="0">
              <a:solidFill>
                <a:schemeClr val="tx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
            </a:pPr>
            <a:r>
              <a:rPr lang="zh-CN" altLang="en-US" sz="1400" b="0" kern="0" dirty="0">
                <a:solidFill>
                  <a:schemeClr val="tx1"/>
                </a:solidFill>
                <a:latin typeface="微软雅黑" panose="020B0503020204020204" pitchFamily="34" charset="-122"/>
                <a:ea typeface="微软雅黑" panose="020B0503020204020204" pitchFamily="34" charset="-122"/>
              </a:rPr>
              <a:t>通过副产品收货的理论值和过磅得到的实际值比较，更精确的分析到钢板的利用率；</a:t>
            </a:r>
            <a:endParaRPr lang="en-US" altLang="zh-CN" sz="1400" b="0" kern="0" dirty="0">
              <a:solidFill>
                <a:schemeClr val="tx1"/>
              </a:solidFill>
              <a:latin typeface="微软雅黑" panose="020B0503020204020204" pitchFamily="34" charset="-122"/>
              <a:ea typeface="微软雅黑" panose="020B0503020204020204" pitchFamily="34" charset="-122"/>
            </a:endParaRPr>
          </a:p>
        </p:txBody>
      </p:sp>
      <p:sp>
        <p:nvSpPr>
          <p:cNvPr id="39" name="矩形 73">
            <a:extLst>
              <a:ext uri="{FF2B5EF4-FFF2-40B4-BE49-F238E27FC236}">
                <a16:creationId xmlns:a16="http://schemas.microsoft.com/office/drawing/2014/main" id="{BBA94647-5C12-4684-A381-50CED8B033C9}"/>
              </a:ext>
            </a:extLst>
          </p:cNvPr>
          <p:cNvSpPr/>
          <p:nvPr/>
        </p:nvSpPr>
        <p:spPr bwMode="auto">
          <a:xfrm>
            <a:off x="414440" y="1405457"/>
            <a:ext cx="1230986" cy="420057"/>
          </a:xfrm>
          <a:prstGeom prst="rect">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废钢副产品入库</a:t>
            </a:r>
          </a:p>
        </p:txBody>
      </p:sp>
      <p:sp>
        <p:nvSpPr>
          <p:cNvPr id="40" name="矩形 73">
            <a:extLst>
              <a:ext uri="{FF2B5EF4-FFF2-40B4-BE49-F238E27FC236}">
                <a16:creationId xmlns:a16="http://schemas.microsoft.com/office/drawing/2014/main" id="{0BDC2C98-867F-4737-8967-BC9C19EF3C83}"/>
              </a:ext>
            </a:extLst>
          </p:cNvPr>
          <p:cNvSpPr/>
          <p:nvPr/>
        </p:nvSpPr>
        <p:spPr bwMode="auto">
          <a:xfrm>
            <a:off x="414440" y="2821272"/>
            <a:ext cx="1230986" cy="420057"/>
          </a:xfrm>
          <a:prstGeom prst="rect">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线边库</a:t>
            </a:r>
            <a:r>
              <a:rPr kumimoji="1" lang="en-US" altLang="zh-CN" b="0" dirty="0">
                <a:solidFill>
                  <a:prstClr val="black"/>
                </a:solidFill>
                <a:latin typeface="微软雅黑" panose="020B0503020204020204" pitchFamily="34" charset="-122"/>
                <a:ea typeface="微软雅黑" panose="020B0503020204020204" pitchFamily="34" charset="-122"/>
              </a:rPr>
              <a:t>X010</a:t>
            </a:r>
            <a:endParaRPr kumimoji="1" lang="zh-CN" altLang="en-US" b="0" dirty="0">
              <a:solidFill>
                <a:prstClr val="black"/>
              </a:solidFill>
              <a:latin typeface="微软雅黑" panose="020B0503020204020204" pitchFamily="34" charset="-122"/>
              <a:ea typeface="微软雅黑" panose="020B0503020204020204" pitchFamily="34" charset="-122"/>
            </a:endParaRPr>
          </a:p>
        </p:txBody>
      </p:sp>
      <p:sp>
        <p:nvSpPr>
          <p:cNvPr id="41" name="矩形 73">
            <a:extLst>
              <a:ext uri="{FF2B5EF4-FFF2-40B4-BE49-F238E27FC236}">
                <a16:creationId xmlns:a16="http://schemas.microsoft.com/office/drawing/2014/main" id="{501F1DD4-6072-406C-B53B-9D7B07C56242}"/>
              </a:ext>
            </a:extLst>
          </p:cNvPr>
          <p:cNvSpPr/>
          <p:nvPr/>
        </p:nvSpPr>
        <p:spPr bwMode="auto">
          <a:xfrm>
            <a:off x="3174640" y="2036763"/>
            <a:ext cx="1255957" cy="462213"/>
          </a:xfrm>
          <a:prstGeom prst="rect">
            <a:avLst/>
          </a:prstGeom>
          <a:solidFill>
            <a:srgbClr val="FFC00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过磅公司间交易至废料厂</a:t>
            </a:r>
          </a:p>
        </p:txBody>
      </p:sp>
      <p:sp>
        <p:nvSpPr>
          <p:cNvPr id="42" name="Rectangle 41">
            <a:extLst>
              <a:ext uri="{FF2B5EF4-FFF2-40B4-BE49-F238E27FC236}">
                <a16:creationId xmlns:a16="http://schemas.microsoft.com/office/drawing/2014/main" id="{1E7222C1-C90A-44C6-BBA4-E56A76218DB3}"/>
              </a:ext>
            </a:extLst>
          </p:cNvPr>
          <p:cNvSpPr/>
          <p:nvPr/>
        </p:nvSpPr>
        <p:spPr bwMode="auto">
          <a:xfrm>
            <a:off x="1883801" y="1943279"/>
            <a:ext cx="1069789" cy="247979"/>
          </a:xfrm>
          <a:prstGeom prst="rect">
            <a:avLst/>
          </a:prstGeom>
          <a:no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跨公司业务</a:t>
            </a:r>
            <a:endParaRPr kumimoji="1" lang="en-US" b="0" dirty="0">
              <a:solidFill>
                <a:prstClr val="black"/>
              </a:solidFill>
              <a:latin typeface="微软雅黑" panose="020B0503020204020204" pitchFamily="34" charset="-122"/>
              <a:ea typeface="微软雅黑" panose="020B0503020204020204" pitchFamily="34" charset="-122"/>
            </a:endParaRPr>
          </a:p>
        </p:txBody>
      </p:sp>
      <p:cxnSp>
        <p:nvCxnSpPr>
          <p:cNvPr id="43" name="Straight Arrow Connector 42">
            <a:extLst>
              <a:ext uri="{FF2B5EF4-FFF2-40B4-BE49-F238E27FC236}">
                <a16:creationId xmlns:a16="http://schemas.microsoft.com/office/drawing/2014/main" id="{0B4F6CF6-CB57-4C3B-BB25-FFF7F1535EC5}"/>
              </a:ext>
            </a:extLst>
          </p:cNvPr>
          <p:cNvCxnSpPr>
            <a:stCxn id="39" idx="2"/>
            <a:endCxn id="40" idx="0"/>
          </p:cNvCxnSpPr>
          <p:nvPr/>
        </p:nvCxnSpPr>
        <p:spPr bwMode="auto">
          <a:xfrm>
            <a:off x="1029933" y="1825514"/>
            <a:ext cx="0" cy="995758"/>
          </a:xfrm>
          <a:prstGeom prst="straightConnector1">
            <a:avLst/>
          </a:prstGeom>
          <a:solidFill>
            <a:schemeClr val="accent1"/>
          </a:solidFill>
          <a:ln w="19050" cap="flat" cmpd="sng" algn="ctr">
            <a:solidFill>
              <a:schemeClr val="tx2">
                <a:lumMod val="75000"/>
              </a:schemeClr>
            </a:solidFill>
            <a:prstDash val="solid"/>
            <a:round/>
            <a:headEnd type="none" w="med" len="med"/>
            <a:tailEnd type="triangle"/>
          </a:ln>
          <a:effectLst/>
        </p:spPr>
      </p:cxnSp>
      <p:sp>
        <p:nvSpPr>
          <p:cNvPr id="45" name="矩形 73">
            <a:extLst>
              <a:ext uri="{FF2B5EF4-FFF2-40B4-BE49-F238E27FC236}">
                <a16:creationId xmlns:a16="http://schemas.microsoft.com/office/drawing/2014/main" id="{08B26165-C80E-40E1-A3CF-B9FEAA8527BD}"/>
              </a:ext>
            </a:extLst>
          </p:cNvPr>
          <p:cNvSpPr/>
          <p:nvPr/>
        </p:nvSpPr>
        <p:spPr bwMode="auto">
          <a:xfrm>
            <a:off x="6213902" y="2817305"/>
            <a:ext cx="1150040" cy="420057"/>
          </a:xfrm>
          <a:prstGeom prst="rect">
            <a:avLst/>
          </a:prstGeom>
          <a:solidFill>
            <a:srgbClr val="FFFF0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根据销售订单做出门单</a:t>
            </a:r>
          </a:p>
        </p:txBody>
      </p:sp>
      <p:sp>
        <p:nvSpPr>
          <p:cNvPr id="46" name="Rectangle 45">
            <a:extLst>
              <a:ext uri="{FF2B5EF4-FFF2-40B4-BE49-F238E27FC236}">
                <a16:creationId xmlns:a16="http://schemas.microsoft.com/office/drawing/2014/main" id="{EFD0BCC2-0121-4640-8CC0-810CAD34919A}"/>
              </a:ext>
            </a:extLst>
          </p:cNvPr>
          <p:cNvSpPr/>
          <p:nvPr/>
        </p:nvSpPr>
        <p:spPr bwMode="auto">
          <a:xfrm>
            <a:off x="5399516" y="2541045"/>
            <a:ext cx="1069789" cy="247979"/>
          </a:xfrm>
          <a:prstGeom prst="rect">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000" b="0" dirty="0">
                <a:solidFill>
                  <a:schemeClr val="tx1"/>
                </a:solidFill>
                <a:latin typeface="微软雅黑" pitchFamily="34" charset="-122"/>
                <a:ea typeface="微软雅黑" pitchFamily="34" charset="-122"/>
              </a:rPr>
              <a:t>销售订单</a:t>
            </a:r>
            <a:endParaRPr kumimoji="1" lang="en-US" sz="1000" b="0" dirty="0">
              <a:solidFill>
                <a:schemeClr val="tx1"/>
              </a:solidFill>
              <a:latin typeface="微软雅黑" pitchFamily="34" charset="-122"/>
              <a:ea typeface="微软雅黑" pitchFamily="34" charset="-122"/>
            </a:endParaRPr>
          </a:p>
        </p:txBody>
      </p:sp>
      <p:sp>
        <p:nvSpPr>
          <p:cNvPr id="47" name="矩形 73">
            <a:extLst>
              <a:ext uri="{FF2B5EF4-FFF2-40B4-BE49-F238E27FC236}">
                <a16:creationId xmlns:a16="http://schemas.microsoft.com/office/drawing/2014/main" id="{19FED90A-7B1E-4E73-9323-7EA691F91E7F}"/>
              </a:ext>
            </a:extLst>
          </p:cNvPr>
          <p:cNvSpPr/>
          <p:nvPr/>
        </p:nvSpPr>
        <p:spPr bwMode="auto">
          <a:xfrm>
            <a:off x="3169622" y="3563727"/>
            <a:ext cx="1255956" cy="462213"/>
          </a:xfrm>
          <a:prstGeom prst="rect">
            <a:avLst/>
          </a:prstGeom>
          <a:solidFill>
            <a:srgbClr val="FFC00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过磅移库至废料厂</a:t>
            </a:r>
          </a:p>
        </p:txBody>
      </p:sp>
      <p:cxnSp>
        <p:nvCxnSpPr>
          <p:cNvPr id="48" name="Connector: Elbow 47">
            <a:extLst>
              <a:ext uri="{FF2B5EF4-FFF2-40B4-BE49-F238E27FC236}">
                <a16:creationId xmlns:a16="http://schemas.microsoft.com/office/drawing/2014/main" id="{9477D5F7-9369-405D-B4B4-86C73A4749CE}"/>
              </a:ext>
            </a:extLst>
          </p:cNvPr>
          <p:cNvCxnSpPr>
            <a:stCxn id="40" idx="3"/>
            <a:endCxn id="41" idx="1"/>
          </p:cNvCxnSpPr>
          <p:nvPr/>
        </p:nvCxnSpPr>
        <p:spPr bwMode="auto">
          <a:xfrm flipV="1">
            <a:off x="1645426" y="2267870"/>
            <a:ext cx="1529214" cy="763431"/>
          </a:xfrm>
          <a:prstGeom prst="bentConnector3">
            <a:avLst/>
          </a:prstGeom>
          <a:solidFill>
            <a:schemeClr val="accent1"/>
          </a:solidFill>
          <a:ln w="19050" cap="flat" cmpd="sng" algn="ctr">
            <a:solidFill>
              <a:schemeClr val="tx2">
                <a:lumMod val="75000"/>
              </a:schemeClr>
            </a:solidFill>
            <a:prstDash val="solid"/>
            <a:round/>
            <a:headEnd type="none" w="med" len="med"/>
            <a:tailEnd type="triangle"/>
          </a:ln>
          <a:effectLst/>
        </p:spPr>
      </p:cxnSp>
      <p:cxnSp>
        <p:nvCxnSpPr>
          <p:cNvPr id="49" name="Connector: Elbow 48">
            <a:extLst>
              <a:ext uri="{FF2B5EF4-FFF2-40B4-BE49-F238E27FC236}">
                <a16:creationId xmlns:a16="http://schemas.microsoft.com/office/drawing/2014/main" id="{859D9FC5-8117-4B58-BFAA-A2FEFCD39E27}"/>
              </a:ext>
            </a:extLst>
          </p:cNvPr>
          <p:cNvCxnSpPr>
            <a:stCxn id="40" idx="3"/>
            <a:endCxn id="47" idx="1"/>
          </p:cNvCxnSpPr>
          <p:nvPr/>
        </p:nvCxnSpPr>
        <p:spPr bwMode="auto">
          <a:xfrm>
            <a:off x="1645426" y="3031301"/>
            <a:ext cx="1524196" cy="763533"/>
          </a:xfrm>
          <a:prstGeom prst="bentConnector3">
            <a:avLst/>
          </a:prstGeom>
          <a:solidFill>
            <a:schemeClr val="accent1"/>
          </a:solidFill>
          <a:ln w="19050" cap="flat" cmpd="sng" algn="ctr">
            <a:solidFill>
              <a:schemeClr val="tx2">
                <a:lumMod val="75000"/>
              </a:schemeClr>
            </a:solidFill>
            <a:prstDash val="solid"/>
            <a:round/>
            <a:headEnd type="none" w="med" len="med"/>
            <a:tailEnd type="triangle"/>
          </a:ln>
          <a:effectLst/>
        </p:spPr>
      </p:cxnSp>
      <p:cxnSp>
        <p:nvCxnSpPr>
          <p:cNvPr id="50" name="Connector: Elbow 49">
            <a:extLst>
              <a:ext uri="{FF2B5EF4-FFF2-40B4-BE49-F238E27FC236}">
                <a16:creationId xmlns:a16="http://schemas.microsoft.com/office/drawing/2014/main" id="{B236F181-7AC3-4A95-A8DC-10EA17F03F69}"/>
              </a:ext>
            </a:extLst>
          </p:cNvPr>
          <p:cNvCxnSpPr>
            <a:cxnSpLocks/>
            <a:stCxn id="41" idx="3"/>
            <a:endCxn id="45" idx="1"/>
          </p:cNvCxnSpPr>
          <p:nvPr/>
        </p:nvCxnSpPr>
        <p:spPr bwMode="auto">
          <a:xfrm>
            <a:off x="4430597" y="2267870"/>
            <a:ext cx="1783305" cy="759464"/>
          </a:xfrm>
          <a:prstGeom prst="bentConnector3">
            <a:avLst/>
          </a:prstGeom>
          <a:solidFill>
            <a:schemeClr val="accent1"/>
          </a:solidFill>
          <a:ln w="19050" cap="flat" cmpd="sng" algn="ctr">
            <a:solidFill>
              <a:schemeClr val="tx2">
                <a:lumMod val="75000"/>
              </a:schemeClr>
            </a:solidFill>
            <a:prstDash val="solid"/>
            <a:round/>
            <a:headEnd type="none" w="med" len="med"/>
            <a:tailEnd type="triangle"/>
          </a:ln>
          <a:effectLst/>
        </p:spPr>
      </p:cxnSp>
      <p:cxnSp>
        <p:nvCxnSpPr>
          <p:cNvPr id="51" name="Connector: Elbow 50">
            <a:extLst>
              <a:ext uri="{FF2B5EF4-FFF2-40B4-BE49-F238E27FC236}">
                <a16:creationId xmlns:a16="http://schemas.microsoft.com/office/drawing/2014/main" id="{007452B1-A92F-498F-9681-1E64C1C71685}"/>
              </a:ext>
            </a:extLst>
          </p:cNvPr>
          <p:cNvCxnSpPr>
            <a:stCxn id="47" idx="3"/>
            <a:endCxn id="45" idx="1"/>
          </p:cNvCxnSpPr>
          <p:nvPr/>
        </p:nvCxnSpPr>
        <p:spPr bwMode="auto">
          <a:xfrm flipV="1">
            <a:off x="4425578" y="3027334"/>
            <a:ext cx="1788324" cy="767500"/>
          </a:xfrm>
          <a:prstGeom prst="bentConnector3">
            <a:avLst>
              <a:gd name="adj1" fmla="val 50527"/>
            </a:avLst>
          </a:prstGeom>
          <a:solidFill>
            <a:schemeClr val="accent1"/>
          </a:solidFill>
          <a:ln w="19050" cap="flat" cmpd="sng" algn="ctr">
            <a:solidFill>
              <a:schemeClr val="tx2">
                <a:lumMod val="75000"/>
              </a:schemeClr>
            </a:solidFill>
            <a:prstDash val="solid"/>
            <a:round/>
            <a:headEnd type="none" w="med" len="med"/>
            <a:tailEnd type="triangle"/>
          </a:ln>
          <a:effectLst/>
        </p:spPr>
      </p:cxnSp>
      <p:sp>
        <p:nvSpPr>
          <p:cNvPr id="52" name="矩形 73">
            <a:extLst>
              <a:ext uri="{FF2B5EF4-FFF2-40B4-BE49-F238E27FC236}">
                <a16:creationId xmlns:a16="http://schemas.microsoft.com/office/drawing/2014/main" id="{CF918221-94AF-4F08-8A3C-FF05272FCDF0}"/>
              </a:ext>
            </a:extLst>
          </p:cNvPr>
          <p:cNvSpPr/>
          <p:nvPr/>
        </p:nvSpPr>
        <p:spPr bwMode="auto">
          <a:xfrm>
            <a:off x="414440" y="4348236"/>
            <a:ext cx="1230986" cy="420057"/>
          </a:xfrm>
          <a:prstGeom prst="rect">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报废出库</a:t>
            </a:r>
          </a:p>
        </p:txBody>
      </p:sp>
      <p:sp>
        <p:nvSpPr>
          <p:cNvPr id="53" name="矩形 73">
            <a:extLst>
              <a:ext uri="{FF2B5EF4-FFF2-40B4-BE49-F238E27FC236}">
                <a16:creationId xmlns:a16="http://schemas.microsoft.com/office/drawing/2014/main" id="{49BC617D-D3EC-41A9-BBBC-25F09E0EEA17}"/>
              </a:ext>
            </a:extLst>
          </p:cNvPr>
          <p:cNvSpPr/>
          <p:nvPr/>
        </p:nvSpPr>
        <p:spPr bwMode="auto">
          <a:xfrm>
            <a:off x="414440" y="5455143"/>
            <a:ext cx="1230986" cy="420057"/>
          </a:xfrm>
          <a:prstGeom prst="rect">
            <a:avLst/>
          </a:prstGeom>
          <a:solidFill>
            <a:srgbClr val="00B0F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废品</a:t>
            </a:r>
            <a:r>
              <a:rPr kumimoji="1" lang="en-US" altLang="zh-CN" b="0" dirty="0">
                <a:solidFill>
                  <a:prstClr val="black"/>
                </a:solidFill>
                <a:latin typeface="微软雅黑" panose="020B0503020204020204" pitchFamily="34" charset="-122"/>
                <a:ea typeface="微软雅黑" panose="020B0503020204020204" pitchFamily="34" charset="-122"/>
              </a:rPr>
              <a:t>OA</a:t>
            </a:r>
            <a:r>
              <a:rPr kumimoji="1" lang="zh-CN" altLang="en-US" b="0" dirty="0">
                <a:solidFill>
                  <a:prstClr val="black"/>
                </a:solidFill>
                <a:latin typeface="微软雅黑" panose="020B0503020204020204" pitchFamily="34" charset="-122"/>
                <a:ea typeface="微软雅黑" panose="020B0503020204020204" pitchFamily="34" charset="-122"/>
              </a:rPr>
              <a:t>提报</a:t>
            </a:r>
          </a:p>
        </p:txBody>
      </p:sp>
      <p:sp>
        <p:nvSpPr>
          <p:cNvPr id="54" name="矩形 73">
            <a:extLst>
              <a:ext uri="{FF2B5EF4-FFF2-40B4-BE49-F238E27FC236}">
                <a16:creationId xmlns:a16="http://schemas.microsoft.com/office/drawing/2014/main" id="{D63E6454-1012-485D-A638-59D66423D2CF}"/>
              </a:ext>
            </a:extLst>
          </p:cNvPr>
          <p:cNvSpPr/>
          <p:nvPr/>
        </p:nvSpPr>
        <p:spPr bwMode="auto">
          <a:xfrm>
            <a:off x="3169622" y="4348236"/>
            <a:ext cx="1230986" cy="420057"/>
          </a:xfrm>
          <a:prstGeom prst="rect">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无价值入废料厂</a:t>
            </a:r>
          </a:p>
        </p:txBody>
      </p:sp>
      <p:sp>
        <p:nvSpPr>
          <p:cNvPr id="55" name="矩形 73">
            <a:extLst>
              <a:ext uri="{FF2B5EF4-FFF2-40B4-BE49-F238E27FC236}">
                <a16:creationId xmlns:a16="http://schemas.microsoft.com/office/drawing/2014/main" id="{C9A2A314-0670-4CD3-B69F-FDB579386A75}"/>
              </a:ext>
            </a:extLst>
          </p:cNvPr>
          <p:cNvSpPr/>
          <p:nvPr/>
        </p:nvSpPr>
        <p:spPr bwMode="auto">
          <a:xfrm>
            <a:off x="6213902" y="4348236"/>
            <a:ext cx="1150040" cy="420057"/>
          </a:xfrm>
          <a:prstGeom prst="rect">
            <a:avLst/>
          </a:prstGeom>
          <a:solidFill>
            <a:srgbClr val="FFFF0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根据销售订单做出门单</a:t>
            </a:r>
          </a:p>
        </p:txBody>
      </p:sp>
      <p:cxnSp>
        <p:nvCxnSpPr>
          <p:cNvPr id="6" name="Straight Arrow Connector 5">
            <a:extLst>
              <a:ext uri="{FF2B5EF4-FFF2-40B4-BE49-F238E27FC236}">
                <a16:creationId xmlns:a16="http://schemas.microsoft.com/office/drawing/2014/main" id="{3C476BCC-23F7-4847-AC0C-810902C9BF79}"/>
              </a:ext>
            </a:extLst>
          </p:cNvPr>
          <p:cNvCxnSpPr>
            <a:stCxn id="53" idx="0"/>
            <a:endCxn id="52" idx="2"/>
          </p:cNvCxnSpPr>
          <p:nvPr/>
        </p:nvCxnSpPr>
        <p:spPr bwMode="auto">
          <a:xfrm flipV="1">
            <a:off x="1029933" y="4768293"/>
            <a:ext cx="0" cy="686850"/>
          </a:xfrm>
          <a:prstGeom prst="straightConnector1">
            <a:avLst/>
          </a:prstGeom>
          <a:solidFill>
            <a:schemeClr val="accent1"/>
          </a:solidFill>
          <a:ln w="9525" cap="flat" cmpd="sng" algn="ctr">
            <a:solidFill>
              <a:schemeClr val="accent1">
                <a:lumMod val="75000"/>
              </a:schemeClr>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1D8B22C5-9482-4CBB-805F-2341C85335CE}"/>
              </a:ext>
            </a:extLst>
          </p:cNvPr>
          <p:cNvCxnSpPr>
            <a:stCxn id="52" idx="3"/>
            <a:endCxn id="54" idx="1"/>
          </p:cNvCxnSpPr>
          <p:nvPr/>
        </p:nvCxnSpPr>
        <p:spPr bwMode="auto">
          <a:xfrm>
            <a:off x="1645426" y="4558265"/>
            <a:ext cx="1524196" cy="0"/>
          </a:xfrm>
          <a:prstGeom prst="straightConnector1">
            <a:avLst/>
          </a:prstGeom>
          <a:solidFill>
            <a:schemeClr val="accent1"/>
          </a:solidFill>
          <a:ln w="9525" cap="flat" cmpd="sng" algn="ctr">
            <a:solidFill>
              <a:schemeClr val="accent1">
                <a:lumMod val="75000"/>
              </a:schemeClr>
            </a:solidFill>
            <a:prstDash val="solid"/>
            <a:round/>
            <a:headEnd type="none" w="med" len="med"/>
            <a:tailEnd type="triangle"/>
          </a:ln>
          <a:effectLst/>
        </p:spPr>
      </p:cxnSp>
      <p:cxnSp>
        <p:nvCxnSpPr>
          <p:cNvPr id="56" name="Straight Arrow Connector 55">
            <a:extLst>
              <a:ext uri="{FF2B5EF4-FFF2-40B4-BE49-F238E27FC236}">
                <a16:creationId xmlns:a16="http://schemas.microsoft.com/office/drawing/2014/main" id="{59BA1066-2BEB-4AC3-988C-704A9744FF28}"/>
              </a:ext>
            </a:extLst>
          </p:cNvPr>
          <p:cNvCxnSpPr>
            <a:stCxn id="54" idx="3"/>
            <a:endCxn id="55" idx="1"/>
          </p:cNvCxnSpPr>
          <p:nvPr/>
        </p:nvCxnSpPr>
        <p:spPr bwMode="auto">
          <a:xfrm>
            <a:off x="4400608" y="4558265"/>
            <a:ext cx="1813294" cy="0"/>
          </a:xfrm>
          <a:prstGeom prst="straightConnector1">
            <a:avLst/>
          </a:prstGeom>
          <a:solidFill>
            <a:schemeClr val="accent1"/>
          </a:solidFill>
          <a:ln w="9525" cap="flat" cmpd="sng" algn="ctr">
            <a:solidFill>
              <a:schemeClr val="accent1">
                <a:lumMod val="75000"/>
              </a:schemeClr>
            </a:solidFill>
            <a:prstDash val="solid"/>
            <a:round/>
            <a:headEnd type="none" w="med" len="med"/>
            <a:tailEnd type="triangle"/>
          </a:ln>
          <a:effectLst/>
        </p:spPr>
      </p:cxnSp>
      <p:sp>
        <p:nvSpPr>
          <p:cNvPr id="57" name="Rectangle 56">
            <a:extLst>
              <a:ext uri="{FF2B5EF4-FFF2-40B4-BE49-F238E27FC236}">
                <a16:creationId xmlns:a16="http://schemas.microsoft.com/office/drawing/2014/main" id="{4C0E0EF3-BA8D-4047-A369-21A167C0711F}"/>
              </a:ext>
            </a:extLst>
          </p:cNvPr>
          <p:cNvSpPr/>
          <p:nvPr/>
        </p:nvSpPr>
        <p:spPr bwMode="auto">
          <a:xfrm>
            <a:off x="5048677" y="4267222"/>
            <a:ext cx="1069789" cy="247979"/>
          </a:xfrm>
          <a:prstGeom prst="rect">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000" b="0" dirty="0">
                <a:solidFill>
                  <a:schemeClr val="tx1"/>
                </a:solidFill>
                <a:latin typeface="微软雅黑" pitchFamily="34" charset="-122"/>
                <a:ea typeface="微软雅黑" pitchFamily="34" charset="-122"/>
              </a:rPr>
              <a:t>销售订单</a:t>
            </a:r>
            <a:endParaRPr kumimoji="1" lang="en-US" sz="1000" b="0" dirty="0">
              <a:solidFill>
                <a:schemeClr val="tx1"/>
              </a:solidFill>
              <a:latin typeface="微软雅黑" pitchFamily="34" charset="-122"/>
              <a:ea typeface="微软雅黑" pitchFamily="34" charset="-122"/>
            </a:endParaRPr>
          </a:p>
        </p:txBody>
      </p:sp>
      <p:sp>
        <p:nvSpPr>
          <p:cNvPr id="58" name="Rectangle 57">
            <a:extLst>
              <a:ext uri="{FF2B5EF4-FFF2-40B4-BE49-F238E27FC236}">
                <a16:creationId xmlns:a16="http://schemas.microsoft.com/office/drawing/2014/main" id="{60189222-1588-4BBF-8CA0-CACD1C1D1E5C}"/>
              </a:ext>
            </a:extLst>
          </p:cNvPr>
          <p:cNvSpPr/>
          <p:nvPr/>
        </p:nvSpPr>
        <p:spPr bwMode="auto">
          <a:xfrm>
            <a:off x="1887007" y="3880873"/>
            <a:ext cx="1069789" cy="247979"/>
          </a:xfrm>
          <a:prstGeom prst="rect">
            <a:avLst/>
          </a:prstGeom>
          <a:no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单独公司业务</a:t>
            </a:r>
            <a:endParaRPr kumimoji="1" lang="en-US" b="0" dirty="0">
              <a:solidFill>
                <a:prstClr val="black"/>
              </a:solidFill>
              <a:latin typeface="微软雅黑" panose="020B0503020204020204" pitchFamily="34" charset="-122"/>
              <a:ea typeface="微软雅黑" panose="020B0503020204020204" pitchFamily="34" charset="-122"/>
            </a:endParaRPr>
          </a:p>
        </p:txBody>
      </p:sp>
      <p:sp>
        <p:nvSpPr>
          <p:cNvPr id="33" name="燕尾形 40">
            <a:extLst>
              <a:ext uri="{FF2B5EF4-FFF2-40B4-BE49-F238E27FC236}">
                <a16:creationId xmlns:a16="http://schemas.microsoft.com/office/drawing/2014/main" id="{E6136A83-19C5-4DA6-847C-85E4E9A99654}"/>
              </a:ext>
            </a:extLst>
          </p:cNvPr>
          <p:cNvSpPr/>
          <p:nvPr/>
        </p:nvSpPr>
        <p:spPr bwMode="auto">
          <a:xfrm>
            <a:off x="5473224"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pPr>
            <a:r>
              <a:rPr lang="zh-CN" altLang="en-US" sz="1000" kern="0" dirty="0">
                <a:solidFill>
                  <a:schemeClr val="bg1">
                    <a:lumMod val="65000"/>
                  </a:schemeClr>
                </a:solidFill>
                <a:latin typeface="微软雅黑" pitchFamily="34" charset="-122"/>
                <a:ea typeface="微软雅黑" pitchFamily="34" charset="-122"/>
              </a:rPr>
              <a:t>条码</a:t>
            </a:r>
            <a:r>
              <a:rPr lang="zh-CN" altLang="en-US" sz="1000" kern="0">
                <a:solidFill>
                  <a:schemeClr val="bg1">
                    <a:lumMod val="65000"/>
                  </a:schemeClr>
                </a:solidFill>
                <a:latin typeface="微软雅黑" pitchFamily="34" charset="-122"/>
                <a:ea typeface="微软雅黑" pitchFamily="34" charset="-122"/>
              </a:rPr>
              <a:t>应用</a:t>
            </a:r>
            <a:r>
              <a:rPr lang="en-US" altLang="zh-CN" sz="1000" kern="0" dirty="0">
                <a:solidFill>
                  <a:schemeClr val="bg1">
                    <a:lumMod val="65000"/>
                  </a:schemeClr>
                </a:solidFill>
                <a:latin typeface="微软雅黑" pitchFamily="34" charset="-122"/>
                <a:ea typeface="微软雅黑" pitchFamily="34" charset="-122"/>
              </a:rPr>
              <a:t>	</a:t>
            </a:r>
            <a:endParaRPr lang="zh-CN" altLang="en-US" sz="1000" kern="0" dirty="0">
              <a:solidFill>
                <a:schemeClr val="bg1">
                  <a:lumMod val="65000"/>
                </a:schemeClr>
              </a:solidFill>
              <a:latin typeface="微软雅黑" pitchFamily="34" charset="-122"/>
              <a:ea typeface="微软雅黑" pitchFamily="34" charset="-122"/>
            </a:endParaRPr>
          </a:p>
        </p:txBody>
      </p:sp>
      <p:sp>
        <p:nvSpPr>
          <p:cNvPr id="34" name="燕尾形 40">
            <a:extLst>
              <a:ext uri="{FF2B5EF4-FFF2-40B4-BE49-F238E27FC236}">
                <a16:creationId xmlns:a16="http://schemas.microsoft.com/office/drawing/2014/main" id="{4D4026F4-F333-46A5-9FED-B87D9628624B}"/>
              </a:ext>
            </a:extLst>
          </p:cNvPr>
          <p:cNvSpPr/>
          <p:nvPr/>
        </p:nvSpPr>
        <p:spPr bwMode="auto">
          <a:xfrm>
            <a:off x="6169431"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pPr>
            <a:r>
              <a:rPr lang="en-US" altLang="zh-CN" sz="1000" kern="0" dirty="0">
                <a:solidFill>
                  <a:schemeClr val="bg1">
                    <a:lumMod val="65000"/>
                  </a:schemeClr>
                </a:solidFill>
                <a:latin typeface="微软雅黑" pitchFamily="34" charset="-122"/>
                <a:ea typeface="微软雅黑" pitchFamily="34" charset="-122"/>
              </a:rPr>
              <a:t>WM</a:t>
            </a:r>
            <a:r>
              <a:rPr lang="zh-CN" altLang="en-US" sz="1000" kern="0" dirty="0">
                <a:solidFill>
                  <a:schemeClr val="bg1">
                    <a:lumMod val="65000"/>
                  </a:schemeClr>
                </a:solidFill>
                <a:latin typeface="微软雅黑" pitchFamily="34" charset="-122"/>
                <a:ea typeface="微软雅黑" pitchFamily="34" charset="-122"/>
              </a:rPr>
              <a:t>应用</a:t>
            </a:r>
          </a:p>
        </p:txBody>
      </p:sp>
      <p:sp>
        <p:nvSpPr>
          <p:cNvPr id="38" name="燕尾形 40">
            <a:extLst>
              <a:ext uri="{FF2B5EF4-FFF2-40B4-BE49-F238E27FC236}">
                <a16:creationId xmlns:a16="http://schemas.microsoft.com/office/drawing/2014/main" id="{DE754B09-1D50-43E4-9D5B-770C05F57541}"/>
              </a:ext>
            </a:extLst>
          </p:cNvPr>
          <p:cNvSpPr/>
          <p:nvPr/>
        </p:nvSpPr>
        <p:spPr bwMode="auto">
          <a:xfrm>
            <a:off x="6865638"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pPr>
            <a:r>
              <a:rPr lang="zh-CN" altLang="en-US" sz="1000" kern="0" dirty="0">
                <a:solidFill>
                  <a:schemeClr val="bg1">
                    <a:lumMod val="65000"/>
                  </a:schemeClr>
                </a:solidFill>
                <a:latin typeface="微软雅黑" pitchFamily="34" charset="-122"/>
                <a:ea typeface="微软雅黑" pitchFamily="34" charset="-122"/>
              </a:rPr>
              <a:t>配送专题</a:t>
            </a:r>
          </a:p>
        </p:txBody>
      </p:sp>
      <p:sp>
        <p:nvSpPr>
          <p:cNvPr id="44" name="燕尾形 40">
            <a:extLst>
              <a:ext uri="{FF2B5EF4-FFF2-40B4-BE49-F238E27FC236}">
                <a16:creationId xmlns:a16="http://schemas.microsoft.com/office/drawing/2014/main" id="{B5D90F92-CB31-4596-AD8B-DBA21DC58816}"/>
              </a:ext>
            </a:extLst>
          </p:cNvPr>
          <p:cNvSpPr/>
          <p:nvPr/>
        </p:nvSpPr>
        <p:spPr bwMode="auto">
          <a:xfrm>
            <a:off x="7561845" y="167859"/>
            <a:ext cx="828000" cy="324000"/>
          </a:xfrm>
          <a:prstGeom prst="chevron">
            <a:avLst>
              <a:gd name="adj" fmla="val 36455"/>
            </a:avLst>
          </a:prstGeom>
          <a:solidFill>
            <a:srgbClr val="7889FB"/>
          </a:solidFill>
          <a:ln w="12700" algn="ctr">
            <a:solidFill>
              <a:srgbClr val="000000"/>
            </a:solidFill>
            <a:miter lim="800000"/>
            <a:headEnd/>
            <a:tailEnd/>
          </a:ln>
        </p:spPr>
        <p:txBody>
          <a:bodyPr wrap="none" tIns="72000" anchor="ctr"/>
          <a:lstStyle/>
          <a:p>
            <a:pPr algn="ctr" fontAlgn="auto">
              <a:lnSpc>
                <a:spcPct val="90000"/>
              </a:lnSpc>
              <a:spcBef>
                <a:spcPct val="20000"/>
              </a:spcBef>
              <a:spcAft>
                <a:spcPts val="0"/>
              </a:spcAft>
              <a:buClr>
                <a:srgbClr val="000000"/>
              </a:buClr>
            </a:pPr>
            <a:r>
              <a:rPr lang="zh-CN" altLang="en-US" sz="1000" kern="0" dirty="0">
                <a:latin typeface="微软雅黑" pitchFamily="34" charset="-122"/>
                <a:ea typeface="微软雅黑" pitchFamily="34" charset="-122"/>
              </a:rPr>
              <a:t>废料管理</a:t>
            </a:r>
          </a:p>
        </p:txBody>
      </p:sp>
      <p:sp>
        <p:nvSpPr>
          <p:cNvPr id="60" name="文本框 101">
            <a:extLst>
              <a:ext uri="{FF2B5EF4-FFF2-40B4-BE49-F238E27FC236}">
                <a16:creationId xmlns:a16="http://schemas.microsoft.com/office/drawing/2014/main" id="{ACBED3AB-FA1C-4EE4-A49F-635F8FBC5851}"/>
              </a:ext>
            </a:extLst>
          </p:cNvPr>
          <p:cNvSpPr txBox="1"/>
          <p:nvPr/>
        </p:nvSpPr>
        <p:spPr bwMode="auto">
          <a:xfrm>
            <a:off x="2085359" y="6330007"/>
            <a:ext cx="69587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kumimoji="1" lang="zh-CN" altLang="en-US" b="0" dirty="0">
                <a:solidFill>
                  <a:srgbClr val="000000"/>
                </a:solidFill>
                <a:latin typeface="微软雅黑"/>
                <a:ea typeface="微软雅黑"/>
                <a:cs typeface="微软雅黑"/>
              </a:rPr>
              <a:t>图示：</a:t>
            </a:r>
          </a:p>
        </p:txBody>
      </p:sp>
      <p:sp>
        <p:nvSpPr>
          <p:cNvPr id="61" name="圆角矩形 9">
            <a:extLst>
              <a:ext uri="{FF2B5EF4-FFF2-40B4-BE49-F238E27FC236}">
                <a16:creationId xmlns:a16="http://schemas.microsoft.com/office/drawing/2014/main" id="{9358E092-80C2-43B2-9410-3160FAC95909}"/>
              </a:ext>
            </a:extLst>
          </p:cNvPr>
          <p:cNvSpPr/>
          <p:nvPr/>
        </p:nvSpPr>
        <p:spPr bwMode="auto">
          <a:xfrm>
            <a:off x="2688763" y="6405586"/>
            <a:ext cx="579938" cy="203685"/>
          </a:xfrm>
          <a:prstGeom prst="roundRect">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b="0" dirty="0">
                <a:solidFill>
                  <a:prstClr val="black"/>
                </a:solidFill>
                <a:latin typeface="微软雅黑" panose="020B0503020204020204" pitchFamily="34" charset="-122"/>
                <a:ea typeface="微软雅黑" panose="020B0503020204020204" pitchFamily="34" charset="-122"/>
              </a:rPr>
              <a:t>SAP</a:t>
            </a:r>
            <a:endParaRPr kumimoji="1" lang="zh-CN" altLang="en-US" b="0" dirty="0">
              <a:solidFill>
                <a:prstClr val="black"/>
              </a:solidFill>
              <a:latin typeface="微软雅黑" panose="020B0503020204020204" pitchFamily="34" charset="-122"/>
              <a:ea typeface="微软雅黑" panose="020B0503020204020204" pitchFamily="34" charset="-122"/>
            </a:endParaRPr>
          </a:p>
        </p:txBody>
      </p:sp>
      <p:sp>
        <p:nvSpPr>
          <p:cNvPr id="62" name="圆角矩形 9">
            <a:extLst>
              <a:ext uri="{FF2B5EF4-FFF2-40B4-BE49-F238E27FC236}">
                <a16:creationId xmlns:a16="http://schemas.microsoft.com/office/drawing/2014/main" id="{7E5F48B9-51D8-48D4-8762-CA0FBC0BE026}"/>
              </a:ext>
            </a:extLst>
          </p:cNvPr>
          <p:cNvSpPr/>
          <p:nvPr/>
        </p:nvSpPr>
        <p:spPr bwMode="auto">
          <a:xfrm>
            <a:off x="3384642" y="6404861"/>
            <a:ext cx="579938" cy="203685"/>
          </a:xfrm>
          <a:prstGeom prst="roundRect">
            <a:avLst/>
          </a:prstGeom>
          <a:solidFill>
            <a:schemeClr val="accent3">
              <a:lumMod val="60000"/>
              <a:lumOff val="4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b="0" dirty="0">
                <a:solidFill>
                  <a:prstClr val="black"/>
                </a:solidFill>
                <a:latin typeface="微软雅黑" panose="020B0503020204020204" pitchFamily="34" charset="-122"/>
                <a:ea typeface="微软雅黑" panose="020B0503020204020204" pitchFamily="34" charset="-122"/>
              </a:rPr>
              <a:t>GSP</a:t>
            </a:r>
            <a:endParaRPr kumimoji="1" lang="zh-CN" altLang="en-US" b="0" dirty="0">
              <a:solidFill>
                <a:prstClr val="black"/>
              </a:solidFill>
              <a:latin typeface="微软雅黑" panose="020B0503020204020204" pitchFamily="34" charset="-122"/>
              <a:ea typeface="微软雅黑" panose="020B0503020204020204" pitchFamily="34" charset="-122"/>
            </a:endParaRPr>
          </a:p>
        </p:txBody>
      </p:sp>
      <p:sp>
        <p:nvSpPr>
          <p:cNvPr id="65" name="圆角矩形 9">
            <a:extLst>
              <a:ext uri="{FF2B5EF4-FFF2-40B4-BE49-F238E27FC236}">
                <a16:creationId xmlns:a16="http://schemas.microsoft.com/office/drawing/2014/main" id="{2221D212-F298-4DC5-A736-154BCFFE7A31}"/>
              </a:ext>
            </a:extLst>
          </p:cNvPr>
          <p:cNvSpPr/>
          <p:nvPr/>
        </p:nvSpPr>
        <p:spPr bwMode="auto">
          <a:xfrm>
            <a:off x="5736479" y="6410778"/>
            <a:ext cx="579938" cy="203685"/>
          </a:xfrm>
          <a:prstGeom prst="roundRect">
            <a:avLst/>
          </a:prstGeom>
          <a:no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系统外</a:t>
            </a:r>
          </a:p>
        </p:txBody>
      </p:sp>
      <p:sp>
        <p:nvSpPr>
          <p:cNvPr id="66" name="圆角矩形 9">
            <a:extLst>
              <a:ext uri="{FF2B5EF4-FFF2-40B4-BE49-F238E27FC236}">
                <a16:creationId xmlns:a16="http://schemas.microsoft.com/office/drawing/2014/main" id="{CF1AA440-1994-41EB-9857-908A56ACB91B}"/>
              </a:ext>
            </a:extLst>
          </p:cNvPr>
          <p:cNvSpPr/>
          <p:nvPr/>
        </p:nvSpPr>
        <p:spPr bwMode="auto">
          <a:xfrm>
            <a:off x="4962801" y="6411954"/>
            <a:ext cx="641470" cy="203685"/>
          </a:xfrm>
          <a:prstGeom prst="roundRect">
            <a:avLst/>
          </a:prstGeom>
          <a:solidFill>
            <a:srgbClr val="FFFF0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b="0" dirty="0">
                <a:solidFill>
                  <a:prstClr val="black"/>
                </a:solidFill>
                <a:latin typeface="微软雅黑" panose="020B0503020204020204" pitchFamily="34" charset="-122"/>
                <a:ea typeface="微软雅黑" panose="020B0503020204020204" pitchFamily="34" charset="-122"/>
              </a:rPr>
              <a:t>NMAM</a:t>
            </a:r>
            <a:endParaRPr kumimoji="1" lang="zh-CN" altLang="en-US" b="0" dirty="0">
              <a:solidFill>
                <a:prstClr val="black"/>
              </a:solidFill>
              <a:latin typeface="微软雅黑" panose="020B0503020204020204" pitchFamily="34" charset="-122"/>
              <a:ea typeface="微软雅黑" panose="020B0503020204020204" pitchFamily="34" charset="-122"/>
            </a:endParaRPr>
          </a:p>
        </p:txBody>
      </p:sp>
      <p:sp>
        <p:nvSpPr>
          <p:cNvPr id="68" name="圆角矩形 9">
            <a:extLst>
              <a:ext uri="{FF2B5EF4-FFF2-40B4-BE49-F238E27FC236}">
                <a16:creationId xmlns:a16="http://schemas.microsoft.com/office/drawing/2014/main" id="{2337A4AB-90DA-45CC-A82A-C54887D9A82D}"/>
              </a:ext>
            </a:extLst>
          </p:cNvPr>
          <p:cNvSpPr/>
          <p:nvPr/>
        </p:nvSpPr>
        <p:spPr bwMode="auto">
          <a:xfrm>
            <a:off x="4100194" y="6401727"/>
            <a:ext cx="736684" cy="224140"/>
          </a:xfrm>
          <a:prstGeom prst="roundRect">
            <a:avLst/>
          </a:prstGeom>
          <a:solidFill>
            <a:srgbClr val="00B0F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b="0" dirty="0">
                <a:solidFill>
                  <a:prstClr val="black"/>
                </a:solidFill>
                <a:latin typeface="微软雅黑" panose="020B0503020204020204" pitchFamily="34" charset="-122"/>
                <a:ea typeface="微软雅黑" panose="020B0503020204020204" pitchFamily="34" charset="-122"/>
              </a:rPr>
              <a:t>OA</a:t>
            </a:r>
            <a:endParaRPr kumimoji="1" lang="zh-CN" altLang="en-US" b="0" dirty="0">
              <a:solidFill>
                <a:prstClr val="black"/>
              </a:solidFill>
              <a:latin typeface="微软雅黑" panose="020B0503020204020204" pitchFamily="34" charset="-122"/>
              <a:ea typeface="微软雅黑" panose="020B0503020204020204" pitchFamily="34" charset="-122"/>
            </a:endParaRPr>
          </a:p>
        </p:txBody>
      </p:sp>
      <p:sp>
        <p:nvSpPr>
          <p:cNvPr id="69" name="圆角矩形 9">
            <a:extLst>
              <a:ext uri="{FF2B5EF4-FFF2-40B4-BE49-F238E27FC236}">
                <a16:creationId xmlns:a16="http://schemas.microsoft.com/office/drawing/2014/main" id="{F3E886C1-48B1-4DBA-A282-79C9139E3330}"/>
              </a:ext>
            </a:extLst>
          </p:cNvPr>
          <p:cNvSpPr/>
          <p:nvPr/>
        </p:nvSpPr>
        <p:spPr bwMode="auto">
          <a:xfrm>
            <a:off x="6432056" y="6411953"/>
            <a:ext cx="579938" cy="203685"/>
          </a:xfrm>
          <a:prstGeom prst="roundRect">
            <a:avLst/>
          </a:prstGeom>
          <a:solidFill>
            <a:srgbClr val="FFC00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地磅</a:t>
            </a:r>
          </a:p>
        </p:txBody>
      </p:sp>
      <p:sp>
        <p:nvSpPr>
          <p:cNvPr id="63" name="燕尾形 40">
            <a:extLst>
              <a:ext uri="{FF2B5EF4-FFF2-40B4-BE49-F238E27FC236}">
                <a16:creationId xmlns:a16="http://schemas.microsoft.com/office/drawing/2014/main" id="{C545D657-845E-428A-92E5-2B10EB389866}"/>
              </a:ext>
            </a:extLst>
          </p:cNvPr>
          <p:cNvSpPr/>
          <p:nvPr/>
        </p:nvSpPr>
        <p:spPr bwMode="auto">
          <a:xfrm>
            <a:off x="8285229" y="166593"/>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defRPr/>
            </a:pPr>
            <a:r>
              <a:rPr lang="zh-CN" altLang="en-US" sz="1000" kern="0" dirty="0" smtClean="0">
                <a:solidFill>
                  <a:schemeClr val="bg1">
                    <a:lumMod val="65000"/>
                  </a:schemeClr>
                </a:solidFill>
                <a:latin typeface="微软雅黑" pitchFamily="34" charset="-122"/>
                <a:ea typeface="微软雅黑" pitchFamily="34" charset="-122"/>
              </a:rPr>
              <a:t>零星领料</a:t>
            </a:r>
            <a:endParaRPr lang="zh-CN" altLang="en-US" sz="1000" kern="0" dirty="0">
              <a:solidFill>
                <a:schemeClr val="bg1">
                  <a:lumMod val="65000"/>
                </a:schemeClr>
              </a:solidFill>
              <a:latin typeface="微软雅黑" pitchFamily="34" charset="-122"/>
              <a:ea typeface="微软雅黑" pitchFamily="34" charset="-122"/>
            </a:endParaRPr>
          </a:p>
        </p:txBody>
      </p:sp>
      <p:sp>
        <p:nvSpPr>
          <p:cNvPr id="64" name="燕尾形 40">
            <a:extLst>
              <a:ext uri="{FF2B5EF4-FFF2-40B4-BE49-F238E27FC236}">
                <a16:creationId xmlns:a16="http://schemas.microsoft.com/office/drawing/2014/main" id="{C545D657-845E-428A-92E5-2B10EB389866}"/>
              </a:ext>
            </a:extLst>
          </p:cNvPr>
          <p:cNvSpPr/>
          <p:nvPr/>
        </p:nvSpPr>
        <p:spPr bwMode="auto">
          <a:xfrm>
            <a:off x="9023558" y="165688"/>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defRPr/>
            </a:pPr>
            <a:r>
              <a:rPr lang="zh-CN" altLang="en-US" sz="1000" kern="0" dirty="0" smtClean="0">
                <a:solidFill>
                  <a:schemeClr val="bg1">
                    <a:lumMod val="65000"/>
                  </a:schemeClr>
                </a:solidFill>
                <a:latin typeface="微软雅黑" pitchFamily="34" charset="-122"/>
                <a:ea typeface="微软雅黑" pitchFamily="34" charset="-122"/>
              </a:rPr>
              <a:t>盘点</a:t>
            </a:r>
            <a:endParaRPr lang="zh-CN" altLang="en-US" sz="1000" kern="0" dirty="0">
              <a:solidFill>
                <a:schemeClr val="bg1">
                  <a:lumMod val="6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82733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43419" y="596806"/>
            <a:ext cx="11582400" cy="595068"/>
          </a:xfrm>
        </p:spPr>
        <p:txBody>
          <a:bodyPr/>
          <a:lstStyle/>
          <a:p>
            <a:r>
              <a:rPr kumimoji="1" lang="zh-CN" altLang="en-US" dirty="0"/>
              <a:t>目录</a:t>
            </a:r>
          </a:p>
        </p:txBody>
      </p:sp>
      <p:sp>
        <p:nvSpPr>
          <p:cNvPr id="4" name="Line 2"/>
          <p:cNvSpPr>
            <a:spLocks noChangeShapeType="1"/>
          </p:cNvSpPr>
          <p:nvPr/>
        </p:nvSpPr>
        <p:spPr bwMode="auto">
          <a:xfrm flipH="1">
            <a:off x="654129" y="1239539"/>
            <a:ext cx="0" cy="540000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lIns="0" tIns="46800" rIns="0" bIns="46800" anchor="ctr"/>
          <a:lstStyle/>
          <a:p>
            <a:endParaRPr lang="zh-CN" altLang="en-US"/>
          </a:p>
        </p:txBody>
      </p:sp>
      <p:sp>
        <p:nvSpPr>
          <p:cNvPr id="5" name="Rectangle 4"/>
          <p:cNvSpPr>
            <a:spLocks noChangeArrowheads="1"/>
          </p:cNvSpPr>
          <p:nvPr/>
        </p:nvSpPr>
        <p:spPr bwMode="auto">
          <a:xfrm>
            <a:off x="760491" y="1249064"/>
            <a:ext cx="708855" cy="431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50000"/>
              </a:spcBef>
              <a:buClr>
                <a:schemeClr val="tx1"/>
              </a:buClr>
              <a:buFont typeface="Wingdings" panose="05000000000000000000" pitchFamily="2" charset="2"/>
              <a:buChar char="§"/>
              <a:defRPr sz="1600">
                <a:solidFill>
                  <a:schemeClr val="tx1"/>
                </a:solidFill>
                <a:latin typeface="华文细黑" panose="02010600040101010101" pitchFamily="2" charset="-122"/>
                <a:ea typeface="华文细黑" panose="02010600040101010101" pitchFamily="2" charset="-122"/>
                <a:sym typeface="华文楷体" panose="02010600040101010101" pitchFamily="2" charset="-122"/>
              </a:defRPr>
            </a:lvl1pPr>
            <a:lvl2pPr marL="742950" indent="-285750">
              <a:buClr>
                <a:schemeClr val="tx1"/>
              </a:buClr>
              <a:buFont typeface="Arial" panose="020B0604020202020204" pitchFamily="34" charset="0"/>
              <a:buChar char="–"/>
              <a:defRPr sz="1600">
                <a:solidFill>
                  <a:schemeClr val="tx1"/>
                </a:solidFill>
                <a:latin typeface="华文细黑" panose="02010600040101010101" pitchFamily="2" charset="-122"/>
                <a:ea typeface="华文细黑" panose="02010600040101010101" pitchFamily="2" charset="-122"/>
                <a:sym typeface="华文楷体" panose="02010600040101010101" pitchFamily="2" charset="-122"/>
              </a:defRPr>
            </a:lvl2pPr>
            <a:lvl3pPr marL="1143000" indent="-228600">
              <a:buClr>
                <a:schemeClr val="tx1"/>
              </a:buClr>
              <a:buFont typeface="Arial" panose="020B0604020202020204" pitchFamily="34" charset="0"/>
              <a:buChar char="•"/>
              <a:defRPr sz="1600">
                <a:solidFill>
                  <a:schemeClr val="tx1"/>
                </a:solidFill>
                <a:latin typeface="华文细黑" panose="02010600040101010101" pitchFamily="2" charset="-122"/>
                <a:ea typeface="华文细黑" panose="02010600040101010101" pitchFamily="2" charset="-122"/>
                <a:sym typeface="华文楷体" panose="02010600040101010101" pitchFamily="2" charset="-122"/>
              </a:defRPr>
            </a:lvl3pPr>
            <a:lvl4pPr marL="1600200" indent="-228600">
              <a:spcBef>
                <a:spcPct val="20000"/>
              </a:spcBef>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4pPr>
            <a:lvl5pPr marL="2057400" indent="-228600">
              <a:spcBef>
                <a:spcPct val="20000"/>
              </a:spcBef>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9pPr>
          </a:lstStyle>
          <a:p>
            <a:pPr algn="ctr" latinLnBrk="1">
              <a:spcBef>
                <a:spcPct val="0"/>
              </a:spcBef>
              <a:buClr>
                <a:srgbClr val="006600"/>
              </a:buClr>
              <a:buSzPct val="85000"/>
              <a:buFont typeface="Wingdings" panose="05000000000000000000" pitchFamily="2" charset="2"/>
              <a:buNone/>
            </a:pPr>
            <a:r>
              <a:rPr lang="en-US" altLang="zh-CN" sz="1800" dirty="0">
                <a:solidFill>
                  <a:srgbClr val="FFFFFF"/>
                </a:solidFill>
                <a:latin typeface="Arial" panose="020B0604020202020204" pitchFamily="34" charset="0"/>
                <a:ea typeface="微软雅黑" panose="020B0503020204020204" pitchFamily="34" charset="-122"/>
                <a:sym typeface="微软雅黑" panose="020B0503020204020204" pitchFamily="34" charset="-122"/>
              </a:rPr>
              <a:t>1</a:t>
            </a:r>
            <a:endParaRPr lang="zh-CN" altLang="en-US" sz="1200" dirty="0">
              <a:solidFill>
                <a:schemeClr val="bg1"/>
              </a:solidFill>
              <a:latin typeface="华文楷体" panose="02010600040101010101" pitchFamily="2" charset="-122"/>
              <a:ea typeface="宋体" panose="02010600030101010101" pitchFamily="2" charset="-122"/>
            </a:endParaRPr>
          </a:p>
        </p:txBody>
      </p:sp>
      <p:sp>
        <p:nvSpPr>
          <p:cNvPr id="11" name="Rectangle 5"/>
          <p:cNvSpPr>
            <a:spLocks noChangeArrowheads="1"/>
          </p:cNvSpPr>
          <p:nvPr/>
        </p:nvSpPr>
        <p:spPr bwMode="auto">
          <a:xfrm>
            <a:off x="1543539" y="3172015"/>
            <a:ext cx="6279830" cy="43180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 tIns="46800" rIns="72000" bIns="46800" anchor="ctr"/>
          <a:lstStyle/>
          <a:p>
            <a:pPr latinLnBrk="1">
              <a:buClr>
                <a:srgbClr val="006600"/>
              </a:buClr>
              <a:buSzPct val="85000"/>
            </a:pPr>
            <a:r>
              <a:rPr lang="zh-CN" altLang="en-US" sz="18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业务解决方案</a:t>
            </a:r>
            <a:endParaRPr lang="zh-CN" altLang="en-US" sz="18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Rectangle 5"/>
          <p:cNvSpPr>
            <a:spLocks noChangeArrowheads="1"/>
          </p:cNvSpPr>
          <p:nvPr/>
        </p:nvSpPr>
        <p:spPr bwMode="auto">
          <a:xfrm>
            <a:off x="1543539" y="1249064"/>
            <a:ext cx="6279830" cy="431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 tIns="46800" rIns="72000" bIns="46800" anchor="ctr"/>
          <a:lstStyle/>
          <a:p>
            <a:pPr latinLnBrk="1">
              <a:buClr>
                <a:srgbClr val="006600"/>
              </a:buClr>
              <a:buSzPct val="85000"/>
            </a:pPr>
            <a:r>
              <a:rPr lang="zh-CN" altLang="en-US" sz="18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泵</a:t>
            </a:r>
            <a:r>
              <a:rPr lang="zh-CN" altLang="en-US" sz="18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送事业部组织</a:t>
            </a:r>
            <a:r>
              <a:rPr lang="zh-CN" altLang="en-US" sz="18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架构</a:t>
            </a:r>
            <a:endParaRPr lang="zh-CN" altLang="en-US" sz="18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Rectangle 8"/>
          <p:cNvSpPr>
            <a:spLocks noChangeArrowheads="1"/>
          </p:cNvSpPr>
          <p:nvPr/>
        </p:nvSpPr>
        <p:spPr bwMode="auto">
          <a:xfrm>
            <a:off x="760491" y="3165386"/>
            <a:ext cx="708855" cy="431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50000"/>
              </a:spcBef>
              <a:buClr>
                <a:schemeClr val="tx1"/>
              </a:buClr>
              <a:buFont typeface="Wingdings" panose="05000000000000000000" pitchFamily="2" charset="2"/>
              <a:buChar char="§"/>
              <a:defRPr sz="1600">
                <a:solidFill>
                  <a:schemeClr val="tx1"/>
                </a:solidFill>
                <a:latin typeface="华文细黑" panose="02010600040101010101" pitchFamily="2" charset="-122"/>
                <a:ea typeface="华文细黑" panose="02010600040101010101" pitchFamily="2" charset="-122"/>
                <a:sym typeface="华文楷体" panose="02010600040101010101" pitchFamily="2" charset="-122"/>
              </a:defRPr>
            </a:lvl1pPr>
            <a:lvl2pPr marL="742950" indent="-285750">
              <a:buClr>
                <a:schemeClr val="tx1"/>
              </a:buClr>
              <a:buFont typeface="Arial" panose="020B0604020202020204" pitchFamily="34" charset="0"/>
              <a:buChar char="–"/>
              <a:defRPr sz="1600">
                <a:solidFill>
                  <a:schemeClr val="tx1"/>
                </a:solidFill>
                <a:latin typeface="华文细黑" panose="02010600040101010101" pitchFamily="2" charset="-122"/>
                <a:ea typeface="华文细黑" panose="02010600040101010101" pitchFamily="2" charset="-122"/>
                <a:sym typeface="华文楷体" panose="02010600040101010101" pitchFamily="2" charset="-122"/>
              </a:defRPr>
            </a:lvl2pPr>
            <a:lvl3pPr marL="1143000" indent="-228600">
              <a:buClr>
                <a:schemeClr val="tx1"/>
              </a:buClr>
              <a:buFont typeface="Arial" panose="020B0604020202020204" pitchFamily="34" charset="0"/>
              <a:buChar char="•"/>
              <a:defRPr sz="1600">
                <a:solidFill>
                  <a:schemeClr val="tx1"/>
                </a:solidFill>
                <a:latin typeface="华文细黑" panose="02010600040101010101" pitchFamily="2" charset="-122"/>
                <a:ea typeface="华文细黑" panose="02010600040101010101" pitchFamily="2" charset="-122"/>
                <a:sym typeface="华文楷体" panose="02010600040101010101" pitchFamily="2" charset="-122"/>
              </a:defRPr>
            </a:lvl3pPr>
            <a:lvl4pPr marL="1600200" indent="-228600">
              <a:spcBef>
                <a:spcPct val="20000"/>
              </a:spcBef>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4pPr>
            <a:lvl5pPr marL="2057400" indent="-228600">
              <a:spcBef>
                <a:spcPct val="20000"/>
              </a:spcBef>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9pPr>
          </a:lstStyle>
          <a:p>
            <a:pPr algn="ctr" latinLnBrk="1">
              <a:spcBef>
                <a:spcPct val="0"/>
              </a:spcBef>
              <a:buClr>
                <a:srgbClr val="006600"/>
              </a:buClr>
              <a:buSzPct val="85000"/>
              <a:buFont typeface="Wingdings" panose="05000000000000000000" pitchFamily="2" charset="2"/>
              <a:buNone/>
            </a:pPr>
            <a:r>
              <a:rPr lang="en-US" altLang="zh-CN" sz="1800" dirty="0">
                <a:solidFill>
                  <a:srgbClr val="FFFFFF"/>
                </a:solidFill>
                <a:latin typeface="Arial" panose="020B0604020202020204" pitchFamily="34" charset="0"/>
                <a:ea typeface="微软雅黑" panose="020B0503020204020204" pitchFamily="34" charset="-122"/>
                <a:sym typeface="微软雅黑" panose="020B0503020204020204" pitchFamily="34" charset="-122"/>
              </a:rPr>
              <a:t>2</a:t>
            </a:r>
          </a:p>
        </p:txBody>
      </p:sp>
      <p:sp>
        <p:nvSpPr>
          <p:cNvPr id="19" name="Rectangle 5"/>
          <p:cNvSpPr>
            <a:spLocks noChangeArrowheads="1"/>
          </p:cNvSpPr>
          <p:nvPr/>
        </p:nvSpPr>
        <p:spPr bwMode="auto">
          <a:xfrm>
            <a:off x="1543539" y="3780553"/>
            <a:ext cx="6279830" cy="43180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 tIns="46800" rIns="72000" bIns="46800" anchor="ctr"/>
          <a:lstStyle/>
          <a:p>
            <a:pPr latinLnBrk="1">
              <a:buClr>
                <a:srgbClr val="006600"/>
              </a:buClr>
              <a:buSzPct val="85000"/>
            </a:pPr>
            <a:r>
              <a:rPr lang="zh-CN" altLang="en-US" sz="18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物流</a:t>
            </a:r>
            <a:r>
              <a:rPr lang="zh-CN" altLang="en-US" sz="18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涉及流程</a:t>
            </a:r>
          </a:p>
        </p:txBody>
      </p:sp>
      <p:sp>
        <p:nvSpPr>
          <p:cNvPr id="21" name="Rectangle 8"/>
          <p:cNvSpPr>
            <a:spLocks noChangeArrowheads="1"/>
          </p:cNvSpPr>
          <p:nvPr/>
        </p:nvSpPr>
        <p:spPr bwMode="auto">
          <a:xfrm>
            <a:off x="760491" y="3780553"/>
            <a:ext cx="708855" cy="431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50000"/>
              </a:spcBef>
              <a:buClr>
                <a:schemeClr val="tx1"/>
              </a:buClr>
              <a:buFont typeface="Wingdings" panose="05000000000000000000" pitchFamily="2" charset="2"/>
              <a:buChar char="§"/>
              <a:defRPr sz="1600">
                <a:solidFill>
                  <a:schemeClr val="tx1"/>
                </a:solidFill>
                <a:latin typeface="华文细黑" panose="02010600040101010101" pitchFamily="2" charset="-122"/>
                <a:ea typeface="华文细黑" panose="02010600040101010101" pitchFamily="2" charset="-122"/>
                <a:sym typeface="华文楷体" panose="02010600040101010101" pitchFamily="2" charset="-122"/>
              </a:defRPr>
            </a:lvl1pPr>
            <a:lvl2pPr marL="742950" indent="-285750">
              <a:buClr>
                <a:schemeClr val="tx1"/>
              </a:buClr>
              <a:buFont typeface="Arial" panose="020B0604020202020204" pitchFamily="34" charset="0"/>
              <a:buChar char="–"/>
              <a:defRPr sz="1600">
                <a:solidFill>
                  <a:schemeClr val="tx1"/>
                </a:solidFill>
                <a:latin typeface="华文细黑" panose="02010600040101010101" pitchFamily="2" charset="-122"/>
                <a:ea typeface="华文细黑" panose="02010600040101010101" pitchFamily="2" charset="-122"/>
                <a:sym typeface="华文楷体" panose="02010600040101010101" pitchFamily="2" charset="-122"/>
              </a:defRPr>
            </a:lvl2pPr>
            <a:lvl3pPr marL="1143000" indent="-228600">
              <a:buClr>
                <a:schemeClr val="tx1"/>
              </a:buClr>
              <a:buFont typeface="Arial" panose="020B0604020202020204" pitchFamily="34" charset="0"/>
              <a:buChar char="•"/>
              <a:defRPr sz="1600">
                <a:solidFill>
                  <a:schemeClr val="tx1"/>
                </a:solidFill>
                <a:latin typeface="华文细黑" panose="02010600040101010101" pitchFamily="2" charset="-122"/>
                <a:ea typeface="华文细黑" panose="02010600040101010101" pitchFamily="2" charset="-122"/>
                <a:sym typeface="华文楷体" panose="02010600040101010101" pitchFamily="2" charset="-122"/>
              </a:defRPr>
            </a:lvl3pPr>
            <a:lvl4pPr marL="1600200" indent="-228600">
              <a:spcBef>
                <a:spcPct val="20000"/>
              </a:spcBef>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4pPr>
            <a:lvl5pPr marL="2057400" indent="-228600">
              <a:spcBef>
                <a:spcPct val="20000"/>
              </a:spcBef>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9pPr>
          </a:lstStyle>
          <a:p>
            <a:pPr algn="ctr" latinLnBrk="1">
              <a:spcBef>
                <a:spcPct val="0"/>
              </a:spcBef>
              <a:buClr>
                <a:srgbClr val="006600"/>
              </a:buClr>
              <a:buSzPct val="85000"/>
              <a:buFont typeface="Wingdings" panose="05000000000000000000" pitchFamily="2" charset="2"/>
              <a:buNone/>
            </a:pPr>
            <a:r>
              <a:rPr lang="en-US" altLang="zh-CN" sz="1800" dirty="0" smtClean="0">
                <a:solidFill>
                  <a:srgbClr val="FFFFFF"/>
                </a:solidFill>
                <a:latin typeface="Arial" panose="020B0604020202020204" pitchFamily="34" charset="0"/>
                <a:ea typeface="微软雅黑" panose="020B0503020204020204" pitchFamily="34" charset="-122"/>
                <a:sym typeface="微软雅黑" panose="020B0503020204020204" pitchFamily="34" charset="-122"/>
              </a:rPr>
              <a:t>3</a:t>
            </a:r>
            <a:endParaRPr lang="en-US" altLang="zh-CN" sz="1800" dirty="0">
              <a:solidFill>
                <a:srgbClr val="FFFFFF"/>
              </a:solidFill>
              <a:latin typeface="Arial" panose="020B0604020202020204" pitchFamily="34" charset="0"/>
              <a:ea typeface="微软雅黑" panose="020B0503020204020204" pitchFamily="34" charset="-122"/>
              <a:sym typeface="微软雅黑" panose="020B0503020204020204" pitchFamily="34" charset="-122"/>
            </a:endParaRPr>
          </a:p>
        </p:txBody>
      </p:sp>
      <p:sp>
        <p:nvSpPr>
          <p:cNvPr id="27" name="Rectangle 11">
            <a:extLst>
              <a:ext uri="{FF2B5EF4-FFF2-40B4-BE49-F238E27FC236}">
                <a16:creationId xmlns:a16="http://schemas.microsoft.com/office/drawing/2014/main" id="{70829B27-7139-4BB3-A207-318A99829B3B}"/>
              </a:ext>
            </a:extLst>
          </p:cNvPr>
          <p:cNvSpPr>
            <a:spLocks noChangeArrowheads="1"/>
          </p:cNvSpPr>
          <p:nvPr/>
        </p:nvSpPr>
        <p:spPr bwMode="auto">
          <a:xfrm>
            <a:off x="1212462" y="1879948"/>
            <a:ext cx="593831" cy="457200"/>
          </a:xfrm>
          <a:prstGeom prst="rect">
            <a:avLst/>
          </a:prstGeom>
          <a:solidFill>
            <a:schemeClr val="accent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lIns="0" tIns="0" rIns="0" bIns="0" anchor="ctr"/>
          <a:lstStyle/>
          <a:p>
            <a:pPr algn="ctr"/>
            <a:r>
              <a:rPr lang="en-US" altLang="zh-CN" sz="1800" dirty="0" smtClean="0">
                <a:latin typeface="微软雅黑" pitchFamily="34" charset="-122"/>
                <a:ea typeface="微软雅黑" pitchFamily="34" charset="-122"/>
                <a:cs typeface="Arial" pitchFamily="34" charset="0"/>
              </a:rPr>
              <a:t>1.1</a:t>
            </a:r>
            <a:endParaRPr lang="en-US" altLang="zh-CN" sz="1800" dirty="0">
              <a:latin typeface="微软雅黑" pitchFamily="34" charset="-122"/>
              <a:ea typeface="微软雅黑" pitchFamily="34" charset="-122"/>
              <a:cs typeface="Arial" pitchFamily="34" charset="0"/>
            </a:endParaRPr>
          </a:p>
        </p:txBody>
      </p:sp>
      <p:sp>
        <p:nvSpPr>
          <p:cNvPr id="28" name="Rectangle 5">
            <a:extLst>
              <a:ext uri="{FF2B5EF4-FFF2-40B4-BE49-F238E27FC236}">
                <a16:creationId xmlns:a16="http://schemas.microsoft.com/office/drawing/2014/main" id="{C8EDBB77-F890-48F7-A9E3-74A5520A30CE}"/>
              </a:ext>
            </a:extLst>
          </p:cNvPr>
          <p:cNvSpPr>
            <a:spLocks noChangeArrowheads="1"/>
          </p:cNvSpPr>
          <p:nvPr/>
        </p:nvSpPr>
        <p:spPr bwMode="gray">
          <a:xfrm>
            <a:off x="1983543" y="1879948"/>
            <a:ext cx="5823110" cy="457200"/>
          </a:xfrm>
          <a:prstGeom prst="rect">
            <a:avLst/>
          </a:prstGeom>
          <a:solidFill>
            <a:srgbClr val="EAEAE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80000" tIns="46800" rIns="72000" bIns="46800" anchor="ctr"/>
          <a:lstStyle/>
          <a:p>
            <a:pPr>
              <a:lnSpc>
                <a:spcPct val="150000"/>
              </a:lnSpc>
            </a:pPr>
            <a:r>
              <a:rPr kumimoji="1" lang="zh-CN" altLang="en-US" sz="1800" b="0" dirty="0" smtClean="0">
                <a:solidFill>
                  <a:srgbClr val="000000"/>
                </a:solidFill>
                <a:latin typeface="微软雅黑"/>
                <a:ea typeface="微软雅黑"/>
              </a:rPr>
              <a:t>泵送事业部工厂架构</a:t>
            </a:r>
            <a:endParaRPr kumimoji="1" lang="en-US" altLang="zh-CN" sz="1800" b="0" dirty="0">
              <a:solidFill>
                <a:srgbClr val="000000"/>
              </a:solidFill>
              <a:latin typeface="微软雅黑"/>
              <a:ea typeface="微软雅黑"/>
            </a:endParaRPr>
          </a:p>
        </p:txBody>
      </p:sp>
      <p:sp>
        <p:nvSpPr>
          <p:cNvPr id="29" name="Rectangle 5">
            <a:extLst>
              <a:ext uri="{FF2B5EF4-FFF2-40B4-BE49-F238E27FC236}">
                <a16:creationId xmlns:a16="http://schemas.microsoft.com/office/drawing/2014/main" id="{AED577A5-CD88-433D-85AB-0BAE15150A88}"/>
              </a:ext>
            </a:extLst>
          </p:cNvPr>
          <p:cNvSpPr>
            <a:spLocks noChangeArrowheads="1"/>
          </p:cNvSpPr>
          <p:nvPr/>
        </p:nvSpPr>
        <p:spPr bwMode="gray">
          <a:xfrm>
            <a:off x="1983541" y="2456456"/>
            <a:ext cx="5823111" cy="457200"/>
          </a:xfrm>
          <a:prstGeom prst="rect">
            <a:avLst/>
          </a:prstGeom>
          <a:solidFill>
            <a:srgbClr val="EAEAE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80000" tIns="46800" rIns="72000" bIns="46800" anchor="ctr"/>
          <a:lstStyle/>
          <a:p>
            <a:pPr>
              <a:lnSpc>
                <a:spcPct val="150000"/>
              </a:lnSpc>
            </a:pPr>
            <a:r>
              <a:rPr kumimoji="1" lang="zh-CN" altLang="en-US" sz="1800" b="0" dirty="0" smtClean="0">
                <a:solidFill>
                  <a:srgbClr val="000000"/>
                </a:solidFill>
                <a:latin typeface="微软雅黑"/>
                <a:ea typeface="微软雅黑"/>
              </a:rPr>
              <a:t>仓库编码规则</a:t>
            </a:r>
            <a:endParaRPr kumimoji="1" lang="en-US" altLang="zh-CN" sz="1800" b="0" dirty="0">
              <a:solidFill>
                <a:srgbClr val="000000"/>
              </a:solidFill>
              <a:latin typeface="微软雅黑"/>
              <a:ea typeface="微软雅黑"/>
            </a:endParaRPr>
          </a:p>
        </p:txBody>
      </p:sp>
      <p:sp>
        <p:nvSpPr>
          <p:cNvPr id="30" name="Rectangle 11">
            <a:extLst>
              <a:ext uri="{FF2B5EF4-FFF2-40B4-BE49-F238E27FC236}">
                <a16:creationId xmlns:a16="http://schemas.microsoft.com/office/drawing/2014/main" id="{B9523D70-0939-4879-B8B8-BD5ECD3FAF88}"/>
              </a:ext>
            </a:extLst>
          </p:cNvPr>
          <p:cNvSpPr>
            <a:spLocks noChangeArrowheads="1"/>
          </p:cNvSpPr>
          <p:nvPr/>
        </p:nvSpPr>
        <p:spPr bwMode="auto">
          <a:xfrm>
            <a:off x="1212462" y="2476568"/>
            <a:ext cx="593831" cy="457200"/>
          </a:xfrm>
          <a:prstGeom prst="rect">
            <a:avLst/>
          </a:prstGeom>
          <a:solidFill>
            <a:schemeClr val="accent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lIns="0" tIns="0" rIns="0" bIns="0" anchor="ctr"/>
          <a:lstStyle/>
          <a:p>
            <a:pPr algn="ctr"/>
            <a:r>
              <a:rPr lang="en-US" altLang="zh-CN" sz="1800" dirty="0" smtClean="0">
                <a:latin typeface="微软雅黑" pitchFamily="34" charset="-122"/>
                <a:ea typeface="微软雅黑" pitchFamily="34" charset="-122"/>
                <a:cs typeface="Arial" pitchFamily="34" charset="0"/>
              </a:rPr>
              <a:t>1.2</a:t>
            </a:r>
            <a:endParaRPr lang="en-US" altLang="zh-CN" sz="1800" dirty="0">
              <a:latin typeface="微软雅黑" pitchFamily="34" charset="-122"/>
              <a:ea typeface="微软雅黑" pitchFamily="34" charset="-122"/>
              <a:cs typeface="Arial" pitchFamily="34" charset="0"/>
            </a:endParaRPr>
          </a:p>
        </p:txBody>
      </p:sp>
    </p:spTree>
    <p:extLst>
      <p:ext uri="{BB962C8B-B14F-4D97-AF65-F5344CB8AC3E}">
        <p14:creationId xmlns:p14="http://schemas.microsoft.com/office/powerpoint/2010/main" val="15176606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911654" y="566819"/>
            <a:ext cx="8686800" cy="524783"/>
          </a:xfrm>
        </p:spPr>
        <p:txBody>
          <a:bodyPr/>
          <a:lstStyle/>
          <a:p>
            <a:r>
              <a:rPr lang="zh-CN" altLang="en-US" dirty="0" smtClean="0"/>
              <a:t>零星领料流程框架</a:t>
            </a:r>
            <a:endParaRPr lang="zh-CN" altLang="en-US" dirty="0"/>
          </a:p>
        </p:txBody>
      </p:sp>
      <p:sp>
        <p:nvSpPr>
          <p:cNvPr id="5" name="Rectangle 49"/>
          <p:cNvSpPr>
            <a:spLocks noChangeArrowheads="1"/>
          </p:cNvSpPr>
          <p:nvPr/>
        </p:nvSpPr>
        <p:spPr bwMode="auto">
          <a:xfrm>
            <a:off x="3787388" y="1363362"/>
            <a:ext cx="1080000" cy="326402"/>
          </a:xfrm>
          <a:prstGeom prst="rect">
            <a:avLst/>
          </a:prstGeom>
          <a:solidFill>
            <a:srgbClr val="8EB4E3"/>
          </a:solidFill>
          <a:ln w="9525">
            <a:solidFill>
              <a:schemeClr val="tx1"/>
            </a:solidFill>
            <a:miter lim="800000"/>
            <a:headEnd/>
            <a:tailEnd/>
          </a:ln>
          <a:effectLst>
            <a:outerShdw dist="71842" dir="2700000" algn="ctr" rotWithShape="0">
              <a:schemeClr val="bg2">
                <a:alpha val="50000"/>
              </a:schemeClr>
            </a:outerShdw>
          </a:effectLst>
        </p:spPr>
        <p:txBody>
          <a:bodyPr wrap="none" anchor="ctr"/>
          <a:lstStyle/>
          <a:p>
            <a:pPr algn="ctr">
              <a:spcBef>
                <a:spcPct val="50000"/>
              </a:spcBef>
              <a:buClr>
                <a:schemeClr val="tx1"/>
              </a:buClr>
              <a:buFont typeface="Wingdings" pitchFamily="2" charset="2"/>
              <a:buNone/>
              <a:defRPr/>
            </a:pPr>
            <a:r>
              <a:rPr lang="zh-CN" altLang="en-US" sz="1400" dirty="0">
                <a:latin typeface="微软雅黑" pitchFamily="34" charset="-122"/>
                <a:ea typeface="微软雅黑" pitchFamily="34" charset="-122"/>
              </a:rPr>
              <a:t>制造班长</a:t>
            </a:r>
          </a:p>
        </p:txBody>
      </p:sp>
      <p:sp>
        <p:nvSpPr>
          <p:cNvPr id="7" name="Rectangle 49"/>
          <p:cNvSpPr>
            <a:spLocks noChangeArrowheads="1"/>
          </p:cNvSpPr>
          <p:nvPr/>
        </p:nvSpPr>
        <p:spPr bwMode="auto">
          <a:xfrm>
            <a:off x="1990558" y="1351821"/>
            <a:ext cx="1080000" cy="326402"/>
          </a:xfrm>
          <a:prstGeom prst="rect">
            <a:avLst/>
          </a:prstGeom>
          <a:solidFill>
            <a:srgbClr val="8EB4E3"/>
          </a:solidFill>
          <a:ln w="9525">
            <a:solidFill>
              <a:schemeClr val="tx1"/>
            </a:solidFill>
            <a:miter lim="800000"/>
            <a:headEnd/>
            <a:tailEnd/>
          </a:ln>
          <a:effectLst>
            <a:outerShdw dist="71842" dir="2700000" algn="ctr" rotWithShape="0">
              <a:schemeClr val="bg2">
                <a:alpha val="50000"/>
              </a:schemeClr>
            </a:outerShdw>
          </a:effectLst>
        </p:spPr>
        <p:txBody>
          <a:bodyPr wrap="none" anchor="ctr"/>
          <a:lstStyle/>
          <a:p>
            <a:pPr algn="ctr">
              <a:spcBef>
                <a:spcPct val="50000"/>
              </a:spcBef>
              <a:buClr>
                <a:schemeClr val="tx1"/>
              </a:buClr>
              <a:buFont typeface="Wingdings" pitchFamily="2" charset="2"/>
              <a:buNone/>
              <a:defRPr/>
            </a:pPr>
            <a:r>
              <a:rPr lang="en-US" altLang="zh-CN" sz="1400" dirty="0">
                <a:latin typeface="微软雅黑" pitchFamily="34" charset="-122"/>
                <a:ea typeface="微软雅黑" pitchFamily="34" charset="-122"/>
              </a:rPr>
              <a:t>BCP</a:t>
            </a:r>
            <a:r>
              <a:rPr lang="zh-CN" altLang="en-US" sz="1400" dirty="0">
                <a:latin typeface="微软雅黑" pitchFamily="34" charset="-122"/>
                <a:ea typeface="微软雅黑" pitchFamily="34" charset="-122"/>
              </a:rPr>
              <a:t>系统</a:t>
            </a:r>
          </a:p>
        </p:txBody>
      </p:sp>
      <p:sp>
        <p:nvSpPr>
          <p:cNvPr id="10" name="Line 37"/>
          <p:cNvSpPr>
            <a:spLocks noChangeShapeType="1"/>
          </p:cNvSpPr>
          <p:nvPr/>
        </p:nvSpPr>
        <p:spPr bwMode="auto">
          <a:xfrm flipH="1">
            <a:off x="3359209" y="1374164"/>
            <a:ext cx="0" cy="3112777"/>
          </a:xfrm>
          <a:prstGeom prst="line">
            <a:avLst/>
          </a:prstGeom>
          <a:noFill/>
          <a:ln w="9525">
            <a:solidFill>
              <a:schemeClr val="tx2"/>
            </a:solidFill>
            <a:prstDash val="dash"/>
            <a:round/>
            <a:headEnd/>
            <a:tailEnd/>
          </a:ln>
        </p:spPr>
        <p:txBody>
          <a:bodyPr anchor="ctr"/>
          <a:lstStyle/>
          <a:p>
            <a:endParaRPr lang="zh-CN" altLang="en-US" sz="1000">
              <a:solidFill>
                <a:schemeClr val="tx1"/>
              </a:solidFill>
              <a:latin typeface="微软雅黑" pitchFamily="34" charset="-122"/>
              <a:ea typeface="微软雅黑" pitchFamily="34" charset="-122"/>
            </a:endParaRPr>
          </a:p>
        </p:txBody>
      </p:sp>
      <p:sp>
        <p:nvSpPr>
          <p:cNvPr id="13" name="矩形 12"/>
          <p:cNvSpPr/>
          <p:nvPr/>
        </p:nvSpPr>
        <p:spPr bwMode="auto">
          <a:xfrm>
            <a:off x="3859388" y="2096897"/>
            <a:ext cx="1008000" cy="360000"/>
          </a:xfrm>
          <a:prstGeom prst="rect">
            <a:avLst/>
          </a:prstGeom>
          <a:ln>
            <a:headEnd/>
            <a:tailEnd/>
          </a:ln>
          <a:ex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schemeClr val="tx1"/>
                </a:solidFill>
                <a:latin typeface="微软雅黑" pitchFamily="34" charset="-122"/>
                <a:ea typeface="微软雅黑" pitchFamily="34" charset="-122"/>
              </a:rPr>
              <a:t>提交领料申请</a:t>
            </a:r>
          </a:p>
        </p:txBody>
      </p:sp>
      <p:sp>
        <p:nvSpPr>
          <p:cNvPr id="58" name="矩形 57"/>
          <p:cNvSpPr/>
          <p:nvPr/>
        </p:nvSpPr>
        <p:spPr bwMode="auto">
          <a:xfrm>
            <a:off x="5751054" y="2931354"/>
            <a:ext cx="1008000" cy="367496"/>
          </a:xfrm>
          <a:prstGeom prst="rect">
            <a:avLst/>
          </a:prstGeom>
          <a:ln>
            <a:headEnd/>
            <a:tailEnd/>
          </a:ln>
          <a:ex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schemeClr val="tx1"/>
                </a:solidFill>
                <a:latin typeface="微软雅黑" pitchFamily="34" charset="-122"/>
                <a:ea typeface="微软雅黑" pitchFamily="34" charset="-122"/>
              </a:rPr>
              <a:t>领料单拣配下架</a:t>
            </a:r>
          </a:p>
        </p:txBody>
      </p:sp>
      <p:sp>
        <p:nvSpPr>
          <p:cNvPr id="18" name="Rectangle 49"/>
          <p:cNvSpPr>
            <a:spLocks noChangeArrowheads="1"/>
          </p:cNvSpPr>
          <p:nvPr/>
        </p:nvSpPr>
        <p:spPr bwMode="auto">
          <a:xfrm>
            <a:off x="7737179" y="1336061"/>
            <a:ext cx="1080000" cy="326402"/>
          </a:xfrm>
          <a:prstGeom prst="rect">
            <a:avLst/>
          </a:prstGeom>
          <a:solidFill>
            <a:srgbClr val="8EB4E3"/>
          </a:solidFill>
          <a:ln w="9525">
            <a:solidFill>
              <a:schemeClr val="tx1"/>
            </a:solidFill>
            <a:miter lim="800000"/>
            <a:headEnd/>
            <a:tailEnd/>
          </a:ln>
          <a:effectLst>
            <a:outerShdw dist="71842" dir="2700000" algn="ctr" rotWithShape="0">
              <a:schemeClr val="bg2">
                <a:alpha val="50000"/>
              </a:schemeClr>
            </a:outerShdw>
          </a:effectLst>
        </p:spPr>
        <p:txBody>
          <a:bodyPr wrap="none" anchor="ctr"/>
          <a:lstStyle/>
          <a:p>
            <a:pPr algn="ctr">
              <a:spcBef>
                <a:spcPct val="50000"/>
              </a:spcBef>
              <a:buClr>
                <a:schemeClr val="tx1"/>
              </a:buClr>
              <a:buFont typeface="Wingdings" pitchFamily="2" charset="2"/>
              <a:buNone/>
              <a:defRPr/>
            </a:pPr>
            <a:r>
              <a:rPr lang="zh-CN" altLang="en-US" sz="1400" dirty="0">
                <a:latin typeface="微软雅黑" pitchFamily="34" charset="-122"/>
                <a:ea typeface="微软雅黑" pitchFamily="34" charset="-122"/>
              </a:rPr>
              <a:t>供应商</a:t>
            </a:r>
          </a:p>
        </p:txBody>
      </p:sp>
      <p:sp>
        <p:nvSpPr>
          <p:cNvPr id="19" name="Line 37"/>
          <p:cNvSpPr>
            <a:spLocks noChangeShapeType="1"/>
          </p:cNvSpPr>
          <p:nvPr/>
        </p:nvSpPr>
        <p:spPr bwMode="auto">
          <a:xfrm flipH="1">
            <a:off x="7207246" y="1351822"/>
            <a:ext cx="0" cy="3135119"/>
          </a:xfrm>
          <a:prstGeom prst="line">
            <a:avLst/>
          </a:prstGeom>
          <a:noFill/>
          <a:ln w="9525">
            <a:solidFill>
              <a:schemeClr val="tx2"/>
            </a:solidFill>
            <a:prstDash val="dash"/>
            <a:round/>
            <a:headEnd/>
            <a:tailEnd/>
          </a:ln>
        </p:spPr>
        <p:txBody>
          <a:bodyPr anchor="ctr"/>
          <a:lstStyle/>
          <a:p>
            <a:endParaRPr lang="zh-CN" altLang="en-US" sz="1000">
              <a:solidFill>
                <a:schemeClr val="tx1"/>
              </a:solidFill>
              <a:latin typeface="微软雅黑" pitchFamily="34" charset="-122"/>
              <a:ea typeface="微软雅黑" pitchFamily="34" charset="-122"/>
            </a:endParaRPr>
          </a:p>
        </p:txBody>
      </p:sp>
      <p:sp>
        <p:nvSpPr>
          <p:cNvPr id="21" name="矩形 20"/>
          <p:cNvSpPr/>
          <p:nvPr/>
        </p:nvSpPr>
        <p:spPr bwMode="auto">
          <a:xfrm>
            <a:off x="7773179" y="2931354"/>
            <a:ext cx="1008000" cy="367496"/>
          </a:xfrm>
          <a:prstGeom prst="rect">
            <a:avLst/>
          </a:prstGeom>
          <a:ln>
            <a:headEnd/>
            <a:tailEnd/>
          </a:ln>
          <a:ex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schemeClr val="tx1"/>
                </a:solidFill>
                <a:latin typeface="微软雅黑" pitchFamily="34" charset="-122"/>
                <a:ea typeface="微软雅黑" pitchFamily="34" charset="-122"/>
              </a:rPr>
              <a:t>创建并打印领料送货单</a:t>
            </a:r>
          </a:p>
        </p:txBody>
      </p:sp>
      <p:sp>
        <p:nvSpPr>
          <p:cNvPr id="23" name="矩形 22"/>
          <p:cNvSpPr/>
          <p:nvPr/>
        </p:nvSpPr>
        <p:spPr bwMode="auto">
          <a:xfrm>
            <a:off x="3823388" y="3938080"/>
            <a:ext cx="1008000" cy="360000"/>
          </a:xfrm>
          <a:prstGeom prst="rect">
            <a:avLst/>
          </a:prstGeom>
          <a:ln>
            <a:headEnd/>
            <a:tailEnd/>
          </a:ln>
          <a:ex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schemeClr val="tx1"/>
                </a:solidFill>
                <a:latin typeface="微软雅黑" pitchFamily="34" charset="-122"/>
                <a:ea typeface="微软雅黑" pitchFamily="34" charset="-122"/>
              </a:rPr>
              <a:t>实物交接</a:t>
            </a:r>
          </a:p>
        </p:txBody>
      </p:sp>
      <p:sp>
        <p:nvSpPr>
          <p:cNvPr id="24" name="矩形 23"/>
          <p:cNvSpPr/>
          <p:nvPr/>
        </p:nvSpPr>
        <p:spPr bwMode="auto">
          <a:xfrm>
            <a:off x="2026558" y="3938080"/>
            <a:ext cx="1008000" cy="360000"/>
          </a:xfrm>
          <a:prstGeom prst="rect">
            <a:avLst/>
          </a:prstGeom>
          <a:ln>
            <a:headEnd/>
            <a:tailEnd/>
          </a:ln>
          <a:ex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schemeClr val="tx1"/>
                </a:solidFill>
                <a:latin typeface="微软雅黑" pitchFamily="34" charset="-122"/>
                <a:ea typeface="微软雅黑" pitchFamily="34" charset="-122"/>
              </a:rPr>
              <a:t>自动过账</a:t>
            </a:r>
          </a:p>
        </p:txBody>
      </p:sp>
      <p:sp>
        <p:nvSpPr>
          <p:cNvPr id="25" name="Rectangle 49"/>
          <p:cNvSpPr>
            <a:spLocks noChangeArrowheads="1"/>
          </p:cNvSpPr>
          <p:nvPr/>
        </p:nvSpPr>
        <p:spPr bwMode="auto">
          <a:xfrm>
            <a:off x="5658909" y="1351821"/>
            <a:ext cx="1192290" cy="310642"/>
          </a:xfrm>
          <a:prstGeom prst="rect">
            <a:avLst/>
          </a:prstGeom>
          <a:solidFill>
            <a:srgbClr val="8EB4E3"/>
          </a:solidFill>
          <a:ln w="9525">
            <a:solidFill>
              <a:schemeClr val="tx1"/>
            </a:solidFill>
            <a:miter lim="800000"/>
            <a:headEnd/>
            <a:tailEnd/>
          </a:ln>
          <a:effectLst>
            <a:outerShdw dist="71842" dir="2700000" algn="ctr" rotWithShape="0">
              <a:schemeClr val="bg2">
                <a:alpha val="50000"/>
              </a:schemeClr>
            </a:outerShdw>
          </a:effectLst>
        </p:spPr>
        <p:txBody>
          <a:bodyPr wrap="none" anchor="ctr"/>
          <a:lstStyle/>
          <a:p>
            <a:pPr algn="ctr">
              <a:spcBef>
                <a:spcPct val="50000"/>
              </a:spcBef>
              <a:buClr>
                <a:schemeClr val="tx1"/>
              </a:buClr>
              <a:buFont typeface="Wingdings" pitchFamily="2" charset="2"/>
              <a:buNone/>
              <a:defRPr/>
            </a:pPr>
            <a:r>
              <a:rPr lang="zh-CN" altLang="en-US" sz="1400" dirty="0">
                <a:latin typeface="微软雅黑" pitchFamily="34" charset="-122"/>
                <a:ea typeface="微软雅黑" pitchFamily="34" charset="-122"/>
              </a:rPr>
              <a:t>仓管员</a:t>
            </a:r>
          </a:p>
        </p:txBody>
      </p:sp>
      <p:sp>
        <p:nvSpPr>
          <p:cNvPr id="26" name="Line 37"/>
          <p:cNvSpPr>
            <a:spLocks noChangeShapeType="1"/>
          </p:cNvSpPr>
          <p:nvPr/>
        </p:nvSpPr>
        <p:spPr bwMode="auto">
          <a:xfrm flipH="1">
            <a:off x="5242012" y="1419733"/>
            <a:ext cx="0" cy="3112777"/>
          </a:xfrm>
          <a:prstGeom prst="line">
            <a:avLst/>
          </a:prstGeom>
          <a:noFill/>
          <a:ln w="9525">
            <a:solidFill>
              <a:schemeClr val="tx2"/>
            </a:solidFill>
            <a:prstDash val="dash"/>
            <a:round/>
            <a:headEnd/>
            <a:tailEnd/>
          </a:ln>
        </p:spPr>
        <p:txBody>
          <a:bodyPr anchor="ctr"/>
          <a:lstStyle/>
          <a:p>
            <a:endParaRPr lang="zh-CN" altLang="en-US" sz="1000">
              <a:solidFill>
                <a:schemeClr val="tx1"/>
              </a:solidFill>
              <a:latin typeface="微软雅黑" pitchFamily="34" charset="-122"/>
              <a:ea typeface="微软雅黑" pitchFamily="34" charset="-122"/>
            </a:endParaRPr>
          </a:p>
        </p:txBody>
      </p:sp>
      <p:cxnSp>
        <p:nvCxnSpPr>
          <p:cNvPr id="11" name="肘形连接符 10"/>
          <p:cNvCxnSpPr>
            <a:stCxn id="13" idx="3"/>
            <a:endCxn id="58" idx="0"/>
          </p:cNvCxnSpPr>
          <p:nvPr/>
        </p:nvCxnSpPr>
        <p:spPr bwMode="auto">
          <a:xfrm>
            <a:off x="4867388" y="2276898"/>
            <a:ext cx="1387666" cy="654457"/>
          </a:xfrm>
          <a:prstGeom prst="bentConnector2">
            <a:avLst/>
          </a:prstGeom>
          <a:solidFill>
            <a:schemeClr val="accent1"/>
          </a:solidFill>
          <a:ln w="19050" cap="flat" cmpd="sng" algn="ctr">
            <a:solidFill>
              <a:schemeClr val="tx2">
                <a:lumMod val="75000"/>
              </a:schemeClr>
            </a:solidFill>
            <a:prstDash val="solid"/>
            <a:round/>
            <a:headEnd type="none" w="med" len="med"/>
            <a:tailEnd type="arrow"/>
          </a:ln>
          <a:effectLst/>
        </p:spPr>
      </p:cxnSp>
      <p:cxnSp>
        <p:nvCxnSpPr>
          <p:cNvPr id="14" name="肘形连接符 13"/>
          <p:cNvCxnSpPr>
            <a:stCxn id="13" idx="3"/>
            <a:endCxn id="21" idx="0"/>
          </p:cNvCxnSpPr>
          <p:nvPr/>
        </p:nvCxnSpPr>
        <p:spPr bwMode="auto">
          <a:xfrm>
            <a:off x="4867389" y="2276898"/>
            <a:ext cx="3409791" cy="654457"/>
          </a:xfrm>
          <a:prstGeom prst="bentConnector2">
            <a:avLst/>
          </a:prstGeom>
          <a:solidFill>
            <a:schemeClr val="accent1"/>
          </a:solidFill>
          <a:ln w="19050" cap="flat" cmpd="sng" algn="ctr">
            <a:solidFill>
              <a:schemeClr val="tx2">
                <a:lumMod val="75000"/>
              </a:schemeClr>
            </a:solidFill>
            <a:prstDash val="solid"/>
            <a:round/>
            <a:headEnd type="none" w="med" len="med"/>
            <a:tailEnd type="arrow"/>
          </a:ln>
          <a:effectLst/>
        </p:spPr>
      </p:cxnSp>
      <p:cxnSp>
        <p:nvCxnSpPr>
          <p:cNvPr id="16" name="肘形连接符 15"/>
          <p:cNvCxnSpPr>
            <a:stCxn id="58" idx="2"/>
            <a:endCxn id="23" idx="3"/>
          </p:cNvCxnSpPr>
          <p:nvPr/>
        </p:nvCxnSpPr>
        <p:spPr bwMode="auto">
          <a:xfrm rot="5400000">
            <a:off x="5133606" y="2996632"/>
            <a:ext cx="819230" cy="1423666"/>
          </a:xfrm>
          <a:prstGeom prst="bentConnector2">
            <a:avLst/>
          </a:prstGeom>
          <a:solidFill>
            <a:schemeClr val="accent1"/>
          </a:solidFill>
          <a:ln w="19050" cap="flat" cmpd="sng" algn="ctr">
            <a:solidFill>
              <a:schemeClr val="tx2">
                <a:lumMod val="75000"/>
              </a:schemeClr>
            </a:solidFill>
            <a:prstDash val="solid"/>
            <a:round/>
            <a:headEnd type="none" w="med" len="med"/>
            <a:tailEnd type="arrow"/>
          </a:ln>
          <a:effectLst/>
        </p:spPr>
      </p:cxnSp>
      <p:cxnSp>
        <p:nvCxnSpPr>
          <p:cNvPr id="29" name="肘形连接符 28"/>
          <p:cNvCxnSpPr>
            <a:stCxn id="21" idx="2"/>
            <a:endCxn id="23" idx="3"/>
          </p:cNvCxnSpPr>
          <p:nvPr/>
        </p:nvCxnSpPr>
        <p:spPr bwMode="auto">
          <a:xfrm rot="5400000">
            <a:off x="6144669" y="1985571"/>
            <a:ext cx="819230" cy="3445791"/>
          </a:xfrm>
          <a:prstGeom prst="bentConnector2">
            <a:avLst/>
          </a:prstGeom>
          <a:solidFill>
            <a:schemeClr val="accent1"/>
          </a:solidFill>
          <a:ln w="19050" cap="flat" cmpd="sng" algn="ctr">
            <a:solidFill>
              <a:schemeClr val="tx2">
                <a:lumMod val="75000"/>
              </a:schemeClr>
            </a:solidFill>
            <a:prstDash val="solid"/>
            <a:round/>
            <a:headEnd type="none" w="med" len="med"/>
            <a:tailEnd type="arrow"/>
          </a:ln>
          <a:effectLst/>
        </p:spPr>
      </p:cxnSp>
      <p:cxnSp>
        <p:nvCxnSpPr>
          <p:cNvPr id="31" name="直接箭头连接符 30"/>
          <p:cNvCxnSpPr>
            <a:stCxn id="23" idx="1"/>
            <a:endCxn id="24" idx="3"/>
          </p:cNvCxnSpPr>
          <p:nvPr/>
        </p:nvCxnSpPr>
        <p:spPr bwMode="auto">
          <a:xfrm flipH="1">
            <a:off x="3034558" y="4118080"/>
            <a:ext cx="788830" cy="0"/>
          </a:xfrm>
          <a:prstGeom prst="straightConnector1">
            <a:avLst/>
          </a:prstGeom>
          <a:solidFill>
            <a:schemeClr val="accent1"/>
          </a:solidFill>
          <a:ln w="19050" cap="flat" cmpd="sng" algn="ctr">
            <a:solidFill>
              <a:schemeClr val="tx2">
                <a:lumMod val="75000"/>
              </a:schemeClr>
            </a:solidFill>
            <a:prstDash val="solid"/>
            <a:round/>
            <a:headEnd type="none" w="med" len="med"/>
            <a:tailEnd type="arrow"/>
          </a:ln>
          <a:effectLst/>
        </p:spPr>
      </p:cxnSp>
      <p:sp>
        <p:nvSpPr>
          <p:cNvPr id="35" name="TextBox 34"/>
          <p:cNvSpPr txBox="1"/>
          <p:nvPr/>
        </p:nvSpPr>
        <p:spPr bwMode="auto">
          <a:xfrm>
            <a:off x="2351315" y="4992914"/>
            <a:ext cx="624114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kumimoji="1" lang="zh-CN" altLang="en-US" sz="1800" b="0" dirty="0">
                <a:solidFill>
                  <a:srgbClr val="000000"/>
                </a:solidFill>
                <a:latin typeface="微软雅黑"/>
                <a:ea typeface="微软雅黑"/>
                <a:cs typeface="微软雅黑"/>
              </a:rPr>
              <a:t>按照物料发出来划分分为：厂内领料、跨公司领料及向供应商领料三大场景，公司所有零星领料</a:t>
            </a:r>
          </a:p>
          <a:p>
            <a:endParaRPr kumimoji="1" lang="zh-CN" altLang="en-US" sz="1800" b="0" dirty="0">
              <a:solidFill>
                <a:srgbClr val="000000"/>
              </a:solidFill>
              <a:latin typeface="微软雅黑"/>
              <a:ea typeface="微软雅黑"/>
              <a:cs typeface="微软雅黑"/>
            </a:endParaRPr>
          </a:p>
        </p:txBody>
      </p:sp>
      <p:sp>
        <p:nvSpPr>
          <p:cNvPr id="22" name="燕尾形 40">
            <a:extLst>
              <a:ext uri="{FF2B5EF4-FFF2-40B4-BE49-F238E27FC236}">
                <a16:creationId xmlns:a16="http://schemas.microsoft.com/office/drawing/2014/main" id="{66A513B5-BD86-4449-AA83-F16F99CF02C1}"/>
              </a:ext>
            </a:extLst>
          </p:cNvPr>
          <p:cNvSpPr/>
          <p:nvPr/>
        </p:nvSpPr>
        <p:spPr bwMode="auto">
          <a:xfrm>
            <a:off x="5473224"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pPr>
            <a:r>
              <a:rPr lang="zh-CN" altLang="en-US" sz="1000" kern="0" dirty="0">
                <a:solidFill>
                  <a:schemeClr val="bg1">
                    <a:lumMod val="65000"/>
                  </a:schemeClr>
                </a:solidFill>
                <a:latin typeface="微软雅黑" pitchFamily="34" charset="-122"/>
                <a:ea typeface="微软雅黑" pitchFamily="34" charset="-122"/>
              </a:rPr>
              <a:t>条码</a:t>
            </a:r>
            <a:r>
              <a:rPr lang="zh-CN" altLang="en-US" sz="1000" kern="0">
                <a:solidFill>
                  <a:schemeClr val="bg1">
                    <a:lumMod val="65000"/>
                  </a:schemeClr>
                </a:solidFill>
                <a:latin typeface="微软雅黑" pitchFamily="34" charset="-122"/>
                <a:ea typeface="微软雅黑" pitchFamily="34" charset="-122"/>
              </a:rPr>
              <a:t>应用</a:t>
            </a:r>
            <a:r>
              <a:rPr lang="en-US" altLang="zh-CN" sz="1000" kern="0" dirty="0">
                <a:solidFill>
                  <a:schemeClr val="bg1">
                    <a:lumMod val="65000"/>
                  </a:schemeClr>
                </a:solidFill>
                <a:latin typeface="微软雅黑" pitchFamily="34" charset="-122"/>
                <a:ea typeface="微软雅黑" pitchFamily="34" charset="-122"/>
              </a:rPr>
              <a:t>	</a:t>
            </a:r>
            <a:endParaRPr lang="zh-CN" altLang="en-US" sz="1000" kern="0" dirty="0">
              <a:solidFill>
                <a:schemeClr val="bg1">
                  <a:lumMod val="65000"/>
                </a:schemeClr>
              </a:solidFill>
              <a:latin typeface="微软雅黑" pitchFamily="34" charset="-122"/>
              <a:ea typeface="微软雅黑" pitchFamily="34" charset="-122"/>
            </a:endParaRPr>
          </a:p>
        </p:txBody>
      </p:sp>
      <p:sp>
        <p:nvSpPr>
          <p:cNvPr id="27" name="燕尾形 40">
            <a:extLst>
              <a:ext uri="{FF2B5EF4-FFF2-40B4-BE49-F238E27FC236}">
                <a16:creationId xmlns:a16="http://schemas.microsoft.com/office/drawing/2014/main" id="{143651A8-2157-4557-A062-52A2D0EBAEBD}"/>
              </a:ext>
            </a:extLst>
          </p:cNvPr>
          <p:cNvSpPr/>
          <p:nvPr/>
        </p:nvSpPr>
        <p:spPr bwMode="auto">
          <a:xfrm>
            <a:off x="6169431"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pPr>
            <a:r>
              <a:rPr lang="en-US" altLang="zh-CN" sz="1000" kern="0" dirty="0">
                <a:solidFill>
                  <a:schemeClr val="bg1">
                    <a:lumMod val="65000"/>
                  </a:schemeClr>
                </a:solidFill>
                <a:latin typeface="微软雅黑" pitchFamily="34" charset="-122"/>
                <a:ea typeface="微软雅黑" pitchFamily="34" charset="-122"/>
              </a:rPr>
              <a:t>WM</a:t>
            </a:r>
            <a:r>
              <a:rPr lang="zh-CN" altLang="en-US" sz="1000" kern="0" dirty="0">
                <a:solidFill>
                  <a:schemeClr val="bg1">
                    <a:lumMod val="65000"/>
                  </a:schemeClr>
                </a:solidFill>
                <a:latin typeface="微软雅黑" pitchFamily="34" charset="-122"/>
                <a:ea typeface="微软雅黑" pitchFamily="34" charset="-122"/>
              </a:rPr>
              <a:t>应用</a:t>
            </a:r>
          </a:p>
        </p:txBody>
      </p:sp>
      <p:sp>
        <p:nvSpPr>
          <p:cNvPr id="28" name="燕尾形 40">
            <a:extLst>
              <a:ext uri="{FF2B5EF4-FFF2-40B4-BE49-F238E27FC236}">
                <a16:creationId xmlns:a16="http://schemas.microsoft.com/office/drawing/2014/main" id="{55A8B91B-6477-4F2A-86EF-0B1A56D18715}"/>
              </a:ext>
            </a:extLst>
          </p:cNvPr>
          <p:cNvSpPr/>
          <p:nvPr/>
        </p:nvSpPr>
        <p:spPr bwMode="auto">
          <a:xfrm>
            <a:off x="6865638"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pPr>
            <a:r>
              <a:rPr lang="zh-CN" altLang="en-US" sz="1000" kern="0" dirty="0">
                <a:solidFill>
                  <a:schemeClr val="bg1">
                    <a:lumMod val="65000"/>
                  </a:schemeClr>
                </a:solidFill>
                <a:latin typeface="微软雅黑" pitchFamily="34" charset="-122"/>
                <a:ea typeface="微软雅黑" pitchFamily="34" charset="-122"/>
              </a:rPr>
              <a:t>配送专题</a:t>
            </a:r>
          </a:p>
        </p:txBody>
      </p:sp>
      <p:sp>
        <p:nvSpPr>
          <p:cNvPr id="30" name="燕尾形 40">
            <a:extLst>
              <a:ext uri="{FF2B5EF4-FFF2-40B4-BE49-F238E27FC236}">
                <a16:creationId xmlns:a16="http://schemas.microsoft.com/office/drawing/2014/main" id="{4E190AB9-1377-4C09-A685-A79ED904000C}"/>
              </a:ext>
            </a:extLst>
          </p:cNvPr>
          <p:cNvSpPr/>
          <p:nvPr/>
        </p:nvSpPr>
        <p:spPr bwMode="auto">
          <a:xfrm>
            <a:off x="7561845"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pPr>
            <a:r>
              <a:rPr lang="zh-CN" altLang="en-US" sz="1000" kern="0" dirty="0">
                <a:solidFill>
                  <a:schemeClr val="bg1">
                    <a:lumMod val="65000"/>
                  </a:schemeClr>
                </a:solidFill>
                <a:latin typeface="微软雅黑" pitchFamily="34" charset="-122"/>
                <a:ea typeface="微软雅黑" pitchFamily="34" charset="-122"/>
              </a:rPr>
              <a:t>废料管理</a:t>
            </a:r>
          </a:p>
        </p:txBody>
      </p:sp>
      <p:sp>
        <p:nvSpPr>
          <p:cNvPr id="32" name="燕尾形 40">
            <a:extLst>
              <a:ext uri="{FF2B5EF4-FFF2-40B4-BE49-F238E27FC236}">
                <a16:creationId xmlns:a16="http://schemas.microsoft.com/office/drawing/2014/main" id="{8C33C812-9E38-452D-9584-C3BCF95CFAFA}"/>
              </a:ext>
            </a:extLst>
          </p:cNvPr>
          <p:cNvSpPr/>
          <p:nvPr/>
        </p:nvSpPr>
        <p:spPr bwMode="auto">
          <a:xfrm>
            <a:off x="8309087" y="165779"/>
            <a:ext cx="828000" cy="324000"/>
          </a:xfrm>
          <a:prstGeom prst="chevron">
            <a:avLst>
              <a:gd name="adj" fmla="val 36455"/>
            </a:avLst>
          </a:prstGeom>
          <a:solidFill>
            <a:srgbClr val="7889FB"/>
          </a:solidFill>
          <a:ln w="12700" algn="ctr">
            <a:solidFill>
              <a:srgbClr val="000000"/>
            </a:solidFill>
            <a:miter lim="800000"/>
            <a:headEnd/>
            <a:tailEnd/>
          </a:ln>
        </p:spPr>
        <p:txBody>
          <a:bodyPr wrap="none" tIns="72000" anchor="ctr"/>
          <a:lstStyle/>
          <a:p>
            <a:pPr algn="ctr" fontAlgn="auto">
              <a:lnSpc>
                <a:spcPct val="90000"/>
              </a:lnSpc>
              <a:spcBef>
                <a:spcPct val="20000"/>
              </a:spcBef>
              <a:spcAft>
                <a:spcPts val="0"/>
              </a:spcAft>
              <a:buClr>
                <a:srgbClr val="000000"/>
              </a:buClr>
            </a:pPr>
            <a:r>
              <a:rPr lang="zh-CN" altLang="en-US" sz="1000" kern="0" dirty="0" smtClean="0">
                <a:latin typeface="微软雅黑" pitchFamily="34" charset="-122"/>
                <a:ea typeface="微软雅黑" pitchFamily="34" charset="-122"/>
              </a:rPr>
              <a:t>零星领料</a:t>
            </a:r>
            <a:endParaRPr lang="zh-CN" altLang="en-US" sz="1000" kern="0" dirty="0">
              <a:latin typeface="微软雅黑" pitchFamily="34" charset="-122"/>
              <a:ea typeface="微软雅黑" pitchFamily="34" charset="-122"/>
            </a:endParaRPr>
          </a:p>
        </p:txBody>
      </p:sp>
      <p:sp>
        <p:nvSpPr>
          <p:cNvPr id="33" name="燕尾形 40">
            <a:extLst>
              <a:ext uri="{FF2B5EF4-FFF2-40B4-BE49-F238E27FC236}">
                <a16:creationId xmlns:a16="http://schemas.microsoft.com/office/drawing/2014/main" id="{C545D657-845E-428A-92E5-2B10EB389866}"/>
              </a:ext>
            </a:extLst>
          </p:cNvPr>
          <p:cNvSpPr/>
          <p:nvPr/>
        </p:nvSpPr>
        <p:spPr bwMode="auto">
          <a:xfrm>
            <a:off x="9023558" y="165688"/>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defRPr/>
            </a:pPr>
            <a:r>
              <a:rPr lang="zh-CN" altLang="en-US" sz="1000" kern="0" dirty="0" smtClean="0">
                <a:solidFill>
                  <a:schemeClr val="bg1">
                    <a:lumMod val="65000"/>
                  </a:schemeClr>
                </a:solidFill>
                <a:latin typeface="微软雅黑" pitchFamily="34" charset="-122"/>
                <a:ea typeface="微软雅黑" pitchFamily="34" charset="-122"/>
              </a:rPr>
              <a:t>盘点</a:t>
            </a:r>
            <a:endParaRPr lang="zh-CN" altLang="en-US" sz="1000" kern="0" dirty="0">
              <a:solidFill>
                <a:schemeClr val="bg1">
                  <a:lumMod val="6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9146308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900" y="593726"/>
            <a:ext cx="11760200" cy="425824"/>
          </a:xfrm>
        </p:spPr>
        <p:txBody>
          <a:bodyPr/>
          <a:lstStyle/>
          <a:p>
            <a:r>
              <a:rPr lang="zh-CN" altLang="en-US" dirty="0" smtClean="0"/>
              <a:t>厂内领料流程说明及操作要领</a:t>
            </a:r>
            <a:endParaRPr lang="zh-CN" altLang="en-US" dirty="0"/>
          </a:p>
        </p:txBody>
      </p:sp>
      <p:sp>
        <p:nvSpPr>
          <p:cNvPr id="3" name="矩形 2"/>
          <p:cNvSpPr/>
          <p:nvPr/>
        </p:nvSpPr>
        <p:spPr bwMode="auto">
          <a:xfrm>
            <a:off x="1930400" y="1727200"/>
            <a:ext cx="1335314" cy="508000"/>
          </a:xfrm>
          <a:prstGeom prst="rect">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400" b="0" dirty="0">
                <a:solidFill>
                  <a:schemeClr val="tx1"/>
                </a:solidFill>
                <a:latin typeface="微软雅黑" pitchFamily="34" charset="-122"/>
                <a:ea typeface="微软雅黑" pitchFamily="34" charset="-122"/>
              </a:rPr>
              <a:t>需求人员</a:t>
            </a:r>
          </a:p>
        </p:txBody>
      </p:sp>
      <p:sp>
        <p:nvSpPr>
          <p:cNvPr id="5" name="矩形 4"/>
          <p:cNvSpPr/>
          <p:nvPr/>
        </p:nvSpPr>
        <p:spPr bwMode="auto">
          <a:xfrm>
            <a:off x="4804229" y="1727200"/>
            <a:ext cx="1335314" cy="508000"/>
          </a:xfrm>
          <a:prstGeom prst="rect">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400" b="0" dirty="0">
                <a:solidFill>
                  <a:schemeClr val="tx1"/>
                </a:solidFill>
                <a:latin typeface="微软雅黑" pitchFamily="34" charset="-122"/>
                <a:ea typeface="微软雅黑" pitchFamily="34" charset="-122"/>
              </a:rPr>
              <a:t>仓管员</a:t>
            </a:r>
          </a:p>
        </p:txBody>
      </p:sp>
      <p:sp>
        <p:nvSpPr>
          <p:cNvPr id="7" name="Line 37">
            <a:extLst>
              <a:ext uri="{FF2B5EF4-FFF2-40B4-BE49-F238E27FC236}">
                <a16:creationId xmlns:a16="http://schemas.microsoft.com/office/drawing/2014/main" id="{D45D2F81-4776-4950-B244-A19C9897E8F9}"/>
              </a:ext>
            </a:extLst>
          </p:cNvPr>
          <p:cNvSpPr>
            <a:spLocks noChangeShapeType="1"/>
          </p:cNvSpPr>
          <p:nvPr/>
        </p:nvSpPr>
        <p:spPr bwMode="auto">
          <a:xfrm>
            <a:off x="3759700" y="1981201"/>
            <a:ext cx="0" cy="3461658"/>
          </a:xfrm>
          <a:prstGeom prst="line">
            <a:avLst/>
          </a:prstGeom>
          <a:noFill/>
          <a:ln w="9525">
            <a:solidFill>
              <a:schemeClr val="tx2"/>
            </a:solidFill>
            <a:prstDash val="dash"/>
            <a:round/>
            <a:headEnd/>
            <a:tailEnd/>
          </a:ln>
        </p:spPr>
        <p:txBody>
          <a:bodyPr anchor="ctr"/>
          <a:lstStyle/>
          <a:p>
            <a:endParaRPr lang="zh-CN" altLang="en-US" b="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bwMode="auto">
          <a:xfrm>
            <a:off x="2046514" y="2844800"/>
            <a:ext cx="1219200" cy="609600"/>
          </a:xfrm>
          <a:prstGeom prst="rect">
            <a:avLst/>
          </a:prstGeom>
          <a:solidFill>
            <a:schemeClr val="accent3"/>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000" b="0" dirty="0">
                <a:solidFill>
                  <a:schemeClr val="tx1"/>
                </a:solidFill>
                <a:latin typeface="微软雅黑" pitchFamily="34" charset="-122"/>
                <a:ea typeface="微软雅黑" pitchFamily="34" charset="-122"/>
              </a:rPr>
              <a:t>需求部门提交领料单</a:t>
            </a:r>
          </a:p>
        </p:txBody>
      </p:sp>
      <p:sp>
        <p:nvSpPr>
          <p:cNvPr id="9" name="矩形 8"/>
          <p:cNvSpPr/>
          <p:nvPr/>
        </p:nvSpPr>
        <p:spPr bwMode="auto">
          <a:xfrm>
            <a:off x="4920343" y="4049487"/>
            <a:ext cx="1219200" cy="609600"/>
          </a:xfrm>
          <a:prstGeom prst="rect">
            <a:avLst/>
          </a:prstGeom>
          <a:solidFill>
            <a:schemeClr val="accent3"/>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000" b="0" dirty="0">
                <a:solidFill>
                  <a:schemeClr val="tx1"/>
                </a:solidFill>
                <a:latin typeface="微软雅黑" pitchFamily="34" charset="-122"/>
                <a:ea typeface="微软雅黑" pitchFamily="34" charset="-122"/>
              </a:rPr>
              <a:t>与领料人实物交接</a:t>
            </a:r>
          </a:p>
        </p:txBody>
      </p:sp>
      <p:sp>
        <p:nvSpPr>
          <p:cNvPr id="10" name="矩形 9"/>
          <p:cNvSpPr/>
          <p:nvPr/>
        </p:nvSpPr>
        <p:spPr bwMode="auto">
          <a:xfrm>
            <a:off x="4920343" y="2844800"/>
            <a:ext cx="1219200" cy="609600"/>
          </a:xfrm>
          <a:prstGeom prst="rect">
            <a:avLst/>
          </a:prstGeom>
          <a:solidFill>
            <a:schemeClr val="accent3"/>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000" b="0" dirty="0">
                <a:solidFill>
                  <a:schemeClr val="tx1"/>
                </a:solidFill>
                <a:latin typeface="微软雅黑" pitchFamily="34" charset="-122"/>
                <a:ea typeface="微软雅黑" pitchFamily="34" charset="-122"/>
              </a:rPr>
              <a:t>仓管员在</a:t>
            </a:r>
            <a:r>
              <a:rPr kumimoji="1" lang="en-US" altLang="zh-CN" sz="1000" b="0" dirty="0">
                <a:solidFill>
                  <a:schemeClr val="tx1"/>
                </a:solidFill>
                <a:latin typeface="微软雅黑" pitchFamily="34" charset="-122"/>
                <a:ea typeface="微软雅黑" pitchFamily="34" charset="-122"/>
              </a:rPr>
              <a:t>SAP</a:t>
            </a:r>
            <a:r>
              <a:rPr kumimoji="1" lang="zh-CN" altLang="en-US" sz="1000" b="0" dirty="0">
                <a:solidFill>
                  <a:schemeClr val="tx1"/>
                </a:solidFill>
                <a:latin typeface="微软雅黑" pitchFamily="34" charset="-122"/>
                <a:ea typeface="微软雅黑" pitchFamily="34" charset="-122"/>
              </a:rPr>
              <a:t>创建拣配单</a:t>
            </a:r>
          </a:p>
        </p:txBody>
      </p:sp>
      <p:sp>
        <p:nvSpPr>
          <p:cNvPr id="11" name="矩形 10"/>
          <p:cNvSpPr/>
          <p:nvPr/>
        </p:nvSpPr>
        <p:spPr bwMode="auto">
          <a:xfrm>
            <a:off x="4920343" y="5142544"/>
            <a:ext cx="1219200" cy="609600"/>
          </a:xfrm>
          <a:prstGeom prst="rect">
            <a:avLst/>
          </a:prstGeom>
          <a:solidFill>
            <a:schemeClr val="accent3"/>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sz="1000" b="0" dirty="0">
                <a:solidFill>
                  <a:schemeClr val="tx1"/>
                </a:solidFill>
                <a:latin typeface="微软雅黑" pitchFamily="34" charset="-122"/>
                <a:ea typeface="微软雅黑" pitchFamily="34" charset="-122"/>
              </a:rPr>
              <a:t>BCP</a:t>
            </a:r>
            <a:r>
              <a:rPr kumimoji="1" lang="zh-CN" altLang="en-US" sz="1000" b="0" dirty="0">
                <a:solidFill>
                  <a:schemeClr val="tx1"/>
                </a:solidFill>
                <a:latin typeface="微软雅黑" pitchFamily="34" charset="-122"/>
                <a:ea typeface="微软雅黑" pitchFamily="34" charset="-122"/>
              </a:rPr>
              <a:t>扫描拣配单过账</a:t>
            </a:r>
          </a:p>
        </p:txBody>
      </p:sp>
      <p:cxnSp>
        <p:nvCxnSpPr>
          <p:cNvPr id="13" name="直接箭头连接符 12"/>
          <p:cNvCxnSpPr>
            <a:stCxn id="8" idx="3"/>
            <a:endCxn id="10" idx="1"/>
          </p:cNvCxnSpPr>
          <p:nvPr/>
        </p:nvCxnSpPr>
        <p:spPr bwMode="auto">
          <a:xfrm>
            <a:off x="3265715" y="3149600"/>
            <a:ext cx="1654629" cy="0"/>
          </a:xfrm>
          <a:prstGeom prst="straightConnector1">
            <a:avLst/>
          </a:prstGeom>
          <a:solidFill>
            <a:schemeClr val="accent1"/>
          </a:solidFill>
          <a:ln w="19050" cap="flat" cmpd="sng" algn="ctr">
            <a:solidFill>
              <a:schemeClr val="tx2">
                <a:lumMod val="75000"/>
              </a:schemeClr>
            </a:solidFill>
            <a:prstDash val="solid"/>
            <a:round/>
            <a:headEnd type="none" w="med" len="med"/>
            <a:tailEnd type="arrow"/>
          </a:ln>
          <a:effectLst/>
        </p:spPr>
      </p:cxnSp>
      <p:cxnSp>
        <p:nvCxnSpPr>
          <p:cNvPr id="15" name="直接箭头连接符 14"/>
          <p:cNvCxnSpPr>
            <a:stCxn id="10" idx="2"/>
            <a:endCxn id="9" idx="0"/>
          </p:cNvCxnSpPr>
          <p:nvPr/>
        </p:nvCxnSpPr>
        <p:spPr bwMode="auto">
          <a:xfrm>
            <a:off x="5529943" y="3454401"/>
            <a:ext cx="0" cy="595087"/>
          </a:xfrm>
          <a:prstGeom prst="straightConnector1">
            <a:avLst/>
          </a:prstGeom>
          <a:solidFill>
            <a:schemeClr val="accent1"/>
          </a:solidFill>
          <a:ln w="19050" cap="flat" cmpd="sng" algn="ctr">
            <a:solidFill>
              <a:schemeClr val="tx2">
                <a:lumMod val="75000"/>
              </a:schemeClr>
            </a:solidFill>
            <a:prstDash val="solid"/>
            <a:round/>
            <a:headEnd type="none" w="med" len="med"/>
            <a:tailEnd type="arrow"/>
          </a:ln>
          <a:effectLst/>
        </p:spPr>
      </p:cxnSp>
      <p:cxnSp>
        <p:nvCxnSpPr>
          <p:cNvPr id="17" name="直接箭头连接符 16"/>
          <p:cNvCxnSpPr>
            <a:stCxn id="9" idx="2"/>
            <a:endCxn id="11" idx="0"/>
          </p:cNvCxnSpPr>
          <p:nvPr/>
        </p:nvCxnSpPr>
        <p:spPr bwMode="auto">
          <a:xfrm>
            <a:off x="5529943" y="4659088"/>
            <a:ext cx="0" cy="483457"/>
          </a:xfrm>
          <a:prstGeom prst="straightConnector1">
            <a:avLst/>
          </a:prstGeom>
          <a:solidFill>
            <a:schemeClr val="accent1"/>
          </a:solidFill>
          <a:ln w="19050" cap="flat" cmpd="sng" algn="ctr">
            <a:solidFill>
              <a:schemeClr val="tx2">
                <a:lumMod val="75000"/>
              </a:schemeClr>
            </a:solidFill>
            <a:prstDash val="solid"/>
            <a:round/>
            <a:headEnd type="none" w="med" len="med"/>
            <a:tailEnd type="arrow"/>
          </a:ln>
          <a:effectLst/>
        </p:spPr>
      </p:cxnSp>
      <p:sp>
        <p:nvSpPr>
          <p:cNvPr id="19" name="Line 37">
            <a:extLst>
              <a:ext uri="{FF2B5EF4-FFF2-40B4-BE49-F238E27FC236}">
                <a16:creationId xmlns:a16="http://schemas.microsoft.com/office/drawing/2014/main" id="{D45D2F81-4776-4950-B244-A19C9897E8F9}"/>
              </a:ext>
            </a:extLst>
          </p:cNvPr>
          <p:cNvSpPr>
            <a:spLocks noChangeShapeType="1"/>
          </p:cNvSpPr>
          <p:nvPr/>
        </p:nvSpPr>
        <p:spPr bwMode="auto">
          <a:xfrm>
            <a:off x="7968843" y="1887072"/>
            <a:ext cx="0" cy="3439886"/>
          </a:xfrm>
          <a:prstGeom prst="line">
            <a:avLst/>
          </a:prstGeom>
          <a:noFill/>
          <a:ln w="9525">
            <a:solidFill>
              <a:schemeClr val="tx2"/>
            </a:solidFill>
            <a:prstDash val="dash"/>
            <a:round/>
            <a:headEnd/>
            <a:tailEnd/>
          </a:ln>
        </p:spPr>
        <p:txBody>
          <a:bodyPr anchor="ctr"/>
          <a:lstStyle/>
          <a:p>
            <a:endParaRPr lang="zh-CN" altLang="en-US" b="0">
              <a:solidFill>
                <a:schemeClr val="tx1"/>
              </a:solidFill>
              <a:latin typeface="微软雅黑" panose="020B0503020204020204" pitchFamily="34" charset="-122"/>
              <a:ea typeface="微软雅黑" panose="020B0503020204020204" pitchFamily="34" charset="-122"/>
            </a:endParaRPr>
          </a:p>
        </p:txBody>
      </p:sp>
      <p:sp>
        <p:nvSpPr>
          <p:cNvPr id="20" name="TextBox 19"/>
          <p:cNvSpPr txBox="1"/>
          <p:nvPr/>
        </p:nvSpPr>
        <p:spPr bwMode="auto">
          <a:xfrm>
            <a:off x="8723087" y="2002971"/>
            <a:ext cx="3171996"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kumimoji="1" lang="zh-CN" altLang="en-US" sz="1400" b="0" dirty="0">
                <a:solidFill>
                  <a:srgbClr val="000000"/>
                </a:solidFill>
                <a:latin typeface="微软雅黑"/>
                <a:ea typeface="微软雅黑"/>
                <a:cs typeface="微软雅黑"/>
              </a:rPr>
              <a:t>关键说明点：</a:t>
            </a:r>
            <a:r>
              <a:rPr kumimoji="1" lang="en-US" altLang="zh-CN" sz="1400" b="0" dirty="0">
                <a:solidFill>
                  <a:srgbClr val="000000"/>
                </a:solidFill>
                <a:latin typeface="微软雅黑"/>
                <a:ea typeface="微软雅黑"/>
                <a:cs typeface="微软雅黑"/>
              </a:rPr>
              <a:t>1</a:t>
            </a:r>
            <a:r>
              <a:rPr kumimoji="1" lang="zh-CN" altLang="en-US" sz="1400" b="0" dirty="0">
                <a:solidFill>
                  <a:srgbClr val="000000"/>
                </a:solidFill>
                <a:latin typeface="微软雅黑"/>
                <a:ea typeface="微软雅黑"/>
                <a:cs typeface="微软雅黑"/>
              </a:rPr>
              <a:t>、领料单不允许拆分领料，只能按单领，意思就是一张单只能领一次料。</a:t>
            </a:r>
            <a:endParaRPr kumimoji="1" lang="en-US" altLang="zh-CN" sz="1400" b="0" dirty="0">
              <a:solidFill>
                <a:srgbClr val="000000"/>
              </a:solidFill>
              <a:latin typeface="微软雅黑"/>
              <a:ea typeface="微软雅黑"/>
              <a:cs typeface="微软雅黑"/>
            </a:endParaRPr>
          </a:p>
          <a:p>
            <a:r>
              <a:rPr kumimoji="1" lang="en-US" altLang="zh-CN" sz="1400" b="0" dirty="0">
                <a:solidFill>
                  <a:srgbClr val="000000"/>
                </a:solidFill>
                <a:latin typeface="微软雅黑"/>
                <a:ea typeface="微软雅黑"/>
                <a:cs typeface="微软雅黑"/>
              </a:rPr>
              <a:t>2.</a:t>
            </a:r>
            <a:r>
              <a:rPr kumimoji="1" lang="zh-CN" altLang="en-US" sz="1400" b="0" dirty="0">
                <a:solidFill>
                  <a:srgbClr val="000000"/>
                </a:solidFill>
                <a:latin typeface="微软雅黑"/>
                <a:ea typeface="微软雅黑"/>
                <a:cs typeface="微软雅黑"/>
              </a:rPr>
              <a:t>领料单的拣配在ＳＡＰ内实现，可参照厂内物料拣配操作，物料交接过后在</a:t>
            </a:r>
            <a:r>
              <a:rPr kumimoji="1" lang="en-US" altLang="zh-CN" sz="1400" b="0" dirty="0">
                <a:solidFill>
                  <a:srgbClr val="000000"/>
                </a:solidFill>
                <a:latin typeface="微软雅黑"/>
                <a:ea typeface="微软雅黑"/>
                <a:cs typeface="微软雅黑"/>
              </a:rPr>
              <a:t>BCP</a:t>
            </a:r>
            <a:r>
              <a:rPr kumimoji="1" lang="zh-CN" altLang="en-US" sz="1400" b="0" dirty="0">
                <a:solidFill>
                  <a:srgbClr val="000000"/>
                </a:solidFill>
                <a:latin typeface="微软雅黑"/>
                <a:ea typeface="微软雅黑"/>
                <a:cs typeface="微软雅黑"/>
              </a:rPr>
              <a:t>发料过账。</a:t>
            </a:r>
            <a:endParaRPr kumimoji="1" lang="en-US" altLang="zh-CN" sz="1400" b="0" dirty="0">
              <a:solidFill>
                <a:srgbClr val="000000"/>
              </a:solidFill>
              <a:latin typeface="微软雅黑"/>
              <a:ea typeface="微软雅黑"/>
              <a:cs typeface="微软雅黑"/>
            </a:endParaRPr>
          </a:p>
          <a:p>
            <a:r>
              <a:rPr kumimoji="1" lang="en-US" altLang="zh-CN" sz="1400" b="0" dirty="0">
                <a:solidFill>
                  <a:srgbClr val="000000"/>
                </a:solidFill>
                <a:latin typeface="微软雅黑"/>
                <a:ea typeface="微软雅黑"/>
                <a:cs typeface="微软雅黑"/>
              </a:rPr>
              <a:t>3.</a:t>
            </a:r>
            <a:r>
              <a:rPr kumimoji="1" lang="zh-CN" altLang="en-US" sz="1400" b="0" dirty="0">
                <a:solidFill>
                  <a:srgbClr val="000000"/>
                </a:solidFill>
                <a:latin typeface="微软雅黑"/>
                <a:ea typeface="微软雅黑"/>
                <a:cs typeface="微软雅黑"/>
              </a:rPr>
              <a:t>过账不需要领料人在</a:t>
            </a:r>
            <a:r>
              <a:rPr kumimoji="1" lang="en-US" altLang="zh-CN" sz="1400" b="0" dirty="0">
                <a:solidFill>
                  <a:srgbClr val="000000"/>
                </a:solidFill>
                <a:latin typeface="微软雅黑"/>
                <a:ea typeface="微软雅黑"/>
                <a:cs typeface="微软雅黑"/>
              </a:rPr>
              <a:t>NMMS</a:t>
            </a:r>
            <a:r>
              <a:rPr kumimoji="1" lang="zh-CN" altLang="en-US" sz="1400" b="0" dirty="0">
                <a:solidFill>
                  <a:srgbClr val="000000"/>
                </a:solidFill>
                <a:latin typeface="微软雅黑"/>
                <a:ea typeface="微软雅黑"/>
                <a:cs typeface="微软雅黑"/>
              </a:rPr>
              <a:t>系统内确认，所以领料人在交接实物时需确定数量。</a:t>
            </a:r>
          </a:p>
        </p:txBody>
      </p:sp>
      <p:sp>
        <p:nvSpPr>
          <p:cNvPr id="34" name="圆角矩形标注 33"/>
          <p:cNvSpPr/>
          <p:nvPr/>
        </p:nvSpPr>
        <p:spPr bwMode="auto">
          <a:xfrm>
            <a:off x="3657600" y="2510971"/>
            <a:ext cx="914400" cy="467506"/>
          </a:xfrm>
          <a:prstGeom prst="wedgeRoundRectCallout">
            <a:avLst>
              <a:gd name="adj1" fmla="val -82738"/>
              <a:gd name="adj2" fmla="val 60131"/>
              <a:gd name="adj3" fmla="val 16667"/>
            </a:avLst>
          </a:prstGeom>
          <a:solidFill>
            <a:schemeClr val="tx2">
              <a:lumMod val="20000"/>
              <a:lumOff val="80000"/>
            </a:schemeClr>
          </a:solidFill>
          <a:ln w="19050" cmpd="sng">
            <a:solidFill>
              <a:srgbClr val="FF0000"/>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sz="1000" b="0" dirty="0">
                <a:solidFill>
                  <a:schemeClr val="tx1"/>
                </a:solidFill>
                <a:latin typeface="微软雅黑" pitchFamily="34" charset="-122"/>
                <a:ea typeface="微软雅黑" pitchFamily="34" charset="-122"/>
              </a:rPr>
              <a:t>NMMS</a:t>
            </a:r>
            <a:endParaRPr kumimoji="1" lang="zh-CN" altLang="en-US" sz="1000" b="0" dirty="0">
              <a:solidFill>
                <a:schemeClr val="tx1"/>
              </a:solidFill>
              <a:latin typeface="微软雅黑" pitchFamily="34" charset="-122"/>
              <a:ea typeface="微软雅黑" pitchFamily="34" charset="-122"/>
            </a:endParaRPr>
          </a:p>
        </p:txBody>
      </p:sp>
      <p:sp>
        <p:nvSpPr>
          <p:cNvPr id="35" name="圆角矩形标注 34"/>
          <p:cNvSpPr/>
          <p:nvPr/>
        </p:nvSpPr>
        <p:spPr bwMode="auto">
          <a:xfrm>
            <a:off x="6509657" y="2682094"/>
            <a:ext cx="914400" cy="467506"/>
          </a:xfrm>
          <a:prstGeom prst="wedgeRoundRectCallout">
            <a:avLst>
              <a:gd name="adj1" fmla="val -82738"/>
              <a:gd name="adj2" fmla="val 60131"/>
              <a:gd name="adj3" fmla="val 16667"/>
            </a:avLst>
          </a:prstGeom>
          <a:solidFill>
            <a:schemeClr val="tx2">
              <a:lumMod val="20000"/>
              <a:lumOff val="80000"/>
            </a:schemeClr>
          </a:solidFill>
          <a:ln w="19050" cmpd="sng">
            <a:solidFill>
              <a:srgbClr val="FF0000"/>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sz="1000" b="0" dirty="0">
                <a:solidFill>
                  <a:schemeClr val="tx1"/>
                </a:solidFill>
                <a:latin typeface="微软雅黑" pitchFamily="34" charset="-122"/>
                <a:ea typeface="微软雅黑" pitchFamily="34" charset="-122"/>
              </a:rPr>
              <a:t>SAP</a:t>
            </a:r>
            <a:endParaRPr kumimoji="1" lang="zh-CN" altLang="en-US" sz="1000" b="0" dirty="0">
              <a:solidFill>
                <a:schemeClr val="tx1"/>
              </a:solidFill>
              <a:latin typeface="微软雅黑" pitchFamily="34" charset="-122"/>
              <a:ea typeface="微软雅黑" pitchFamily="34" charset="-122"/>
            </a:endParaRPr>
          </a:p>
        </p:txBody>
      </p:sp>
      <p:sp>
        <p:nvSpPr>
          <p:cNvPr id="36" name="圆角矩形标注 35"/>
          <p:cNvSpPr/>
          <p:nvPr/>
        </p:nvSpPr>
        <p:spPr bwMode="auto">
          <a:xfrm>
            <a:off x="6509657" y="4859452"/>
            <a:ext cx="914400" cy="467506"/>
          </a:xfrm>
          <a:prstGeom prst="wedgeRoundRectCallout">
            <a:avLst>
              <a:gd name="adj1" fmla="val -82738"/>
              <a:gd name="adj2" fmla="val 60131"/>
              <a:gd name="adj3" fmla="val 16667"/>
            </a:avLst>
          </a:prstGeom>
          <a:solidFill>
            <a:schemeClr val="tx2">
              <a:lumMod val="20000"/>
              <a:lumOff val="80000"/>
            </a:schemeClr>
          </a:solidFill>
          <a:ln w="19050" cmpd="sng">
            <a:solidFill>
              <a:srgbClr val="FF0000"/>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sz="1000" b="0" dirty="0">
                <a:solidFill>
                  <a:schemeClr val="tx1"/>
                </a:solidFill>
                <a:latin typeface="微软雅黑" pitchFamily="34" charset="-122"/>
                <a:ea typeface="微软雅黑" pitchFamily="34" charset="-122"/>
              </a:rPr>
              <a:t>BCP</a:t>
            </a:r>
            <a:endParaRPr kumimoji="1" lang="zh-CN" altLang="en-US" sz="1000" b="0" dirty="0">
              <a:solidFill>
                <a:schemeClr val="tx1"/>
              </a:solidFill>
              <a:latin typeface="微软雅黑" pitchFamily="34" charset="-122"/>
              <a:ea typeface="微软雅黑" pitchFamily="34" charset="-122"/>
            </a:endParaRPr>
          </a:p>
        </p:txBody>
      </p:sp>
      <p:sp>
        <p:nvSpPr>
          <p:cNvPr id="18" name="燕尾形 40">
            <a:extLst>
              <a:ext uri="{FF2B5EF4-FFF2-40B4-BE49-F238E27FC236}">
                <a16:creationId xmlns:a16="http://schemas.microsoft.com/office/drawing/2014/main" id="{66A513B5-BD86-4449-AA83-F16F99CF02C1}"/>
              </a:ext>
            </a:extLst>
          </p:cNvPr>
          <p:cNvSpPr/>
          <p:nvPr/>
        </p:nvSpPr>
        <p:spPr bwMode="auto">
          <a:xfrm>
            <a:off x="5473224"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pPr>
            <a:r>
              <a:rPr lang="zh-CN" altLang="en-US" sz="1000" kern="0" dirty="0">
                <a:solidFill>
                  <a:schemeClr val="bg1">
                    <a:lumMod val="65000"/>
                  </a:schemeClr>
                </a:solidFill>
                <a:latin typeface="微软雅黑" pitchFamily="34" charset="-122"/>
                <a:ea typeface="微软雅黑" pitchFamily="34" charset="-122"/>
              </a:rPr>
              <a:t>条码</a:t>
            </a:r>
            <a:r>
              <a:rPr lang="zh-CN" altLang="en-US" sz="1000" kern="0">
                <a:solidFill>
                  <a:schemeClr val="bg1">
                    <a:lumMod val="65000"/>
                  </a:schemeClr>
                </a:solidFill>
                <a:latin typeface="微软雅黑" pitchFamily="34" charset="-122"/>
                <a:ea typeface="微软雅黑" pitchFamily="34" charset="-122"/>
              </a:rPr>
              <a:t>应用</a:t>
            </a:r>
            <a:r>
              <a:rPr lang="en-US" altLang="zh-CN" sz="1000" kern="0" dirty="0">
                <a:solidFill>
                  <a:schemeClr val="bg1">
                    <a:lumMod val="65000"/>
                  </a:schemeClr>
                </a:solidFill>
                <a:latin typeface="微软雅黑" pitchFamily="34" charset="-122"/>
                <a:ea typeface="微软雅黑" pitchFamily="34" charset="-122"/>
              </a:rPr>
              <a:t>	</a:t>
            </a:r>
            <a:endParaRPr lang="zh-CN" altLang="en-US" sz="1000" kern="0" dirty="0">
              <a:solidFill>
                <a:schemeClr val="bg1">
                  <a:lumMod val="65000"/>
                </a:schemeClr>
              </a:solidFill>
              <a:latin typeface="微软雅黑" pitchFamily="34" charset="-122"/>
              <a:ea typeface="微软雅黑" pitchFamily="34" charset="-122"/>
            </a:endParaRPr>
          </a:p>
        </p:txBody>
      </p:sp>
      <p:sp>
        <p:nvSpPr>
          <p:cNvPr id="21" name="燕尾形 40">
            <a:extLst>
              <a:ext uri="{FF2B5EF4-FFF2-40B4-BE49-F238E27FC236}">
                <a16:creationId xmlns:a16="http://schemas.microsoft.com/office/drawing/2014/main" id="{143651A8-2157-4557-A062-52A2D0EBAEBD}"/>
              </a:ext>
            </a:extLst>
          </p:cNvPr>
          <p:cNvSpPr/>
          <p:nvPr/>
        </p:nvSpPr>
        <p:spPr bwMode="auto">
          <a:xfrm>
            <a:off x="6169431"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pPr>
            <a:r>
              <a:rPr lang="en-US" altLang="zh-CN" sz="1000" kern="0" dirty="0">
                <a:solidFill>
                  <a:schemeClr val="bg1">
                    <a:lumMod val="65000"/>
                  </a:schemeClr>
                </a:solidFill>
                <a:latin typeface="微软雅黑" pitchFamily="34" charset="-122"/>
                <a:ea typeface="微软雅黑" pitchFamily="34" charset="-122"/>
              </a:rPr>
              <a:t>WM</a:t>
            </a:r>
            <a:r>
              <a:rPr lang="zh-CN" altLang="en-US" sz="1000" kern="0" dirty="0">
                <a:solidFill>
                  <a:schemeClr val="bg1">
                    <a:lumMod val="65000"/>
                  </a:schemeClr>
                </a:solidFill>
                <a:latin typeface="微软雅黑" pitchFamily="34" charset="-122"/>
                <a:ea typeface="微软雅黑" pitchFamily="34" charset="-122"/>
              </a:rPr>
              <a:t>应用</a:t>
            </a:r>
          </a:p>
        </p:txBody>
      </p:sp>
      <p:sp>
        <p:nvSpPr>
          <p:cNvPr id="22" name="燕尾形 40">
            <a:extLst>
              <a:ext uri="{FF2B5EF4-FFF2-40B4-BE49-F238E27FC236}">
                <a16:creationId xmlns:a16="http://schemas.microsoft.com/office/drawing/2014/main" id="{55A8B91B-6477-4F2A-86EF-0B1A56D18715}"/>
              </a:ext>
            </a:extLst>
          </p:cNvPr>
          <p:cNvSpPr/>
          <p:nvPr/>
        </p:nvSpPr>
        <p:spPr bwMode="auto">
          <a:xfrm>
            <a:off x="6865638"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pPr>
            <a:r>
              <a:rPr lang="zh-CN" altLang="en-US" sz="1000" kern="0" dirty="0">
                <a:solidFill>
                  <a:schemeClr val="bg1">
                    <a:lumMod val="65000"/>
                  </a:schemeClr>
                </a:solidFill>
                <a:latin typeface="微软雅黑" pitchFamily="34" charset="-122"/>
                <a:ea typeface="微软雅黑" pitchFamily="34" charset="-122"/>
              </a:rPr>
              <a:t>配送专题</a:t>
            </a:r>
          </a:p>
        </p:txBody>
      </p:sp>
      <p:sp>
        <p:nvSpPr>
          <p:cNvPr id="23" name="燕尾形 40">
            <a:extLst>
              <a:ext uri="{FF2B5EF4-FFF2-40B4-BE49-F238E27FC236}">
                <a16:creationId xmlns:a16="http://schemas.microsoft.com/office/drawing/2014/main" id="{4E190AB9-1377-4C09-A685-A79ED904000C}"/>
              </a:ext>
            </a:extLst>
          </p:cNvPr>
          <p:cNvSpPr/>
          <p:nvPr/>
        </p:nvSpPr>
        <p:spPr bwMode="auto">
          <a:xfrm>
            <a:off x="7561845"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pPr>
            <a:r>
              <a:rPr lang="zh-CN" altLang="en-US" sz="1000" kern="0" dirty="0">
                <a:solidFill>
                  <a:schemeClr val="bg1">
                    <a:lumMod val="65000"/>
                  </a:schemeClr>
                </a:solidFill>
                <a:latin typeface="微软雅黑" pitchFamily="34" charset="-122"/>
                <a:ea typeface="微软雅黑" pitchFamily="34" charset="-122"/>
              </a:rPr>
              <a:t>废料管理</a:t>
            </a:r>
          </a:p>
        </p:txBody>
      </p:sp>
      <p:sp>
        <p:nvSpPr>
          <p:cNvPr id="24" name="燕尾形 40">
            <a:extLst>
              <a:ext uri="{FF2B5EF4-FFF2-40B4-BE49-F238E27FC236}">
                <a16:creationId xmlns:a16="http://schemas.microsoft.com/office/drawing/2014/main" id="{8C33C812-9E38-452D-9584-C3BCF95CFAFA}"/>
              </a:ext>
            </a:extLst>
          </p:cNvPr>
          <p:cNvSpPr/>
          <p:nvPr/>
        </p:nvSpPr>
        <p:spPr bwMode="auto">
          <a:xfrm>
            <a:off x="8309087" y="165779"/>
            <a:ext cx="828000" cy="324000"/>
          </a:xfrm>
          <a:prstGeom prst="chevron">
            <a:avLst>
              <a:gd name="adj" fmla="val 36455"/>
            </a:avLst>
          </a:prstGeom>
          <a:solidFill>
            <a:srgbClr val="7889FB"/>
          </a:solidFill>
          <a:ln w="12700" algn="ctr">
            <a:solidFill>
              <a:srgbClr val="000000"/>
            </a:solidFill>
            <a:miter lim="800000"/>
            <a:headEnd/>
            <a:tailEnd/>
          </a:ln>
        </p:spPr>
        <p:txBody>
          <a:bodyPr wrap="none" tIns="72000" anchor="ctr"/>
          <a:lstStyle/>
          <a:p>
            <a:pPr algn="ctr" fontAlgn="auto">
              <a:lnSpc>
                <a:spcPct val="90000"/>
              </a:lnSpc>
              <a:spcBef>
                <a:spcPct val="20000"/>
              </a:spcBef>
              <a:spcAft>
                <a:spcPts val="0"/>
              </a:spcAft>
              <a:buClr>
                <a:srgbClr val="000000"/>
              </a:buClr>
            </a:pPr>
            <a:r>
              <a:rPr lang="zh-CN" altLang="en-US" sz="1000" kern="0" dirty="0" smtClean="0">
                <a:latin typeface="微软雅黑" pitchFamily="34" charset="-122"/>
                <a:ea typeface="微软雅黑" pitchFamily="34" charset="-122"/>
              </a:rPr>
              <a:t>零星领料</a:t>
            </a:r>
            <a:endParaRPr lang="zh-CN" altLang="en-US" sz="1000" kern="0" dirty="0">
              <a:latin typeface="微软雅黑" pitchFamily="34" charset="-122"/>
              <a:ea typeface="微软雅黑" pitchFamily="34" charset="-122"/>
            </a:endParaRPr>
          </a:p>
        </p:txBody>
      </p:sp>
      <p:sp>
        <p:nvSpPr>
          <p:cNvPr id="26" name="燕尾形 40">
            <a:extLst>
              <a:ext uri="{FF2B5EF4-FFF2-40B4-BE49-F238E27FC236}">
                <a16:creationId xmlns:a16="http://schemas.microsoft.com/office/drawing/2014/main" id="{C545D657-845E-428A-92E5-2B10EB389866}"/>
              </a:ext>
            </a:extLst>
          </p:cNvPr>
          <p:cNvSpPr/>
          <p:nvPr/>
        </p:nvSpPr>
        <p:spPr bwMode="auto">
          <a:xfrm>
            <a:off x="9023558" y="165688"/>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defRPr/>
            </a:pPr>
            <a:r>
              <a:rPr lang="zh-CN" altLang="en-US" sz="1000" kern="0" dirty="0" smtClean="0">
                <a:solidFill>
                  <a:schemeClr val="bg1">
                    <a:lumMod val="65000"/>
                  </a:schemeClr>
                </a:solidFill>
                <a:latin typeface="微软雅黑" pitchFamily="34" charset="-122"/>
                <a:ea typeface="微软雅黑" pitchFamily="34" charset="-122"/>
              </a:rPr>
              <a:t>盘点</a:t>
            </a:r>
            <a:endParaRPr lang="zh-CN" altLang="en-US" sz="1000" kern="0" dirty="0">
              <a:solidFill>
                <a:schemeClr val="bg1">
                  <a:lumMod val="6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6961559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VMI</a:t>
            </a:r>
            <a:r>
              <a:rPr lang="zh-CN" altLang="en-US" dirty="0" smtClean="0"/>
              <a:t>供应商管理库存</a:t>
            </a:r>
            <a:r>
              <a:rPr lang="en-US" altLang="zh-CN" dirty="0" smtClean="0"/>
              <a:t>D02</a:t>
            </a:r>
            <a:r>
              <a:rPr lang="zh-CN" altLang="en-US" dirty="0" smtClean="0"/>
              <a:t>库领料</a:t>
            </a:r>
            <a:endParaRPr lang="zh-CN" altLang="en-US" dirty="0"/>
          </a:p>
        </p:txBody>
      </p:sp>
      <p:sp>
        <p:nvSpPr>
          <p:cNvPr id="4" name="Line 37">
            <a:extLst>
              <a:ext uri="{FF2B5EF4-FFF2-40B4-BE49-F238E27FC236}">
                <a16:creationId xmlns:a16="http://schemas.microsoft.com/office/drawing/2014/main" id="{D45D2F81-4776-4950-B244-A19C9897E8F9}"/>
              </a:ext>
            </a:extLst>
          </p:cNvPr>
          <p:cNvSpPr>
            <a:spLocks noChangeShapeType="1"/>
          </p:cNvSpPr>
          <p:nvPr/>
        </p:nvSpPr>
        <p:spPr bwMode="auto">
          <a:xfrm>
            <a:off x="3690257" y="2242457"/>
            <a:ext cx="0" cy="2895600"/>
          </a:xfrm>
          <a:prstGeom prst="line">
            <a:avLst/>
          </a:prstGeom>
          <a:noFill/>
          <a:ln w="9525">
            <a:solidFill>
              <a:schemeClr val="tx2"/>
            </a:solidFill>
            <a:prstDash val="dash"/>
            <a:round/>
            <a:headEnd/>
            <a:tailEnd/>
          </a:ln>
        </p:spPr>
        <p:txBody>
          <a:bodyPr anchor="ctr"/>
          <a:lstStyle/>
          <a:p>
            <a:endParaRPr lang="zh-CN" altLang="en-US" b="0">
              <a:solidFill>
                <a:schemeClr val="tx1"/>
              </a:solidFill>
              <a:latin typeface="微软雅黑" panose="020B0503020204020204" pitchFamily="34" charset="-122"/>
              <a:ea typeface="微软雅黑" panose="020B0503020204020204" pitchFamily="34" charset="-122"/>
            </a:endParaRPr>
          </a:p>
        </p:txBody>
      </p:sp>
      <p:sp>
        <p:nvSpPr>
          <p:cNvPr id="5" name="矩形 4"/>
          <p:cNvSpPr/>
          <p:nvPr/>
        </p:nvSpPr>
        <p:spPr bwMode="auto">
          <a:xfrm>
            <a:off x="1901372" y="1582057"/>
            <a:ext cx="1335314" cy="508000"/>
          </a:xfrm>
          <a:prstGeom prst="rect">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400" b="0" dirty="0">
                <a:solidFill>
                  <a:schemeClr val="tx1"/>
                </a:solidFill>
                <a:latin typeface="微软雅黑" pitchFamily="34" charset="-122"/>
                <a:ea typeface="微软雅黑" pitchFamily="34" charset="-122"/>
              </a:rPr>
              <a:t>制造班长</a:t>
            </a:r>
          </a:p>
        </p:txBody>
      </p:sp>
      <p:sp>
        <p:nvSpPr>
          <p:cNvPr id="6" name="矩形 5"/>
          <p:cNvSpPr/>
          <p:nvPr/>
        </p:nvSpPr>
        <p:spPr bwMode="auto">
          <a:xfrm>
            <a:off x="4056744" y="1582057"/>
            <a:ext cx="1335314" cy="508000"/>
          </a:xfrm>
          <a:prstGeom prst="rect">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400" b="0" dirty="0">
                <a:solidFill>
                  <a:schemeClr val="tx1"/>
                </a:solidFill>
                <a:latin typeface="微软雅黑" pitchFamily="34" charset="-122"/>
                <a:ea typeface="微软雅黑" pitchFamily="34" charset="-122"/>
              </a:rPr>
              <a:t>物流工程师</a:t>
            </a:r>
          </a:p>
        </p:txBody>
      </p:sp>
      <p:sp>
        <p:nvSpPr>
          <p:cNvPr id="7" name="矩形 6"/>
          <p:cNvSpPr/>
          <p:nvPr/>
        </p:nvSpPr>
        <p:spPr bwMode="auto">
          <a:xfrm>
            <a:off x="6277929" y="1582057"/>
            <a:ext cx="1335314" cy="508000"/>
          </a:xfrm>
          <a:prstGeom prst="rect">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400" b="0" dirty="0">
                <a:solidFill>
                  <a:schemeClr val="tx1"/>
                </a:solidFill>
                <a:latin typeface="微软雅黑" pitchFamily="34" charset="-122"/>
                <a:ea typeface="微软雅黑" pitchFamily="34" charset="-122"/>
              </a:rPr>
              <a:t>供应商</a:t>
            </a:r>
          </a:p>
        </p:txBody>
      </p:sp>
      <p:sp>
        <p:nvSpPr>
          <p:cNvPr id="8" name="矩形 7"/>
          <p:cNvSpPr/>
          <p:nvPr/>
        </p:nvSpPr>
        <p:spPr bwMode="auto">
          <a:xfrm>
            <a:off x="8265886" y="1582057"/>
            <a:ext cx="1335314" cy="508000"/>
          </a:xfrm>
          <a:prstGeom prst="rect">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400" b="0" dirty="0">
                <a:solidFill>
                  <a:schemeClr val="tx1"/>
                </a:solidFill>
                <a:latin typeface="微软雅黑" pitchFamily="34" charset="-122"/>
                <a:ea typeface="微软雅黑" pitchFamily="34" charset="-122"/>
              </a:rPr>
              <a:t>理货员</a:t>
            </a:r>
          </a:p>
        </p:txBody>
      </p:sp>
      <p:sp>
        <p:nvSpPr>
          <p:cNvPr id="9" name="Line 37">
            <a:extLst>
              <a:ext uri="{FF2B5EF4-FFF2-40B4-BE49-F238E27FC236}">
                <a16:creationId xmlns:a16="http://schemas.microsoft.com/office/drawing/2014/main" id="{D45D2F81-4776-4950-B244-A19C9897E8F9}"/>
              </a:ext>
            </a:extLst>
          </p:cNvPr>
          <p:cNvSpPr>
            <a:spLocks noChangeShapeType="1"/>
          </p:cNvSpPr>
          <p:nvPr/>
        </p:nvSpPr>
        <p:spPr bwMode="auto">
          <a:xfrm>
            <a:off x="5893301" y="2242457"/>
            <a:ext cx="0" cy="2895600"/>
          </a:xfrm>
          <a:prstGeom prst="line">
            <a:avLst/>
          </a:prstGeom>
          <a:noFill/>
          <a:ln w="9525">
            <a:solidFill>
              <a:schemeClr val="tx2"/>
            </a:solidFill>
            <a:prstDash val="dash"/>
            <a:round/>
            <a:headEnd/>
            <a:tailEnd/>
          </a:ln>
        </p:spPr>
        <p:txBody>
          <a:bodyPr anchor="ctr"/>
          <a:lstStyle/>
          <a:p>
            <a:endParaRPr lang="zh-CN" altLang="en-US" b="0">
              <a:solidFill>
                <a:schemeClr val="tx1"/>
              </a:solidFill>
              <a:latin typeface="微软雅黑" panose="020B0503020204020204" pitchFamily="34" charset="-122"/>
              <a:ea typeface="微软雅黑" panose="020B0503020204020204" pitchFamily="34" charset="-122"/>
            </a:endParaRPr>
          </a:p>
        </p:txBody>
      </p:sp>
      <p:sp>
        <p:nvSpPr>
          <p:cNvPr id="10" name="Line 37">
            <a:extLst>
              <a:ext uri="{FF2B5EF4-FFF2-40B4-BE49-F238E27FC236}">
                <a16:creationId xmlns:a16="http://schemas.microsoft.com/office/drawing/2014/main" id="{D45D2F81-4776-4950-B244-A19C9897E8F9}"/>
              </a:ext>
            </a:extLst>
          </p:cNvPr>
          <p:cNvSpPr>
            <a:spLocks noChangeShapeType="1"/>
          </p:cNvSpPr>
          <p:nvPr/>
        </p:nvSpPr>
        <p:spPr bwMode="auto">
          <a:xfrm>
            <a:off x="8143514" y="2242457"/>
            <a:ext cx="0" cy="2895600"/>
          </a:xfrm>
          <a:prstGeom prst="line">
            <a:avLst/>
          </a:prstGeom>
          <a:noFill/>
          <a:ln w="9525">
            <a:solidFill>
              <a:schemeClr val="tx2"/>
            </a:solidFill>
            <a:prstDash val="dash"/>
            <a:round/>
            <a:headEnd/>
            <a:tailEnd/>
          </a:ln>
        </p:spPr>
        <p:txBody>
          <a:bodyPr anchor="ctr"/>
          <a:lstStyle/>
          <a:p>
            <a:endParaRPr lang="zh-CN" altLang="en-US" b="0">
              <a:solidFill>
                <a:schemeClr val="tx1"/>
              </a:solidFill>
              <a:latin typeface="微软雅黑" panose="020B0503020204020204" pitchFamily="34" charset="-122"/>
              <a:ea typeface="微软雅黑" panose="020B0503020204020204" pitchFamily="34" charset="-122"/>
            </a:endParaRPr>
          </a:p>
        </p:txBody>
      </p:sp>
      <p:sp>
        <p:nvSpPr>
          <p:cNvPr id="11" name="矩形 10"/>
          <p:cNvSpPr/>
          <p:nvPr/>
        </p:nvSpPr>
        <p:spPr bwMode="auto">
          <a:xfrm>
            <a:off x="2046514" y="2844800"/>
            <a:ext cx="1219200" cy="609600"/>
          </a:xfrm>
          <a:prstGeom prst="rect">
            <a:avLst/>
          </a:prstGeom>
          <a:solidFill>
            <a:schemeClr val="accent3"/>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000" b="0" dirty="0">
                <a:solidFill>
                  <a:schemeClr val="tx1"/>
                </a:solidFill>
                <a:latin typeface="微软雅黑" pitchFamily="34" charset="-122"/>
                <a:ea typeface="微软雅黑" pitchFamily="34" charset="-122"/>
              </a:rPr>
              <a:t>需求部门提交领料单</a:t>
            </a:r>
          </a:p>
        </p:txBody>
      </p:sp>
      <p:sp>
        <p:nvSpPr>
          <p:cNvPr id="12" name="矩形 11"/>
          <p:cNvSpPr/>
          <p:nvPr/>
        </p:nvSpPr>
        <p:spPr bwMode="auto">
          <a:xfrm>
            <a:off x="4114801" y="2343151"/>
            <a:ext cx="1219200" cy="567607"/>
          </a:xfrm>
          <a:prstGeom prst="rect">
            <a:avLst/>
          </a:prstGeom>
          <a:solidFill>
            <a:schemeClr val="accent3"/>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sz="1000" b="0" dirty="0">
                <a:solidFill>
                  <a:schemeClr val="tx1"/>
                </a:solidFill>
                <a:latin typeface="微软雅黑" pitchFamily="34" charset="-122"/>
                <a:ea typeface="微软雅黑" pitchFamily="34" charset="-122"/>
              </a:rPr>
              <a:t>SAP</a:t>
            </a:r>
            <a:r>
              <a:rPr kumimoji="1" lang="zh-CN" altLang="en-US" sz="1000" b="0" dirty="0">
                <a:solidFill>
                  <a:schemeClr val="tx1"/>
                </a:solidFill>
                <a:latin typeface="微软雅黑" pitchFamily="34" charset="-122"/>
                <a:ea typeface="微软雅黑" pitchFamily="34" charset="-122"/>
              </a:rPr>
              <a:t>货源分配</a:t>
            </a:r>
          </a:p>
        </p:txBody>
      </p:sp>
      <p:sp>
        <p:nvSpPr>
          <p:cNvPr id="13" name="矩形 12"/>
          <p:cNvSpPr/>
          <p:nvPr/>
        </p:nvSpPr>
        <p:spPr bwMode="auto">
          <a:xfrm>
            <a:off x="6394043" y="2844800"/>
            <a:ext cx="1219200" cy="609600"/>
          </a:xfrm>
          <a:prstGeom prst="rect">
            <a:avLst/>
          </a:prstGeom>
          <a:solidFill>
            <a:schemeClr val="accent3"/>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000" b="0" dirty="0">
                <a:solidFill>
                  <a:schemeClr val="tx1"/>
                </a:solidFill>
                <a:latin typeface="微软雅黑" pitchFamily="34" charset="-122"/>
                <a:ea typeface="微软雅黑" pitchFamily="34" charset="-122"/>
              </a:rPr>
              <a:t>创建领料拣配单</a:t>
            </a:r>
          </a:p>
        </p:txBody>
      </p:sp>
      <p:sp>
        <p:nvSpPr>
          <p:cNvPr id="14" name="矩形 13"/>
          <p:cNvSpPr/>
          <p:nvPr/>
        </p:nvSpPr>
        <p:spPr bwMode="auto">
          <a:xfrm>
            <a:off x="8396515" y="2830286"/>
            <a:ext cx="1219200" cy="609600"/>
          </a:xfrm>
          <a:prstGeom prst="rect">
            <a:avLst/>
          </a:prstGeom>
          <a:solidFill>
            <a:schemeClr val="accent3"/>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000" b="0" dirty="0">
                <a:solidFill>
                  <a:schemeClr val="tx1"/>
                </a:solidFill>
                <a:latin typeface="微软雅黑" pitchFamily="34" charset="-122"/>
                <a:ea typeface="微软雅黑" pitchFamily="34" charset="-122"/>
              </a:rPr>
              <a:t>验收理货</a:t>
            </a:r>
          </a:p>
        </p:txBody>
      </p:sp>
      <p:sp>
        <p:nvSpPr>
          <p:cNvPr id="15" name="矩形 14"/>
          <p:cNvSpPr/>
          <p:nvPr/>
        </p:nvSpPr>
        <p:spPr bwMode="auto">
          <a:xfrm>
            <a:off x="8396515" y="4049487"/>
            <a:ext cx="1219200" cy="609600"/>
          </a:xfrm>
          <a:prstGeom prst="rect">
            <a:avLst/>
          </a:prstGeom>
          <a:solidFill>
            <a:schemeClr val="accent3"/>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000" b="0" dirty="0">
                <a:solidFill>
                  <a:schemeClr val="tx1"/>
                </a:solidFill>
                <a:latin typeface="微软雅黑" pitchFamily="34" charset="-122"/>
                <a:ea typeface="微软雅黑" pitchFamily="34" charset="-122"/>
              </a:rPr>
              <a:t>扫描拣配单过账</a:t>
            </a:r>
          </a:p>
        </p:txBody>
      </p:sp>
      <p:cxnSp>
        <p:nvCxnSpPr>
          <p:cNvPr id="16" name="直接箭头连接符 15"/>
          <p:cNvCxnSpPr>
            <a:stCxn id="11" idx="3"/>
            <a:endCxn id="13" idx="1"/>
          </p:cNvCxnSpPr>
          <p:nvPr/>
        </p:nvCxnSpPr>
        <p:spPr bwMode="auto">
          <a:xfrm>
            <a:off x="3265715" y="3149600"/>
            <a:ext cx="3128329" cy="0"/>
          </a:xfrm>
          <a:prstGeom prst="straightConnector1">
            <a:avLst/>
          </a:prstGeom>
          <a:solidFill>
            <a:schemeClr val="accent1"/>
          </a:solidFill>
          <a:ln w="19050" cap="flat" cmpd="sng" algn="ctr">
            <a:solidFill>
              <a:schemeClr val="tx2">
                <a:lumMod val="75000"/>
              </a:schemeClr>
            </a:solidFill>
            <a:prstDash val="solid"/>
            <a:round/>
            <a:headEnd type="none" w="med" len="med"/>
            <a:tailEnd type="arrow"/>
          </a:ln>
          <a:effectLst/>
        </p:spPr>
      </p:cxnSp>
      <p:cxnSp>
        <p:nvCxnSpPr>
          <p:cNvPr id="22" name="直接箭头连接符 21"/>
          <p:cNvCxnSpPr>
            <a:stCxn id="13" idx="3"/>
            <a:endCxn id="14" idx="1"/>
          </p:cNvCxnSpPr>
          <p:nvPr/>
        </p:nvCxnSpPr>
        <p:spPr bwMode="auto">
          <a:xfrm flipV="1">
            <a:off x="7613243" y="3135086"/>
            <a:ext cx="783272" cy="14514"/>
          </a:xfrm>
          <a:prstGeom prst="straightConnector1">
            <a:avLst/>
          </a:prstGeom>
          <a:solidFill>
            <a:schemeClr val="accent1"/>
          </a:solidFill>
          <a:ln w="19050" cap="flat" cmpd="sng" algn="ctr">
            <a:solidFill>
              <a:schemeClr val="tx2">
                <a:lumMod val="75000"/>
              </a:schemeClr>
            </a:solidFill>
            <a:prstDash val="solid"/>
            <a:round/>
            <a:headEnd type="none" w="med" len="med"/>
            <a:tailEnd type="arrow"/>
          </a:ln>
          <a:effectLst/>
        </p:spPr>
      </p:cxnSp>
      <p:cxnSp>
        <p:nvCxnSpPr>
          <p:cNvPr id="24" name="直接箭头连接符 23"/>
          <p:cNvCxnSpPr>
            <a:stCxn id="14" idx="2"/>
            <a:endCxn id="15" idx="0"/>
          </p:cNvCxnSpPr>
          <p:nvPr/>
        </p:nvCxnSpPr>
        <p:spPr bwMode="auto">
          <a:xfrm>
            <a:off x="9006115" y="3439887"/>
            <a:ext cx="0" cy="609601"/>
          </a:xfrm>
          <a:prstGeom prst="straightConnector1">
            <a:avLst/>
          </a:prstGeom>
          <a:solidFill>
            <a:schemeClr val="accent1"/>
          </a:solidFill>
          <a:ln w="19050" cap="flat" cmpd="sng" algn="ctr">
            <a:solidFill>
              <a:schemeClr val="tx2">
                <a:lumMod val="75000"/>
              </a:schemeClr>
            </a:solidFill>
            <a:prstDash val="solid"/>
            <a:round/>
            <a:headEnd type="none" w="med" len="med"/>
            <a:tailEnd type="arrow"/>
          </a:ln>
          <a:effectLst/>
        </p:spPr>
      </p:cxnSp>
      <p:sp>
        <p:nvSpPr>
          <p:cNvPr id="25" name="TextBox 24"/>
          <p:cNvSpPr txBox="1"/>
          <p:nvPr/>
        </p:nvSpPr>
        <p:spPr bwMode="auto">
          <a:xfrm>
            <a:off x="2046515" y="5254172"/>
            <a:ext cx="775062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kumimoji="1" lang="zh-CN" altLang="en-US" b="0" dirty="0">
                <a:solidFill>
                  <a:srgbClr val="000000"/>
                </a:solidFill>
                <a:latin typeface="微软雅黑"/>
                <a:ea typeface="微软雅黑"/>
                <a:cs typeface="微软雅黑"/>
              </a:rPr>
              <a:t>关键控制点：</a:t>
            </a:r>
            <a:r>
              <a:rPr kumimoji="1" lang="en-US" altLang="zh-CN" b="0" dirty="0">
                <a:solidFill>
                  <a:srgbClr val="000000"/>
                </a:solidFill>
                <a:latin typeface="微软雅黑"/>
                <a:ea typeface="微软雅黑"/>
                <a:cs typeface="微软雅黑"/>
              </a:rPr>
              <a:t>1</a:t>
            </a:r>
            <a:r>
              <a:rPr kumimoji="1" lang="zh-CN" altLang="en-US" b="0" dirty="0">
                <a:solidFill>
                  <a:srgbClr val="000000"/>
                </a:solidFill>
                <a:latin typeface="微软雅黑"/>
                <a:ea typeface="微软雅黑"/>
                <a:cs typeface="微软雅黑"/>
              </a:rPr>
              <a:t>、在</a:t>
            </a:r>
            <a:r>
              <a:rPr kumimoji="1" lang="en-US" altLang="zh-CN" b="0" dirty="0">
                <a:solidFill>
                  <a:srgbClr val="000000"/>
                </a:solidFill>
                <a:latin typeface="微软雅黑"/>
                <a:ea typeface="微软雅黑"/>
                <a:cs typeface="微软雅黑"/>
              </a:rPr>
              <a:t>NMMS</a:t>
            </a:r>
            <a:r>
              <a:rPr kumimoji="1" lang="zh-CN" altLang="en-US" b="0" dirty="0">
                <a:solidFill>
                  <a:srgbClr val="000000"/>
                </a:solidFill>
                <a:latin typeface="微软雅黑"/>
                <a:ea typeface="微软雅黑"/>
                <a:cs typeface="微软雅黑"/>
              </a:rPr>
              <a:t>系统设置</a:t>
            </a:r>
            <a:r>
              <a:rPr kumimoji="1" lang="en-US" altLang="zh-CN" b="0" dirty="0">
                <a:solidFill>
                  <a:srgbClr val="000000"/>
                </a:solidFill>
                <a:latin typeface="微软雅黑"/>
                <a:ea typeface="微软雅黑"/>
                <a:cs typeface="微软雅黑"/>
              </a:rPr>
              <a:t>VMI</a:t>
            </a:r>
            <a:r>
              <a:rPr kumimoji="1" lang="zh-CN" altLang="en-US" b="0" dirty="0">
                <a:solidFill>
                  <a:srgbClr val="000000"/>
                </a:solidFill>
                <a:latin typeface="微软雅黑"/>
                <a:ea typeface="微软雅黑"/>
                <a:cs typeface="微软雅黑"/>
              </a:rPr>
              <a:t>领料仓库，专从</a:t>
            </a:r>
            <a:r>
              <a:rPr kumimoji="1" lang="en-US" altLang="zh-CN" b="0" dirty="0">
                <a:solidFill>
                  <a:srgbClr val="000000"/>
                </a:solidFill>
                <a:latin typeface="微软雅黑"/>
                <a:ea typeface="微软雅黑"/>
                <a:cs typeface="微软雅黑"/>
              </a:rPr>
              <a:t>VMI</a:t>
            </a:r>
            <a:r>
              <a:rPr kumimoji="1" lang="zh-CN" altLang="en-US" b="0" dirty="0">
                <a:solidFill>
                  <a:srgbClr val="000000"/>
                </a:solidFill>
                <a:latin typeface="微软雅黑"/>
                <a:ea typeface="微软雅黑"/>
                <a:cs typeface="微软雅黑"/>
              </a:rPr>
              <a:t>供应商库存领料的库房</a:t>
            </a:r>
            <a:r>
              <a:rPr kumimoji="1" lang="en-US" altLang="zh-CN" b="0" dirty="0">
                <a:solidFill>
                  <a:srgbClr val="000000"/>
                </a:solidFill>
                <a:latin typeface="微软雅黑"/>
                <a:ea typeface="微软雅黑"/>
                <a:cs typeface="微软雅黑"/>
              </a:rPr>
              <a:t>D02</a:t>
            </a:r>
            <a:r>
              <a:rPr kumimoji="1" lang="zh-CN" altLang="en-US" b="0" dirty="0">
                <a:solidFill>
                  <a:srgbClr val="000000"/>
                </a:solidFill>
                <a:latin typeface="微软雅黑"/>
                <a:ea typeface="微软雅黑"/>
                <a:cs typeface="微软雅黑"/>
              </a:rPr>
              <a:t>库（如：</a:t>
            </a:r>
            <a:r>
              <a:rPr kumimoji="1" lang="en-US" altLang="zh-CN" b="0" dirty="0">
                <a:solidFill>
                  <a:srgbClr val="000000"/>
                </a:solidFill>
                <a:latin typeface="微软雅黑"/>
                <a:ea typeface="微软雅黑"/>
                <a:cs typeface="微软雅黑"/>
              </a:rPr>
              <a:t>T902</a:t>
            </a:r>
            <a:r>
              <a:rPr kumimoji="1" lang="zh-CN" altLang="en-US" b="0" dirty="0">
                <a:solidFill>
                  <a:srgbClr val="000000"/>
                </a:solidFill>
                <a:latin typeface="微软雅黑"/>
                <a:ea typeface="微软雅黑"/>
                <a:cs typeface="微软雅黑"/>
              </a:rPr>
              <a:t>）；</a:t>
            </a:r>
            <a:endParaRPr kumimoji="1" lang="en-US" altLang="zh-CN" b="0" dirty="0">
              <a:solidFill>
                <a:srgbClr val="000000"/>
              </a:solidFill>
              <a:latin typeface="微软雅黑"/>
              <a:ea typeface="微软雅黑"/>
              <a:cs typeface="微软雅黑"/>
            </a:endParaRPr>
          </a:p>
          <a:p>
            <a:r>
              <a:rPr kumimoji="1" lang="en-US" altLang="zh-CN" b="0" dirty="0">
                <a:solidFill>
                  <a:srgbClr val="000000"/>
                </a:solidFill>
                <a:latin typeface="微软雅黑"/>
                <a:ea typeface="微软雅黑"/>
                <a:cs typeface="微软雅黑"/>
              </a:rPr>
              <a:t>                      2</a:t>
            </a:r>
            <a:r>
              <a:rPr kumimoji="1" lang="zh-CN" altLang="en-US" b="0" dirty="0">
                <a:solidFill>
                  <a:srgbClr val="000000"/>
                </a:solidFill>
                <a:latin typeface="微软雅黑"/>
                <a:ea typeface="微软雅黑"/>
                <a:cs typeface="微软雅黑"/>
              </a:rPr>
              <a:t>、物料在</a:t>
            </a:r>
            <a:r>
              <a:rPr kumimoji="1" lang="en-US" altLang="zh-CN" b="0" dirty="0">
                <a:solidFill>
                  <a:srgbClr val="000000"/>
                </a:solidFill>
                <a:latin typeface="微软雅黑"/>
                <a:ea typeface="微软雅黑"/>
                <a:cs typeface="微软雅黑"/>
              </a:rPr>
              <a:t>VMI</a:t>
            </a:r>
            <a:r>
              <a:rPr kumimoji="1" lang="zh-CN" altLang="en-US" b="0" dirty="0">
                <a:solidFill>
                  <a:srgbClr val="000000"/>
                </a:solidFill>
                <a:latin typeface="微软雅黑"/>
                <a:ea typeface="微软雅黑"/>
                <a:cs typeface="微软雅黑"/>
              </a:rPr>
              <a:t>存在多家供应商的，物流工程师必须维护好货源，如果是独家供应商可忽略此步骤；</a:t>
            </a:r>
            <a:endParaRPr kumimoji="1" lang="en-US" altLang="zh-CN" b="0" dirty="0">
              <a:solidFill>
                <a:srgbClr val="000000"/>
              </a:solidFill>
              <a:latin typeface="微软雅黑"/>
              <a:ea typeface="微软雅黑"/>
              <a:cs typeface="微软雅黑"/>
            </a:endParaRPr>
          </a:p>
          <a:p>
            <a:r>
              <a:rPr kumimoji="1" lang="en-US" altLang="zh-CN" b="0" dirty="0">
                <a:solidFill>
                  <a:srgbClr val="000000"/>
                </a:solidFill>
                <a:latin typeface="微软雅黑"/>
                <a:ea typeface="微软雅黑"/>
                <a:cs typeface="微软雅黑"/>
              </a:rPr>
              <a:t>                      3</a:t>
            </a:r>
            <a:r>
              <a:rPr kumimoji="1" lang="zh-CN" altLang="en-US" b="0" dirty="0">
                <a:solidFill>
                  <a:srgbClr val="000000"/>
                </a:solidFill>
                <a:latin typeface="微软雅黑"/>
                <a:ea typeface="微软雅黑"/>
                <a:cs typeface="微软雅黑"/>
              </a:rPr>
              <a:t>、如果货源分配错误不可以再更改供应商，需删除领料单重新再提交，再分配对的供应商。</a:t>
            </a:r>
            <a:endParaRPr kumimoji="1" lang="en-US" altLang="zh-CN" b="0" dirty="0">
              <a:solidFill>
                <a:srgbClr val="000000"/>
              </a:solidFill>
              <a:latin typeface="微软雅黑"/>
              <a:ea typeface="微软雅黑"/>
              <a:cs typeface="微软雅黑"/>
            </a:endParaRPr>
          </a:p>
          <a:p>
            <a:r>
              <a:rPr kumimoji="1" lang="en-US" altLang="zh-CN" b="0" dirty="0">
                <a:solidFill>
                  <a:srgbClr val="000000"/>
                </a:solidFill>
                <a:latin typeface="微软雅黑"/>
                <a:ea typeface="微软雅黑"/>
                <a:cs typeface="微软雅黑"/>
              </a:rPr>
              <a:t>                      4.</a:t>
            </a:r>
            <a:r>
              <a:rPr kumimoji="1" lang="zh-CN" altLang="en-US" b="0" dirty="0">
                <a:solidFill>
                  <a:srgbClr val="000000"/>
                </a:solidFill>
                <a:latin typeface="微软雅黑"/>
                <a:ea typeface="微软雅黑"/>
                <a:cs typeface="微软雅黑"/>
              </a:rPr>
              <a:t>、</a:t>
            </a:r>
            <a:r>
              <a:rPr kumimoji="1" lang="en-US" altLang="zh-CN" b="0" dirty="0">
                <a:solidFill>
                  <a:srgbClr val="000000"/>
                </a:solidFill>
                <a:latin typeface="微软雅黑"/>
                <a:ea typeface="微软雅黑"/>
                <a:cs typeface="微软雅黑"/>
              </a:rPr>
              <a:t>NMMS</a:t>
            </a:r>
            <a:r>
              <a:rPr kumimoji="1" lang="zh-CN" altLang="en-US" b="0" dirty="0">
                <a:solidFill>
                  <a:srgbClr val="000000"/>
                </a:solidFill>
                <a:latin typeface="微软雅黑"/>
                <a:ea typeface="微软雅黑"/>
                <a:cs typeface="微软雅黑"/>
              </a:rPr>
              <a:t>系统新了批导功能，在提交领料单时可先下载模板，把需求模板再提交，简易方便；</a:t>
            </a:r>
            <a:endParaRPr kumimoji="1" lang="en-US" altLang="zh-CN" b="0" dirty="0">
              <a:solidFill>
                <a:srgbClr val="000000"/>
              </a:solidFill>
              <a:latin typeface="微软雅黑"/>
              <a:ea typeface="微软雅黑"/>
              <a:cs typeface="微软雅黑"/>
            </a:endParaRPr>
          </a:p>
          <a:p>
            <a:r>
              <a:rPr kumimoji="1" lang="en-US" altLang="zh-CN" b="0" dirty="0">
                <a:solidFill>
                  <a:srgbClr val="000000"/>
                </a:solidFill>
                <a:latin typeface="微软雅黑"/>
                <a:ea typeface="微软雅黑"/>
                <a:cs typeface="微软雅黑"/>
              </a:rPr>
              <a:t>                      5</a:t>
            </a:r>
            <a:r>
              <a:rPr kumimoji="1" lang="zh-CN" altLang="en-US" b="0" dirty="0">
                <a:solidFill>
                  <a:srgbClr val="000000"/>
                </a:solidFill>
                <a:latin typeface="微软雅黑"/>
                <a:ea typeface="微软雅黑"/>
                <a:cs typeface="微软雅黑"/>
              </a:rPr>
              <a:t>、提交</a:t>
            </a:r>
            <a:r>
              <a:rPr kumimoji="1" lang="en-US" altLang="zh-CN" b="0" dirty="0">
                <a:solidFill>
                  <a:srgbClr val="000000"/>
                </a:solidFill>
                <a:latin typeface="微软雅黑"/>
                <a:ea typeface="微软雅黑"/>
                <a:cs typeface="微软雅黑"/>
              </a:rPr>
              <a:t>VMI</a:t>
            </a:r>
            <a:r>
              <a:rPr kumimoji="1" lang="zh-CN" altLang="en-US" b="0" dirty="0">
                <a:solidFill>
                  <a:srgbClr val="000000"/>
                </a:solidFill>
                <a:latin typeface="微软雅黑"/>
                <a:ea typeface="微软雅黑"/>
                <a:cs typeface="微软雅黑"/>
              </a:rPr>
              <a:t>领料单需校验合同，如果合同到期或者不存在会有提示，提交领料单失败。</a:t>
            </a:r>
            <a:endParaRPr kumimoji="1" lang="en-US" altLang="zh-CN" b="0" dirty="0">
              <a:solidFill>
                <a:srgbClr val="000000"/>
              </a:solidFill>
              <a:latin typeface="微软雅黑"/>
              <a:ea typeface="微软雅黑"/>
              <a:cs typeface="微软雅黑"/>
            </a:endParaRPr>
          </a:p>
        </p:txBody>
      </p:sp>
      <p:sp>
        <p:nvSpPr>
          <p:cNvPr id="27" name="圆角矩形标注 26"/>
          <p:cNvSpPr/>
          <p:nvPr/>
        </p:nvSpPr>
        <p:spPr bwMode="auto">
          <a:xfrm>
            <a:off x="2808514" y="2257224"/>
            <a:ext cx="914400" cy="467506"/>
          </a:xfrm>
          <a:prstGeom prst="wedgeRoundRectCallout">
            <a:avLst>
              <a:gd name="adj1" fmla="val -82738"/>
              <a:gd name="adj2" fmla="val 60131"/>
              <a:gd name="adj3" fmla="val 16667"/>
            </a:avLst>
          </a:prstGeom>
          <a:solidFill>
            <a:schemeClr val="tx2">
              <a:lumMod val="20000"/>
              <a:lumOff val="80000"/>
            </a:schemeClr>
          </a:solidFill>
          <a:ln w="19050" cmpd="sng">
            <a:solidFill>
              <a:srgbClr val="FF0000"/>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sz="1000" b="0" dirty="0">
                <a:solidFill>
                  <a:schemeClr val="tx1"/>
                </a:solidFill>
                <a:latin typeface="微软雅黑" pitchFamily="34" charset="-122"/>
                <a:ea typeface="微软雅黑" pitchFamily="34" charset="-122"/>
              </a:rPr>
              <a:t>NMMS</a:t>
            </a:r>
            <a:endParaRPr kumimoji="1" lang="zh-CN" altLang="en-US" sz="1000" b="0" dirty="0">
              <a:solidFill>
                <a:schemeClr val="tx1"/>
              </a:solidFill>
              <a:latin typeface="微软雅黑" pitchFamily="34" charset="-122"/>
              <a:ea typeface="微软雅黑" pitchFamily="34" charset="-122"/>
            </a:endParaRPr>
          </a:p>
        </p:txBody>
      </p:sp>
      <p:sp>
        <p:nvSpPr>
          <p:cNvPr id="29" name="圆角矩形标注 28"/>
          <p:cNvSpPr/>
          <p:nvPr/>
        </p:nvSpPr>
        <p:spPr bwMode="auto">
          <a:xfrm>
            <a:off x="7090479" y="3690257"/>
            <a:ext cx="914400" cy="467506"/>
          </a:xfrm>
          <a:prstGeom prst="wedgeRoundRectCallout">
            <a:avLst>
              <a:gd name="adj1" fmla="val -82738"/>
              <a:gd name="adj2" fmla="val -79577"/>
              <a:gd name="adj3" fmla="val 16667"/>
            </a:avLst>
          </a:prstGeom>
          <a:solidFill>
            <a:schemeClr val="tx2">
              <a:lumMod val="20000"/>
              <a:lumOff val="80000"/>
            </a:schemeClr>
          </a:solidFill>
          <a:ln w="19050" cmpd="sng">
            <a:solidFill>
              <a:srgbClr val="FF0000"/>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sz="1000" b="0" dirty="0">
                <a:solidFill>
                  <a:schemeClr val="tx1"/>
                </a:solidFill>
                <a:latin typeface="微软雅黑" pitchFamily="34" charset="-122"/>
                <a:ea typeface="微软雅黑" pitchFamily="34" charset="-122"/>
              </a:rPr>
              <a:t>GSP</a:t>
            </a:r>
            <a:endParaRPr kumimoji="1" lang="zh-CN" altLang="en-US" sz="1000" b="0" dirty="0">
              <a:solidFill>
                <a:schemeClr val="tx1"/>
              </a:solidFill>
              <a:latin typeface="微软雅黑" pitchFamily="34" charset="-122"/>
              <a:ea typeface="微软雅黑" pitchFamily="34" charset="-122"/>
            </a:endParaRPr>
          </a:p>
        </p:txBody>
      </p:sp>
      <p:sp>
        <p:nvSpPr>
          <p:cNvPr id="30" name="圆角矩形标注 29"/>
          <p:cNvSpPr/>
          <p:nvPr/>
        </p:nvSpPr>
        <p:spPr bwMode="auto">
          <a:xfrm>
            <a:off x="9565165" y="4786665"/>
            <a:ext cx="914400" cy="467506"/>
          </a:xfrm>
          <a:prstGeom prst="wedgeRoundRectCallout">
            <a:avLst>
              <a:gd name="adj1" fmla="val -92262"/>
              <a:gd name="adj2" fmla="val -70263"/>
              <a:gd name="adj3" fmla="val 16667"/>
            </a:avLst>
          </a:prstGeom>
          <a:solidFill>
            <a:schemeClr val="tx2">
              <a:lumMod val="20000"/>
              <a:lumOff val="80000"/>
            </a:schemeClr>
          </a:solidFill>
          <a:ln w="19050" cmpd="sng">
            <a:solidFill>
              <a:srgbClr val="FF0000"/>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sz="1000" b="0" dirty="0">
                <a:solidFill>
                  <a:schemeClr val="tx1"/>
                </a:solidFill>
                <a:latin typeface="微软雅黑" pitchFamily="34" charset="-122"/>
                <a:ea typeface="微软雅黑" pitchFamily="34" charset="-122"/>
              </a:rPr>
              <a:t>BCP</a:t>
            </a:r>
            <a:endParaRPr kumimoji="1" lang="zh-CN" altLang="en-US" sz="1000" b="0" dirty="0">
              <a:solidFill>
                <a:schemeClr val="tx1"/>
              </a:solidFill>
              <a:latin typeface="微软雅黑" pitchFamily="34" charset="-122"/>
              <a:ea typeface="微软雅黑" pitchFamily="34" charset="-122"/>
            </a:endParaRPr>
          </a:p>
        </p:txBody>
      </p:sp>
      <p:cxnSp>
        <p:nvCxnSpPr>
          <p:cNvPr id="26" name="肘形连接符 25"/>
          <p:cNvCxnSpPr>
            <a:endCxn id="13" idx="1"/>
          </p:cNvCxnSpPr>
          <p:nvPr/>
        </p:nvCxnSpPr>
        <p:spPr bwMode="auto">
          <a:xfrm>
            <a:off x="5334001" y="2701724"/>
            <a:ext cx="1060042" cy="447877"/>
          </a:xfrm>
          <a:prstGeom prst="bentConnector3">
            <a:avLst/>
          </a:prstGeom>
          <a:solidFill>
            <a:schemeClr val="accent1"/>
          </a:solidFill>
          <a:ln w="19050" cap="flat" cmpd="sng" algn="ctr">
            <a:solidFill>
              <a:schemeClr val="tx2">
                <a:lumMod val="75000"/>
              </a:schemeClr>
            </a:solidFill>
            <a:prstDash val="solid"/>
            <a:round/>
            <a:headEnd type="none" w="med" len="med"/>
            <a:tailEnd type="arrow"/>
          </a:ln>
          <a:effectLst/>
        </p:spPr>
      </p:cxnSp>
      <p:sp>
        <p:nvSpPr>
          <p:cNvPr id="23" name="燕尾形 40">
            <a:extLst>
              <a:ext uri="{FF2B5EF4-FFF2-40B4-BE49-F238E27FC236}">
                <a16:creationId xmlns:a16="http://schemas.microsoft.com/office/drawing/2014/main" id="{66A513B5-BD86-4449-AA83-F16F99CF02C1}"/>
              </a:ext>
            </a:extLst>
          </p:cNvPr>
          <p:cNvSpPr/>
          <p:nvPr/>
        </p:nvSpPr>
        <p:spPr bwMode="auto">
          <a:xfrm>
            <a:off x="5473224"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pPr>
            <a:r>
              <a:rPr lang="zh-CN" altLang="en-US" sz="1000" kern="0" dirty="0">
                <a:solidFill>
                  <a:schemeClr val="bg1">
                    <a:lumMod val="65000"/>
                  </a:schemeClr>
                </a:solidFill>
                <a:latin typeface="微软雅黑" pitchFamily="34" charset="-122"/>
                <a:ea typeface="微软雅黑" pitchFamily="34" charset="-122"/>
              </a:rPr>
              <a:t>条码</a:t>
            </a:r>
            <a:r>
              <a:rPr lang="zh-CN" altLang="en-US" sz="1000" kern="0">
                <a:solidFill>
                  <a:schemeClr val="bg1">
                    <a:lumMod val="65000"/>
                  </a:schemeClr>
                </a:solidFill>
                <a:latin typeface="微软雅黑" pitchFamily="34" charset="-122"/>
                <a:ea typeface="微软雅黑" pitchFamily="34" charset="-122"/>
              </a:rPr>
              <a:t>应用</a:t>
            </a:r>
            <a:r>
              <a:rPr lang="en-US" altLang="zh-CN" sz="1000" kern="0" dirty="0">
                <a:solidFill>
                  <a:schemeClr val="bg1">
                    <a:lumMod val="65000"/>
                  </a:schemeClr>
                </a:solidFill>
                <a:latin typeface="微软雅黑" pitchFamily="34" charset="-122"/>
                <a:ea typeface="微软雅黑" pitchFamily="34" charset="-122"/>
              </a:rPr>
              <a:t>	</a:t>
            </a:r>
            <a:endParaRPr lang="zh-CN" altLang="en-US" sz="1000" kern="0" dirty="0">
              <a:solidFill>
                <a:schemeClr val="bg1">
                  <a:lumMod val="65000"/>
                </a:schemeClr>
              </a:solidFill>
              <a:latin typeface="微软雅黑" pitchFamily="34" charset="-122"/>
              <a:ea typeface="微软雅黑" pitchFamily="34" charset="-122"/>
            </a:endParaRPr>
          </a:p>
        </p:txBody>
      </p:sp>
      <p:sp>
        <p:nvSpPr>
          <p:cNvPr id="28" name="燕尾形 40">
            <a:extLst>
              <a:ext uri="{FF2B5EF4-FFF2-40B4-BE49-F238E27FC236}">
                <a16:creationId xmlns:a16="http://schemas.microsoft.com/office/drawing/2014/main" id="{143651A8-2157-4557-A062-52A2D0EBAEBD}"/>
              </a:ext>
            </a:extLst>
          </p:cNvPr>
          <p:cNvSpPr/>
          <p:nvPr/>
        </p:nvSpPr>
        <p:spPr bwMode="auto">
          <a:xfrm>
            <a:off x="6169431"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pPr>
            <a:r>
              <a:rPr lang="en-US" altLang="zh-CN" sz="1000" kern="0" dirty="0">
                <a:solidFill>
                  <a:schemeClr val="bg1">
                    <a:lumMod val="65000"/>
                  </a:schemeClr>
                </a:solidFill>
                <a:latin typeface="微软雅黑" pitchFamily="34" charset="-122"/>
                <a:ea typeface="微软雅黑" pitchFamily="34" charset="-122"/>
              </a:rPr>
              <a:t>WM</a:t>
            </a:r>
            <a:r>
              <a:rPr lang="zh-CN" altLang="en-US" sz="1000" kern="0" dirty="0">
                <a:solidFill>
                  <a:schemeClr val="bg1">
                    <a:lumMod val="65000"/>
                  </a:schemeClr>
                </a:solidFill>
                <a:latin typeface="微软雅黑" pitchFamily="34" charset="-122"/>
                <a:ea typeface="微软雅黑" pitchFamily="34" charset="-122"/>
              </a:rPr>
              <a:t>应用</a:t>
            </a:r>
          </a:p>
        </p:txBody>
      </p:sp>
      <p:sp>
        <p:nvSpPr>
          <p:cNvPr id="31" name="燕尾形 40">
            <a:extLst>
              <a:ext uri="{FF2B5EF4-FFF2-40B4-BE49-F238E27FC236}">
                <a16:creationId xmlns:a16="http://schemas.microsoft.com/office/drawing/2014/main" id="{55A8B91B-6477-4F2A-86EF-0B1A56D18715}"/>
              </a:ext>
            </a:extLst>
          </p:cNvPr>
          <p:cNvSpPr/>
          <p:nvPr/>
        </p:nvSpPr>
        <p:spPr bwMode="auto">
          <a:xfrm>
            <a:off x="6865638"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pPr>
            <a:r>
              <a:rPr lang="zh-CN" altLang="en-US" sz="1000" kern="0" dirty="0">
                <a:solidFill>
                  <a:schemeClr val="bg1">
                    <a:lumMod val="65000"/>
                  </a:schemeClr>
                </a:solidFill>
                <a:latin typeface="微软雅黑" pitchFamily="34" charset="-122"/>
                <a:ea typeface="微软雅黑" pitchFamily="34" charset="-122"/>
              </a:rPr>
              <a:t>配送专题</a:t>
            </a:r>
          </a:p>
        </p:txBody>
      </p:sp>
      <p:sp>
        <p:nvSpPr>
          <p:cNvPr id="32" name="燕尾形 40">
            <a:extLst>
              <a:ext uri="{FF2B5EF4-FFF2-40B4-BE49-F238E27FC236}">
                <a16:creationId xmlns:a16="http://schemas.microsoft.com/office/drawing/2014/main" id="{4E190AB9-1377-4C09-A685-A79ED904000C}"/>
              </a:ext>
            </a:extLst>
          </p:cNvPr>
          <p:cNvSpPr/>
          <p:nvPr/>
        </p:nvSpPr>
        <p:spPr bwMode="auto">
          <a:xfrm>
            <a:off x="7561845"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pPr>
            <a:r>
              <a:rPr lang="zh-CN" altLang="en-US" sz="1000" kern="0" dirty="0">
                <a:solidFill>
                  <a:schemeClr val="bg1">
                    <a:lumMod val="65000"/>
                  </a:schemeClr>
                </a:solidFill>
                <a:latin typeface="微软雅黑" pitchFamily="34" charset="-122"/>
                <a:ea typeface="微软雅黑" pitchFamily="34" charset="-122"/>
              </a:rPr>
              <a:t>废料管理</a:t>
            </a:r>
          </a:p>
        </p:txBody>
      </p:sp>
      <p:sp>
        <p:nvSpPr>
          <p:cNvPr id="33" name="燕尾形 40">
            <a:extLst>
              <a:ext uri="{FF2B5EF4-FFF2-40B4-BE49-F238E27FC236}">
                <a16:creationId xmlns:a16="http://schemas.microsoft.com/office/drawing/2014/main" id="{8C33C812-9E38-452D-9584-C3BCF95CFAFA}"/>
              </a:ext>
            </a:extLst>
          </p:cNvPr>
          <p:cNvSpPr/>
          <p:nvPr/>
        </p:nvSpPr>
        <p:spPr bwMode="auto">
          <a:xfrm>
            <a:off x="8309087" y="165779"/>
            <a:ext cx="828000" cy="324000"/>
          </a:xfrm>
          <a:prstGeom prst="chevron">
            <a:avLst>
              <a:gd name="adj" fmla="val 36455"/>
            </a:avLst>
          </a:prstGeom>
          <a:solidFill>
            <a:srgbClr val="7889FB"/>
          </a:solidFill>
          <a:ln w="12700" algn="ctr">
            <a:solidFill>
              <a:srgbClr val="000000"/>
            </a:solidFill>
            <a:miter lim="800000"/>
            <a:headEnd/>
            <a:tailEnd/>
          </a:ln>
        </p:spPr>
        <p:txBody>
          <a:bodyPr wrap="none" tIns="72000" anchor="ctr"/>
          <a:lstStyle/>
          <a:p>
            <a:pPr algn="ctr" fontAlgn="auto">
              <a:lnSpc>
                <a:spcPct val="90000"/>
              </a:lnSpc>
              <a:spcBef>
                <a:spcPct val="20000"/>
              </a:spcBef>
              <a:spcAft>
                <a:spcPts val="0"/>
              </a:spcAft>
              <a:buClr>
                <a:srgbClr val="000000"/>
              </a:buClr>
            </a:pPr>
            <a:r>
              <a:rPr lang="zh-CN" altLang="en-US" sz="1000" kern="0" dirty="0" smtClean="0">
                <a:latin typeface="微软雅黑" pitchFamily="34" charset="-122"/>
                <a:ea typeface="微软雅黑" pitchFamily="34" charset="-122"/>
              </a:rPr>
              <a:t>零星领料</a:t>
            </a:r>
            <a:endParaRPr lang="zh-CN" altLang="en-US" sz="1000" kern="0" dirty="0">
              <a:latin typeface="微软雅黑" pitchFamily="34" charset="-122"/>
              <a:ea typeface="微软雅黑" pitchFamily="34" charset="-122"/>
            </a:endParaRPr>
          </a:p>
        </p:txBody>
      </p:sp>
      <p:sp>
        <p:nvSpPr>
          <p:cNvPr id="35" name="燕尾形 40">
            <a:extLst>
              <a:ext uri="{FF2B5EF4-FFF2-40B4-BE49-F238E27FC236}">
                <a16:creationId xmlns:a16="http://schemas.microsoft.com/office/drawing/2014/main" id="{C545D657-845E-428A-92E5-2B10EB389866}"/>
              </a:ext>
            </a:extLst>
          </p:cNvPr>
          <p:cNvSpPr/>
          <p:nvPr/>
        </p:nvSpPr>
        <p:spPr bwMode="auto">
          <a:xfrm>
            <a:off x="9023558" y="165688"/>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defRPr/>
            </a:pPr>
            <a:r>
              <a:rPr lang="zh-CN" altLang="en-US" sz="1000" kern="0" dirty="0" smtClean="0">
                <a:solidFill>
                  <a:schemeClr val="bg1">
                    <a:lumMod val="65000"/>
                  </a:schemeClr>
                </a:solidFill>
                <a:latin typeface="微软雅黑" pitchFamily="34" charset="-122"/>
                <a:ea typeface="微软雅黑" pitchFamily="34" charset="-122"/>
              </a:rPr>
              <a:t>盘点</a:t>
            </a:r>
            <a:endParaRPr lang="zh-CN" altLang="en-US" sz="1000" kern="0" dirty="0">
              <a:solidFill>
                <a:schemeClr val="bg1">
                  <a:lumMod val="6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6360232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跨公司领料流程说明</a:t>
            </a:r>
            <a:endParaRPr lang="zh-CN" altLang="en-US" dirty="0"/>
          </a:p>
        </p:txBody>
      </p:sp>
      <p:sp>
        <p:nvSpPr>
          <p:cNvPr id="3" name="矩形 2"/>
          <p:cNvSpPr/>
          <p:nvPr/>
        </p:nvSpPr>
        <p:spPr bwMode="auto">
          <a:xfrm>
            <a:off x="1901372" y="1582057"/>
            <a:ext cx="1335314" cy="508000"/>
          </a:xfrm>
          <a:prstGeom prst="rect">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400" b="0" dirty="0">
                <a:solidFill>
                  <a:schemeClr val="tx1"/>
                </a:solidFill>
                <a:latin typeface="微软雅黑" pitchFamily="34" charset="-122"/>
                <a:ea typeface="微软雅黑" pitchFamily="34" charset="-122"/>
              </a:rPr>
              <a:t>需求部门</a:t>
            </a:r>
          </a:p>
        </p:txBody>
      </p:sp>
      <p:sp>
        <p:nvSpPr>
          <p:cNvPr id="4" name="矩形 3"/>
          <p:cNvSpPr/>
          <p:nvPr/>
        </p:nvSpPr>
        <p:spPr bwMode="auto">
          <a:xfrm>
            <a:off x="8251371" y="1567543"/>
            <a:ext cx="1335314" cy="508000"/>
          </a:xfrm>
          <a:prstGeom prst="rect">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400" b="0" dirty="0">
                <a:solidFill>
                  <a:schemeClr val="tx1"/>
                </a:solidFill>
                <a:latin typeface="微软雅黑" pitchFamily="34" charset="-122"/>
                <a:ea typeface="微软雅黑" pitchFamily="34" charset="-122"/>
              </a:rPr>
              <a:t>发料人</a:t>
            </a:r>
          </a:p>
        </p:txBody>
      </p:sp>
      <p:sp>
        <p:nvSpPr>
          <p:cNvPr id="5" name="矩形 4"/>
          <p:cNvSpPr/>
          <p:nvPr/>
        </p:nvSpPr>
        <p:spPr bwMode="auto">
          <a:xfrm>
            <a:off x="4151086" y="1582057"/>
            <a:ext cx="1335314" cy="508000"/>
          </a:xfrm>
          <a:prstGeom prst="rect">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400" b="0" dirty="0">
                <a:solidFill>
                  <a:schemeClr val="tx1"/>
                </a:solidFill>
                <a:latin typeface="微软雅黑" pitchFamily="34" charset="-122"/>
                <a:ea typeface="微软雅黑" pitchFamily="34" charset="-122"/>
              </a:rPr>
              <a:t>部门长</a:t>
            </a:r>
          </a:p>
        </p:txBody>
      </p:sp>
      <p:sp>
        <p:nvSpPr>
          <p:cNvPr id="6" name="矩形 5"/>
          <p:cNvSpPr/>
          <p:nvPr/>
        </p:nvSpPr>
        <p:spPr bwMode="auto">
          <a:xfrm>
            <a:off x="6487886" y="1582057"/>
            <a:ext cx="1335314" cy="508000"/>
          </a:xfrm>
          <a:prstGeom prst="rect">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400" b="0" dirty="0">
                <a:solidFill>
                  <a:schemeClr val="tx1"/>
                </a:solidFill>
                <a:latin typeface="微软雅黑" pitchFamily="34" charset="-122"/>
                <a:ea typeface="微软雅黑" pitchFamily="34" charset="-122"/>
              </a:rPr>
              <a:t>物流工程师</a:t>
            </a:r>
          </a:p>
        </p:txBody>
      </p:sp>
      <p:sp>
        <p:nvSpPr>
          <p:cNvPr id="7" name="Line 37">
            <a:extLst>
              <a:ext uri="{FF2B5EF4-FFF2-40B4-BE49-F238E27FC236}">
                <a16:creationId xmlns:a16="http://schemas.microsoft.com/office/drawing/2014/main" id="{D45D2F81-4776-4950-B244-A19C9897E8F9}"/>
              </a:ext>
            </a:extLst>
          </p:cNvPr>
          <p:cNvSpPr>
            <a:spLocks noChangeShapeType="1"/>
          </p:cNvSpPr>
          <p:nvPr/>
        </p:nvSpPr>
        <p:spPr bwMode="auto">
          <a:xfrm>
            <a:off x="3690257" y="2242457"/>
            <a:ext cx="0" cy="2895600"/>
          </a:xfrm>
          <a:prstGeom prst="line">
            <a:avLst/>
          </a:prstGeom>
          <a:noFill/>
          <a:ln w="9525">
            <a:solidFill>
              <a:schemeClr val="tx2"/>
            </a:solidFill>
            <a:prstDash val="dash"/>
            <a:round/>
            <a:headEnd/>
            <a:tailEnd/>
          </a:ln>
        </p:spPr>
        <p:txBody>
          <a:bodyPr anchor="ctr"/>
          <a:lstStyle/>
          <a:p>
            <a:endParaRPr lang="zh-CN" altLang="en-US" b="0">
              <a:solidFill>
                <a:schemeClr val="tx1"/>
              </a:solidFill>
              <a:latin typeface="微软雅黑" panose="020B0503020204020204" pitchFamily="34" charset="-122"/>
              <a:ea typeface="微软雅黑" panose="020B0503020204020204" pitchFamily="34" charset="-122"/>
            </a:endParaRPr>
          </a:p>
        </p:txBody>
      </p:sp>
      <p:sp>
        <p:nvSpPr>
          <p:cNvPr id="8" name="Line 37">
            <a:extLst>
              <a:ext uri="{FF2B5EF4-FFF2-40B4-BE49-F238E27FC236}">
                <a16:creationId xmlns:a16="http://schemas.microsoft.com/office/drawing/2014/main" id="{D45D2F81-4776-4950-B244-A19C9897E8F9}"/>
              </a:ext>
            </a:extLst>
          </p:cNvPr>
          <p:cNvSpPr>
            <a:spLocks noChangeShapeType="1"/>
          </p:cNvSpPr>
          <p:nvPr/>
        </p:nvSpPr>
        <p:spPr bwMode="auto">
          <a:xfrm>
            <a:off x="5874657" y="2242457"/>
            <a:ext cx="0" cy="2895600"/>
          </a:xfrm>
          <a:prstGeom prst="line">
            <a:avLst/>
          </a:prstGeom>
          <a:noFill/>
          <a:ln w="9525">
            <a:solidFill>
              <a:schemeClr val="tx2"/>
            </a:solidFill>
            <a:prstDash val="dash"/>
            <a:round/>
            <a:headEnd/>
            <a:tailEnd/>
          </a:ln>
        </p:spPr>
        <p:txBody>
          <a:bodyPr anchor="ctr"/>
          <a:lstStyle/>
          <a:p>
            <a:endParaRPr lang="zh-CN" altLang="en-US" b="0">
              <a:solidFill>
                <a:schemeClr val="tx1"/>
              </a:solidFill>
              <a:latin typeface="微软雅黑" panose="020B0503020204020204" pitchFamily="34" charset="-122"/>
              <a:ea typeface="微软雅黑" panose="020B0503020204020204" pitchFamily="34" charset="-122"/>
            </a:endParaRPr>
          </a:p>
        </p:txBody>
      </p:sp>
      <p:sp>
        <p:nvSpPr>
          <p:cNvPr id="9" name="Line 37">
            <a:extLst>
              <a:ext uri="{FF2B5EF4-FFF2-40B4-BE49-F238E27FC236}">
                <a16:creationId xmlns:a16="http://schemas.microsoft.com/office/drawing/2014/main" id="{D45D2F81-4776-4950-B244-A19C9897E8F9}"/>
              </a:ext>
            </a:extLst>
          </p:cNvPr>
          <p:cNvSpPr>
            <a:spLocks noChangeShapeType="1"/>
          </p:cNvSpPr>
          <p:nvPr/>
        </p:nvSpPr>
        <p:spPr bwMode="auto">
          <a:xfrm>
            <a:off x="8102600" y="2242457"/>
            <a:ext cx="0" cy="2895600"/>
          </a:xfrm>
          <a:prstGeom prst="line">
            <a:avLst/>
          </a:prstGeom>
          <a:noFill/>
          <a:ln w="9525">
            <a:solidFill>
              <a:schemeClr val="tx2"/>
            </a:solidFill>
            <a:prstDash val="dash"/>
            <a:round/>
            <a:headEnd/>
            <a:tailEnd/>
          </a:ln>
        </p:spPr>
        <p:txBody>
          <a:bodyPr anchor="ctr"/>
          <a:lstStyle/>
          <a:p>
            <a:endParaRPr lang="zh-CN" altLang="en-US" b="0">
              <a:solidFill>
                <a:schemeClr val="tx1"/>
              </a:solidFill>
              <a:latin typeface="微软雅黑" panose="020B0503020204020204" pitchFamily="34" charset="-122"/>
              <a:ea typeface="微软雅黑" panose="020B0503020204020204" pitchFamily="34" charset="-122"/>
            </a:endParaRPr>
          </a:p>
        </p:txBody>
      </p:sp>
      <p:sp>
        <p:nvSpPr>
          <p:cNvPr id="10" name="矩形 9"/>
          <p:cNvSpPr/>
          <p:nvPr/>
        </p:nvSpPr>
        <p:spPr bwMode="auto">
          <a:xfrm>
            <a:off x="2046514" y="2844800"/>
            <a:ext cx="1219200" cy="609600"/>
          </a:xfrm>
          <a:prstGeom prst="rect">
            <a:avLst/>
          </a:prstGeom>
          <a:solidFill>
            <a:schemeClr val="accent3"/>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000" b="0" dirty="0">
                <a:solidFill>
                  <a:schemeClr val="tx1"/>
                </a:solidFill>
                <a:latin typeface="微软雅黑" pitchFamily="34" charset="-122"/>
                <a:ea typeface="微软雅黑" pitchFamily="34" charset="-122"/>
              </a:rPr>
              <a:t>需求部门提交跨公司领料单</a:t>
            </a:r>
          </a:p>
        </p:txBody>
      </p:sp>
      <p:sp>
        <p:nvSpPr>
          <p:cNvPr id="11" name="矩形 10"/>
          <p:cNvSpPr/>
          <p:nvPr/>
        </p:nvSpPr>
        <p:spPr bwMode="auto">
          <a:xfrm>
            <a:off x="8577942" y="2844800"/>
            <a:ext cx="1219200" cy="609600"/>
          </a:xfrm>
          <a:prstGeom prst="rect">
            <a:avLst/>
          </a:prstGeom>
          <a:solidFill>
            <a:schemeClr val="accent3"/>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000" b="0" dirty="0">
                <a:solidFill>
                  <a:schemeClr val="tx1"/>
                </a:solidFill>
                <a:latin typeface="微软雅黑" pitchFamily="34" charset="-122"/>
                <a:ea typeface="微软雅黑" pitchFamily="34" charset="-122"/>
              </a:rPr>
              <a:t>接收跨公司领料单并创建拣配单</a:t>
            </a:r>
          </a:p>
        </p:txBody>
      </p:sp>
      <p:sp>
        <p:nvSpPr>
          <p:cNvPr id="12" name="矩形 11"/>
          <p:cNvSpPr/>
          <p:nvPr/>
        </p:nvSpPr>
        <p:spPr bwMode="auto">
          <a:xfrm>
            <a:off x="6545943" y="2844800"/>
            <a:ext cx="1219200" cy="609600"/>
          </a:xfrm>
          <a:prstGeom prst="rect">
            <a:avLst/>
          </a:prstGeom>
          <a:solidFill>
            <a:schemeClr val="accent3"/>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000" b="0" dirty="0">
                <a:solidFill>
                  <a:schemeClr val="tx1"/>
                </a:solidFill>
                <a:latin typeface="微软雅黑" pitchFamily="34" charset="-122"/>
                <a:ea typeface="微软雅黑" pitchFamily="34" charset="-122"/>
              </a:rPr>
              <a:t>创建需求公司于发料公司的对应关系</a:t>
            </a:r>
          </a:p>
        </p:txBody>
      </p:sp>
      <p:sp>
        <p:nvSpPr>
          <p:cNvPr id="13" name="矩形 12"/>
          <p:cNvSpPr/>
          <p:nvPr/>
        </p:nvSpPr>
        <p:spPr bwMode="auto">
          <a:xfrm>
            <a:off x="4209143" y="2844800"/>
            <a:ext cx="1219200" cy="609600"/>
          </a:xfrm>
          <a:prstGeom prst="rect">
            <a:avLst/>
          </a:prstGeom>
          <a:solidFill>
            <a:schemeClr val="accent3"/>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000" b="0" dirty="0">
                <a:solidFill>
                  <a:schemeClr val="tx1"/>
                </a:solidFill>
                <a:latin typeface="微软雅黑" pitchFamily="34" charset="-122"/>
                <a:ea typeface="微软雅黑" pitchFamily="34" charset="-122"/>
              </a:rPr>
              <a:t>需求部门上级领导审批</a:t>
            </a:r>
          </a:p>
        </p:txBody>
      </p:sp>
      <p:sp>
        <p:nvSpPr>
          <p:cNvPr id="14" name="矩形 13"/>
          <p:cNvSpPr/>
          <p:nvPr/>
        </p:nvSpPr>
        <p:spPr bwMode="auto">
          <a:xfrm>
            <a:off x="8577942" y="4005942"/>
            <a:ext cx="1219200" cy="609600"/>
          </a:xfrm>
          <a:prstGeom prst="rect">
            <a:avLst/>
          </a:prstGeom>
          <a:solidFill>
            <a:schemeClr val="accent3"/>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000" b="0" dirty="0">
                <a:solidFill>
                  <a:schemeClr val="tx1"/>
                </a:solidFill>
                <a:latin typeface="微软雅黑" pitchFamily="34" charset="-122"/>
                <a:ea typeface="微软雅黑" pitchFamily="34" charset="-122"/>
              </a:rPr>
              <a:t>对领料单发货</a:t>
            </a:r>
          </a:p>
        </p:txBody>
      </p:sp>
      <p:cxnSp>
        <p:nvCxnSpPr>
          <p:cNvPr id="16" name="直接箭头连接符 15"/>
          <p:cNvCxnSpPr>
            <a:stCxn id="10" idx="3"/>
            <a:endCxn id="13" idx="1"/>
          </p:cNvCxnSpPr>
          <p:nvPr/>
        </p:nvCxnSpPr>
        <p:spPr bwMode="auto">
          <a:xfrm>
            <a:off x="3265715" y="3149600"/>
            <a:ext cx="943429" cy="0"/>
          </a:xfrm>
          <a:prstGeom prst="straightConnector1">
            <a:avLst/>
          </a:prstGeom>
          <a:solidFill>
            <a:schemeClr val="accent1"/>
          </a:solidFill>
          <a:ln w="19050" cap="flat" cmpd="sng" algn="ctr">
            <a:solidFill>
              <a:schemeClr val="tx2">
                <a:lumMod val="75000"/>
              </a:schemeClr>
            </a:solidFill>
            <a:prstDash val="solid"/>
            <a:round/>
            <a:headEnd type="none" w="med" len="med"/>
            <a:tailEnd type="arrow"/>
          </a:ln>
          <a:effectLst/>
        </p:spPr>
      </p:cxnSp>
      <p:cxnSp>
        <p:nvCxnSpPr>
          <p:cNvPr id="20" name="直接箭头连接符 19"/>
          <p:cNvCxnSpPr>
            <a:stCxn id="13" idx="3"/>
            <a:endCxn id="12" idx="1"/>
          </p:cNvCxnSpPr>
          <p:nvPr/>
        </p:nvCxnSpPr>
        <p:spPr bwMode="auto">
          <a:xfrm>
            <a:off x="5428343" y="3149600"/>
            <a:ext cx="1117600" cy="0"/>
          </a:xfrm>
          <a:prstGeom prst="straightConnector1">
            <a:avLst/>
          </a:prstGeom>
          <a:solidFill>
            <a:schemeClr val="accent1"/>
          </a:solidFill>
          <a:ln w="19050" cap="flat" cmpd="sng" algn="ctr">
            <a:solidFill>
              <a:schemeClr val="tx2">
                <a:lumMod val="75000"/>
              </a:schemeClr>
            </a:solidFill>
            <a:prstDash val="solid"/>
            <a:round/>
            <a:headEnd type="none" w="med" len="med"/>
            <a:tailEnd type="arrow"/>
          </a:ln>
          <a:effectLst/>
        </p:spPr>
      </p:cxnSp>
      <p:cxnSp>
        <p:nvCxnSpPr>
          <p:cNvPr id="22" name="直接箭头连接符 21"/>
          <p:cNvCxnSpPr>
            <a:stCxn id="12" idx="3"/>
            <a:endCxn id="11" idx="1"/>
          </p:cNvCxnSpPr>
          <p:nvPr/>
        </p:nvCxnSpPr>
        <p:spPr bwMode="auto">
          <a:xfrm>
            <a:off x="7765144" y="3149600"/>
            <a:ext cx="812799" cy="0"/>
          </a:xfrm>
          <a:prstGeom prst="straightConnector1">
            <a:avLst/>
          </a:prstGeom>
          <a:solidFill>
            <a:schemeClr val="accent1"/>
          </a:solidFill>
          <a:ln w="19050" cap="flat" cmpd="sng" algn="ctr">
            <a:solidFill>
              <a:schemeClr val="tx2">
                <a:lumMod val="75000"/>
              </a:schemeClr>
            </a:solidFill>
            <a:prstDash val="solid"/>
            <a:round/>
            <a:headEnd type="none" w="med" len="med"/>
            <a:tailEnd type="arrow"/>
          </a:ln>
          <a:effectLst/>
        </p:spPr>
      </p:cxnSp>
      <p:cxnSp>
        <p:nvCxnSpPr>
          <p:cNvPr id="28" name="直接箭头连接符 27"/>
          <p:cNvCxnSpPr>
            <a:stCxn id="11" idx="2"/>
            <a:endCxn id="14" idx="0"/>
          </p:cNvCxnSpPr>
          <p:nvPr/>
        </p:nvCxnSpPr>
        <p:spPr bwMode="auto">
          <a:xfrm>
            <a:off x="9187542" y="3454400"/>
            <a:ext cx="0" cy="551542"/>
          </a:xfrm>
          <a:prstGeom prst="straightConnector1">
            <a:avLst/>
          </a:prstGeom>
          <a:solidFill>
            <a:schemeClr val="accent1"/>
          </a:solidFill>
          <a:ln w="19050" cap="flat" cmpd="sng" algn="ctr">
            <a:solidFill>
              <a:schemeClr val="tx2">
                <a:lumMod val="75000"/>
              </a:schemeClr>
            </a:solidFill>
            <a:prstDash val="solid"/>
            <a:round/>
            <a:headEnd type="none" w="med" len="med"/>
            <a:tailEnd type="arrow"/>
          </a:ln>
          <a:effectLst/>
        </p:spPr>
      </p:cxnSp>
      <p:sp>
        <p:nvSpPr>
          <p:cNvPr id="30" name="矩形 29"/>
          <p:cNvSpPr/>
          <p:nvPr/>
        </p:nvSpPr>
        <p:spPr bwMode="auto">
          <a:xfrm>
            <a:off x="2198914" y="4027714"/>
            <a:ext cx="1219200" cy="609600"/>
          </a:xfrm>
          <a:prstGeom prst="rect">
            <a:avLst/>
          </a:prstGeom>
          <a:solidFill>
            <a:schemeClr val="accent3"/>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000" b="0" dirty="0">
                <a:solidFill>
                  <a:schemeClr val="tx1"/>
                </a:solidFill>
                <a:latin typeface="微软雅黑" pitchFamily="34" charset="-122"/>
                <a:ea typeface="微软雅黑" pitchFamily="34" charset="-122"/>
              </a:rPr>
              <a:t>接收实物并过账</a:t>
            </a:r>
          </a:p>
        </p:txBody>
      </p:sp>
      <p:cxnSp>
        <p:nvCxnSpPr>
          <p:cNvPr id="37" name="直接箭头连接符 36"/>
          <p:cNvCxnSpPr>
            <a:stCxn id="14" idx="1"/>
          </p:cNvCxnSpPr>
          <p:nvPr/>
        </p:nvCxnSpPr>
        <p:spPr bwMode="auto">
          <a:xfrm flipH="1">
            <a:off x="3418114" y="4310742"/>
            <a:ext cx="5159828" cy="21772"/>
          </a:xfrm>
          <a:prstGeom prst="straightConnector1">
            <a:avLst/>
          </a:prstGeom>
          <a:solidFill>
            <a:schemeClr val="accent1"/>
          </a:solidFill>
          <a:ln w="19050" cap="flat" cmpd="sng" algn="ctr">
            <a:solidFill>
              <a:schemeClr val="tx2">
                <a:lumMod val="75000"/>
              </a:schemeClr>
            </a:solidFill>
            <a:prstDash val="solid"/>
            <a:round/>
            <a:headEnd type="none" w="med" len="med"/>
            <a:tailEnd type="arrow"/>
          </a:ln>
          <a:effectLst/>
        </p:spPr>
      </p:cxnSp>
      <p:sp>
        <p:nvSpPr>
          <p:cNvPr id="38" name="TextBox 37"/>
          <p:cNvSpPr txBox="1"/>
          <p:nvPr/>
        </p:nvSpPr>
        <p:spPr bwMode="auto">
          <a:xfrm>
            <a:off x="2198914" y="5718630"/>
            <a:ext cx="7133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kumimoji="1" lang="zh-CN" altLang="en-US" b="0" dirty="0">
                <a:solidFill>
                  <a:srgbClr val="000000"/>
                </a:solidFill>
                <a:latin typeface="微软雅黑"/>
                <a:ea typeface="微软雅黑"/>
                <a:cs typeface="微软雅黑"/>
              </a:rPr>
              <a:t>关键说明：</a:t>
            </a:r>
            <a:r>
              <a:rPr kumimoji="1" lang="en-US" altLang="zh-CN" b="0" dirty="0">
                <a:solidFill>
                  <a:srgbClr val="000000"/>
                </a:solidFill>
                <a:latin typeface="微软雅黑"/>
                <a:ea typeface="微软雅黑"/>
                <a:cs typeface="微软雅黑"/>
              </a:rPr>
              <a:t>1</a:t>
            </a:r>
            <a:r>
              <a:rPr kumimoji="1" lang="zh-CN" altLang="en-US" b="0" dirty="0">
                <a:solidFill>
                  <a:srgbClr val="000000"/>
                </a:solidFill>
                <a:latin typeface="微软雅黑"/>
                <a:ea typeface="微软雅黑"/>
                <a:cs typeface="微软雅黑"/>
              </a:rPr>
              <a:t>、跨公司领料适应于同一产业园不同公司之间的领用；</a:t>
            </a:r>
            <a:endParaRPr kumimoji="1" lang="en-US" altLang="zh-CN" b="0" dirty="0">
              <a:solidFill>
                <a:srgbClr val="000000"/>
              </a:solidFill>
              <a:latin typeface="微软雅黑"/>
              <a:ea typeface="微软雅黑"/>
              <a:cs typeface="微软雅黑"/>
            </a:endParaRPr>
          </a:p>
          <a:p>
            <a:r>
              <a:rPr kumimoji="1" lang="en-US" altLang="zh-CN" b="0" dirty="0">
                <a:solidFill>
                  <a:srgbClr val="000000"/>
                </a:solidFill>
                <a:latin typeface="微软雅黑"/>
                <a:ea typeface="微软雅黑"/>
                <a:cs typeface="微软雅黑"/>
              </a:rPr>
              <a:t>                  2</a:t>
            </a:r>
            <a:r>
              <a:rPr kumimoji="1" lang="zh-CN" altLang="en-US" b="0" dirty="0">
                <a:solidFill>
                  <a:srgbClr val="000000"/>
                </a:solidFill>
                <a:latin typeface="微软雅黑"/>
                <a:ea typeface="微软雅黑"/>
                <a:cs typeface="微软雅黑"/>
              </a:rPr>
              <a:t>、提交跨公司领料单的前提需创建供应商的对应关系及物料价格。</a:t>
            </a:r>
          </a:p>
        </p:txBody>
      </p:sp>
      <p:sp>
        <p:nvSpPr>
          <p:cNvPr id="39" name="圆角矩形标注 38"/>
          <p:cNvSpPr/>
          <p:nvPr/>
        </p:nvSpPr>
        <p:spPr bwMode="auto">
          <a:xfrm>
            <a:off x="3396343" y="2319237"/>
            <a:ext cx="914400" cy="467506"/>
          </a:xfrm>
          <a:prstGeom prst="wedgeRoundRectCallout">
            <a:avLst>
              <a:gd name="adj1" fmla="val -82738"/>
              <a:gd name="adj2" fmla="val 60131"/>
              <a:gd name="adj3" fmla="val 16667"/>
            </a:avLst>
          </a:prstGeom>
          <a:solidFill>
            <a:schemeClr val="tx2">
              <a:lumMod val="20000"/>
              <a:lumOff val="80000"/>
            </a:schemeClr>
          </a:solidFill>
          <a:ln w="19050" cmpd="sng">
            <a:solidFill>
              <a:srgbClr val="FF0000"/>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sz="1000" b="0" dirty="0">
                <a:solidFill>
                  <a:schemeClr val="tx1"/>
                </a:solidFill>
                <a:latin typeface="微软雅黑" pitchFamily="34" charset="-122"/>
                <a:ea typeface="微软雅黑" pitchFamily="34" charset="-122"/>
              </a:rPr>
              <a:t>NMMS</a:t>
            </a:r>
            <a:endParaRPr kumimoji="1" lang="zh-CN" altLang="en-US" sz="1000" b="0" dirty="0">
              <a:solidFill>
                <a:schemeClr val="tx1"/>
              </a:solidFill>
              <a:latin typeface="微软雅黑" pitchFamily="34" charset="-122"/>
              <a:ea typeface="微软雅黑" pitchFamily="34" charset="-122"/>
            </a:endParaRPr>
          </a:p>
        </p:txBody>
      </p:sp>
      <p:sp>
        <p:nvSpPr>
          <p:cNvPr id="40" name="圆角矩形标注 39"/>
          <p:cNvSpPr/>
          <p:nvPr/>
        </p:nvSpPr>
        <p:spPr bwMode="auto">
          <a:xfrm>
            <a:off x="5083628" y="2269961"/>
            <a:ext cx="914400" cy="467506"/>
          </a:xfrm>
          <a:prstGeom prst="wedgeRoundRectCallout">
            <a:avLst>
              <a:gd name="adj1" fmla="val -82738"/>
              <a:gd name="adj2" fmla="val 60131"/>
              <a:gd name="adj3" fmla="val 16667"/>
            </a:avLst>
          </a:prstGeom>
          <a:solidFill>
            <a:schemeClr val="tx2">
              <a:lumMod val="20000"/>
              <a:lumOff val="80000"/>
            </a:schemeClr>
          </a:solidFill>
          <a:ln w="19050" cmpd="sng">
            <a:solidFill>
              <a:srgbClr val="FF0000"/>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sz="1000" b="0" dirty="0">
                <a:solidFill>
                  <a:schemeClr val="tx1"/>
                </a:solidFill>
                <a:latin typeface="微软雅黑" pitchFamily="34" charset="-122"/>
                <a:ea typeface="微软雅黑" pitchFamily="34" charset="-122"/>
              </a:rPr>
              <a:t>NMMS</a:t>
            </a:r>
            <a:endParaRPr kumimoji="1" lang="zh-CN" altLang="en-US" sz="1000" b="0" dirty="0">
              <a:solidFill>
                <a:schemeClr val="tx1"/>
              </a:solidFill>
              <a:latin typeface="微软雅黑" pitchFamily="34" charset="-122"/>
              <a:ea typeface="微软雅黑" pitchFamily="34" charset="-122"/>
            </a:endParaRPr>
          </a:p>
        </p:txBody>
      </p:sp>
      <p:sp>
        <p:nvSpPr>
          <p:cNvPr id="41" name="圆角矩形标注 40"/>
          <p:cNvSpPr/>
          <p:nvPr/>
        </p:nvSpPr>
        <p:spPr bwMode="auto">
          <a:xfrm>
            <a:off x="9586685" y="3560208"/>
            <a:ext cx="914400" cy="467506"/>
          </a:xfrm>
          <a:prstGeom prst="wedgeRoundRectCallout">
            <a:avLst>
              <a:gd name="adj1" fmla="val -82738"/>
              <a:gd name="adj2" fmla="val -79577"/>
              <a:gd name="adj3" fmla="val 16667"/>
            </a:avLst>
          </a:prstGeom>
          <a:solidFill>
            <a:schemeClr val="tx2">
              <a:lumMod val="20000"/>
              <a:lumOff val="80000"/>
            </a:schemeClr>
          </a:solidFill>
          <a:ln w="19050" cmpd="sng">
            <a:solidFill>
              <a:srgbClr val="FF0000"/>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sz="1000" b="0" dirty="0">
                <a:solidFill>
                  <a:schemeClr val="tx1"/>
                </a:solidFill>
                <a:latin typeface="微软雅黑" pitchFamily="34" charset="-122"/>
                <a:ea typeface="微软雅黑" pitchFamily="34" charset="-122"/>
              </a:rPr>
              <a:t>SAP</a:t>
            </a:r>
            <a:endParaRPr kumimoji="1" lang="zh-CN" altLang="en-US" sz="1000" b="0" dirty="0">
              <a:solidFill>
                <a:schemeClr val="tx1"/>
              </a:solidFill>
              <a:latin typeface="微软雅黑" pitchFamily="34" charset="-122"/>
              <a:ea typeface="微软雅黑" pitchFamily="34" charset="-122"/>
            </a:endParaRPr>
          </a:p>
        </p:txBody>
      </p:sp>
      <p:sp>
        <p:nvSpPr>
          <p:cNvPr id="42" name="圆角矩形标注 41"/>
          <p:cNvSpPr/>
          <p:nvPr/>
        </p:nvSpPr>
        <p:spPr bwMode="auto">
          <a:xfrm>
            <a:off x="9565165" y="4786665"/>
            <a:ext cx="914400" cy="467506"/>
          </a:xfrm>
          <a:prstGeom prst="wedgeRoundRectCallout">
            <a:avLst>
              <a:gd name="adj1" fmla="val -92262"/>
              <a:gd name="adj2" fmla="val -70263"/>
              <a:gd name="adj3" fmla="val 16667"/>
            </a:avLst>
          </a:prstGeom>
          <a:solidFill>
            <a:schemeClr val="tx2">
              <a:lumMod val="20000"/>
              <a:lumOff val="80000"/>
            </a:schemeClr>
          </a:solidFill>
          <a:ln w="19050" cmpd="sng">
            <a:solidFill>
              <a:srgbClr val="FF0000"/>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sz="1000" b="0" dirty="0">
                <a:solidFill>
                  <a:schemeClr val="tx1"/>
                </a:solidFill>
                <a:latin typeface="微软雅黑" pitchFamily="34" charset="-122"/>
                <a:ea typeface="微软雅黑" pitchFamily="34" charset="-122"/>
              </a:rPr>
              <a:t>BCP</a:t>
            </a:r>
            <a:endParaRPr kumimoji="1" lang="zh-CN" altLang="en-US" sz="1000" b="0" dirty="0">
              <a:solidFill>
                <a:schemeClr val="tx1"/>
              </a:solidFill>
              <a:latin typeface="微软雅黑" pitchFamily="34" charset="-122"/>
              <a:ea typeface="微软雅黑" pitchFamily="34" charset="-122"/>
            </a:endParaRPr>
          </a:p>
        </p:txBody>
      </p:sp>
      <p:sp>
        <p:nvSpPr>
          <p:cNvPr id="26" name="燕尾形 40">
            <a:extLst>
              <a:ext uri="{FF2B5EF4-FFF2-40B4-BE49-F238E27FC236}">
                <a16:creationId xmlns:a16="http://schemas.microsoft.com/office/drawing/2014/main" id="{66A513B5-BD86-4449-AA83-F16F99CF02C1}"/>
              </a:ext>
            </a:extLst>
          </p:cNvPr>
          <p:cNvSpPr/>
          <p:nvPr/>
        </p:nvSpPr>
        <p:spPr bwMode="auto">
          <a:xfrm>
            <a:off x="5473224"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pPr>
            <a:r>
              <a:rPr lang="zh-CN" altLang="en-US" sz="1000" kern="0" dirty="0">
                <a:solidFill>
                  <a:schemeClr val="bg1">
                    <a:lumMod val="65000"/>
                  </a:schemeClr>
                </a:solidFill>
                <a:latin typeface="微软雅黑" pitchFamily="34" charset="-122"/>
                <a:ea typeface="微软雅黑" pitchFamily="34" charset="-122"/>
              </a:rPr>
              <a:t>条码</a:t>
            </a:r>
            <a:r>
              <a:rPr lang="zh-CN" altLang="en-US" sz="1000" kern="0">
                <a:solidFill>
                  <a:schemeClr val="bg1">
                    <a:lumMod val="65000"/>
                  </a:schemeClr>
                </a:solidFill>
                <a:latin typeface="微软雅黑" pitchFamily="34" charset="-122"/>
                <a:ea typeface="微软雅黑" pitchFamily="34" charset="-122"/>
              </a:rPr>
              <a:t>应用</a:t>
            </a:r>
            <a:r>
              <a:rPr lang="en-US" altLang="zh-CN" sz="1000" kern="0" dirty="0">
                <a:solidFill>
                  <a:schemeClr val="bg1">
                    <a:lumMod val="65000"/>
                  </a:schemeClr>
                </a:solidFill>
                <a:latin typeface="微软雅黑" pitchFamily="34" charset="-122"/>
                <a:ea typeface="微软雅黑" pitchFamily="34" charset="-122"/>
              </a:rPr>
              <a:t>	</a:t>
            </a:r>
            <a:endParaRPr lang="zh-CN" altLang="en-US" sz="1000" kern="0" dirty="0">
              <a:solidFill>
                <a:schemeClr val="bg1">
                  <a:lumMod val="65000"/>
                </a:schemeClr>
              </a:solidFill>
              <a:latin typeface="微软雅黑" pitchFamily="34" charset="-122"/>
              <a:ea typeface="微软雅黑" pitchFamily="34" charset="-122"/>
            </a:endParaRPr>
          </a:p>
        </p:txBody>
      </p:sp>
      <p:sp>
        <p:nvSpPr>
          <p:cNvPr id="27" name="燕尾形 40">
            <a:extLst>
              <a:ext uri="{FF2B5EF4-FFF2-40B4-BE49-F238E27FC236}">
                <a16:creationId xmlns:a16="http://schemas.microsoft.com/office/drawing/2014/main" id="{143651A8-2157-4557-A062-52A2D0EBAEBD}"/>
              </a:ext>
            </a:extLst>
          </p:cNvPr>
          <p:cNvSpPr/>
          <p:nvPr/>
        </p:nvSpPr>
        <p:spPr bwMode="auto">
          <a:xfrm>
            <a:off x="6169431"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pPr>
            <a:r>
              <a:rPr lang="en-US" altLang="zh-CN" sz="1000" kern="0" dirty="0">
                <a:solidFill>
                  <a:schemeClr val="bg1">
                    <a:lumMod val="65000"/>
                  </a:schemeClr>
                </a:solidFill>
                <a:latin typeface="微软雅黑" pitchFamily="34" charset="-122"/>
                <a:ea typeface="微软雅黑" pitchFamily="34" charset="-122"/>
              </a:rPr>
              <a:t>WM</a:t>
            </a:r>
            <a:r>
              <a:rPr lang="zh-CN" altLang="en-US" sz="1000" kern="0" dirty="0">
                <a:solidFill>
                  <a:schemeClr val="bg1">
                    <a:lumMod val="65000"/>
                  </a:schemeClr>
                </a:solidFill>
                <a:latin typeface="微软雅黑" pitchFamily="34" charset="-122"/>
                <a:ea typeface="微软雅黑" pitchFamily="34" charset="-122"/>
              </a:rPr>
              <a:t>应用</a:t>
            </a:r>
          </a:p>
        </p:txBody>
      </p:sp>
      <p:sp>
        <p:nvSpPr>
          <p:cNvPr id="29" name="燕尾形 40">
            <a:extLst>
              <a:ext uri="{FF2B5EF4-FFF2-40B4-BE49-F238E27FC236}">
                <a16:creationId xmlns:a16="http://schemas.microsoft.com/office/drawing/2014/main" id="{55A8B91B-6477-4F2A-86EF-0B1A56D18715}"/>
              </a:ext>
            </a:extLst>
          </p:cNvPr>
          <p:cNvSpPr/>
          <p:nvPr/>
        </p:nvSpPr>
        <p:spPr bwMode="auto">
          <a:xfrm>
            <a:off x="6865638"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pPr>
            <a:r>
              <a:rPr lang="zh-CN" altLang="en-US" sz="1000" kern="0" dirty="0">
                <a:solidFill>
                  <a:schemeClr val="bg1">
                    <a:lumMod val="65000"/>
                  </a:schemeClr>
                </a:solidFill>
                <a:latin typeface="微软雅黑" pitchFamily="34" charset="-122"/>
                <a:ea typeface="微软雅黑" pitchFamily="34" charset="-122"/>
              </a:rPr>
              <a:t>配送专题</a:t>
            </a:r>
          </a:p>
        </p:txBody>
      </p:sp>
      <p:sp>
        <p:nvSpPr>
          <p:cNvPr id="31" name="燕尾形 40">
            <a:extLst>
              <a:ext uri="{FF2B5EF4-FFF2-40B4-BE49-F238E27FC236}">
                <a16:creationId xmlns:a16="http://schemas.microsoft.com/office/drawing/2014/main" id="{4E190AB9-1377-4C09-A685-A79ED904000C}"/>
              </a:ext>
            </a:extLst>
          </p:cNvPr>
          <p:cNvSpPr/>
          <p:nvPr/>
        </p:nvSpPr>
        <p:spPr bwMode="auto">
          <a:xfrm>
            <a:off x="7561845"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pPr>
            <a:r>
              <a:rPr lang="zh-CN" altLang="en-US" sz="1000" kern="0" dirty="0">
                <a:solidFill>
                  <a:schemeClr val="bg1">
                    <a:lumMod val="65000"/>
                  </a:schemeClr>
                </a:solidFill>
                <a:latin typeface="微软雅黑" pitchFamily="34" charset="-122"/>
                <a:ea typeface="微软雅黑" pitchFamily="34" charset="-122"/>
              </a:rPr>
              <a:t>废料管理</a:t>
            </a:r>
          </a:p>
        </p:txBody>
      </p:sp>
      <p:sp>
        <p:nvSpPr>
          <p:cNvPr id="32" name="燕尾形 40">
            <a:extLst>
              <a:ext uri="{FF2B5EF4-FFF2-40B4-BE49-F238E27FC236}">
                <a16:creationId xmlns:a16="http://schemas.microsoft.com/office/drawing/2014/main" id="{8C33C812-9E38-452D-9584-C3BCF95CFAFA}"/>
              </a:ext>
            </a:extLst>
          </p:cNvPr>
          <p:cNvSpPr/>
          <p:nvPr/>
        </p:nvSpPr>
        <p:spPr bwMode="auto">
          <a:xfrm>
            <a:off x="8309087" y="165779"/>
            <a:ext cx="828000" cy="324000"/>
          </a:xfrm>
          <a:prstGeom prst="chevron">
            <a:avLst>
              <a:gd name="adj" fmla="val 36455"/>
            </a:avLst>
          </a:prstGeom>
          <a:solidFill>
            <a:srgbClr val="7889FB"/>
          </a:solidFill>
          <a:ln w="12700" algn="ctr">
            <a:solidFill>
              <a:srgbClr val="000000"/>
            </a:solidFill>
            <a:miter lim="800000"/>
            <a:headEnd/>
            <a:tailEnd/>
          </a:ln>
        </p:spPr>
        <p:txBody>
          <a:bodyPr wrap="none" tIns="72000" anchor="ctr"/>
          <a:lstStyle/>
          <a:p>
            <a:pPr algn="ctr" fontAlgn="auto">
              <a:lnSpc>
                <a:spcPct val="90000"/>
              </a:lnSpc>
              <a:spcBef>
                <a:spcPct val="20000"/>
              </a:spcBef>
              <a:spcAft>
                <a:spcPts val="0"/>
              </a:spcAft>
              <a:buClr>
                <a:srgbClr val="000000"/>
              </a:buClr>
            </a:pPr>
            <a:r>
              <a:rPr lang="zh-CN" altLang="en-US" sz="1000" kern="0" dirty="0" smtClean="0">
                <a:latin typeface="微软雅黑" pitchFamily="34" charset="-122"/>
                <a:ea typeface="微软雅黑" pitchFamily="34" charset="-122"/>
              </a:rPr>
              <a:t>零星领料</a:t>
            </a:r>
            <a:endParaRPr lang="zh-CN" altLang="en-US" sz="1000" kern="0" dirty="0">
              <a:latin typeface="微软雅黑" pitchFamily="34" charset="-122"/>
              <a:ea typeface="微软雅黑" pitchFamily="34" charset="-122"/>
            </a:endParaRPr>
          </a:p>
        </p:txBody>
      </p:sp>
      <p:sp>
        <p:nvSpPr>
          <p:cNvPr id="34" name="燕尾形 40">
            <a:extLst>
              <a:ext uri="{FF2B5EF4-FFF2-40B4-BE49-F238E27FC236}">
                <a16:creationId xmlns:a16="http://schemas.microsoft.com/office/drawing/2014/main" id="{C545D657-845E-428A-92E5-2B10EB389866}"/>
              </a:ext>
            </a:extLst>
          </p:cNvPr>
          <p:cNvSpPr/>
          <p:nvPr/>
        </p:nvSpPr>
        <p:spPr bwMode="auto">
          <a:xfrm>
            <a:off x="9023558" y="165688"/>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defRPr/>
            </a:pPr>
            <a:r>
              <a:rPr lang="zh-CN" altLang="en-US" sz="1000" kern="0" dirty="0" smtClean="0">
                <a:solidFill>
                  <a:schemeClr val="bg1">
                    <a:lumMod val="65000"/>
                  </a:schemeClr>
                </a:solidFill>
                <a:latin typeface="微软雅黑" pitchFamily="34" charset="-122"/>
                <a:ea typeface="微软雅黑" pitchFamily="34" charset="-122"/>
              </a:rPr>
              <a:t>盘点</a:t>
            </a:r>
            <a:endParaRPr lang="zh-CN" altLang="en-US" sz="1000" kern="0" dirty="0">
              <a:solidFill>
                <a:schemeClr val="bg1">
                  <a:lumMod val="6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5097303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065" y="612672"/>
            <a:ext cx="8820000" cy="462718"/>
          </a:xfrm>
        </p:spPr>
        <p:txBody>
          <a:bodyPr/>
          <a:lstStyle/>
          <a:p>
            <a:r>
              <a:rPr lang="zh-CN" altLang="en-US" dirty="0"/>
              <a:t>盘点流程</a:t>
            </a:r>
          </a:p>
        </p:txBody>
      </p:sp>
      <p:sp>
        <p:nvSpPr>
          <p:cNvPr id="9" name="圆角矩形 8"/>
          <p:cNvSpPr/>
          <p:nvPr/>
        </p:nvSpPr>
        <p:spPr bwMode="auto">
          <a:xfrm>
            <a:off x="2039236" y="1855070"/>
            <a:ext cx="1191168" cy="423774"/>
          </a:xfrm>
          <a:prstGeom prst="roundRect">
            <a:avLst/>
          </a:prstGeom>
          <a:solidFill>
            <a:srgbClr val="92D05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b="0" dirty="0">
                <a:solidFill>
                  <a:schemeClr val="tx1"/>
                </a:solidFill>
                <a:latin typeface="微软雅黑" pitchFamily="34" charset="-122"/>
                <a:ea typeface="微软雅黑" pitchFamily="34" charset="-122"/>
              </a:rPr>
              <a:t>BCP</a:t>
            </a:r>
            <a:r>
              <a:rPr kumimoji="1" lang="zh-CN" altLang="en-US" b="0" dirty="0">
                <a:solidFill>
                  <a:schemeClr val="tx1"/>
                </a:solidFill>
                <a:latin typeface="微软雅黑" pitchFamily="34" charset="-122"/>
                <a:ea typeface="微软雅黑" pitchFamily="34" charset="-122"/>
              </a:rPr>
              <a:t>现场进行点数</a:t>
            </a:r>
          </a:p>
        </p:txBody>
      </p:sp>
      <p:sp>
        <p:nvSpPr>
          <p:cNvPr id="10" name="Rounded Rectangle 6"/>
          <p:cNvSpPr/>
          <p:nvPr/>
        </p:nvSpPr>
        <p:spPr bwMode="auto">
          <a:xfrm>
            <a:off x="3796549" y="2803673"/>
            <a:ext cx="1201783" cy="423776"/>
          </a:xfrm>
          <a:prstGeom prst="roundRect">
            <a:avLst/>
          </a:prstGeom>
          <a:solidFill>
            <a:srgbClr val="FF990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schemeClr val="tx1"/>
                </a:solidFill>
                <a:latin typeface="微软雅黑" pitchFamily="34" charset="-122"/>
                <a:ea typeface="微软雅黑" pitchFamily="34" charset="-122"/>
              </a:rPr>
              <a:t>根据复盘清单进行现场复盘</a:t>
            </a:r>
          </a:p>
        </p:txBody>
      </p:sp>
      <p:sp>
        <p:nvSpPr>
          <p:cNvPr id="11" name="Rounded Rectangle 6"/>
          <p:cNvSpPr/>
          <p:nvPr/>
        </p:nvSpPr>
        <p:spPr bwMode="auto">
          <a:xfrm>
            <a:off x="2034847" y="2803674"/>
            <a:ext cx="1201783" cy="423775"/>
          </a:xfrm>
          <a:prstGeom prst="roundRect">
            <a:avLst/>
          </a:prstGeom>
          <a:solidFill>
            <a:srgbClr val="FF990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schemeClr val="tx1"/>
                </a:solidFill>
                <a:latin typeface="微软雅黑" pitchFamily="34" charset="-122"/>
                <a:ea typeface="微软雅黑" pitchFamily="34" charset="-122"/>
              </a:rPr>
              <a:t>盘点信息录入系统</a:t>
            </a:r>
          </a:p>
        </p:txBody>
      </p:sp>
      <p:sp>
        <p:nvSpPr>
          <p:cNvPr id="20" name="Rectangle 49"/>
          <p:cNvSpPr>
            <a:spLocks noChangeArrowheads="1"/>
          </p:cNvSpPr>
          <p:nvPr/>
        </p:nvSpPr>
        <p:spPr bwMode="auto">
          <a:xfrm>
            <a:off x="2009362" y="1211285"/>
            <a:ext cx="1445823" cy="366548"/>
          </a:xfrm>
          <a:prstGeom prst="rect">
            <a:avLst/>
          </a:prstGeom>
          <a:solidFill>
            <a:srgbClr val="8EB4E3"/>
          </a:solidFill>
          <a:ln w="9525">
            <a:solidFill>
              <a:schemeClr val="tx1"/>
            </a:solidFill>
            <a:miter lim="800000"/>
            <a:headEnd/>
            <a:tailEnd/>
          </a:ln>
          <a:effectLst>
            <a:outerShdw dist="71842" dir="2700000" algn="ctr" rotWithShape="0">
              <a:schemeClr val="bg2">
                <a:alpha val="50000"/>
              </a:schemeClr>
            </a:outerShdw>
          </a:effectLst>
        </p:spPr>
        <p:txBody>
          <a:bodyPr wrap="none" anchor="ctr"/>
          <a:lstStyle/>
          <a:p>
            <a:pPr algn="ctr">
              <a:spcBef>
                <a:spcPct val="50000"/>
              </a:spcBef>
              <a:buClr>
                <a:schemeClr val="tx1"/>
              </a:buClr>
              <a:defRPr/>
            </a:pPr>
            <a:r>
              <a:rPr lang="zh-CN" altLang="en-US" sz="1500" dirty="0">
                <a:latin typeface="微软雅黑" pitchFamily="34" charset="-122"/>
                <a:ea typeface="微软雅黑" pitchFamily="34" charset="-122"/>
              </a:rPr>
              <a:t>仓管员</a:t>
            </a:r>
          </a:p>
        </p:txBody>
      </p:sp>
      <p:sp>
        <p:nvSpPr>
          <p:cNvPr id="21" name="Line 37"/>
          <p:cNvSpPr>
            <a:spLocks noChangeShapeType="1"/>
          </p:cNvSpPr>
          <p:nvPr/>
        </p:nvSpPr>
        <p:spPr bwMode="auto">
          <a:xfrm>
            <a:off x="3455184" y="1781328"/>
            <a:ext cx="0" cy="1748256"/>
          </a:xfrm>
          <a:prstGeom prst="line">
            <a:avLst/>
          </a:prstGeom>
          <a:noFill/>
          <a:ln w="9525">
            <a:solidFill>
              <a:schemeClr val="tx2"/>
            </a:solidFill>
            <a:prstDash val="dash"/>
            <a:round/>
            <a:headEnd/>
            <a:tailEnd/>
          </a:ln>
        </p:spPr>
        <p:txBody>
          <a:bodyPr anchor="ctr"/>
          <a:lstStyle/>
          <a:p>
            <a:endParaRPr lang="zh-CN" altLang="en-US" sz="1400" dirty="0">
              <a:latin typeface="微软雅黑" pitchFamily="34" charset="-122"/>
              <a:ea typeface="微软雅黑" pitchFamily="34" charset="-122"/>
            </a:endParaRPr>
          </a:p>
        </p:txBody>
      </p:sp>
      <p:cxnSp>
        <p:nvCxnSpPr>
          <p:cNvPr id="16" name="直接箭头连接符 15"/>
          <p:cNvCxnSpPr>
            <a:stCxn id="9" idx="2"/>
            <a:endCxn id="11" idx="0"/>
          </p:cNvCxnSpPr>
          <p:nvPr/>
        </p:nvCxnSpPr>
        <p:spPr bwMode="auto">
          <a:xfrm>
            <a:off x="2634820" y="2278845"/>
            <a:ext cx="918" cy="524829"/>
          </a:xfrm>
          <a:prstGeom prst="straightConnector1">
            <a:avLst/>
          </a:prstGeom>
          <a:solidFill>
            <a:schemeClr val="accent1"/>
          </a:solidFill>
          <a:ln w="19050" cap="flat" cmpd="sng" algn="ctr">
            <a:solidFill>
              <a:schemeClr val="tx2">
                <a:lumMod val="75000"/>
              </a:schemeClr>
            </a:solidFill>
            <a:prstDash val="solid"/>
            <a:round/>
            <a:headEnd type="none" w="med" len="med"/>
            <a:tailEnd type="arrow"/>
          </a:ln>
          <a:effectLst/>
        </p:spPr>
      </p:cxnSp>
      <p:sp>
        <p:nvSpPr>
          <p:cNvPr id="31" name="Line 37"/>
          <p:cNvSpPr>
            <a:spLocks noChangeShapeType="1"/>
          </p:cNvSpPr>
          <p:nvPr/>
        </p:nvSpPr>
        <p:spPr bwMode="auto">
          <a:xfrm>
            <a:off x="5467900" y="1781328"/>
            <a:ext cx="0" cy="1748256"/>
          </a:xfrm>
          <a:prstGeom prst="line">
            <a:avLst/>
          </a:prstGeom>
          <a:noFill/>
          <a:ln w="9525">
            <a:solidFill>
              <a:schemeClr val="tx2"/>
            </a:solidFill>
            <a:prstDash val="dash"/>
            <a:round/>
            <a:headEnd/>
            <a:tailEnd/>
          </a:ln>
        </p:spPr>
        <p:txBody>
          <a:bodyPr anchor="ctr"/>
          <a:lstStyle/>
          <a:p>
            <a:endParaRPr lang="zh-CN" altLang="en-US" sz="1400" dirty="0">
              <a:latin typeface="微软雅黑" pitchFamily="34" charset="-122"/>
              <a:ea typeface="微软雅黑" pitchFamily="34" charset="-122"/>
            </a:endParaRPr>
          </a:p>
        </p:txBody>
      </p:sp>
      <p:sp>
        <p:nvSpPr>
          <p:cNvPr id="27" name="TextBox 26"/>
          <p:cNvSpPr txBox="1"/>
          <p:nvPr/>
        </p:nvSpPr>
        <p:spPr bwMode="auto">
          <a:xfrm>
            <a:off x="1038448" y="5663474"/>
            <a:ext cx="10744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kumimoji="1" lang="zh-CN" altLang="en-US" b="0" dirty="0">
                <a:solidFill>
                  <a:srgbClr val="000000"/>
                </a:solidFill>
                <a:latin typeface="微软雅黑"/>
                <a:ea typeface="微软雅黑"/>
                <a:cs typeface="微软雅黑"/>
              </a:rPr>
              <a:t>说明：</a:t>
            </a:r>
            <a:endParaRPr kumimoji="1" lang="en-US" altLang="zh-CN" b="0" dirty="0">
              <a:solidFill>
                <a:srgbClr val="000000"/>
              </a:solidFill>
              <a:latin typeface="微软雅黑"/>
              <a:ea typeface="微软雅黑"/>
              <a:cs typeface="微软雅黑"/>
            </a:endParaRPr>
          </a:p>
          <a:p>
            <a:pPr marL="228600" indent="-228600">
              <a:buAutoNum type="arabicPeriod"/>
            </a:pPr>
            <a:r>
              <a:rPr kumimoji="1" lang="zh-CN" altLang="en-US" b="0" dirty="0">
                <a:solidFill>
                  <a:srgbClr val="000000"/>
                </a:solidFill>
                <a:latin typeface="微软雅黑"/>
                <a:ea typeface="微软雅黑"/>
                <a:cs typeface="微软雅黑"/>
              </a:rPr>
              <a:t>创建盘点凭证：</a:t>
            </a:r>
            <a:r>
              <a:rPr kumimoji="1" lang="en-US" altLang="zh-CN" b="0" dirty="0">
                <a:solidFill>
                  <a:srgbClr val="000000"/>
                </a:solidFill>
                <a:latin typeface="微软雅黑"/>
                <a:ea typeface="微软雅黑"/>
                <a:cs typeface="微软雅黑"/>
              </a:rPr>
              <a:t>ZMMR2041</a:t>
            </a:r>
            <a:r>
              <a:rPr kumimoji="1" lang="zh-CN" altLang="en-US" b="0" dirty="0">
                <a:solidFill>
                  <a:srgbClr val="000000"/>
                </a:solidFill>
                <a:latin typeface="微软雅黑"/>
                <a:ea typeface="微软雅黑"/>
                <a:cs typeface="微软雅黑"/>
              </a:rPr>
              <a:t>，根据物料主数据工厂视图下的周期盘点标识设定盘点原则；</a:t>
            </a:r>
            <a:r>
              <a:rPr kumimoji="1" lang="en-US" altLang="zh-CN" b="0" dirty="0">
                <a:solidFill>
                  <a:srgbClr val="000000"/>
                </a:solidFill>
                <a:latin typeface="微软雅黑"/>
                <a:ea typeface="微软雅黑"/>
                <a:cs typeface="微软雅黑"/>
              </a:rPr>
              <a:t> A</a:t>
            </a:r>
            <a:r>
              <a:rPr kumimoji="1" lang="zh-CN" altLang="en-US" b="0" dirty="0">
                <a:solidFill>
                  <a:srgbClr val="000000"/>
                </a:solidFill>
                <a:latin typeface="微软雅黑"/>
                <a:ea typeface="微软雅黑"/>
                <a:cs typeface="微软雅黑"/>
              </a:rPr>
              <a:t>类</a:t>
            </a:r>
            <a:r>
              <a:rPr kumimoji="1" lang="en-US" altLang="zh-CN" b="0" dirty="0">
                <a:solidFill>
                  <a:srgbClr val="000000"/>
                </a:solidFill>
                <a:latin typeface="微软雅黑"/>
                <a:ea typeface="微软雅黑"/>
                <a:cs typeface="微软雅黑"/>
              </a:rPr>
              <a:t>100%/</a:t>
            </a:r>
            <a:r>
              <a:rPr kumimoji="1" lang="zh-CN" altLang="en-US" b="0" dirty="0">
                <a:solidFill>
                  <a:srgbClr val="000000"/>
                </a:solidFill>
                <a:latin typeface="微软雅黑"/>
                <a:ea typeface="微软雅黑"/>
                <a:cs typeface="微软雅黑"/>
              </a:rPr>
              <a:t>月；</a:t>
            </a:r>
            <a:r>
              <a:rPr kumimoji="1" lang="en-US" altLang="zh-CN" b="0" dirty="0">
                <a:solidFill>
                  <a:srgbClr val="000000"/>
                </a:solidFill>
                <a:latin typeface="微软雅黑"/>
                <a:ea typeface="微软雅黑"/>
                <a:cs typeface="微软雅黑"/>
              </a:rPr>
              <a:t>B</a:t>
            </a:r>
            <a:r>
              <a:rPr kumimoji="1" lang="zh-CN" altLang="en-US" b="0" dirty="0">
                <a:solidFill>
                  <a:srgbClr val="000000"/>
                </a:solidFill>
                <a:latin typeface="微软雅黑"/>
                <a:ea typeface="微软雅黑"/>
                <a:cs typeface="微软雅黑"/>
              </a:rPr>
              <a:t>类</a:t>
            </a:r>
            <a:r>
              <a:rPr kumimoji="1" lang="en-US" altLang="zh-CN" b="0" dirty="0">
                <a:solidFill>
                  <a:srgbClr val="000000"/>
                </a:solidFill>
                <a:latin typeface="微软雅黑"/>
                <a:ea typeface="微软雅黑"/>
                <a:cs typeface="微软雅黑"/>
              </a:rPr>
              <a:t>50/</a:t>
            </a:r>
            <a:r>
              <a:rPr kumimoji="1" lang="zh-CN" altLang="en-US" b="0" dirty="0">
                <a:solidFill>
                  <a:srgbClr val="000000"/>
                </a:solidFill>
                <a:latin typeface="微软雅黑"/>
                <a:ea typeface="微软雅黑"/>
                <a:cs typeface="微软雅黑"/>
              </a:rPr>
              <a:t>月；</a:t>
            </a:r>
            <a:r>
              <a:rPr kumimoji="1" lang="en-US" altLang="zh-CN" b="0" dirty="0">
                <a:solidFill>
                  <a:srgbClr val="000000"/>
                </a:solidFill>
                <a:latin typeface="微软雅黑"/>
                <a:ea typeface="微软雅黑"/>
                <a:cs typeface="微软雅黑"/>
              </a:rPr>
              <a:t>C</a:t>
            </a:r>
            <a:r>
              <a:rPr kumimoji="1" lang="zh-CN" altLang="en-US" b="0" dirty="0">
                <a:solidFill>
                  <a:srgbClr val="000000"/>
                </a:solidFill>
                <a:latin typeface="微软雅黑"/>
                <a:ea typeface="微软雅黑"/>
                <a:cs typeface="微软雅黑"/>
              </a:rPr>
              <a:t>类</a:t>
            </a:r>
            <a:r>
              <a:rPr kumimoji="1" lang="en-US" altLang="zh-CN" b="0" dirty="0">
                <a:solidFill>
                  <a:srgbClr val="000000"/>
                </a:solidFill>
                <a:latin typeface="微软雅黑"/>
                <a:ea typeface="微软雅黑"/>
                <a:cs typeface="微软雅黑"/>
              </a:rPr>
              <a:t>30/</a:t>
            </a:r>
            <a:r>
              <a:rPr kumimoji="1" lang="zh-CN" altLang="en-US" b="0" dirty="0">
                <a:solidFill>
                  <a:srgbClr val="000000"/>
                </a:solidFill>
                <a:latin typeface="微软雅黑"/>
                <a:ea typeface="微软雅黑"/>
                <a:cs typeface="微软雅黑"/>
              </a:rPr>
              <a:t>月；凭证支持传</a:t>
            </a:r>
            <a:r>
              <a:rPr kumimoji="1" lang="en-US" altLang="zh-CN" b="0" dirty="0">
                <a:solidFill>
                  <a:srgbClr val="000000"/>
                </a:solidFill>
                <a:latin typeface="微软雅黑"/>
                <a:ea typeface="微软雅黑"/>
                <a:cs typeface="微软雅黑"/>
              </a:rPr>
              <a:t>BCP</a:t>
            </a:r>
            <a:r>
              <a:rPr kumimoji="1" lang="zh-CN" altLang="en-US" b="0" dirty="0">
                <a:solidFill>
                  <a:srgbClr val="000000"/>
                </a:solidFill>
                <a:latin typeface="微软雅黑"/>
                <a:ea typeface="微软雅黑"/>
                <a:cs typeface="微软雅黑"/>
              </a:rPr>
              <a:t>手持；</a:t>
            </a:r>
            <a:endParaRPr kumimoji="1" lang="en-US" altLang="zh-CN" b="0" dirty="0">
              <a:solidFill>
                <a:srgbClr val="000000"/>
              </a:solidFill>
              <a:latin typeface="微软雅黑"/>
              <a:ea typeface="微软雅黑"/>
              <a:cs typeface="微软雅黑"/>
            </a:endParaRPr>
          </a:p>
          <a:p>
            <a:pPr marL="228600" indent="-228600">
              <a:buAutoNum type="arabicPeriod"/>
            </a:pPr>
            <a:r>
              <a:rPr kumimoji="1" lang="zh-CN" altLang="en-US" b="0" dirty="0">
                <a:solidFill>
                  <a:srgbClr val="000000"/>
                </a:solidFill>
                <a:latin typeface="微软雅黑"/>
                <a:ea typeface="微软雅黑"/>
                <a:cs typeface="微软雅黑"/>
              </a:rPr>
              <a:t>提交盘点结果：</a:t>
            </a:r>
            <a:r>
              <a:rPr kumimoji="1" lang="en-US" altLang="zh-CN" b="0" dirty="0">
                <a:solidFill>
                  <a:srgbClr val="000000"/>
                </a:solidFill>
                <a:latin typeface="微软雅黑"/>
                <a:ea typeface="微软雅黑"/>
                <a:cs typeface="微软雅黑"/>
              </a:rPr>
              <a:t>ZMMR2042</a:t>
            </a:r>
            <a:r>
              <a:rPr kumimoji="1" lang="zh-CN" altLang="en-US" b="0" dirty="0">
                <a:solidFill>
                  <a:srgbClr val="000000"/>
                </a:solidFill>
                <a:latin typeface="微软雅黑"/>
                <a:ea typeface="微软雅黑"/>
                <a:cs typeface="微软雅黑"/>
              </a:rPr>
              <a:t>，导入</a:t>
            </a:r>
            <a:r>
              <a:rPr kumimoji="1" lang="en-US" altLang="zh-CN" b="0" dirty="0">
                <a:solidFill>
                  <a:srgbClr val="000000"/>
                </a:solidFill>
                <a:latin typeface="微软雅黑"/>
                <a:ea typeface="微软雅黑"/>
                <a:cs typeface="微软雅黑"/>
              </a:rPr>
              <a:t>EXCEL</a:t>
            </a:r>
            <a:r>
              <a:rPr kumimoji="1" lang="zh-CN" altLang="en-US" b="0" dirty="0">
                <a:solidFill>
                  <a:srgbClr val="000000"/>
                </a:solidFill>
                <a:latin typeface="微软雅黑"/>
                <a:ea typeface="微软雅黑"/>
                <a:cs typeface="微软雅黑"/>
              </a:rPr>
              <a:t>方式或者</a:t>
            </a:r>
            <a:r>
              <a:rPr kumimoji="1" lang="en-US" altLang="zh-CN" b="0" dirty="0">
                <a:solidFill>
                  <a:srgbClr val="000000"/>
                </a:solidFill>
                <a:latin typeface="微软雅黑"/>
                <a:ea typeface="微软雅黑"/>
                <a:cs typeface="微软雅黑"/>
              </a:rPr>
              <a:t>BCP</a:t>
            </a:r>
            <a:r>
              <a:rPr kumimoji="1" lang="zh-CN" altLang="en-US" b="0" dirty="0">
                <a:solidFill>
                  <a:srgbClr val="000000"/>
                </a:solidFill>
                <a:latin typeface="微软雅黑"/>
                <a:ea typeface="微软雅黑"/>
                <a:cs typeface="微软雅黑"/>
              </a:rPr>
              <a:t>手持盘点并提交结果到</a:t>
            </a:r>
            <a:r>
              <a:rPr kumimoji="1" lang="en-US" altLang="zh-CN" b="0" dirty="0">
                <a:solidFill>
                  <a:srgbClr val="000000"/>
                </a:solidFill>
                <a:latin typeface="微软雅黑"/>
                <a:ea typeface="微软雅黑"/>
                <a:cs typeface="微软雅黑"/>
              </a:rPr>
              <a:t>ERP</a:t>
            </a:r>
            <a:r>
              <a:rPr kumimoji="1" lang="zh-CN" altLang="en-US" b="0" dirty="0">
                <a:solidFill>
                  <a:srgbClr val="000000"/>
                </a:solidFill>
                <a:latin typeface="微软雅黑"/>
                <a:ea typeface="微软雅黑"/>
                <a:cs typeface="微软雅黑"/>
              </a:rPr>
              <a:t>；支持盘点结果多次更新；</a:t>
            </a:r>
            <a:endParaRPr kumimoji="1" lang="en-US" altLang="zh-CN" b="0" dirty="0">
              <a:solidFill>
                <a:srgbClr val="000000"/>
              </a:solidFill>
              <a:latin typeface="微软雅黑"/>
              <a:ea typeface="微软雅黑"/>
              <a:cs typeface="微软雅黑"/>
            </a:endParaRPr>
          </a:p>
          <a:p>
            <a:pPr marL="228600" indent="-228600">
              <a:buAutoNum type="arabicPeriod"/>
            </a:pPr>
            <a:r>
              <a:rPr kumimoji="1" lang="zh-CN" altLang="en-US" b="0" dirty="0">
                <a:solidFill>
                  <a:srgbClr val="000000"/>
                </a:solidFill>
                <a:latin typeface="微软雅黑"/>
                <a:ea typeface="微软雅黑"/>
                <a:cs typeface="微软雅黑"/>
              </a:rPr>
              <a:t>盘点差异过账：</a:t>
            </a:r>
            <a:r>
              <a:rPr kumimoji="1" lang="en-US" altLang="zh-CN" b="0" dirty="0">
                <a:solidFill>
                  <a:srgbClr val="000000"/>
                </a:solidFill>
                <a:latin typeface="微软雅黑"/>
                <a:ea typeface="微软雅黑"/>
                <a:cs typeface="微软雅黑"/>
              </a:rPr>
              <a:t>ZMMR2042</a:t>
            </a:r>
            <a:r>
              <a:rPr kumimoji="1" lang="zh-CN" altLang="en-US" b="0" dirty="0">
                <a:solidFill>
                  <a:srgbClr val="000000"/>
                </a:solidFill>
                <a:latin typeface="微软雅黑"/>
                <a:ea typeface="微软雅黑"/>
                <a:cs typeface="微软雅黑"/>
              </a:rPr>
              <a:t>，根据最终的盘点结果由财务人员在</a:t>
            </a:r>
            <a:r>
              <a:rPr kumimoji="1" lang="en-US" altLang="zh-CN" b="0" dirty="0">
                <a:solidFill>
                  <a:srgbClr val="000000"/>
                </a:solidFill>
                <a:latin typeface="微软雅黑"/>
                <a:ea typeface="微软雅黑"/>
                <a:cs typeface="微软雅黑"/>
              </a:rPr>
              <a:t>ERP</a:t>
            </a:r>
            <a:r>
              <a:rPr kumimoji="1" lang="zh-CN" altLang="en-US" b="0" dirty="0">
                <a:solidFill>
                  <a:srgbClr val="000000"/>
                </a:solidFill>
                <a:latin typeface="微软雅黑"/>
                <a:ea typeface="微软雅黑"/>
                <a:cs typeface="微软雅黑"/>
              </a:rPr>
              <a:t>系统过账并产生盘盈盘亏； </a:t>
            </a:r>
            <a:endParaRPr kumimoji="1" lang="en-US" altLang="zh-CN" b="0" dirty="0">
              <a:solidFill>
                <a:srgbClr val="000000"/>
              </a:solidFill>
              <a:latin typeface="微软雅黑"/>
              <a:ea typeface="微软雅黑"/>
              <a:cs typeface="微软雅黑"/>
            </a:endParaRPr>
          </a:p>
          <a:p>
            <a:pPr marL="228600" indent="-228600">
              <a:buAutoNum type="arabicPeriod"/>
            </a:pPr>
            <a:endParaRPr kumimoji="1" lang="zh-CN" altLang="en-US" b="0" dirty="0">
              <a:solidFill>
                <a:srgbClr val="000000"/>
              </a:solidFill>
              <a:latin typeface="微软雅黑"/>
              <a:ea typeface="微软雅黑"/>
              <a:cs typeface="微软雅黑"/>
            </a:endParaRPr>
          </a:p>
        </p:txBody>
      </p:sp>
      <p:sp>
        <p:nvSpPr>
          <p:cNvPr id="23" name="Rectangle 49"/>
          <p:cNvSpPr>
            <a:spLocks noChangeArrowheads="1"/>
          </p:cNvSpPr>
          <p:nvPr/>
        </p:nvSpPr>
        <p:spPr bwMode="auto">
          <a:xfrm>
            <a:off x="3789042" y="1194494"/>
            <a:ext cx="1445823" cy="366548"/>
          </a:xfrm>
          <a:prstGeom prst="rect">
            <a:avLst/>
          </a:prstGeom>
          <a:solidFill>
            <a:srgbClr val="8EB4E3"/>
          </a:solidFill>
          <a:ln w="9525">
            <a:solidFill>
              <a:schemeClr val="tx1"/>
            </a:solidFill>
            <a:miter lim="800000"/>
            <a:headEnd/>
            <a:tailEnd/>
          </a:ln>
          <a:effectLst>
            <a:outerShdw dist="71842" dir="2700000" algn="ctr" rotWithShape="0">
              <a:schemeClr val="bg2">
                <a:alpha val="50000"/>
              </a:schemeClr>
            </a:outerShdw>
          </a:effectLst>
        </p:spPr>
        <p:txBody>
          <a:bodyPr wrap="none" anchor="ctr"/>
          <a:lstStyle/>
          <a:p>
            <a:pPr algn="ctr">
              <a:spcBef>
                <a:spcPct val="50000"/>
              </a:spcBef>
              <a:buClr>
                <a:schemeClr val="tx1"/>
              </a:buClr>
              <a:defRPr/>
            </a:pPr>
            <a:r>
              <a:rPr lang="zh-CN" altLang="en-US" sz="1500" dirty="0">
                <a:latin typeface="微软雅黑" pitchFamily="34" charset="-122"/>
                <a:ea typeface="微软雅黑" pitchFamily="34" charset="-122"/>
              </a:rPr>
              <a:t>事业部材料会计</a:t>
            </a:r>
          </a:p>
        </p:txBody>
      </p:sp>
      <p:sp>
        <p:nvSpPr>
          <p:cNvPr id="24" name="Rectangle 49"/>
          <p:cNvSpPr>
            <a:spLocks noChangeArrowheads="1"/>
          </p:cNvSpPr>
          <p:nvPr/>
        </p:nvSpPr>
        <p:spPr bwMode="auto">
          <a:xfrm>
            <a:off x="5759093" y="1211285"/>
            <a:ext cx="1445823" cy="366548"/>
          </a:xfrm>
          <a:prstGeom prst="rect">
            <a:avLst/>
          </a:prstGeom>
          <a:solidFill>
            <a:srgbClr val="8EB4E3"/>
          </a:solidFill>
          <a:ln w="9525">
            <a:solidFill>
              <a:schemeClr val="tx1"/>
            </a:solidFill>
            <a:miter lim="800000"/>
            <a:headEnd/>
            <a:tailEnd/>
          </a:ln>
          <a:effectLst>
            <a:outerShdw dist="71842" dir="2700000" algn="ctr" rotWithShape="0">
              <a:schemeClr val="bg2">
                <a:alpha val="50000"/>
              </a:schemeClr>
            </a:outerShdw>
          </a:effectLst>
        </p:spPr>
        <p:txBody>
          <a:bodyPr wrap="none" anchor="ctr"/>
          <a:lstStyle/>
          <a:p>
            <a:pPr algn="ctr">
              <a:spcBef>
                <a:spcPct val="50000"/>
              </a:spcBef>
              <a:buClr>
                <a:schemeClr val="tx1"/>
              </a:buClr>
              <a:defRPr/>
            </a:pPr>
            <a:r>
              <a:rPr lang="zh-CN" altLang="en-US" sz="1500" dirty="0">
                <a:latin typeface="微软雅黑" pitchFamily="34" charset="-122"/>
                <a:ea typeface="微软雅黑" pitchFamily="34" charset="-122"/>
              </a:rPr>
              <a:t>审批权限</a:t>
            </a:r>
          </a:p>
        </p:txBody>
      </p:sp>
      <p:sp>
        <p:nvSpPr>
          <p:cNvPr id="28" name="Rounded Rectangle 6"/>
          <p:cNvSpPr/>
          <p:nvPr/>
        </p:nvSpPr>
        <p:spPr bwMode="auto">
          <a:xfrm>
            <a:off x="3796549" y="3708469"/>
            <a:ext cx="1201783" cy="423775"/>
          </a:xfrm>
          <a:prstGeom prst="roundRect">
            <a:avLst/>
          </a:prstGeom>
          <a:solidFill>
            <a:srgbClr val="FF990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schemeClr val="tx1"/>
                </a:solidFill>
                <a:latin typeface="微软雅黑" pitchFamily="34" charset="-122"/>
                <a:ea typeface="微软雅黑" pitchFamily="34" charset="-122"/>
              </a:rPr>
              <a:t>发布盘点报告</a:t>
            </a:r>
          </a:p>
        </p:txBody>
      </p:sp>
      <p:sp>
        <p:nvSpPr>
          <p:cNvPr id="29" name="Rounded Rectangle 6"/>
          <p:cNvSpPr/>
          <p:nvPr/>
        </p:nvSpPr>
        <p:spPr bwMode="auto">
          <a:xfrm>
            <a:off x="2039237" y="3708469"/>
            <a:ext cx="1201783" cy="423775"/>
          </a:xfrm>
          <a:prstGeom prst="roundRect">
            <a:avLst/>
          </a:prstGeom>
          <a:solidFill>
            <a:srgbClr val="FF990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schemeClr val="tx1"/>
                </a:solidFill>
                <a:latin typeface="微软雅黑" pitchFamily="34" charset="-122"/>
                <a:ea typeface="微软雅黑" pitchFamily="34" charset="-122"/>
              </a:rPr>
              <a:t>根据盘点结果分析差异，录入</a:t>
            </a:r>
          </a:p>
        </p:txBody>
      </p:sp>
      <p:sp>
        <p:nvSpPr>
          <p:cNvPr id="30" name="Rounded Rectangle 6"/>
          <p:cNvSpPr/>
          <p:nvPr/>
        </p:nvSpPr>
        <p:spPr bwMode="auto">
          <a:xfrm>
            <a:off x="5881112" y="3456272"/>
            <a:ext cx="1201783" cy="423775"/>
          </a:xfrm>
          <a:prstGeom prst="roundRect">
            <a:avLst/>
          </a:prstGeom>
          <a:solidFill>
            <a:srgbClr val="FF990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schemeClr val="tx1"/>
                </a:solidFill>
                <a:latin typeface="微软雅黑" pitchFamily="34" charset="-122"/>
                <a:ea typeface="微软雅黑" pitchFamily="34" charset="-122"/>
              </a:rPr>
              <a:t>审批通过</a:t>
            </a:r>
          </a:p>
        </p:txBody>
      </p:sp>
      <p:sp>
        <p:nvSpPr>
          <p:cNvPr id="32" name="Rounded Rectangle 6"/>
          <p:cNvSpPr/>
          <p:nvPr/>
        </p:nvSpPr>
        <p:spPr bwMode="auto">
          <a:xfrm>
            <a:off x="3911061" y="4917020"/>
            <a:ext cx="1201783" cy="423775"/>
          </a:xfrm>
          <a:prstGeom prst="roundRect">
            <a:avLst/>
          </a:prstGeom>
          <a:solidFill>
            <a:srgbClr val="FF990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schemeClr val="tx1"/>
                </a:solidFill>
                <a:latin typeface="微软雅黑" pitchFamily="34" charset="-122"/>
                <a:ea typeface="微软雅黑" pitchFamily="34" charset="-122"/>
              </a:rPr>
              <a:t>账务处理</a:t>
            </a:r>
          </a:p>
        </p:txBody>
      </p:sp>
      <p:cxnSp>
        <p:nvCxnSpPr>
          <p:cNvPr id="33" name="直接箭头连接符 32"/>
          <p:cNvCxnSpPr>
            <a:stCxn id="11" idx="3"/>
            <a:endCxn id="10" idx="1"/>
          </p:cNvCxnSpPr>
          <p:nvPr/>
        </p:nvCxnSpPr>
        <p:spPr bwMode="auto">
          <a:xfrm>
            <a:off x="3236630" y="3015561"/>
            <a:ext cx="559919" cy="0"/>
          </a:xfrm>
          <a:prstGeom prst="straightConnector1">
            <a:avLst/>
          </a:prstGeom>
          <a:solidFill>
            <a:schemeClr val="accent1"/>
          </a:solidFill>
          <a:ln w="19050" cap="flat" cmpd="sng" algn="ctr">
            <a:solidFill>
              <a:schemeClr val="tx2">
                <a:lumMod val="75000"/>
              </a:schemeClr>
            </a:solidFill>
            <a:prstDash val="solid"/>
            <a:round/>
            <a:headEnd type="none" w="med" len="med"/>
            <a:tailEnd type="arrow"/>
          </a:ln>
          <a:effectLst/>
        </p:spPr>
      </p:cxnSp>
      <p:cxnSp>
        <p:nvCxnSpPr>
          <p:cNvPr id="37" name="直接箭头连接符 36"/>
          <p:cNvCxnSpPr>
            <a:stCxn id="10" idx="2"/>
            <a:endCxn id="28" idx="0"/>
          </p:cNvCxnSpPr>
          <p:nvPr/>
        </p:nvCxnSpPr>
        <p:spPr bwMode="auto">
          <a:xfrm>
            <a:off x="4397440" y="3227450"/>
            <a:ext cx="0" cy="481019"/>
          </a:xfrm>
          <a:prstGeom prst="straightConnector1">
            <a:avLst/>
          </a:prstGeom>
          <a:solidFill>
            <a:schemeClr val="accent1"/>
          </a:solidFill>
          <a:ln w="19050" cap="flat" cmpd="sng" algn="ctr">
            <a:solidFill>
              <a:schemeClr val="tx2">
                <a:lumMod val="75000"/>
              </a:schemeClr>
            </a:solidFill>
            <a:prstDash val="solid"/>
            <a:round/>
            <a:headEnd type="none" w="med" len="med"/>
            <a:tailEnd type="arrow"/>
          </a:ln>
          <a:effectLst/>
        </p:spPr>
      </p:cxnSp>
      <p:cxnSp>
        <p:nvCxnSpPr>
          <p:cNvPr id="41" name="直接箭头连接符 40"/>
          <p:cNvCxnSpPr>
            <a:stCxn id="28" idx="1"/>
            <a:endCxn id="29" idx="3"/>
          </p:cNvCxnSpPr>
          <p:nvPr/>
        </p:nvCxnSpPr>
        <p:spPr bwMode="auto">
          <a:xfrm flipH="1">
            <a:off x="3241020" y="3920356"/>
            <a:ext cx="555529" cy="0"/>
          </a:xfrm>
          <a:prstGeom prst="straightConnector1">
            <a:avLst/>
          </a:prstGeom>
          <a:solidFill>
            <a:schemeClr val="accent1"/>
          </a:solidFill>
          <a:ln w="19050" cap="flat" cmpd="sng" algn="ctr">
            <a:solidFill>
              <a:schemeClr val="tx2">
                <a:lumMod val="75000"/>
              </a:schemeClr>
            </a:solidFill>
            <a:prstDash val="solid"/>
            <a:round/>
            <a:headEnd type="none" w="med" len="med"/>
            <a:tailEnd type="arrow"/>
          </a:ln>
          <a:effectLst/>
        </p:spPr>
      </p:cxnSp>
      <p:cxnSp>
        <p:nvCxnSpPr>
          <p:cNvPr id="45" name="肘形连接符 44"/>
          <p:cNvCxnSpPr>
            <a:stCxn id="29" idx="2"/>
            <a:endCxn id="30" idx="2"/>
          </p:cNvCxnSpPr>
          <p:nvPr/>
        </p:nvCxnSpPr>
        <p:spPr bwMode="auto">
          <a:xfrm rot="5400000" flipH="1" flipV="1">
            <a:off x="4434967" y="2085208"/>
            <a:ext cx="252197" cy="3841875"/>
          </a:xfrm>
          <a:prstGeom prst="bentConnector3">
            <a:avLst>
              <a:gd name="adj1" fmla="val -90643"/>
            </a:avLst>
          </a:prstGeom>
          <a:solidFill>
            <a:schemeClr val="accent1"/>
          </a:solidFill>
          <a:ln w="19050" cap="flat" cmpd="sng" algn="ctr">
            <a:solidFill>
              <a:schemeClr val="tx2">
                <a:lumMod val="75000"/>
              </a:schemeClr>
            </a:solidFill>
            <a:prstDash val="solid"/>
            <a:round/>
            <a:headEnd type="none" w="med" len="med"/>
            <a:tailEnd type="arrow"/>
          </a:ln>
          <a:effectLst/>
        </p:spPr>
      </p:cxnSp>
      <p:cxnSp>
        <p:nvCxnSpPr>
          <p:cNvPr id="48" name="肘形连接符 47"/>
          <p:cNvCxnSpPr>
            <a:stCxn id="30" idx="3"/>
            <a:endCxn id="32" idx="3"/>
          </p:cNvCxnSpPr>
          <p:nvPr/>
        </p:nvCxnSpPr>
        <p:spPr bwMode="auto">
          <a:xfrm flipH="1">
            <a:off x="5112844" y="3668159"/>
            <a:ext cx="1970051" cy="1460748"/>
          </a:xfrm>
          <a:prstGeom prst="bentConnector3">
            <a:avLst>
              <a:gd name="adj1" fmla="val -11604"/>
            </a:avLst>
          </a:prstGeom>
          <a:solidFill>
            <a:schemeClr val="accent1"/>
          </a:solidFill>
          <a:ln w="19050" cap="flat" cmpd="sng" algn="ctr">
            <a:solidFill>
              <a:schemeClr val="tx2">
                <a:lumMod val="75000"/>
              </a:schemeClr>
            </a:solidFill>
            <a:prstDash val="solid"/>
            <a:round/>
            <a:headEnd type="none" w="med" len="med"/>
            <a:tailEnd type="arrow"/>
          </a:ln>
          <a:effectLst/>
        </p:spPr>
      </p:cxnSp>
      <p:sp>
        <p:nvSpPr>
          <p:cNvPr id="50" name="TextBox 49">
            <a:extLst>
              <a:ext uri="{FF2B5EF4-FFF2-40B4-BE49-F238E27FC236}">
                <a16:creationId xmlns:a16="http://schemas.microsoft.com/office/drawing/2014/main" id="{66E6B7CA-0208-431B-A8C6-E899C1CF6BAF}"/>
              </a:ext>
            </a:extLst>
          </p:cNvPr>
          <p:cNvSpPr txBox="1"/>
          <p:nvPr/>
        </p:nvSpPr>
        <p:spPr bwMode="auto">
          <a:xfrm>
            <a:off x="8018816" y="1595661"/>
            <a:ext cx="308035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hangingPunct="0"/>
            <a:r>
              <a:rPr lang="zh-CN" altLang="en-US" sz="1100" b="0" dirty="0">
                <a:solidFill>
                  <a:srgbClr val="002060"/>
                </a:solidFill>
                <a:latin typeface="微软雅黑" panose="020B0503020204020204" pitchFamily="34" charset="-122"/>
                <a:ea typeface="微软雅黑" panose="020B0503020204020204" pitchFamily="34" charset="-122"/>
              </a:rPr>
              <a:t>系统每月按照</a:t>
            </a:r>
            <a:r>
              <a:rPr kumimoji="1" lang="en-US" altLang="zh-CN" sz="1100" b="0" dirty="0">
                <a:solidFill>
                  <a:srgbClr val="002060"/>
                </a:solidFill>
                <a:latin typeface="微软雅黑" panose="020B0503020204020204" pitchFamily="34" charset="-122"/>
                <a:ea typeface="微软雅黑" panose="020B0503020204020204" pitchFamily="34" charset="-122"/>
                <a:cs typeface="微软雅黑"/>
              </a:rPr>
              <a:t>A</a:t>
            </a:r>
            <a:r>
              <a:rPr kumimoji="1" lang="zh-CN" altLang="en-US" sz="1100" b="0" dirty="0">
                <a:solidFill>
                  <a:srgbClr val="002060"/>
                </a:solidFill>
                <a:latin typeface="微软雅黑" panose="020B0503020204020204" pitchFamily="34" charset="-122"/>
                <a:ea typeface="微软雅黑" panose="020B0503020204020204" pitchFamily="34" charset="-122"/>
                <a:cs typeface="微软雅黑"/>
              </a:rPr>
              <a:t>类</a:t>
            </a:r>
            <a:r>
              <a:rPr kumimoji="1" lang="en-US" altLang="zh-CN" sz="1100" b="0" dirty="0">
                <a:solidFill>
                  <a:srgbClr val="002060"/>
                </a:solidFill>
                <a:latin typeface="微软雅黑" panose="020B0503020204020204" pitchFamily="34" charset="-122"/>
                <a:ea typeface="微软雅黑" panose="020B0503020204020204" pitchFamily="34" charset="-122"/>
                <a:cs typeface="微软雅黑"/>
              </a:rPr>
              <a:t>100%/</a:t>
            </a:r>
            <a:r>
              <a:rPr kumimoji="1" lang="zh-CN" altLang="en-US" sz="1100" b="0" dirty="0">
                <a:solidFill>
                  <a:srgbClr val="002060"/>
                </a:solidFill>
                <a:latin typeface="微软雅黑" panose="020B0503020204020204" pitchFamily="34" charset="-122"/>
                <a:ea typeface="微软雅黑" panose="020B0503020204020204" pitchFamily="34" charset="-122"/>
                <a:cs typeface="微软雅黑"/>
              </a:rPr>
              <a:t>月；</a:t>
            </a:r>
            <a:r>
              <a:rPr kumimoji="1" lang="en-US" altLang="zh-CN" sz="1100" b="0" dirty="0">
                <a:solidFill>
                  <a:srgbClr val="002060"/>
                </a:solidFill>
                <a:latin typeface="微软雅黑" panose="020B0503020204020204" pitchFamily="34" charset="-122"/>
                <a:ea typeface="微软雅黑" panose="020B0503020204020204" pitchFamily="34" charset="-122"/>
                <a:cs typeface="微软雅黑"/>
              </a:rPr>
              <a:t>B</a:t>
            </a:r>
            <a:r>
              <a:rPr kumimoji="1" lang="zh-CN" altLang="en-US" sz="1100" b="0" dirty="0">
                <a:solidFill>
                  <a:srgbClr val="002060"/>
                </a:solidFill>
                <a:latin typeface="微软雅黑" panose="020B0503020204020204" pitchFamily="34" charset="-122"/>
                <a:ea typeface="微软雅黑" panose="020B0503020204020204" pitchFamily="34" charset="-122"/>
                <a:cs typeface="微软雅黑"/>
              </a:rPr>
              <a:t>类</a:t>
            </a:r>
            <a:r>
              <a:rPr kumimoji="1" lang="en-US" altLang="zh-CN" sz="1100" b="0" dirty="0">
                <a:solidFill>
                  <a:srgbClr val="002060"/>
                </a:solidFill>
                <a:latin typeface="微软雅黑" panose="020B0503020204020204" pitchFamily="34" charset="-122"/>
                <a:ea typeface="微软雅黑" panose="020B0503020204020204" pitchFamily="34" charset="-122"/>
                <a:cs typeface="微软雅黑"/>
              </a:rPr>
              <a:t>50%/</a:t>
            </a:r>
            <a:r>
              <a:rPr kumimoji="1" lang="zh-CN" altLang="en-US" sz="1100" b="0" dirty="0">
                <a:solidFill>
                  <a:srgbClr val="002060"/>
                </a:solidFill>
                <a:latin typeface="微软雅黑" panose="020B0503020204020204" pitchFamily="34" charset="-122"/>
                <a:ea typeface="微软雅黑" panose="020B0503020204020204" pitchFamily="34" charset="-122"/>
                <a:cs typeface="微软雅黑"/>
              </a:rPr>
              <a:t>月；</a:t>
            </a:r>
            <a:r>
              <a:rPr kumimoji="1" lang="en-US" altLang="zh-CN" sz="1100" b="0" dirty="0">
                <a:solidFill>
                  <a:srgbClr val="002060"/>
                </a:solidFill>
                <a:latin typeface="微软雅黑" panose="020B0503020204020204" pitchFamily="34" charset="-122"/>
                <a:ea typeface="微软雅黑" panose="020B0503020204020204" pitchFamily="34" charset="-122"/>
                <a:cs typeface="微软雅黑"/>
              </a:rPr>
              <a:t>C</a:t>
            </a:r>
            <a:r>
              <a:rPr kumimoji="1" lang="zh-CN" altLang="en-US" sz="1100" b="0" dirty="0">
                <a:solidFill>
                  <a:srgbClr val="002060"/>
                </a:solidFill>
                <a:latin typeface="微软雅黑" panose="020B0503020204020204" pitchFamily="34" charset="-122"/>
                <a:ea typeface="微软雅黑" panose="020B0503020204020204" pitchFamily="34" charset="-122"/>
                <a:cs typeface="微软雅黑"/>
              </a:rPr>
              <a:t>类</a:t>
            </a:r>
            <a:r>
              <a:rPr kumimoji="1" lang="en-US" altLang="zh-CN" sz="1100" b="0" dirty="0">
                <a:solidFill>
                  <a:srgbClr val="002060"/>
                </a:solidFill>
                <a:latin typeface="微软雅黑" panose="020B0503020204020204" pitchFamily="34" charset="-122"/>
                <a:ea typeface="微软雅黑" panose="020B0503020204020204" pitchFamily="34" charset="-122"/>
                <a:cs typeface="微软雅黑"/>
              </a:rPr>
              <a:t>30%/</a:t>
            </a:r>
            <a:r>
              <a:rPr kumimoji="1" lang="zh-CN" altLang="en-US" sz="1100" b="0" dirty="0">
                <a:solidFill>
                  <a:srgbClr val="002060"/>
                </a:solidFill>
                <a:latin typeface="微软雅黑" panose="020B0503020204020204" pitchFamily="34" charset="-122"/>
                <a:ea typeface="微软雅黑" panose="020B0503020204020204" pitchFamily="34" charset="-122"/>
                <a:cs typeface="微软雅黑"/>
              </a:rPr>
              <a:t>月的规则随机生成盘点凭证；凭证支持传</a:t>
            </a:r>
            <a:r>
              <a:rPr kumimoji="1" lang="en-US" altLang="zh-CN" sz="1100" b="0" dirty="0">
                <a:solidFill>
                  <a:srgbClr val="002060"/>
                </a:solidFill>
                <a:latin typeface="微软雅黑" panose="020B0503020204020204" pitchFamily="34" charset="-122"/>
                <a:ea typeface="微软雅黑" panose="020B0503020204020204" pitchFamily="34" charset="-122"/>
                <a:cs typeface="微软雅黑"/>
              </a:rPr>
              <a:t>BCP</a:t>
            </a:r>
            <a:r>
              <a:rPr kumimoji="1" lang="zh-CN" altLang="en-US" sz="1100" b="0" dirty="0">
                <a:solidFill>
                  <a:srgbClr val="002060"/>
                </a:solidFill>
                <a:latin typeface="微软雅黑" panose="020B0503020204020204" pitchFamily="34" charset="-122"/>
                <a:ea typeface="微软雅黑" panose="020B0503020204020204" pitchFamily="34" charset="-122"/>
                <a:cs typeface="微软雅黑"/>
              </a:rPr>
              <a:t>手持；利用手持进行现场盲盘，增加账务准确率</a:t>
            </a:r>
            <a:endParaRPr lang="zh-CN" altLang="zh-CN" sz="1100" b="0" dirty="0">
              <a:solidFill>
                <a:srgbClr val="002060"/>
              </a:solidFill>
              <a:latin typeface="微软雅黑" panose="020B0503020204020204" pitchFamily="34" charset="-122"/>
              <a:ea typeface="微软雅黑" panose="020B0503020204020204" pitchFamily="34" charset="-122"/>
            </a:endParaRPr>
          </a:p>
        </p:txBody>
      </p:sp>
      <p:sp>
        <p:nvSpPr>
          <p:cNvPr id="51" name="Rectangle 32">
            <a:extLst>
              <a:ext uri="{FF2B5EF4-FFF2-40B4-BE49-F238E27FC236}">
                <a16:creationId xmlns:a16="http://schemas.microsoft.com/office/drawing/2014/main" id="{C5E08649-BCC2-4740-86D6-B33AB39C4387}"/>
              </a:ext>
            </a:extLst>
          </p:cNvPr>
          <p:cNvSpPr>
            <a:spLocks noChangeArrowheads="1"/>
          </p:cNvSpPr>
          <p:nvPr/>
        </p:nvSpPr>
        <p:spPr bwMode="auto">
          <a:xfrm>
            <a:off x="8129173" y="1325661"/>
            <a:ext cx="2970000" cy="270000"/>
          </a:xfrm>
          <a:prstGeom prst="rect">
            <a:avLst/>
          </a:prstGeom>
          <a:solidFill>
            <a:srgbClr val="9BBB59">
              <a:lumMod val="40000"/>
              <a:lumOff val="60000"/>
            </a:srgbClr>
          </a:solidFill>
          <a:ln w="12700">
            <a:noFill/>
            <a:miter lim="800000"/>
            <a:headEnd/>
            <a:tailEnd/>
          </a:ln>
        </p:spPr>
        <p:txBody>
          <a:bodyPr lIns="61913" tIns="30956" rIns="61913" bIns="30956" anchor="ctr"/>
          <a:lstStyle/>
          <a:p>
            <a:pPr algn="ctr" defTabSz="554831"/>
            <a:r>
              <a:rPr lang="zh-CN" altLang="en-US" sz="1050" kern="0" dirty="0">
                <a:solidFill>
                  <a:sysClr val="windowText" lastClr="000000"/>
                </a:solidFill>
                <a:latin typeface="微软雅黑" pitchFamily="34" charset="-122"/>
                <a:ea typeface="微软雅黑" panose="020B0503020204020204" pitchFamily="34" charset="-122"/>
              </a:rPr>
              <a:t>要求和优化项</a:t>
            </a:r>
            <a:endParaRPr lang="en-US" altLang="zh-CN" sz="1050" kern="0" dirty="0">
              <a:solidFill>
                <a:sysClr val="windowText" lastClr="000000"/>
              </a:solidFill>
              <a:latin typeface="微软雅黑" pitchFamily="34" charset="-122"/>
              <a:ea typeface="微软雅黑" panose="020B0503020204020204" pitchFamily="34" charset="-122"/>
            </a:endParaRPr>
          </a:p>
        </p:txBody>
      </p:sp>
      <p:sp>
        <p:nvSpPr>
          <p:cNvPr id="52" name="文本框 101">
            <a:extLst>
              <a:ext uri="{FF2B5EF4-FFF2-40B4-BE49-F238E27FC236}">
                <a16:creationId xmlns:a16="http://schemas.microsoft.com/office/drawing/2014/main" id="{ACBED3AB-FA1C-4EE4-A49F-635F8FBC5851}"/>
              </a:ext>
            </a:extLst>
          </p:cNvPr>
          <p:cNvSpPr txBox="1"/>
          <p:nvPr/>
        </p:nvSpPr>
        <p:spPr bwMode="auto">
          <a:xfrm>
            <a:off x="5871042" y="5412552"/>
            <a:ext cx="5219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kumimoji="1" lang="zh-CN" altLang="en-US" sz="900" b="0" dirty="0">
                <a:solidFill>
                  <a:srgbClr val="000000"/>
                </a:solidFill>
                <a:latin typeface="微软雅黑"/>
                <a:ea typeface="微软雅黑"/>
                <a:cs typeface="微软雅黑"/>
              </a:rPr>
              <a:t>图示：</a:t>
            </a:r>
          </a:p>
        </p:txBody>
      </p:sp>
      <p:sp>
        <p:nvSpPr>
          <p:cNvPr id="53" name="圆角矩形 9">
            <a:extLst>
              <a:ext uri="{FF2B5EF4-FFF2-40B4-BE49-F238E27FC236}">
                <a16:creationId xmlns:a16="http://schemas.microsoft.com/office/drawing/2014/main" id="{7E5F48B9-51D8-48D4-8762-CA0FBC0BE026}"/>
              </a:ext>
            </a:extLst>
          </p:cNvPr>
          <p:cNvSpPr/>
          <p:nvPr/>
        </p:nvSpPr>
        <p:spPr bwMode="auto">
          <a:xfrm>
            <a:off x="6410548" y="5451586"/>
            <a:ext cx="434954" cy="152764"/>
          </a:xfrm>
          <a:prstGeom prst="roundRect">
            <a:avLst/>
          </a:prstGeom>
          <a:solidFill>
            <a:schemeClr val="accent3">
              <a:lumMod val="60000"/>
              <a:lumOff val="40000"/>
            </a:schemeClr>
          </a:solidFill>
          <a:ln w="19050" cmpd="sng">
            <a:solidFill>
              <a:schemeClr val="tx2">
                <a:lumMod val="75000"/>
              </a:schemeClr>
            </a:solidFill>
            <a:miter lim="800000"/>
            <a:headEnd/>
            <a:tailEnd/>
          </a:ln>
          <a:extLst/>
        </p:spPr>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lnSpc>
                <a:spcPct val="110000"/>
              </a:lnSpc>
            </a:pPr>
            <a:r>
              <a:rPr kumimoji="1" lang="en-US" altLang="zh-CN" sz="900" b="0" dirty="0">
                <a:solidFill>
                  <a:prstClr val="black"/>
                </a:solidFill>
                <a:latin typeface="微软雅黑" panose="020B0503020204020204" pitchFamily="34" charset="-122"/>
                <a:ea typeface="微软雅黑" panose="020B0503020204020204" pitchFamily="34" charset="-122"/>
              </a:rPr>
              <a:t>BCP</a:t>
            </a:r>
            <a:endParaRPr kumimoji="1" lang="zh-CN" altLang="en-US" sz="900" b="0" dirty="0">
              <a:solidFill>
                <a:prstClr val="black"/>
              </a:solidFill>
              <a:latin typeface="微软雅黑" panose="020B0503020204020204" pitchFamily="34" charset="-122"/>
              <a:ea typeface="微软雅黑" panose="020B0503020204020204" pitchFamily="34" charset="-122"/>
            </a:endParaRPr>
          </a:p>
        </p:txBody>
      </p:sp>
      <p:sp>
        <p:nvSpPr>
          <p:cNvPr id="54" name="圆角矩形 9">
            <a:extLst>
              <a:ext uri="{FF2B5EF4-FFF2-40B4-BE49-F238E27FC236}">
                <a16:creationId xmlns:a16="http://schemas.microsoft.com/office/drawing/2014/main" id="{F3E886C1-48B1-4DBA-A282-79C9139E3330}"/>
              </a:ext>
            </a:extLst>
          </p:cNvPr>
          <p:cNvSpPr/>
          <p:nvPr/>
        </p:nvSpPr>
        <p:spPr bwMode="auto">
          <a:xfrm>
            <a:off x="6961123" y="5451586"/>
            <a:ext cx="434954" cy="152764"/>
          </a:xfrm>
          <a:prstGeom prst="roundRect">
            <a:avLst/>
          </a:prstGeom>
          <a:solidFill>
            <a:srgbClr val="FFC000"/>
          </a:solidFill>
          <a:ln w="19050" cmpd="sng">
            <a:solidFill>
              <a:schemeClr val="tx2">
                <a:lumMod val="75000"/>
              </a:schemeClr>
            </a:solidFill>
            <a:miter lim="800000"/>
            <a:headEnd/>
            <a:tailEnd/>
          </a:ln>
          <a:extLst/>
        </p:spPr>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lnSpc>
                <a:spcPct val="110000"/>
              </a:lnSpc>
            </a:pPr>
            <a:r>
              <a:rPr kumimoji="1" lang="en-US" altLang="zh-CN" sz="900" b="0" dirty="0">
                <a:solidFill>
                  <a:prstClr val="black"/>
                </a:solidFill>
                <a:latin typeface="微软雅黑" panose="020B0503020204020204" pitchFamily="34" charset="-122"/>
                <a:ea typeface="微软雅黑" panose="020B0503020204020204" pitchFamily="34" charset="-122"/>
              </a:rPr>
              <a:t>ERP</a:t>
            </a:r>
            <a:endParaRPr kumimoji="1" lang="zh-CN" altLang="en-US" sz="900" b="0" dirty="0">
              <a:solidFill>
                <a:prstClr val="black"/>
              </a:solidFill>
              <a:latin typeface="微软雅黑" panose="020B0503020204020204" pitchFamily="34" charset="-122"/>
              <a:ea typeface="微软雅黑" panose="020B0503020204020204" pitchFamily="34" charset="-122"/>
            </a:endParaRPr>
          </a:p>
        </p:txBody>
      </p:sp>
      <p:sp>
        <p:nvSpPr>
          <p:cNvPr id="42" name="燕尾形 40">
            <a:extLst>
              <a:ext uri="{FF2B5EF4-FFF2-40B4-BE49-F238E27FC236}">
                <a16:creationId xmlns:a16="http://schemas.microsoft.com/office/drawing/2014/main" id="{66A513B5-BD86-4449-AA83-F16F99CF02C1}"/>
              </a:ext>
            </a:extLst>
          </p:cNvPr>
          <p:cNvSpPr/>
          <p:nvPr/>
        </p:nvSpPr>
        <p:spPr bwMode="auto">
          <a:xfrm>
            <a:off x="5473224"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pPr>
            <a:r>
              <a:rPr lang="zh-CN" altLang="en-US" sz="1000" kern="0" dirty="0">
                <a:solidFill>
                  <a:schemeClr val="bg1">
                    <a:lumMod val="65000"/>
                  </a:schemeClr>
                </a:solidFill>
                <a:latin typeface="微软雅黑" pitchFamily="34" charset="-122"/>
                <a:ea typeface="微软雅黑" pitchFamily="34" charset="-122"/>
              </a:rPr>
              <a:t>条码</a:t>
            </a:r>
            <a:r>
              <a:rPr lang="zh-CN" altLang="en-US" sz="1000" kern="0">
                <a:solidFill>
                  <a:schemeClr val="bg1">
                    <a:lumMod val="65000"/>
                  </a:schemeClr>
                </a:solidFill>
                <a:latin typeface="微软雅黑" pitchFamily="34" charset="-122"/>
                <a:ea typeface="微软雅黑" pitchFamily="34" charset="-122"/>
              </a:rPr>
              <a:t>应用</a:t>
            </a:r>
            <a:r>
              <a:rPr lang="en-US" altLang="zh-CN" sz="1000" kern="0" dirty="0">
                <a:solidFill>
                  <a:schemeClr val="bg1">
                    <a:lumMod val="65000"/>
                  </a:schemeClr>
                </a:solidFill>
                <a:latin typeface="微软雅黑" pitchFamily="34" charset="-122"/>
                <a:ea typeface="微软雅黑" pitchFamily="34" charset="-122"/>
              </a:rPr>
              <a:t>	</a:t>
            </a:r>
            <a:endParaRPr lang="zh-CN" altLang="en-US" sz="1000" kern="0" dirty="0">
              <a:solidFill>
                <a:schemeClr val="bg1">
                  <a:lumMod val="65000"/>
                </a:schemeClr>
              </a:solidFill>
              <a:latin typeface="微软雅黑" pitchFamily="34" charset="-122"/>
              <a:ea typeface="微软雅黑" pitchFamily="34" charset="-122"/>
            </a:endParaRPr>
          </a:p>
        </p:txBody>
      </p:sp>
      <p:sp>
        <p:nvSpPr>
          <p:cNvPr id="43" name="燕尾形 40">
            <a:extLst>
              <a:ext uri="{FF2B5EF4-FFF2-40B4-BE49-F238E27FC236}">
                <a16:creationId xmlns:a16="http://schemas.microsoft.com/office/drawing/2014/main" id="{143651A8-2157-4557-A062-52A2D0EBAEBD}"/>
              </a:ext>
            </a:extLst>
          </p:cNvPr>
          <p:cNvSpPr/>
          <p:nvPr/>
        </p:nvSpPr>
        <p:spPr bwMode="auto">
          <a:xfrm>
            <a:off x="6169431"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pPr>
            <a:r>
              <a:rPr lang="en-US" altLang="zh-CN" sz="1000" kern="0" dirty="0">
                <a:solidFill>
                  <a:schemeClr val="bg1">
                    <a:lumMod val="65000"/>
                  </a:schemeClr>
                </a:solidFill>
                <a:latin typeface="微软雅黑" pitchFamily="34" charset="-122"/>
                <a:ea typeface="微软雅黑" pitchFamily="34" charset="-122"/>
              </a:rPr>
              <a:t>WM</a:t>
            </a:r>
            <a:r>
              <a:rPr lang="zh-CN" altLang="en-US" sz="1000" kern="0" dirty="0">
                <a:solidFill>
                  <a:schemeClr val="bg1">
                    <a:lumMod val="65000"/>
                  </a:schemeClr>
                </a:solidFill>
                <a:latin typeface="微软雅黑" pitchFamily="34" charset="-122"/>
                <a:ea typeface="微软雅黑" pitchFamily="34" charset="-122"/>
              </a:rPr>
              <a:t>应用</a:t>
            </a:r>
          </a:p>
        </p:txBody>
      </p:sp>
      <p:sp>
        <p:nvSpPr>
          <p:cNvPr id="44" name="燕尾形 40">
            <a:extLst>
              <a:ext uri="{FF2B5EF4-FFF2-40B4-BE49-F238E27FC236}">
                <a16:creationId xmlns:a16="http://schemas.microsoft.com/office/drawing/2014/main" id="{55A8B91B-6477-4F2A-86EF-0B1A56D18715}"/>
              </a:ext>
            </a:extLst>
          </p:cNvPr>
          <p:cNvSpPr/>
          <p:nvPr/>
        </p:nvSpPr>
        <p:spPr bwMode="auto">
          <a:xfrm>
            <a:off x="6865638"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pPr>
            <a:r>
              <a:rPr lang="zh-CN" altLang="en-US" sz="1000" kern="0" dirty="0">
                <a:solidFill>
                  <a:schemeClr val="bg1">
                    <a:lumMod val="65000"/>
                  </a:schemeClr>
                </a:solidFill>
                <a:latin typeface="微软雅黑" pitchFamily="34" charset="-122"/>
                <a:ea typeface="微软雅黑" pitchFamily="34" charset="-122"/>
              </a:rPr>
              <a:t>配送专题</a:t>
            </a:r>
          </a:p>
        </p:txBody>
      </p:sp>
      <p:sp>
        <p:nvSpPr>
          <p:cNvPr id="46" name="燕尾形 40">
            <a:extLst>
              <a:ext uri="{FF2B5EF4-FFF2-40B4-BE49-F238E27FC236}">
                <a16:creationId xmlns:a16="http://schemas.microsoft.com/office/drawing/2014/main" id="{4E190AB9-1377-4C09-A685-A79ED904000C}"/>
              </a:ext>
            </a:extLst>
          </p:cNvPr>
          <p:cNvSpPr/>
          <p:nvPr/>
        </p:nvSpPr>
        <p:spPr bwMode="auto">
          <a:xfrm>
            <a:off x="7561845"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pPr>
            <a:r>
              <a:rPr lang="zh-CN" altLang="en-US" sz="1000" kern="0" dirty="0">
                <a:solidFill>
                  <a:schemeClr val="bg1">
                    <a:lumMod val="65000"/>
                  </a:schemeClr>
                </a:solidFill>
                <a:latin typeface="微软雅黑" pitchFamily="34" charset="-122"/>
                <a:ea typeface="微软雅黑" pitchFamily="34" charset="-122"/>
              </a:rPr>
              <a:t>废料管理</a:t>
            </a:r>
          </a:p>
        </p:txBody>
      </p:sp>
      <p:sp>
        <p:nvSpPr>
          <p:cNvPr id="47" name="燕尾形 40">
            <a:extLst>
              <a:ext uri="{FF2B5EF4-FFF2-40B4-BE49-F238E27FC236}">
                <a16:creationId xmlns:a16="http://schemas.microsoft.com/office/drawing/2014/main" id="{8C33C812-9E38-452D-9584-C3BCF95CFAFA}"/>
              </a:ext>
            </a:extLst>
          </p:cNvPr>
          <p:cNvSpPr/>
          <p:nvPr/>
        </p:nvSpPr>
        <p:spPr bwMode="auto">
          <a:xfrm>
            <a:off x="9022706" y="176414"/>
            <a:ext cx="828000" cy="324000"/>
          </a:xfrm>
          <a:prstGeom prst="chevron">
            <a:avLst>
              <a:gd name="adj" fmla="val 36455"/>
            </a:avLst>
          </a:prstGeom>
          <a:solidFill>
            <a:srgbClr val="7889FB"/>
          </a:solidFill>
          <a:ln w="12700" algn="ctr">
            <a:solidFill>
              <a:srgbClr val="000000"/>
            </a:solidFill>
            <a:miter lim="800000"/>
            <a:headEnd/>
            <a:tailEnd/>
          </a:ln>
        </p:spPr>
        <p:txBody>
          <a:bodyPr wrap="none" tIns="72000" anchor="ctr"/>
          <a:lstStyle/>
          <a:p>
            <a:pPr algn="ctr" fontAlgn="auto">
              <a:lnSpc>
                <a:spcPct val="90000"/>
              </a:lnSpc>
              <a:spcBef>
                <a:spcPct val="20000"/>
              </a:spcBef>
              <a:spcAft>
                <a:spcPts val="0"/>
              </a:spcAft>
              <a:buClr>
                <a:srgbClr val="000000"/>
              </a:buClr>
            </a:pPr>
            <a:r>
              <a:rPr lang="zh-CN" altLang="en-US" sz="1000" kern="0" dirty="0" smtClean="0">
                <a:latin typeface="微软雅黑" pitchFamily="34" charset="-122"/>
                <a:ea typeface="微软雅黑" pitchFamily="34" charset="-122"/>
              </a:rPr>
              <a:t>盘点</a:t>
            </a:r>
            <a:endParaRPr lang="zh-CN" altLang="en-US" sz="1000" kern="0" dirty="0">
              <a:latin typeface="微软雅黑" pitchFamily="34" charset="-122"/>
              <a:ea typeface="微软雅黑" pitchFamily="34" charset="-122"/>
            </a:endParaRPr>
          </a:p>
        </p:txBody>
      </p:sp>
      <p:sp>
        <p:nvSpPr>
          <p:cNvPr id="49" name="燕尾形 40">
            <a:extLst>
              <a:ext uri="{FF2B5EF4-FFF2-40B4-BE49-F238E27FC236}">
                <a16:creationId xmlns:a16="http://schemas.microsoft.com/office/drawing/2014/main" id="{C545D657-845E-428A-92E5-2B10EB389866}"/>
              </a:ext>
            </a:extLst>
          </p:cNvPr>
          <p:cNvSpPr/>
          <p:nvPr/>
        </p:nvSpPr>
        <p:spPr bwMode="auto">
          <a:xfrm>
            <a:off x="8285420" y="162047"/>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defRPr/>
            </a:pPr>
            <a:r>
              <a:rPr lang="zh-CN" altLang="en-US" sz="1000" kern="0" dirty="0" smtClean="0">
                <a:solidFill>
                  <a:schemeClr val="bg1">
                    <a:lumMod val="65000"/>
                  </a:schemeClr>
                </a:solidFill>
                <a:latin typeface="微软雅黑" pitchFamily="34" charset="-122"/>
                <a:ea typeface="微软雅黑" pitchFamily="34" charset="-122"/>
              </a:rPr>
              <a:t>零星领料</a:t>
            </a:r>
            <a:endParaRPr lang="zh-CN" altLang="en-US" sz="1000" kern="0" dirty="0">
              <a:solidFill>
                <a:schemeClr val="bg1">
                  <a:lumMod val="6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4243272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EB408-5C22-4DC5-B07C-762B3CFC60D6}"/>
              </a:ext>
            </a:extLst>
          </p:cNvPr>
          <p:cNvSpPr>
            <a:spLocks noGrp="1"/>
          </p:cNvSpPr>
          <p:nvPr>
            <p:ph type="title"/>
          </p:nvPr>
        </p:nvSpPr>
        <p:spPr>
          <a:xfrm>
            <a:off x="215900" y="585282"/>
            <a:ext cx="11760200" cy="331692"/>
          </a:xfrm>
        </p:spPr>
        <p:txBody>
          <a:bodyPr/>
          <a:lstStyle/>
          <a:p>
            <a:r>
              <a:rPr lang="zh-CN" altLang="en-US" dirty="0"/>
              <a:t>物流系统集成方案</a:t>
            </a:r>
          </a:p>
        </p:txBody>
      </p:sp>
      <p:sp>
        <p:nvSpPr>
          <p:cNvPr id="4" name="圆角矩形 3"/>
          <p:cNvSpPr/>
          <p:nvPr/>
        </p:nvSpPr>
        <p:spPr bwMode="auto">
          <a:xfrm>
            <a:off x="887067" y="1666614"/>
            <a:ext cx="2126255" cy="2291168"/>
          </a:xfrm>
          <a:prstGeom prst="roundRect">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kumimoji="1" lang="en-US" altLang="zh-CN" sz="1600" dirty="0">
                <a:solidFill>
                  <a:schemeClr val="accent1">
                    <a:lumMod val="75000"/>
                  </a:schemeClr>
                </a:solidFill>
                <a:latin typeface="微软雅黑" panose="020B0503020204020204" pitchFamily="34" charset="-122"/>
                <a:ea typeface="微软雅黑" panose="020B0503020204020204" pitchFamily="34" charset="-122"/>
              </a:rPr>
              <a:t>BCP</a:t>
            </a:r>
            <a:endParaRPr kumimoji="1" lang="en-US" altLang="zh-CN" sz="1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7" name="矩形 6"/>
          <p:cNvSpPr/>
          <p:nvPr/>
        </p:nvSpPr>
        <p:spPr bwMode="auto">
          <a:xfrm>
            <a:off x="1459944" y="2148567"/>
            <a:ext cx="903383" cy="275421"/>
          </a:xfrm>
          <a:prstGeom prst="rect">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000" b="0" dirty="0">
                <a:solidFill>
                  <a:schemeClr val="accent1">
                    <a:lumMod val="75000"/>
                  </a:schemeClr>
                </a:solidFill>
                <a:latin typeface="微软雅黑" panose="020B0503020204020204" pitchFamily="34" charset="-122"/>
                <a:ea typeface="微软雅黑" panose="020B0503020204020204" pitchFamily="34" charset="-122"/>
              </a:rPr>
              <a:t>入库</a:t>
            </a:r>
          </a:p>
        </p:txBody>
      </p:sp>
      <p:sp>
        <p:nvSpPr>
          <p:cNvPr id="8" name="矩形 7"/>
          <p:cNvSpPr/>
          <p:nvPr/>
        </p:nvSpPr>
        <p:spPr bwMode="auto">
          <a:xfrm>
            <a:off x="1459941" y="2782883"/>
            <a:ext cx="903383" cy="275421"/>
          </a:xfrm>
          <a:prstGeom prst="rect">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000" b="0" dirty="0">
                <a:solidFill>
                  <a:schemeClr val="accent1">
                    <a:lumMod val="75000"/>
                  </a:schemeClr>
                </a:solidFill>
                <a:latin typeface="微软雅黑" panose="020B0503020204020204" pitchFamily="34" charset="-122"/>
                <a:ea typeface="微软雅黑" panose="020B0503020204020204" pitchFamily="34" charset="-122"/>
              </a:rPr>
              <a:t>出库</a:t>
            </a:r>
          </a:p>
        </p:txBody>
      </p:sp>
      <p:sp>
        <p:nvSpPr>
          <p:cNvPr id="9" name="矩形 8"/>
          <p:cNvSpPr/>
          <p:nvPr/>
        </p:nvSpPr>
        <p:spPr bwMode="auto">
          <a:xfrm>
            <a:off x="1461433" y="3133927"/>
            <a:ext cx="903383" cy="275421"/>
          </a:xfrm>
          <a:prstGeom prst="rect">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000" b="0" dirty="0">
                <a:solidFill>
                  <a:schemeClr val="accent1">
                    <a:lumMod val="75000"/>
                  </a:schemeClr>
                </a:solidFill>
                <a:latin typeface="微软雅黑" panose="020B0503020204020204" pitchFamily="34" charset="-122"/>
                <a:ea typeface="微软雅黑" panose="020B0503020204020204" pitchFamily="34" charset="-122"/>
              </a:rPr>
              <a:t>内部移动</a:t>
            </a:r>
          </a:p>
        </p:txBody>
      </p:sp>
      <p:sp>
        <p:nvSpPr>
          <p:cNvPr id="10" name="圆角矩形 9"/>
          <p:cNvSpPr/>
          <p:nvPr/>
        </p:nvSpPr>
        <p:spPr bwMode="auto">
          <a:xfrm>
            <a:off x="3883724" y="2716098"/>
            <a:ext cx="2126255" cy="1893292"/>
          </a:xfrm>
          <a:prstGeom prst="roundRect">
            <a:avLst/>
          </a:prstGeom>
          <a:ln>
            <a:headEnd/>
            <a:tailEn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kumimoji="1" lang="en-US" altLang="zh-CN" sz="1600" dirty="0">
                <a:solidFill>
                  <a:schemeClr val="accent1">
                    <a:lumMod val="75000"/>
                  </a:schemeClr>
                </a:solidFill>
                <a:latin typeface="微软雅黑" panose="020B0503020204020204" pitchFamily="34" charset="-122"/>
                <a:ea typeface="微软雅黑" panose="020B0503020204020204" pitchFamily="34" charset="-122"/>
              </a:rPr>
              <a:t>ERP</a:t>
            </a:r>
            <a:endParaRPr kumimoji="1" lang="en-US" altLang="zh-CN" sz="1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1" name="圆角矩形 10"/>
          <p:cNvSpPr/>
          <p:nvPr/>
        </p:nvSpPr>
        <p:spPr bwMode="auto">
          <a:xfrm>
            <a:off x="6795157" y="4291075"/>
            <a:ext cx="2126255" cy="2114892"/>
          </a:xfrm>
          <a:prstGeom prst="roundRect">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kumimoji="1" lang="en-US" altLang="zh-CN" sz="1600" dirty="0">
                <a:solidFill>
                  <a:schemeClr val="accent1">
                    <a:lumMod val="75000"/>
                  </a:schemeClr>
                </a:solidFill>
                <a:latin typeface="微软雅黑" panose="020B0503020204020204" pitchFamily="34" charset="-122"/>
                <a:ea typeface="微软雅黑" panose="020B0503020204020204" pitchFamily="34" charset="-122"/>
              </a:rPr>
              <a:t>GSP</a:t>
            </a:r>
            <a:endParaRPr kumimoji="1" lang="en-US" altLang="zh-CN" sz="1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2" name="圆角矩形 11"/>
          <p:cNvSpPr/>
          <p:nvPr/>
        </p:nvSpPr>
        <p:spPr bwMode="auto">
          <a:xfrm>
            <a:off x="3883724" y="4998102"/>
            <a:ext cx="2126255" cy="1407865"/>
          </a:xfrm>
          <a:prstGeom prst="roundRect">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kumimoji="1" lang="en-US" altLang="zh-CN" sz="1600" dirty="0">
                <a:solidFill>
                  <a:schemeClr val="accent1">
                    <a:lumMod val="75000"/>
                  </a:schemeClr>
                </a:solidFill>
                <a:latin typeface="微软雅黑" panose="020B0503020204020204" pitchFamily="34" charset="-122"/>
                <a:ea typeface="微软雅黑" panose="020B0503020204020204" pitchFamily="34" charset="-122"/>
              </a:rPr>
              <a:t>NMMS</a:t>
            </a:r>
            <a:endParaRPr kumimoji="1" lang="en-US" altLang="zh-CN" sz="1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 name="圆角矩形 12"/>
          <p:cNvSpPr/>
          <p:nvPr/>
        </p:nvSpPr>
        <p:spPr bwMode="auto">
          <a:xfrm>
            <a:off x="6770603" y="1666273"/>
            <a:ext cx="2126255" cy="2291849"/>
          </a:xfrm>
          <a:prstGeom prst="roundRect">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kumimoji="1" lang="en-US" altLang="zh-CN" sz="1400" dirty="0">
                <a:solidFill>
                  <a:schemeClr val="accent1">
                    <a:lumMod val="75000"/>
                  </a:schemeClr>
                </a:solidFill>
                <a:latin typeface="微软雅黑" panose="020B0503020204020204" pitchFamily="34" charset="-122"/>
                <a:ea typeface="微软雅黑" panose="020B0503020204020204" pitchFamily="34" charset="-122"/>
              </a:rPr>
              <a:t>NMAM</a:t>
            </a:r>
            <a:endParaRPr kumimoji="1" lang="en-US" altLang="zh-CN" sz="1000" dirty="0">
              <a:solidFill>
                <a:schemeClr val="accent1">
                  <a:lumMod val="75000"/>
                </a:schemeClr>
              </a:solidFill>
              <a:latin typeface="微软雅黑" panose="020B0503020204020204" pitchFamily="34" charset="-122"/>
              <a:ea typeface="微软雅黑" panose="020B0503020204020204" pitchFamily="34" charset="-122"/>
            </a:endParaRPr>
          </a:p>
        </p:txBody>
      </p:sp>
      <p:cxnSp>
        <p:nvCxnSpPr>
          <p:cNvPr id="16" name="肘形连接符 15"/>
          <p:cNvCxnSpPr>
            <a:stCxn id="7" idx="1"/>
            <a:endCxn id="8" idx="1"/>
          </p:cNvCxnSpPr>
          <p:nvPr/>
        </p:nvCxnSpPr>
        <p:spPr bwMode="auto">
          <a:xfrm rot="10800000" flipV="1">
            <a:off x="1459942" y="2286278"/>
            <a:ext cx="3" cy="634316"/>
          </a:xfrm>
          <a:prstGeom prst="bentConnector3">
            <a:avLst>
              <a:gd name="adj1" fmla="val 7620100000"/>
            </a:avLst>
          </a:prstGeom>
          <a:solidFill>
            <a:schemeClr val="accent1"/>
          </a:solidFill>
          <a:ln w="9525" cap="flat" cmpd="sng" algn="ctr">
            <a:solidFill>
              <a:schemeClr val="accent1">
                <a:lumMod val="75000"/>
              </a:schemeClr>
            </a:solidFill>
            <a:prstDash val="solid"/>
            <a:round/>
            <a:headEnd type="none" w="med" len="med"/>
            <a:tailEnd type="none"/>
          </a:ln>
          <a:effectLst/>
        </p:spPr>
      </p:cxnSp>
      <p:sp>
        <p:nvSpPr>
          <p:cNvPr id="20" name="TextBox 19"/>
          <p:cNvSpPr txBox="1"/>
          <p:nvPr/>
        </p:nvSpPr>
        <p:spPr bwMode="auto">
          <a:xfrm>
            <a:off x="1008690" y="2280771"/>
            <a:ext cx="323165" cy="772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rtlCol="0">
            <a:spAutoFit/>
          </a:bodyPr>
          <a:lstStyle/>
          <a:p>
            <a:r>
              <a:rPr kumimoji="1" lang="zh-CN" altLang="en-US" sz="900" b="0" dirty="0">
                <a:solidFill>
                  <a:srgbClr val="000000"/>
                </a:solidFill>
                <a:latin typeface="微软雅黑" panose="020B0503020204020204" pitchFamily="34" charset="-122"/>
                <a:ea typeface="微软雅黑" panose="020B0503020204020204" pitchFamily="34" charset="-122"/>
                <a:cs typeface="微软雅黑"/>
              </a:rPr>
              <a:t>关重件采集</a:t>
            </a:r>
          </a:p>
        </p:txBody>
      </p:sp>
      <p:sp>
        <p:nvSpPr>
          <p:cNvPr id="28" name="矩形 27"/>
          <p:cNvSpPr/>
          <p:nvPr/>
        </p:nvSpPr>
        <p:spPr bwMode="auto">
          <a:xfrm>
            <a:off x="4495159" y="3175938"/>
            <a:ext cx="903383" cy="275421"/>
          </a:xfrm>
          <a:prstGeom prst="rect">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000" b="0" dirty="0">
                <a:solidFill>
                  <a:schemeClr val="accent1">
                    <a:lumMod val="75000"/>
                  </a:schemeClr>
                </a:solidFill>
                <a:latin typeface="微软雅黑" panose="020B0503020204020204" pitchFamily="34" charset="-122"/>
                <a:ea typeface="微软雅黑" panose="020B0503020204020204" pitchFamily="34" charset="-122"/>
              </a:rPr>
              <a:t>入库管理</a:t>
            </a:r>
          </a:p>
        </p:txBody>
      </p:sp>
      <p:sp>
        <p:nvSpPr>
          <p:cNvPr id="29" name="矩形 28"/>
          <p:cNvSpPr/>
          <p:nvPr/>
        </p:nvSpPr>
        <p:spPr bwMode="auto">
          <a:xfrm>
            <a:off x="4495157" y="3671358"/>
            <a:ext cx="903383" cy="275421"/>
          </a:xfrm>
          <a:prstGeom prst="rect">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000" b="0" dirty="0">
                <a:solidFill>
                  <a:schemeClr val="accent1">
                    <a:lumMod val="75000"/>
                  </a:schemeClr>
                </a:solidFill>
                <a:latin typeface="微软雅黑" panose="020B0503020204020204" pitchFamily="34" charset="-122"/>
                <a:ea typeface="微软雅黑" panose="020B0503020204020204" pitchFamily="34" charset="-122"/>
              </a:rPr>
              <a:t>出库管理</a:t>
            </a:r>
          </a:p>
        </p:txBody>
      </p:sp>
      <p:sp>
        <p:nvSpPr>
          <p:cNvPr id="30" name="矩形 29"/>
          <p:cNvSpPr/>
          <p:nvPr/>
        </p:nvSpPr>
        <p:spPr bwMode="auto">
          <a:xfrm>
            <a:off x="4495159" y="4171268"/>
            <a:ext cx="903383" cy="275421"/>
          </a:xfrm>
          <a:prstGeom prst="rect">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000" b="0" dirty="0">
                <a:solidFill>
                  <a:schemeClr val="accent1">
                    <a:lumMod val="75000"/>
                  </a:schemeClr>
                </a:solidFill>
                <a:latin typeface="微软雅黑" panose="020B0503020204020204" pitchFamily="34" charset="-122"/>
                <a:ea typeface="微软雅黑" panose="020B0503020204020204" pitchFamily="34" charset="-122"/>
              </a:rPr>
              <a:t>仓库管理</a:t>
            </a:r>
          </a:p>
        </p:txBody>
      </p:sp>
      <p:sp>
        <p:nvSpPr>
          <p:cNvPr id="31" name="矩形 30"/>
          <p:cNvSpPr/>
          <p:nvPr/>
        </p:nvSpPr>
        <p:spPr bwMode="auto">
          <a:xfrm>
            <a:off x="7406592" y="4878687"/>
            <a:ext cx="903383" cy="275421"/>
          </a:xfrm>
          <a:prstGeom prst="rect">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000" b="0" dirty="0">
                <a:solidFill>
                  <a:schemeClr val="accent1">
                    <a:lumMod val="75000"/>
                  </a:schemeClr>
                </a:solidFill>
                <a:latin typeface="微软雅黑" panose="020B0503020204020204" pitchFamily="34" charset="-122"/>
                <a:ea typeface="微软雅黑" panose="020B0503020204020204" pitchFamily="34" charset="-122"/>
              </a:rPr>
              <a:t>订单管理</a:t>
            </a:r>
          </a:p>
        </p:txBody>
      </p:sp>
      <p:sp>
        <p:nvSpPr>
          <p:cNvPr id="32" name="矩形 31"/>
          <p:cNvSpPr/>
          <p:nvPr/>
        </p:nvSpPr>
        <p:spPr bwMode="auto">
          <a:xfrm>
            <a:off x="7403835" y="5372970"/>
            <a:ext cx="903383" cy="275421"/>
          </a:xfrm>
          <a:prstGeom prst="rect">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000" b="0" dirty="0">
                <a:solidFill>
                  <a:schemeClr val="accent1">
                    <a:lumMod val="75000"/>
                  </a:schemeClr>
                </a:solidFill>
                <a:latin typeface="微软雅黑" panose="020B0503020204020204" pitchFamily="34" charset="-122"/>
                <a:ea typeface="微软雅黑" panose="020B0503020204020204" pitchFamily="34" charset="-122"/>
              </a:rPr>
              <a:t>三方物流配送</a:t>
            </a:r>
          </a:p>
        </p:txBody>
      </p:sp>
      <p:sp>
        <p:nvSpPr>
          <p:cNvPr id="34" name="圆角矩形 33"/>
          <p:cNvSpPr/>
          <p:nvPr/>
        </p:nvSpPr>
        <p:spPr bwMode="auto">
          <a:xfrm>
            <a:off x="887067" y="4328600"/>
            <a:ext cx="2126255" cy="2077367"/>
          </a:xfrm>
          <a:prstGeom prst="roundRect">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kumimoji="1" lang="en-US" altLang="zh-CN" sz="1600" dirty="0">
                <a:solidFill>
                  <a:schemeClr val="accent1">
                    <a:lumMod val="75000"/>
                  </a:schemeClr>
                </a:solidFill>
                <a:latin typeface="微软雅黑" panose="020B0503020204020204" pitchFamily="34" charset="-122"/>
                <a:ea typeface="微软雅黑" panose="020B0503020204020204" pitchFamily="34" charset="-122"/>
              </a:rPr>
              <a:t>MES</a:t>
            </a:r>
            <a:endParaRPr kumimoji="1" lang="en-US" altLang="zh-CN" sz="1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35" name="矩形 34"/>
          <p:cNvSpPr/>
          <p:nvPr/>
        </p:nvSpPr>
        <p:spPr bwMode="auto">
          <a:xfrm>
            <a:off x="1461433" y="4953461"/>
            <a:ext cx="903383" cy="275421"/>
          </a:xfrm>
          <a:prstGeom prst="rect">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000" b="0" dirty="0">
                <a:solidFill>
                  <a:schemeClr val="accent1">
                    <a:lumMod val="75000"/>
                  </a:schemeClr>
                </a:solidFill>
                <a:latin typeface="微软雅黑" panose="020B0503020204020204" pitchFamily="34" charset="-122"/>
                <a:ea typeface="微软雅黑" panose="020B0503020204020204" pitchFamily="34" charset="-122"/>
              </a:rPr>
              <a:t>生产拉动</a:t>
            </a:r>
          </a:p>
        </p:txBody>
      </p:sp>
      <p:sp>
        <p:nvSpPr>
          <p:cNvPr id="36" name="矩形 35"/>
          <p:cNvSpPr/>
          <p:nvPr/>
        </p:nvSpPr>
        <p:spPr bwMode="auto">
          <a:xfrm>
            <a:off x="1453002" y="5447381"/>
            <a:ext cx="903383" cy="275421"/>
          </a:xfrm>
          <a:prstGeom prst="rect">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000" b="0" dirty="0">
                <a:solidFill>
                  <a:schemeClr val="accent1">
                    <a:lumMod val="75000"/>
                  </a:schemeClr>
                </a:solidFill>
                <a:latin typeface="微软雅黑" panose="020B0503020204020204" pitchFamily="34" charset="-122"/>
                <a:ea typeface="微软雅黑" panose="020B0503020204020204" pitchFamily="34" charset="-122"/>
              </a:rPr>
              <a:t>过程质量管理</a:t>
            </a:r>
          </a:p>
        </p:txBody>
      </p:sp>
      <p:sp>
        <p:nvSpPr>
          <p:cNvPr id="40" name="矩形 39"/>
          <p:cNvSpPr/>
          <p:nvPr/>
        </p:nvSpPr>
        <p:spPr bwMode="auto">
          <a:xfrm>
            <a:off x="4495159" y="5429030"/>
            <a:ext cx="903383" cy="275421"/>
          </a:xfrm>
          <a:prstGeom prst="rect">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000" b="0" dirty="0">
                <a:solidFill>
                  <a:schemeClr val="accent1">
                    <a:lumMod val="75000"/>
                  </a:schemeClr>
                </a:solidFill>
                <a:latin typeface="微软雅黑" panose="020B0503020204020204" pitchFamily="34" charset="-122"/>
                <a:ea typeface="微软雅黑" panose="020B0503020204020204" pitchFamily="34" charset="-122"/>
              </a:rPr>
              <a:t>定额管理</a:t>
            </a:r>
          </a:p>
        </p:txBody>
      </p:sp>
      <p:sp>
        <p:nvSpPr>
          <p:cNvPr id="41" name="矩形 40"/>
          <p:cNvSpPr/>
          <p:nvPr/>
        </p:nvSpPr>
        <p:spPr bwMode="auto">
          <a:xfrm>
            <a:off x="7382038" y="2231313"/>
            <a:ext cx="903383" cy="275462"/>
          </a:xfrm>
          <a:prstGeom prst="rect">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000" b="0" dirty="0">
                <a:solidFill>
                  <a:schemeClr val="accent1">
                    <a:lumMod val="75000"/>
                  </a:schemeClr>
                </a:solidFill>
                <a:latin typeface="微软雅黑" panose="020B0503020204020204" pitchFamily="34" charset="-122"/>
                <a:ea typeface="微软雅黑" panose="020B0503020204020204" pitchFamily="34" charset="-122"/>
              </a:rPr>
              <a:t>入门预约</a:t>
            </a:r>
          </a:p>
        </p:txBody>
      </p:sp>
      <p:sp>
        <p:nvSpPr>
          <p:cNvPr id="42" name="矩形 41"/>
          <p:cNvSpPr/>
          <p:nvPr/>
        </p:nvSpPr>
        <p:spPr bwMode="auto">
          <a:xfrm>
            <a:off x="7382037" y="2678073"/>
            <a:ext cx="903383" cy="275462"/>
          </a:xfrm>
          <a:prstGeom prst="rect">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000" b="0" dirty="0">
                <a:solidFill>
                  <a:schemeClr val="accent1">
                    <a:lumMod val="75000"/>
                  </a:schemeClr>
                </a:solidFill>
                <a:latin typeface="微软雅黑" panose="020B0503020204020204" pitchFamily="34" charset="-122"/>
                <a:ea typeface="微软雅黑" panose="020B0503020204020204" pitchFamily="34" charset="-122"/>
              </a:rPr>
              <a:t>出门预约</a:t>
            </a:r>
          </a:p>
        </p:txBody>
      </p:sp>
      <p:sp>
        <p:nvSpPr>
          <p:cNvPr id="45" name="矩形 44"/>
          <p:cNvSpPr/>
          <p:nvPr/>
        </p:nvSpPr>
        <p:spPr bwMode="auto">
          <a:xfrm>
            <a:off x="1459941" y="2465725"/>
            <a:ext cx="903383" cy="275421"/>
          </a:xfrm>
          <a:prstGeom prst="rect">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000" b="0" dirty="0">
                <a:solidFill>
                  <a:schemeClr val="accent1">
                    <a:lumMod val="75000"/>
                  </a:schemeClr>
                </a:solidFill>
                <a:latin typeface="微软雅黑" panose="020B0503020204020204" pitchFamily="34" charset="-122"/>
                <a:ea typeface="微软雅黑" panose="020B0503020204020204" pitchFamily="34" charset="-122"/>
              </a:rPr>
              <a:t>入库质量管理</a:t>
            </a:r>
          </a:p>
        </p:txBody>
      </p:sp>
      <p:sp>
        <p:nvSpPr>
          <p:cNvPr id="64" name="左右箭头 63"/>
          <p:cNvSpPr/>
          <p:nvPr/>
        </p:nvSpPr>
        <p:spPr bwMode="auto">
          <a:xfrm rot="19632313">
            <a:off x="2828217" y="3936878"/>
            <a:ext cx="1141852" cy="371197"/>
          </a:xfrm>
          <a:prstGeom prst="leftRightArrow">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endParaRPr kumimoji="1" lang="zh-CN" altLang="en-US" sz="1000" b="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65" name="左右箭头 64"/>
          <p:cNvSpPr/>
          <p:nvPr/>
        </p:nvSpPr>
        <p:spPr bwMode="auto">
          <a:xfrm rot="16200000">
            <a:off x="4701071" y="4643870"/>
            <a:ext cx="512840" cy="286869"/>
          </a:xfrm>
          <a:prstGeom prst="leftRightArrow">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endParaRPr kumimoji="1" lang="zh-CN" altLang="en-US" sz="1000" b="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66" name="左右箭头 65"/>
          <p:cNvSpPr/>
          <p:nvPr/>
        </p:nvSpPr>
        <p:spPr bwMode="auto">
          <a:xfrm rot="2244740">
            <a:off x="5928617" y="4003786"/>
            <a:ext cx="1021223" cy="358327"/>
          </a:xfrm>
          <a:prstGeom prst="leftRightArrow">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endParaRPr kumimoji="1" lang="zh-CN" altLang="en-US" sz="1000" b="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67" name="左右箭头 66"/>
          <p:cNvSpPr/>
          <p:nvPr/>
        </p:nvSpPr>
        <p:spPr bwMode="auto">
          <a:xfrm rot="16200000">
            <a:off x="7625095" y="3999459"/>
            <a:ext cx="417266" cy="248062"/>
          </a:xfrm>
          <a:prstGeom prst="leftRightArrow">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endParaRPr kumimoji="1" lang="zh-CN" altLang="en-US" sz="1000" b="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68" name="左右箭头 67"/>
          <p:cNvSpPr/>
          <p:nvPr/>
        </p:nvSpPr>
        <p:spPr bwMode="auto">
          <a:xfrm>
            <a:off x="5954894" y="2717685"/>
            <a:ext cx="873314" cy="351891"/>
          </a:xfrm>
          <a:prstGeom prst="leftRightArrow">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endParaRPr kumimoji="1" lang="zh-CN" altLang="en-US" sz="1000" b="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69" name="左右箭头 68"/>
          <p:cNvSpPr/>
          <p:nvPr/>
        </p:nvSpPr>
        <p:spPr bwMode="auto">
          <a:xfrm>
            <a:off x="2991287" y="2776502"/>
            <a:ext cx="932719" cy="321516"/>
          </a:xfrm>
          <a:prstGeom prst="leftRightArrow">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endParaRPr kumimoji="1" lang="zh-CN" altLang="en-US" sz="1000" b="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73" name="矩形 72"/>
          <p:cNvSpPr/>
          <p:nvPr/>
        </p:nvSpPr>
        <p:spPr bwMode="auto">
          <a:xfrm>
            <a:off x="7382038" y="3133977"/>
            <a:ext cx="903383" cy="275462"/>
          </a:xfrm>
          <a:prstGeom prst="rect">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000" b="0" dirty="0">
                <a:solidFill>
                  <a:schemeClr val="accent1">
                    <a:lumMod val="75000"/>
                  </a:schemeClr>
                </a:solidFill>
                <a:latin typeface="微软雅黑" panose="020B0503020204020204" pitchFamily="34" charset="-122"/>
                <a:ea typeface="微软雅黑" panose="020B0503020204020204" pitchFamily="34" charset="-122"/>
              </a:rPr>
              <a:t>出入门管理</a:t>
            </a:r>
          </a:p>
        </p:txBody>
      </p:sp>
      <p:sp>
        <p:nvSpPr>
          <p:cNvPr id="74" name="矩形 73"/>
          <p:cNvSpPr/>
          <p:nvPr/>
        </p:nvSpPr>
        <p:spPr bwMode="auto">
          <a:xfrm>
            <a:off x="1453003" y="3485817"/>
            <a:ext cx="903383" cy="275421"/>
          </a:xfrm>
          <a:prstGeom prst="rect">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000" b="0" dirty="0">
                <a:solidFill>
                  <a:schemeClr val="accent1">
                    <a:lumMod val="75000"/>
                  </a:schemeClr>
                </a:solidFill>
                <a:latin typeface="微软雅黑" panose="020B0503020204020204" pitchFamily="34" charset="-122"/>
                <a:ea typeface="微软雅黑" panose="020B0503020204020204" pitchFamily="34" charset="-122"/>
              </a:rPr>
              <a:t>装箱</a:t>
            </a:r>
          </a:p>
        </p:txBody>
      </p:sp>
      <p:sp>
        <p:nvSpPr>
          <p:cNvPr id="75" name="圆角矩形 74"/>
          <p:cNvSpPr/>
          <p:nvPr/>
        </p:nvSpPr>
        <p:spPr bwMode="auto">
          <a:xfrm>
            <a:off x="4280338" y="5835073"/>
            <a:ext cx="4291060" cy="384276"/>
          </a:xfrm>
          <a:prstGeom prst="roundRect">
            <a:avLst/>
          </a:prstGeom>
          <a:ln w="19050">
            <a:prstDash val="dash"/>
            <a:headEnd/>
            <a:tailEn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endParaRPr kumimoji="1" lang="zh-CN" altLang="en-US" sz="1000" b="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38" name="矩形 37"/>
          <p:cNvSpPr/>
          <p:nvPr/>
        </p:nvSpPr>
        <p:spPr bwMode="auto">
          <a:xfrm>
            <a:off x="4495159" y="5878484"/>
            <a:ext cx="903383" cy="275421"/>
          </a:xfrm>
          <a:prstGeom prst="rect">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000" b="0" dirty="0">
                <a:solidFill>
                  <a:schemeClr val="accent1">
                    <a:lumMod val="75000"/>
                  </a:schemeClr>
                </a:solidFill>
                <a:latin typeface="微软雅黑" panose="020B0503020204020204" pitchFamily="34" charset="-122"/>
                <a:ea typeface="微软雅黑" panose="020B0503020204020204" pitchFamily="34" charset="-122"/>
              </a:rPr>
              <a:t>仓库</a:t>
            </a:r>
            <a:r>
              <a:rPr kumimoji="1" lang="en-US" altLang="zh-CN" sz="1000" b="0" dirty="0">
                <a:solidFill>
                  <a:schemeClr val="accent1">
                    <a:lumMod val="75000"/>
                  </a:schemeClr>
                </a:solidFill>
                <a:latin typeface="微软雅黑" panose="020B0503020204020204" pitchFamily="34" charset="-122"/>
                <a:ea typeface="微软雅黑" panose="020B0503020204020204" pitchFamily="34" charset="-122"/>
              </a:rPr>
              <a:t>/VMI</a:t>
            </a:r>
            <a:r>
              <a:rPr kumimoji="1" lang="zh-CN" altLang="en-US" sz="1000" b="0" dirty="0">
                <a:solidFill>
                  <a:schemeClr val="accent1">
                    <a:lumMod val="75000"/>
                  </a:schemeClr>
                </a:solidFill>
                <a:latin typeface="微软雅黑" panose="020B0503020204020204" pitchFamily="34" charset="-122"/>
                <a:ea typeface="微软雅黑" panose="020B0503020204020204" pitchFamily="34" charset="-122"/>
              </a:rPr>
              <a:t>领用</a:t>
            </a:r>
          </a:p>
        </p:txBody>
      </p:sp>
      <p:sp>
        <p:nvSpPr>
          <p:cNvPr id="46" name="矩形 45"/>
          <p:cNvSpPr/>
          <p:nvPr/>
        </p:nvSpPr>
        <p:spPr bwMode="auto">
          <a:xfrm>
            <a:off x="7403834" y="5895344"/>
            <a:ext cx="903383" cy="275421"/>
          </a:xfrm>
          <a:prstGeom prst="rect">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sz="1000" b="0" dirty="0">
                <a:solidFill>
                  <a:schemeClr val="accent1">
                    <a:lumMod val="75000"/>
                  </a:schemeClr>
                </a:solidFill>
                <a:latin typeface="微软雅黑" panose="020B0503020204020204" pitchFamily="34" charset="-122"/>
                <a:ea typeface="微软雅黑" panose="020B0503020204020204" pitchFamily="34" charset="-122"/>
              </a:rPr>
              <a:t>VMI</a:t>
            </a:r>
            <a:r>
              <a:rPr kumimoji="1" lang="zh-CN" altLang="en-US" sz="1000" b="0" dirty="0">
                <a:solidFill>
                  <a:schemeClr val="accent1">
                    <a:lumMod val="75000"/>
                  </a:schemeClr>
                </a:solidFill>
                <a:latin typeface="微软雅黑" panose="020B0503020204020204" pitchFamily="34" charset="-122"/>
                <a:ea typeface="微软雅黑" panose="020B0503020204020204" pitchFamily="34" charset="-122"/>
              </a:rPr>
              <a:t>拣配</a:t>
            </a:r>
          </a:p>
        </p:txBody>
      </p:sp>
      <p:sp>
        <p:nvSpPr>
          <p:cNvPr id="37" name="矩形 36"/>
          <p:cNvSpPr/>
          <p:nvPr/>
        </p:nvSpPr>
        <p:spPr bwMode="auto">
          <a:xfrm>
            <a:off x="1439608" y="5878484"/>
            <a:ext cx="903383" cy="275421"/>
          </a:xfrm>
          <a:prstGeom prst="rect">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000" b="0" dirty="0">
                <a:solidFill>
                  <a:schemeClr val="accent1">
                    <a:lumMod val="75000"/>
                  </a:schemeClr>
                </a:solidFill>
                <a:latin typeface="微软雅黑" panose="020B0503020204020204" pitchFamily="34" charset="-122"/>
                <a:ea typeface="微软雅黑" panose="020B0503020204020204" pitchFamily="34" charset="-122"/>
              </a:rPr>
              <a:t>生产领用</a:t>
            </a:r>
          </a:p>
        </p:txBody>
      </p:sp>
      <p:sp>
        <p:nvSpPr>
          <p:cNvPr id="39" name="圆角矩形 38"/>
          <p:cNvSpPr/>
          <p:nvPr/>
        </p:nvSpPr>
        <p:spPr bwMode="auto">
          <a:xfrm>
            <a:off x="9452472" y="3466386"/>
            <a:ext cx="1586429" cy="1126253"/>
          </a:xfrm>
          <a:prstGeom prst="roundRect">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kumimoji="1" lang="en-US" altLang="zh-CN" sz="1600" dirty="0">
                <a:solidFill>
                  <a:schemeClr val="accent1">
                    <a:lumMod val="75000"/>
                  </a:schemeClr>
                </a:solidFill>
                <a:latin typeface="微软雅黑" panose="020B0503020204020204" pitchFamily="34" charset="-122"/>
                <a:ea typeface="微软雅黑" panose="020B0503020204020204" pitchFamily="34" charset="-122"/>
              </a:rPr>
              <a:t>TDS</a:t>
            </a:r>
            <a:endParaRPr kumimoji="1" lang="en-US" altLang="zh-CN" sz="1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43" name="矩形 42"/>
          <p:cNvSpPr/>
          <p:nvPr/>
        </p:nvSpPr>
        <p:spPr bwMode="auto">
          <a:xfrm>
            <a:off x="9828467" y="3935958"/>
            <a:ext cx="903383" cy="275421"/>
          </a:xfrm>
          <a:prstGeom prst="rect">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000" b="0" dirty="0">
                <a:solidFill>
                  <a:schemeClr val="accent1">
                    <a:lumMod val="75000"/>
                  </a:schemeClr>
                </a:solidFill>
                <a:latin typeface="微软雅黑" panose="020B0503020204020204" pitchFamily="34" charset="-122"/>
                <a:ea typeface="微软雅黑" panose="020B0503020204020204" pitchFamily="34" charset="-122"/>
              </a:rPr>
              <a:t>车辆排队</a:t>
            </a:r>
          </a:p>
        </p:txBody>
      </p:sp>
      <p:sp>
        <p:nvSpPr>
          <p:cNvPr id="44" name="左右箭头 43"/>
          <p:cNvSpPr/>
          <p:nvPr/>
        </p:nvSpPr>
        <p:spPr bwMode="auto">
          <a:xfrm rot="728160">
            <a:off x="8894953" y="3333547"/>
            <a:ext cx="603206" cy="265678"/>
          </a:xfrm>
          <a:prstGeom prst="leftRightArrow">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endParaRPr kumimoji="1" lang="zh-CN" altLang="en-US" sz="1000" b="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47" name="左右箭头 46"/>
          <p:cNvSpPr/>
          <p:nvPr/>
        </p:nvSpPr>
        <p:spPr bwMode="auto">
          <a:xfrm rot="9216620">
            <a:off x="8904397" y="4520278"/>
            <a:ext cx="603206" cy="265678"/>
          </a:xfrm>
          <a:prstGeom prst="leftRightArrow">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endParaRPr kumimoji="1" lang="zh-CN" altLang="en-US" sz="1000" b="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48" name="圆角矩形 47"/>
          <p:cNvSpPr/>
          <p:nvPr/>
        </p:nvSpPr>
        <p:spPr bwMode="auto">
          <a:xfrm>
            <a:off x="3342295" y="916974"/>
            <a:ext cx="1345513" cy="1407865"/>
          </a:xfrm>
          <a:prstGeom prst="roundRect">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kumimoji="1" lang="zh-CN" altLang="en-US" sz="1600" dirty="0">
                <a:solidFill>
                  <a:schemeClr val="accent1">
                    <a:lumMod val="75000"/>
                  </a:schemeClr>
                </a:solidFill>
                <a:latin typeface="微软雅黑" panose="020B0503020204020204" pitchFamily="34" charset="-122"/>
                <a:ea typeface="微软雅黑" panose="020B0503020204020204" pitchFamily="34" charset="-122"/>
              </a:rPr>
              <a:t>地磅</a:t>
            </a:r>
            <a:endParaRPr kumimoji="1" lang="en-US" altLang="zh-CN" sz="1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49" name="矩形 48"/>
          <p:cNvSpPr/>
          <p:nvPr/>
        </p:nvSpPr>
        <p:spPr bwMode="auto">
          <a:xfrm>
            <a:off x="3559769" y="1290325"/>
            <a:ext cx="903383" cy="275421"/>
          </a:xfrm>
          <a:prstGeom prst="rect">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000" b="0" dirty="0">
                <a:solidFill>
                  <a:schemeClr val="accent1">
                    <a:lumMod val="75000"/>
                  </a:schemeClr>
                </a:solidFill>
                <a:latin typeface="微软雅黑" panose="020B0503020204020204" pitchFamily="34" charset="-122"/>
                <a:ea typeface="微软雅黑" panose="020B0503020204020204" pitchFamily="34" charset="-122"/>
              </a:rPr>
              <a:t>钢材入库</a:t>
            </a:r>
          </a:p>
        </p:txBody>
      </p:sp>
      <p:sp>
        <p:nvSpPr>
          <p:cNvPr id="50" name="矩形 49"/>
          <p:cNvSpPr/>
          <p:nvPr/>
        </p:nvSpPr>
        <p:spPr bwMode="auto">
          <a:xfrm>
            <a:off x="3559765" y="1630010"/>
            <a:ext cx="903383" cy="275421"/>
          </a:xfrm>
          <a:prstGeom prst="rect">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000" b="0" dirty="0">
                <a:solidFill>
                  <a:schemeClr val="accent1">
                    <a:lumMod val="75000"/>
                  </a:schemeClr>
                </a:solidFill>
                <a:latin typeface="微软雅黑" panose="020B0503020204020204" pitchFamily="34" charset="-122"/>
                <a:ea typeface="微软雅黑" panose="020B0503020204020204" pitchFamily="34" charset="-122"/>
              </a:rPr>
              <a:t>废品</a:t>
            </a:r>
            <a:r>
              <a:rPr kumimoji="1" lang="en-US" altLang="zh-CN" sz="1000" b="0" dirty="0">
                <a:solidFill>
                  <a:schemeClr val="accent1">
                    <a:lumMod val="75000"/>
                  </a:schemeClr>
                </a:solidFill>
                <a:latin typeface="微软雅黑" panose="020B0503020204020204" pitchFamily="34" charset="-122"/>
                <a:ea typeface="微软雅黑" panose="020B0503020204020204" pitchFamily="34" charset="-122"/>
              </a:rPr>
              <a:t>/</a:t>
            </a:r>
            <a:r>
              <a:rPr kumimoji="1" lang="zh-CN" altLang="en-US" sz="1000" b="0" dirty="0">
                <a:solidFill>
                  <a:schemeClr val="accent1">
                    <a:lumMod val="75000"/>
                  </a:schemeClr>
                </a:solidFill>
                <a:latin typeface="微软雅黑" panose="020B0503020204020204" pitchFamily="34" charset="-122"/>
                <a:ea typeface="微软雅黑" panose="020B0503020204020204" pitchFamily="34" charset="-122"/>
              </a:rPr>
              <a:t>废料入库</a:t>
            </a:r>
          </a:p>
        </p:txBody>
      </p:sp>
      <p:sp>
        <p:nvSpPr>
          <p:cNvPr id="51" name="矩形 50"/>
          <p:cNvSpPr/>
          <p:nvPr/>
        </p:nvSpPr>
        <p:spPr bwMode="auto">
          <a:xfrm>
            <a:off x="3557927" y="1958682"/>
            <a:ext cx="903383" cy="275421"/>
          </a:xfrm>
          <a:prstGeom prst="rect">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000" b="0" dirty="0">
                <a:solidFill>
                  <a:schemeClr val="accent1">
                    <a:lumMod val="75000"/>
                  </a:schemeClr>
                </a:solidFill>
                <a:latin typeface="微软雅黑" panose="020B0503020204020204" pitchFamily="34" charset="-122"/>
                <a:ea typeface="微软雅黑" panose="020B0503020204020204" pitchFamily="34" charset="-122"/>
              </a:rPr>
              <a:t>废品</a:t>
            </a:r>
            <a:r>
              <a:rPr kumimoji="1" lang="en-US" altLang="zh-CN" sz="1000" b="0" dirty="0">
                <a:solidFill>
                  <a:schemeClr val="accent1">
                    <a:lumMod val="75000"/>
                  </a:schemeClr>
                </a:solidFill>
                <a:latin typeface="微软雅黑" panose="020B0503020204020204" pitchFamily="34" charset="-122"/>
                <a:ea typeface="微软雅黑" panose="020B0503020204020204" pitchFamily="34" charset="-122"/>
              </a:rPr>
              <a:t>/</a:t>
            </a:r>
            <a:r>
              <a:rPr kumimoji="1" lang="zh-CN" altLang="en-US" sz="1000" b="0" dirty="0">
                <a:solidFill>
                  <a:schemeClr val="accent1">
                    <a:lumMod val="75000"/>
                  </a:schemeClr>
                </a:solidFill>
                <a:latin typeface="微软雅黑" panose="020B0503020204020204" pitchFamily="34" charset="-122"/>
                <a:ea typeface="微软雅黑" panose="020B0503020204020204" pitchFamily="34" charset="-122"/>
              </a:rPr>
              <a:t>废料出库</a:t>
            </a:r>
          </a:p>
        </p:txBody>
      </p:sp>
      <p:sp>
        <p:nvSpPr>
          <p:cNvPr id="53" name="圆角矩形 52"/>
          <p:cNvSpPr/>
          <p:nvPr/>
        </p:nvSpPr>
        <p:spPr bwMode="auto">
          <a:xfrm>
            <a:off x="9452472" y="4933464"/>
            <a:ext cx="1586429" cy="1258589"/>
          </a:xfrm>
          <a:prstGeom prst="roundRect">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kumimoji="1" lang="zh-CN" altLang="en-US" sz="1000" dirty="0">
                <a:solidFill>
                  <a:schemeClr val="accent1">
                    <a:lumMod val="75000"/>
                  </a:schemeClr>
                </a:solidFill>
                <a:latin typeface="微软雅黑" panose="020B0503020204020204" pitchFamily="34" charset="-122"/>
                <a:ea typeface="微软雅黑" panose="020B0503020204020204" pitchFamily="34" charset="-122"/>
              </a:rPr>
              <a:t>三方物流</a:t>
            </a:r>
            <a:endParaRPr kumimoji="1" lang="en-US" altLang="zh-CN" sz="1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4" name="矩形 53"/>
          <p:cNvSpPr/>
          <p:nvPr/>
        </p:nvSpPr>
        <p:spPr bwMode="auto">
          <a:xfrm>
            <a:off x="9793994" y="5518294"/>
            <a:ext cx="903383" cy="275421"/>
          </a:xfrm>
          <a:prstGeom prst="rect">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000" b="0" dirty="0">
                <a:solidFill>
                  <a:schemeClr val="accent1">
                    <a:lumMod val="75000"/>
                  </a:schemeClr>
                </a:solidFill>
                <a:latin typeface="微软雅黑" panose="020B0503020204020204" pitchFamily="34" charset="-122"/>
                <a:ea typeface="微软雅黑" panose="020B0503020204020204" pitchFamily="34" charset="-122"/>
              </a:rPr>
              <a:t>三方物流配送</a:t>
            </a:r>
          </a:p>
        </p:txBody>
      </p:sp>
      <p:sp>
        <p:nvSpPr>
          <p:cNvPr id="55" name="左右箭头 54"/>
          <p:cNvSpPr/>
          <p:nvPr/>
        </p:nvSpPr>
        <p:spPr bwMode="auto">
          <a:xfrm rot="10800000">
            <a:off x="8889760" y="5437561"/>
            <a:ext cx="603206" cy="265678"/>
          </a:xfrm>
          <a:prstGeom prst="leftRightArrow">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endParaRPr kumimoji="1" lang="zh-CN" altLang="en-US" sz="1000" b="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6" name="圆角矩形 55"/>
          <p:cNvSpPr/>
          <p:nvPr/>
        </p:nvSpPr>
        <p:spPr bwMode="auto">
          <a:xfrm>
            <a:off x="5109367" y="917000"/>
            <a:ext cx="1345513" cy="1407865"/>
          </a:xfrm>
          <a:prstGeom prst="roundRect">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kumimoji="1" lang="zh-CN" altLang="en-US" sz="1600" dirty="0">
                <a:solidFill>
                  <a:schemeClr val="accent1">
                    <a:lumMod val="75000"/>
                  </a:schemeClr>
                </a:solidFill>
                <a:latin typeface="微软雅黑" panose="020B0503020204020204" pitchFamily="34" charset="-122"/>
                <a:ea typeface="微软雅黑" panose="020B0503020204020204" pitchFamily="34" charset="-122"/>
              </a:rPr>
              <a:t>立库</a:t>
            </a:r>
            <a:r>
              <a:rPr kumimoji="1" lang="en-US" altLang="zh-CN" sz="1600" dirty="0">
                <a:solidFill>
                  <a:schemeClr val="accent1">
                    <a:lumMod val="75000"/>
                  </a:schemeClr>
                </a:solidFill>
                <a:latin typeface="微软雅黑" panose="020B0503020204020204" pitchFamily="34" charset="-122"/>
                <a:ea typeface="微软雅黑" panose="020B0503020204020204" pitchFamily="34" charset="-122"/>
              </a:rPr>
              <a:t>/WMS</a:t>
            </a:r>
          </a:p>
        </p:txBody>
      </p:sp>
      <p:sp>
        <p:nvSpPr>
          <p:cNvPr id="57" name="矩形 56"/>
          <p:cNvSpPr/>
          <p:nvPr/>
        </p:nvSpPr>
        <p:spPr bwMode="auto">
          <a:xfrm>
            <a:off x="5326841" y="1384941"/>
            <a:ext cx="903383" cy="275421"/>
          </a:xfrm>
          <a:prstGeom prst="rect">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000" b="0" dirty="0">
                <a:solidFill>
                  <a:schemeClr val="accent1">
                    <a:lumMod val="75000"/>
                  </a:schemeClr>
                </a:solidFill>
                <a:latin typeface="微软雅黑" panose="020B0503020204020204" pitchFamily="34" charset="-122"/>
                <a:ea typeface="微软雅黑" panose="020B0503020204020204" pitchFamily="34" charset="-122"/>
              </a:rPr>
              <a:t>入库管理</a:t>
            </a:r>
          </a:p>
        </p:txBody>
      </p:sp>
      <p:sp>
        <p:nvSpPr>
          <p:cNvPr id="59" name="矩形 58"/>
          <p:cNvSpPr/>
          <p:nvPr/>
        </p:nvSpPr>
        <p:spPr bwMode="auto">
          <a:xfrm>
            <a:off x="5324999" y="1843098"/>
            <a:ext cx="903383" cy="275421"/>
          </a:xfrm>
          <a:prstGeom prst="rect">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000" b="0" dirty="0">
                <a:solidFill>
                  <a:schemeClr val="accent1">
                    <a:lumMod val="75000"/>
                  </a:schemeClr>
                </a:solidFill>
                <a:latin typeface="微软雅黑" panose="020B0503020204020204" pitchFamily="34" charset="-122"/>
                <a:ea typeface="微软雅黑" panose="020B0503020204020204" pitchFamily="34" charset="-122"/>
              </a:rPr>
              <a:t>出库管理</a:t>
            </a:r>
          </a:p>
        </p:txBody>
      </p:sp>
      <p:sp>
        <p:nvSpPr>
          <p:cNvPr id="60" name="左右箭头 59"/>
          <p:cNvSpPr/>
          <p:nvPr/>
        </p:nvSpPr>
        <p:spPr bwMode="auto">
          <a:xfrm rot="16200000">
            <a:off x="5070577" y="2367595"/>
            <a:ext cx="411937" cy="291322"/>
          </a:xfrm>
          <a:prstGeom prst="leftRightArrow">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endParaRPr kumimoji="1" lang="zh-CN" altLang="en-US" sz="1000" b="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72" name="左右箭头 71"/>
          <p:cNvSpPr/>
          <p:nvPr/>
        </p:nvSpPr>
        <p:spPr bwMode="auto">
          <a:xfrm rot="16200000">
            <a:off x="4327240" y="2372785"/>
            <a:ext cx="411937" cy="291322"/>
          </a:xfrm>
          <a:prstGeom prst="leftRightArrow">
            <a:avLst/>
          </a:prstGeom>
          <a:solidFill>
            <a:schemeClr val="bg1"/>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endParaRPr kumimoji="1" lang="zh-CN" altLang="en-US" sz="1000" b="0"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71739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43419" y="596806"/>
            <a:ext cx="11582400" cy="595068"/>
          </a:xfrm>
        </p:spPr>
        <p:txBody>
          <a:bodyPr/>
          <a:lstStyle/>
          <a:p>
            <a:r>
              <a:rPr kumimoji="1" lang="zh-CN" altLang="en-US" dirty="0"/>
              <a:t>目录</a:t>
            </a:r>
          </a:p>
        </p:txBody>
      </p:sp>
      <p:sp>
        <p:nvSpPr>
          <p:cNvPr id="4" name="Line 2"/>
          <p:cNvSpPr>
            <a:spLocks noChangeShapeType="1"/>
          </p:cNvSpPr>
          <p:nvPr/>
        </p:nvSpPr>
        <p:spPr bwMode="auto">
          <a:xfrm flipH="1">
            <a:off x="654129" y="1239539"/>
            <a:ext cx="0" cy="540000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lIns="0" tIns="46800" rIns="0" bIns="46800" anchor="ctr"/>
          <a:lstStyle/>
          <a:p>
            <a:endParaRPr lang="zh-CN" altLang="en-US"/>
          </a:p>
        </p:txBody>
      </p:sp>
      <p:sp>
        <p:nvSpPr>
          <p:cNvPr id="5" name="Rectangle 4"/>
          <p:cNvSpPr>
            <a:spLocks noChangeArrowheads="1"/>
          </p:cNvSpPr>
          <p:nvPr/>
        </p:nvSpPr>
        <p:spPr bwMode="auto">
          <a:xfrm>
            <a:off x="760491" y="1249064"/>
            <a:ext cx="708855" cy="431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50000"/>
              </a:spcBef>
              <a:buClr>
                <a:schemeClr val="tx1"/>
              </a:buClr>
              <a:buFont typeface="Wingdings" panose="05000000000000000000" pitchFamily="2" charset="2"/>
              <a:buChar char="§"/>
              <a:defRPr sz="1600">
                <a:solidFill>
                  <a:schemeClr val="tx1"/>
                </a:solidFill>
                <a:latin typeface="华文细黑" panose="02010600040101010101" pitchFamily="2" charset="-122"/>
                <a:ea typeface="华文细黑" panose="02010600040101010101" pitchFamily="2" charset="-122"/>
                <a:sym typeface="华文楷体" panose="02010600040101010101" pitchFamily="2" charset="-122"/>
              </a:defRPr>
            </a:lvl1pPr>
            <a:lvl2pPr marL="742950" indent="-285750">
              <a:buClr>
                <a:schemeClr val="tx1"/>
              </a:buClr>
              <a:buFont typeface="Arial" panose="020B0604020202020204" pitchFamily="34" charset="0"/>
              <a:buChar char="–"/>
              <a:defRPr sz="1600">
                <a:solidFill>
                  <a:schemeClr val="tx1"/>
                </a:solidFill>
                <a:latin typeface="华文细黑" panose="02010600040101010101" pitchFamily="2" charset="-122"/>
                <a:ea typeface="华文细黑" panose="02010600040101010101" pitchFamily="2" charset="-122"/>
                <a:sym typeface="华文楷体" panose="02010600040101010101" pitchFamily="2" charset="-122"/>
              </a:defRPr>
            </a:lvl2pPr>
            <a:lvl3pPr marL="1143000" indent="-228600">
              <a:buClr>
                <a:schemeClr val="tx1"/>
              </a:buClr>
              <a:buFont typeface="Arial" panose="020B0604020202020204" pitchFamily="34" charset="0"/>
              <a:buChar char="•"/>
              <a:defRPr sz="1600">
                <a:solidFill>
                  <a:schemeClr val="tx1"/>
                </a:solidFill>
                <a:latin typeface="华文细黑" panose="02010600040101010101" pitchFamily="2" charset="-122"/>
                <a:ea typeface="华文细黑" panose="02010600040101010101" pitchFamily="2" charset="-122"/>
                <a:sym typeface="华文楷体" panose="02010600040101010101" pitchFamily="2" charset="-122"/>
              </a:defRPr>
            </a:lvl3pPr>
            <a:lvl4pPr marL="1600200" indent="-228600">
              <a:spcBef>
                <a:spcPct val="20000"/>
              </a:spcBef>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4pPr>
            <a:lvl5pPr marL="2057400" indent="-228600">
              <a:spcBef>
                <a:spcPct val="20000"/>
              </a:spcBef>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9pPr>
          </a:lstStyle>
          <a:p>
            <a:pPr algn="ctr" latinLnBrk="1">
              <a:spcBef>
                <a:spcPct val="0"/>
              </a:spcBef>
              <a:buClr>
                <a:srgbClr val="006600"/>
              </a:buClr>
              <a:buSzPct val="85000"/>
              <a:buFont typeface="Wingdings" panose="05000000000000000000" pitchFamily="2" charset="2"/>
              <a:buNone/>
            </a:pPr>
            <a:r>
              <a:rPr lang="en-US" altLang="zh-CN" sz="1800" dirty="0">
                <a:solidFill>
                  <a:srgbClr val="FFFFFF"/>
                </a:solidFill>
                <a:latin typeface="Arial" panose="020B0604020202020204" pitchFamily="34" charset="0"/>
                <a:ea typeface="微软雅黑" panose="020B0503020204020204" pitchFamily="34" charset="-122"/>
                <a:sym typeface="微软雅黑" panose="020B0503020204020204" pitchFamily="34" charset="-122"/>
              </a:rPr>
              <a:t>1</a:t>
            </a:r>
            <a:endParaRPr lang="zh-CN" altLang="en-US" sz="1200" dirty="0">
              <a:solidFill>
                <a:schemeClr val="bg1"/>
              </a:solidFill>
              <a:latin typeface="华文楷体" panose="02010600040101010101" pitchFamily="2" charset="-122"/>
              <a:ea typeface="宋体" panose="02010600030101010101" pitchFamily="2" charset="-122"/>
            </a:endParaRPr>
          </a:p>
        </p:txBody>
      </p:sp>
      <p:sp>
        <p:nvSpPr>
          <p:cNvPr id="11" name="Rectangle 5"/>
          <p:cNvSpPr>
            <a:spLocks noChangeArrowheads="1"/>
          </p:cNvSpPr>
          <p:nvPr/>
        </p:nvSpPr>
        <p:spPr bwMode="auto">
          <a:xfrm>
            <a:off x="1527254" y="1253827"/>
            <a:ext cx="6279830" cy="43180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 tIns="46800" rIns="72000" bIns="46800" anchor="ctr"/>
          <a:lstStyle/>
          <a:p>
            <a:pPr latinLnBrk="1">
              <a:buClr>
                <a:srgbClr val="006600"/>
              </a:buClr>
              <a:buSzPct val="85000"/>
            </a:pPr>
            <a:r>
              <a:rPr lang="zh-CN" altLang="en-US" sz="18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泵送事业部组织架构</a:t>
            </a:r>
          </a:p>
        </p:txBody>
      </p:sp>
      <p:sp>
        <p:nvSpPr>
          <p:cNvPr id="17" name="Rectangle 5"/>
          <p:cNvSpPr>
            <a:spLocks noChangeArrowheads="1"/>
          </p:cNvSpPr>
          <p:nvPr/>
        </p:nvSpPr>
        <p:spPr bwMode="auto">
          <a:xfrm>
            <a:off x="1527254" y="2343207"/>
            <a:ext cx="6279830" cy="431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 tIns="46800" rIns="72000" bIns="46800" anchor="ctr"/>
          <a:lstStyle/>
          <a:p>
            <a:pPr latinLnBrk="1">
              <a:buClr>
                <a:srgbClr val="006600"/>
              </a:buClr>
              <a:buSzPct val="85000"/>
            </a:pPr>
            <a:r>
              <a:rPr lang="zh-CN" altLang="en-US" sz="18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物流</a:t>
            </a:r>
            <a:r>
              <a:rPr lang="zh-CN" altLang="en-US" sz="18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涉及</a:t>
            </a:r>
            <a:r>
              <a:rPr lang="zh-CN" altLang="en-US" sz="18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流程</a:t>
            </a:r>
            <a:endParaRPr lang="zh-CN" altLang="en-US" sz="18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Rectangle 8"/>
          <p:cNvSpPr>
            <a:spLocks noChangeArrowheads="1"/>
          </p:cNvSpPr>
          <p:nvPr/>
        </p:nvSpPr>
        <p:spPr bwMode="auto">
          <a:xfrm>
            <a:off x="760491" y="1793782"/>
            <a:ext cx="708855" cy="431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50000"/>
              </a:spcBef>
              <a:buClr>
                <a:schemeClr val="tx1"/>
              </a:buClr>
              <a:buFont typeface="Wingdings" panose="05000000000000000000" pitchFamily="2" charset="2"/>
              <a:buChar char="§"/>
              <a:defRPr sz="1600">
                <a:solidFill>
                  <a:schemeClr val="tx1"/>
                </a:solidFill>
                <a:latin typeface="华文细黑" panose="02010600040101010101" pitchFamily="2" charset="-122"/>
                <a:ea typeface="华文细黑" panose="02010600040101010101" pitchFamily="2" charset="-122"/>
                <a:sym typeface="华文楷体" panose="02010600040101010101" pitchFamily="2" charset="-122"/>
              </a:defRPr>
            </a:lvl1pPr>
            <a:lvl2pPr marL="742950" indent="-285750">
              <a:buClr>
                <a:schemeClr val="tx1"/>
              </a:buClr>
              <a:buFont typeface="Arial" panose="020B0604020202020204" pitchFamily="34" charset="0"/>
              <a:buChar char="–"/>
              <a:defRPr sz="1600">
                <a:solidFill>
                  <a:schemeClr val="tx1"/>
                </a:solidFill>
                <a:latin typeface="华文细黑" panose="02010600040101010101" pitchFamily="2" charset="-122"/>
                <a:ea typeface="华文细黑" panose="02010600040101010101" pitchFamily="2" charset="-122"/>
                <a:sym typeface="华文楷体" panose="02010600040101010101" pitchFamily="2" charset="-122"/>
              </a:defRPr>
            </a:lvl2pPr>
            <a:lvl3pPr marL="1143000" indent="-228600">
              <a:buClr>
                <a:schemeClr val="tx1"/>
              </a:buClr>
              <a:buFont typeface="Arial" panose="020B0604020202020204" pitchFamily="34" charset="0"/>
              <a:buChar char="•"/>
              <a:defRPr sz="1600">
                <a:solidFill>
                  <a:schemeClr val="tx1"/>
                </a:solidFill>
                <a:latin typeface="华文细黑" panose="02010600040101010101" pitchFamily="2" charset="-122"/>
                <a:ea typeface="华文细黑" panose="02010600040101010101" pitchFamily="2" charset="-122"/>
                <a:sym typeface="华文楷体" panose="02010600040101010101" pitchFamily="2" charset="-122"/>
              </a:defRPr>
            </a:lvl3pPr>
            <a:lvl4pPr marL="1600200" indent="-228600">
              <a:spcBef>
                <a:spcPct val="20000"/>
              </a:spcBef>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4pPr>
            <a:lvl5pPr marL="2057400" indent="-228600">
              <a:spcBef>
                <a:spcPct val="20000"/>
              </a:spcBef>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9pPr>
          </a:lstStyle>
          <a:p>
            <a:pPr algn="ctr" latinLnBrk="1">
              <a:spcBef>
                <a:spcPct val="0"/>
              </a:spcBef>
              <a:buClr>
                <a:srgbClr val="006600"/>
              </a:buClr>
              <a:buSzPct val="85000"/>
              <a:buFont typeface="Wingdings" panose="05000000000000000000" pitchFamily="2" charset="2"/>
              <a:buNone/>
            </a:pPr>
            <a:r>
              <a:rPr lang="en-US" altLang="zh-CN" sz="1800" dirty="0">
                <a:solidFill>
                  <a:srgbClr val="FFFFFF"/>
                </a:solidFill>
                <a:latin typeface="Arial" panose="020B0604020202020204" pitchFamily="34" charset="0"/>
                <a:ea typeface="微软雅黑" panose="020B0503020204020204" pitchFamily="34" charset="-122"/>
                <a:sym typeface="微软雅黑" panose="020B0503020204020204" pitchFamily="34" charset="-122"/>
              </a:rPr>
              <a:t>2</a:t>
            </a:r>
          </a:p>
        </p:txBody>
      </p:sp>
      <p:sp>
        <p:nvSpPr>
          <p:cNvPr id="19" name="Rectangle 5"/>
          <p:cNvSpPr>
            <a:spLocks noChangeArrowheads="1"/>
          </p:cNvSpPr>
          <p:nvPr/>
        </p:nvSpPr>
        <p:spPr bwMode="auto">
          <a:xfrm>
            <a:off x="1527254" y="1793782"/>
            <a:ext cx="6279830" cy="43180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 tIns="46800" rIns="72000" bIns="46800" anchor="ctr"/>
          <a:lstStyle/>
          <a:p>
            <a:pPr latinLnBrk="1">
              <a:buClr>
                <a:srgbClr val="006600"/>
              </a:buClr>
              <a:buSzPct val="85000"/>
            </a:pPr>
            <a:r>
              <a:rPr lang="zh-CN" altLang="en-US" sz="18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业务解决方案</a:t>
            </a:r>
          </a:p>
        </p:txBody>
      </p:sp>
      <p:sp>
        <p:nvSpPr>
          <p:cNvPr id="21" name="Rectangle 8"/>
          <p:cNvSpPr>
            <a:spLocks noChangeArrowheads="1"/>
          </p:cNvSpPr>
          <p:nvPr/>
        </p:nvSpPr>
        <p:spPr bwMode="auto">
          <a:xfrm>
            <a:off x="760491" y="2343207"/>
            <a:ext cx="708855" cy="431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50000"/>
              </a:spcBef>
              <a:buClr>
                <a:schemeClr val="tx1"/>
              </a:buClr>
              <a:buFont typeface="Wingdings" panose="05000000000000000000" pitchFamily="2" charset="2"/>
              <a:buChar char="§"/>
              <a:defRPr sz="1600">
                <a:solidFill>
                  <a:schemeClr val="tx1"/>
                </a:solidFill>
                <a:latin typeface="华文细黑" panose="02010600040101010101" pitchFamily="2" charset="-122"/>
                <a:ea typeface="华文细黑" panose="02010600040101010101" pitchFamily="2" charset="-122"/>
                <a:sym typeface="华文楷体" panose="02010600040101010101" pitchFamily="2" charset="-122"/>
              </a:defRPr>
            </a:lvl1pPr>
            <a:lvl2pPr marL="742950" indent="-285750">
              <a:buClr>
                <a:schemeClr val="tx1"/>
              </a:buClr>
              <a:buFont typeface="Arial" panose="020B0604020202020204" pitchFamily="34" charset="0"/>
              <a:buChar char="–"/>
              <a:defRPr sz="1600">
                <a:solidFill>
                  <a:schemeClr val="tx1"/>
                </a:solidFill>
                <a:latin typeface="华文细黑" panose="02010600040101010101" pitchFamily="2" charset="-122"/>
                <a:ea typeface="华文细黑" panose="02010600040101010101" pitchFamily="2" charset="-122"/>
                <a:sym typeface="华文楷体" panose="02010600040101010101" pitchFamily="2" charset="-122"/>
              </a:defRPr>
            </a:lvl2pPr>
            <a:lvl3pPr marL="1143000" indent="-228600">
              <a:buClr>
                <a:schemeClr val="tx1"/>
              </a:buClr>
              <a:buFont typeface="Arial" panose="020B0604020202020204" pitchFamily="34" charset="0"/>
              <a:buChar char="•"/>
              <a:defRPr sz="1600">
                <a:solidFill>
                  <a:schemeClr val="tx1"/>
                </a:solidFill>
                <a:latin typeface="华文细黑" panose="02010600040101010101" pitchFamily="2" charset="-122"/>
                <a:ea typeface="华文细黑" panose="02010600040101010101" pitchFamily="2" charset="-122"/>
                <a:sym typeface="华文楷体" panose="02010600040101010101" pitchFamily="2" charset="-122"/>
              </a:defRPr>
            </a:lvl3pPr>
            <a:lvl4pPr marL="1600200" indent="-228600">
              <a:spcBef>
                <a:spcPct val="20000"/>
              </a:spcBef>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4pPr>
            <a:lvl5pPr marL="2057400" indent="-228600">
              <a:spcBef>
                <a:spcPct val="20000"/>
              </a:spcBef>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9pPr>
          </a:lstStyle>
          <a:p>
            <a:pPr algn="ctr" latinLnBrk="1">
              <a:spcBef>
                <a:spcPct val="0"/>
              </a:spcBef>
              <a:buClr>
                <a:srgbClr val="006600"/>
              </a:buClr>
              <a:buSzPct val="85000"/>
              <a:buFont typeface="Wingdings" panose="05000000000000000000" pitchFamily="2" charset="2"/>
              <a:buNone/>
            </a:pPr>
            <a:r>
              <a:rPr lang="en-US" altLang="zh-CN" sz="1800" dirty="0" smtClean="0">
                <a:solidFill>
                  <a:srgbClr val="FFFFFF"/>
                </a:solidFill>
                <a:latin typeface="Arial" panose="020B0604020202020204" pitchFamily="34" charset="0"/>
                <a:ea typeface="微软雅黑" panose="020B0503020204020204" pitchFamily="34" charset="-122"/>
                <a:sym typeface="微软雅黑" panose="020B0503020204020204" pitchFamily="34" charset="-122"/>
              </a:rPr>
              <a:t>3</a:t>
            </a:r>
            <a:endParaRPr lang="en-US" altLang="zh-CN" sz="1800" dirty="0">
              <a:solidFill>
                <a:srgbClr val="FFFFFF"/>
              </a:solidFill>
              <a:latin typeface="Arial" panose="020B0604020202020204" pitchFamily="34" charset="0"/>
              <a:ea typeface="微软雅黑" panose="020B0503020204020204" pitchFamily="34" charset="-122"/>
              <a:sym typeface="微软雅黑" panose="020B0503020204020204" pitchFamily="34" charset="-122"/>
            </a:endParaRPr>
          </a:p>
        </p:txBody>
      </p:sp>
      <p:sp>
        <p:nvSpPr>
          <p:cNvPr id="27" name="Rectangle 11">
            <a:extLst>
              <a:ext uri="{FF2B5EF4-FFF2-40B4-BE49-F238E27FC236}">
                <a16:creationId xmlns:a16="http://schemas.microsoft.com/office/drawing/2014/main" id="{70829B27-7139-4BB3-A207-318A99829B3B}"/>
              </a:ext>
            </a:extLst>
          </p:cNvPr>
          <p:cNvSpPr>
            <a:spLocks noChangeArrowheads="1"/>
          </p:cNvSpPr>
          <p:nvPr/>
        </p:nvSpPr>
        <p:spPr bwMode="auto">
          <a:xfrm>
            <a:off x="1196609" y="2892632"/>
            <a:ext cx="593831" cy="457200"/>
          </a:xfrm>
          <a:prstGeom prst="rect">
            <a:avLst/>
          </a:prstGeom>
          <a:solidFill>
            <a:schemeClr val="accent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lIns="0" tIns="0" rIns="0" bIns="0" anchor="ctr"/>
          <a:lstStyle/>
          <a:p>
            <a:pPr algn="ctr"/>
            <a:r>
              <a:rPr lang="en-US" altLang="zh-CN" sz="1800" dirty="0" smtClean="0">
                <a:latin typeface="微软雅黑" pitchFamily="34" charset="-122"/>
                <a:ea typeface="微软雅黑" pitchFamily="34" charset="-122"/>
                <a:cs typeface="Arial" pitchFamily="34" charset="0"/>
              </a:rPr>
              <a:t>3.1</a:t>
            </a:r>
            <a:endParaRPr lang="en-US" altLang="zh-CN" sz="1800" dirty="0">
              <a:latin typeface="微软雅黑" pitchFamily="34" charset="-122"/>
              <a:ea typeface="微软雅黑" pitchFamily="34" charset="-122"/>
              <a:cs typeface="Arial" pitchFamily="34" charset="0"/>
            </a:endParaRPr>
          </a:p>
        </p:txBody>
      </p:sp>
      <p:sp>
        <p:nvSpPr>
          <p:cNvPr id="28" name="Rectangle 5">
            <a:extLst>
              <a:ext uri="{FF2B5EF4-FFF2-40B4-BE49-F238E27FC236}">
                <a16:creationId xmlns:a16="http://schemas.microsoft.com/office/drawing/2014/main" id="{C8EDBB77-F890-48F7-A9E3-74A5520A30CE}"/>
              </a:ext>
            </a:extLst>
          </p:cNvPr>
          <p:cNvSpPr>
            <a:spLocks noChangeArrowheads="1"/>
          </p:cNvSpPr>
          <p:nvPr/>
        </p:nvSpPr>
        <p:spPr bwMode="gray">
          <a:xfrm>
            <a:off x="1967690" y="2892632"/>
            <a:ext cx="5823110" cy="457200"/>
          </a:xfrm>
          <a:prstGeom prst="rect">
            <a:avLst/>
          </a:prstGeom>
          <a:solidFill>
            <a:srgbClr val="EAEAE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80000" tIns="46800" rIns="72000" bIns="46800" anchor="ctr"/>
          <a:lstStyle/>
          <a:p>
            <a:pPr>
              <a:lnSpc>
                <a:spcPct val="150000"/>
              </a:lnSpc>
            </a:pPr>
            <a:r>
              <a:rPr kumimoji="1" lang="zh-CN" altLang="en-US" sz="1800" b="0" dirty="0" smtClean="0">
                <a:solidFill>
                  <a:srgbClr val="000000"/>
                </a:solidFill>
                <a:latin typeface="微软雅黑"/>
                <a:ea typeface="微软雅黑"/>
              </a:rPr>
              <a:t>采购入库</a:t>
            </a:r>
            <a:endParaRPr kumimoji="1" lang="en-US" altLang="zh-CN" sz="1800" b="0" dirty="0">
              <a:solidFill>
                <a:srgbClr val="000000"/>
              </a:solidFill>
              <a:latin typeface="微软雅黑"/>
              <a:ea typeface="微软雅黑"/>
            </a:endParaRPr>
          </a:p>
        </p:txBody>
      </p:sp>
      <p:sp>
        <p:nvSpPr>
          <p:cNvPr id="29" name="Rectangle 5">
            <a:extLst>
              <a:ext uri="{FF2B5EF4-FFF2-40B4-BE49-F238E27FC236}">
                <a16:creationId xmlns:a16="http://schemas.microsoft.com/office/drawing/2014/main" id="{AED577A5-CD88-433D-85AB-0BAE15150A88}"/>
              </a:ext>
            </a:extLst>
          </p:cNvPr>
          <p:cNvSpPr>
            <a:spLocks noChangeArrowheads="1"/>
          </p:cNvSpPr>
          <p:nvPr/>
        </p:nvSpPr>
        <p:spPr bwMode="gray">
          <a:xfrm>
            <a:off x="1967688" y="3469140"/>
            <a:ext cx="5823111" cy="457200"/>
          </a:xfrm>
          <a:prstGeom prst="rect">
            <a:avLst/>
          </a:prstGeom>
          <a:solidFill>
            <a:srgbClr val="EAEAE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80000" tIns="46800" rIns="72000" bIns="46800" anchor="ctr"/>
          <a:lstStyle/>
          <a:p>
            <a:pPr>
              <a:lnSpc>
                <a:spcPct val="150000"/>
              </a:lnSpc>
            </a:pPr>
            <a:r>
              <a:rPr kumimoji="1" lang="zh-CN" altLang="en-US" sz="1800" b="0" dirty="0" smtClean="0">
                <a:solidFill>
                  <a:srgbClr val="000000"/>
                </a:solidFill>
                <a:latin typeface="微软雅黑"/>
                <a:ea typeface="微软雅黑"/>
              </a:rPr>
              <a:t>直供上线入库</a:t>
            </a:r>
            <a:endParaRPr kumimoji="1" lang="en-US" altLang="zh-CN" sz="1800" b="0" dirty="0">
              <a:solidFill>
                <a:srgbClr val="000000"/>
              </a:solidFill>
              <a:latin typeface="微软雅黑"/>
              <a:ea typeface="微软雅黑"/>
            </a:endParaRPr>
          </a:p>
        </p:txBody>
      </p:sp>
      <p:sp>
        <p:nvSpPr>
          <p:cNvPr id="30" name="Rectangle 5">
            <a:extLst>
              <a:ext uri="{FF2B5EF4-FFF2-40B4-BE49-F238E27FC236}">
                <a16:creationId xmlns:a16="http://schemas.microsoft.com/office/drawing/2014/main" id="{8FBFCEDA-AB37-472E-88B1-71144C3C20D9}"/>
              </a:ext>
            </a:extLst>
          </p:cNvPr>
          <p:cNvSpPr>
            <a:spLocks noChangeArrowheads="1"/>
          </p:cNvSpPr>
          <p:nvPr/>
        </p:nvSpPr>
        <p:spPr bwMode="gray">
          <a:xfrm>
            <a:off x="1967690" y="4039910"/>
            <a:ext cx="5839394" cy="457200"/>
          </a:xfrm>
          <a:prstGeom prst="rect">
            <a:avLst/>
          </a:prstGeom>
          <a:solidFill>
            <a:srgbClr val="EAEAE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80000" tIns="46800" rIns="72000" bIns="46800" anchor="ctr"/>
          <a:lstStyle/>
          <a:p>
            <a:pPr>
              <a:lnSpc>
                <a:spcPct val="150000"/>
              </a:lnSpc>
            </a:pPr>
            <a:r>
              <a:rPr kumimoji="1" lang="zh-CN" altLang="en-US" sz="1800" b="0" dirty="0" smtClean="0">
                <a:solidFill>
                  <a:srgbClr val="000000"/>
                </a:solidFill>
                <a:latin typeface="微软雅黑"/>
                <a:ea typeface="微软雅黑"/>
              </a:rPr>
              <a:t>下线结算入库</a:t>
            </a:r>
            <a:endParaRPr kumimoji="1" lang="en-US" altLang="zh-CN" sz="1800" b="0" dirty="0">
              <a:solidFill>
                <a:srgbClr val="000000"/>
              </a:solidFill>
              <a:latin typeface="微软雅黑"/>
              <a:ea typeface="微软雅黑"/>
            </a:endParaRPr>
          </a:p>
        </p:txBody>
      </p:sp>
      <p:sp>
        <p:nvSpPr>
          <p:cNvPr id="31" name="Rectangle 5">
            <a:extLst>
              <a:ext uri="{FF2B5EF4-FFF2-40B4-BE49-F238E27FC236}">
                <a16:creationId xmlns:a16="http://schemas.microsoft.com/office/drawing/2014/main" id="{F6EAADFB-1C90-4F54-A2AD-C95CA273C764}"/>
              </a:ext>
            </a:extLst>
          </p:cNvPr>
          <p:cNvSpPr>
            <a:spLocks noChangeArrowheads="1"/>
          </p:cNvSpPr>
          <p:nvPr/>
        </p:nvSpPr>
        <p:spPr bwMode="gray">
          <a:xfrm>
            <a:off x="1967688" y="4608963"/>
            <a:ext cx="5823110" cy="457200"/>
          </a:xfrm>
          <a:prstGeom prst="rect">
            <a:avLst/>
          </a:prstGeom>
          <a:solidFill>
            <a:srgbClr val="EAEAE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80000" tIns="46800" rIns="72000" bIns="46800" anchor="ctr"/>
          <a:lstStyle/>
          <a:p>
            <a:pPr>
              <a:lnSpc>
                <a:spcPct val="150000"/>
              </a:lnSpc>
            </a:pPr>
            <a:r>
              <a:rPr kumimoji="1" lang="zh-CN" altLang="en-US" sz="1800" b="0" dirty="0" smtClean="0">
                <a:solidFill>
                  <a:srgbClr val="000000"/>
                </a:solidFill>
                <a:latin typeface="微软雅黑"/>
                <a:ea typeface="微软雅黑"/>
              </a:rPr>
              <a:t>生产配送</a:t>
            </a:r>
            <a:endParaRPr kumimoji="1" lang="en-US" altLang="zh-CN" sz="1800" b="0" dirty="0">
              <a:solidFill>
                <a:srgbClr val="000000"/>
              </a:solidFill>
              <a:latin typeface="微软雅黑"/>
              <a:ea typeface="微软雅黑"/>
            </a:endParaRPr>
          </a:p>
        </p:txBody>
      </p:sp>
      <p:sp>
        <p:nvSpPr>
          <p:cNvPr id="32" name="Rectangle 11">
            <a:extLst>
              <a:ext uri="{FF2B5EF4-FFF2-40B4-BE49-F238E27FC236}">
                <a16:creationId xmlns:a16="http://schemas.microsoft.com/office/drawing/2014/main" id="{B9523D70-0939-4879-B8B8-BD5ECD3FAF88}"/>
              </a:ext>
            </a:extLst>
          </p:cNvPr>
          <p:cNvSpPr>
            <a:spLocks noChangeArrowheads="1"/>
          </p:cNvSpPr>
          <p:nvPr/>
        </p:nvSpPr>
        <p:spPr bwMode="auto">
          <a:xfrm>
            <a:off x="1196609" y="3489252"/>
            <a:ext cx="593831" cy="457200"/>
          </a:xfrm>
          <a:prstGeom prst="rect">
            <a:avLst/>
          </a:prstGeom>
          <a:solidFill>
            <a:schemeClr val="accent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lIns="0" tIns="0" rIns="0" bIns="0" anchor="ctr"/>
          <a:lstStyle/>
          <a:p>
            <a:pPr algn="ctr"/>
            <a:r>
              <a:rPr lang="en-US" altLang="zh-CN" sz="1800" dirty="0" smtClean="0">
                <a:latin typeface="微软雅黑" pitchFamily="34" charset="-122"/>
                <a:ea typeface="微软雅黑" pitchFamily="34" charset="-122"/>
                <a:cs typeface="Arial" pitchFamily="34" charset="0"/>
              </a:rPr>
              <a:t>3.2</a:t>
            </a:r>
            <a:endParaRPr lang="en-US" altLang="zh-CN" sz="1800" dirty="0">
              <a:latin typeface="微软雅黑" pitchFamily="34" charset="-122"/>
              <a:ea typeface="微软雅黑" pitchFamily="34" charset="-122"/>
              <a:cs typeface="Arial" pitchFamily="34" charset="0"/>
            </a:endParaRPr>
          </a:p>
        </p:txBody>
      </p:sp>
      <p:sp>
        <p:nvSpPr>
          <p:cNvPr id="33" name="Rectangle 11">
            <a:extLst>
              <a:ext uri="{FF2B5EF4-FFF2-40B4-BE49-F238E27FC236}">
                <a16:creationId xmlns:a16="http://schemas.microsoft.com/office/drawing/2014/main" id="{49EC0075-BD6F-4FA2-B5B7-A1F1D3A7ED82}"/>
              </a:ext>
            </a:extLst>
          </p:cNvPr>
          <p:cNvSpPr>
            <a:spLocks noChangeArrowheads="1"/>
          </p:cNvSpPr>
          <p:nvPr/>
        </p:nvSpPr>
        <p:spPr bwMode="auto">
          <a:xfrm>
            <a:off x="1196608" y="4075699"/>
            <a:ext cx="593831" cy="457200"/>
          </a:xfrm>
          <a:prstGeom prst="rect">
            <a:avLst/>
          </a:prstGeom>
          <a:solidFill>
            <a:schemeClr val="accent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lIns="0" tIns="0" rIns="0" bIns="0" anchor="ctr"/>
          <a:lstStyle/>
          <a:p>
            <a:pPr algn="ctr"/>
            <a:r>
              <a:rPr lang="en-US" altLang="zh-CN" sz="1800" dirty="0" smtClean="0">
                <a:latin typeface="微软雅黑" pitchFamily="34" charset="-122"/>
                <a:ea typeface="微软雅黑" pitchFamily="34" charset="-122"/>
                <a:cs typeface="Arial" pitchFamily="34" charset="0"/>
              </a:rPr>
              <a:t>3.3</a:t>
            </a:r>
            <a:endParaRPr lang="en-US" altLang="zh-CN" sz="1800" dirty="0">
              <a:latin typeface="微软雅黑" pitchFamily="34" charset="-122"/>
              <a:ea typeface="微软雅黑" pitchFamily="34" charset="-122"/>
              <a:cs typeface="Arial" pitchFamily="34" charset="0"/>
            </a:endParaRPr>
          </a:p>
        </p:txBody>
      </p:sp>
      <p:sp>
        <p:nvSpPr>
          <p:cNvPr id="34" name="Rectangle 11">
            <a:extLst>
              <a:ext uri="{FF2B5EF4-FFF2-40B4-BE49-F238E27FC236}">
                <a16:creationId xmlns:a16="http://schemas.microsoft.com/office/drawing/2014/main" id="{2F14B540-EE41-46F4-A601-7B59EC4B7AB0}"/>
              </a:ext>
            </a:extLst>
          </p:cNvPr>
          <p:cNvSpPr>
            <a:spLocks noChangeArrowheads="1"/>
          </p:cNvSpPr>
          <p:nvPr/>
        </p:nvSpPr>
        <p:spPr bwMode="auto">
          <a:xfrm>
            <a:off x="1196608" y="4608963"/>
            <a:ext cx="593831" cy="457200"/>
          </a:xfrm>
          <a:prstGeom prst="rect">
            <a:avLst/>
          </a:prstGeom>
          <a:solidFill>
            <a:schemeClr val="accent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lIns="0" tIns="0" rIns="0" bIns="0" anchor="ctr"/>
          <a:lstStyle/>
          <a:p>
            <a:pPr algn="ctr"/>
            <a:r>
              <a:rPr lang="en-US" altLang="zh-CN" sz="1800" dirty="0" smtClean="0">
                <a:latin typeface="微软雅黑" pitchFamily="34" charset="-122"/>
                <a:ea typeface="微软雅黑" pitchFamily="34" charset="-122"/>
                <a:cs typeface="Arial" pitchFamily="34" charset="0"/>
              </a:rPr>
              <a:t>3.4</a:t>
            </a:r>
            <a:endParaRPr lang="en-US" altLang="zh-CN" sz="1800" dirty="0">
              <a:latin typeface="微软雅黑" pitchFamily="34" charset="-122"/>
              <a:ea typeface="微软雅黑" pitchFamily="34" charset="-122"/>
              <a:cs typeface="Arial" pitchFamily="34" charset="0"/>
            </a:endParaRPr>
          </a:p>
        </p:txBody>
      </p:sp>
      <p:sp>
        <p:nvSpPr>
          <p:cNvPr id="39" name="Rectangle 5">
            <a:extLst>
              <a:ext uri="{FF2B5EF4-FFF2-40B4-BE49-F238E27FC236}">
                <a16:creationId xmlns:a16="http://schemas.microsoft.com/office/drawing/2014/main" id="{F6EAADFB-1C90-4F54-A2AD-C95CA273C764}"/>
              </a:ext>
            </a:extLst>
          </p:cNvPr>
          <p:cNvSpPr>
            <a:spLocks noChangeArrowheads="1"/>
          </p:cNvSpPr>
          <p:nvPr/>
        </p:nvSpPr>
        <p:spPr bwMode="gray">
          <a:xfrm>
            <a:off x="1967688" y="5247144"/>
            <a:ext cx="5823110" cy="457200"/>
          </a:xfrm>
          <a:prstGeom prst="rect">
            <a:avLst/>
          </a:prstGeom>
          <a:solidFill>
            <a:srgbClr val="EAEAE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80000" tIns="46800" rIns="72000" bIns="46800" anchor="ctr"/>
          <a:lstStyle/>
          <a:p>
            <a:pPr>
              <a:lnSpc>
                <a:spcPct val="150000"/>
              </a:lnSpc>
            </a:pPr>
            <a:r>
              <a:rPr kumimoji="1" lang="zh-CN" altLang="en-US" sz="1800" b="0" dirty="0" smtClean="0">
                <a:solidFill>
                  <a:srgbClr val="000000"/>
                </a:solidFill>
                <a:latin typeface="微软雅黑"/>
                <a:ea typeface="微软雅黑"/>
              </a:rPr>
              <a:t>生产领料</a:t>
            </a:r>
            <a:endParaRPr kumimoji="1" lang="en-US" altLang="zh-CN" sz="1800" b="0" dirty="0">
              <a:solidFill>
                <a:srgbClr val="000000"/>
              </a:solidFill>
              <a:latin typeface="微软雅黑"/>
              <a:ea typeface="微软雅黑"/>
            </a:endParaRPr>
          </a:p>
        </p:txBody>
      </p:sp>
      <p:sp>
        <p:nvSpPr>
          <p:cNvPr id="40" name="Rectangle 11">
            <a:extLst>
              <a:ext uri="{FF2B5EF4-FFF2-40B4-BE49-F238E27FC236}">
                <a16:creationId xmlns:a16="http://schemas.microsoft.com/office/drawing/2014/main" id="{2F14B540-EE41-46F4-A601-7B59EC4B7AB0}"/>
              </a:ext>
            </a:extLst>
          </p:cNvPr>
          <p:cNvSpPr>
            <a:spLocks noChangeArrowheads="1"/>
          </p:cNvSpPr>
          <p:nvPr/>
        </p:nvSpPr>
        <p:spPr bwMode="auto">
          <a:xfrm>
            <a:off x="1196608" y="5247144"/>
            <a:ext cx="593831" cy="457200"/>
          </a:xfrm>
          <a:prstGeom prst="rect">
            <a:avLst/>
          </a:prstGeom>
          <a:solidFill>
            <a:schemeClr val="accent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lIns="0" tIns="0" rIns="0" bIns="0" anchor="ctr"/>
          <a:lstStyle/>
          <a:p>
            <a:pPr algn="ctr"/>
            <a:r>
              <a:rPr lang="en-US" altLang="zh-CN" sz="1800" dirty="0" smtClean="0">
                <a:latin typeface="微软雅黑" pitchFamily="34" charset="-122"/>
                <a:ea typeface="微软雅黑" pitchFamily="34" charset="-122"/>
                <a:cs typeface="Arial" pitchFamily="34" charset="0"/>
              </a:rPr>
              <a:t>3.5</a:t>
            </a:r>
            <a:endParaRPr lang="en-US" altLang="zh-CN" sz="1800" dirty="0">
              <a:latin typeface="微软雅黑" pitchFamily="34" charset="-122"/>
              <a:ea typeface="微软雅黑" pitchFamily="34" charset="-122"/>
              <a:cs typeface="Arial" pitchFamily="34" charset="0"/>
            </a:endParaRPr>
          </a:p>
        </p:txBody>
      </p:sp>
      <p:sp>
        <p:nvSpPr>
          <p:cNvPr id="41" name="Rectangle 5">
            <a:extLst>
              <a:ext uri="{FF2B5EF4-FFF2-40B4-BE49-F238E27FC236}">
                <a16:creationId xmlns:a16="http://schemas.microsoft.com/office/drawing/2014/main" id="{F6EAADFB-1C90-4F54-A2AD-C95CA273C764}"/>
              </a:ext>
            </a:extLst>
          </p:cNvPr>
          <p:cNvSpPr>
            <a:spLocks noChangeArrowheads="1"/>
          </p:cNvSpPr>
          <p:nvPr/>
        </p:nvSpPr>
        <p:spPr bwMode="gray">
          <a:xfrm>
            <a:off x="1967688" y="5833591"/>
            <a:ext cx="5823110" cy="457200"/>
          </a:xfrm>
          <a:prstGeom prst="rect">
            <a:avLst/>
          </a:prstGeom>
          <a:solidFill>
            <a:srgbClr val="EAEAE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80000" tIns="46800" rIns="72000" bIns="46800" anchor="ctr"/>
          <a:lstStyle/>
          <a:p>
            <a:pPr>
              <a:lnSpc>
                <a:spcPct val="150000"/>
              </a:lnSpc>
            </a:pPr>
            <a:r>
              <a:rPr kumimoji="1" lang="zh-CN" altLang="en-US" sz="1800" b="0" dirty="0" smtClean="0">
                <a:solidFill>
                  <a:srgbClr val="000000"/>
                </a:solidFill>
                <a:latin typeface="微软雅黑"/>
                <a:ea typeface="微软雅黑"/>
              </a:rPr>
              <a:t>缺件处理</a:t>
            </a:r>
            <a:endParaRPr kumimoji="1" lang="en-US" altLang="zh-CN" sz="1800" b="0" dirty="0">
              <a:solidFill>
                <a:srgbClr val="000000"/>
              </a:solidFill>
              <a:latin typeface="微软雅黑"/>
              <a:ea typeface="微软雅黑"/>
            </a:endParaRPr>
          </a:p>
        </p:txBody>
      </p:sp>
      <p:sp>
        <p:nvSpPr>
          <p:cNvPr id="42" name="Rectangle 11">
            <a:extLst>
              <a:ext uri="{FF2B5EF4-FFF2-40B4-BE49-F238E27FC236}">
                <a16:creationId xmlns:a16="http://schemas.microsoft.com/office/drawing/2014/main" id="{2F14B540-EE41-46F4-A601-7B59EC4B7AB0}"/>
              </a:ext>
            </a:extLst>
          </p:cNvPr>
          <p:cNvSpPr>
            <a:spLocks noChangeArrowheads="1"/>
          </p:cNvSpPr>
          <p:nvPr/>
        </p:nvSpPr>
        <p:spPr bwMode="auto">
          <a:xfrm>
            <a:off x="1196608" y="5833591"/>
            <a:ext cx="593831" cy="457200"/>
          </a:xfrm>
          <a:prstGeom prst="rect">
            <a:avLst/>
          </a:prstGeom>
          <a:solidFill>
            <a:schemeClr val="accent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lIns="0" tIns="0" rIns="0" bIns="0" anchor="ctr"/>
          <a:lstStyle/>
          <a:p>
            <a:pPr algn="ctr"/>
            <a:r>
              <a:rPr lang="en-US" altLang="zh-CN" sz="1800" dirty="0" smtClean="0">
                <a:latin typeface="微软雅黑" pitchFamily="34" charset="-122"/>
                <a:ea typeface="微软雅黑" pitchFamily="34" charset="-122"/>
                <a:cs typeface="Arial" pitchFamily="34" charset="0"/>
              </a:rPr>
              <a:t>3.6</a:t>
            </a:r>
            <a:endParaRPr lang="en-US" altLang="zh-CN" sz="1800" dirty="0">
              <a:latin typeface="微软雅黑" pitchFamily="34" charset="-122"/>
              <a:ea typeface="微软雅黑" pitchFamily="34" charset="-122"/>
              <a:cs typeface="Arial" pitchFamily="34" charset="0"/>
            </a:endParaRPr>
          </a:p>
        </p:txBody>
      </p:sp>
    </p:spTree>
    <p:extLst>
      <p:ext uri="{BB962C8B-B14F-4D97-AF65-F5344CB8AC3E}">
        <p14:creationId xmlns:p14="http://schemas.microsoft.com/office/powerpoint/2010/main" val="12750033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设计了端到端的流程，包括</a:t>
            </a:r>
            <a:r>
              <a:rPr dirty="0"/>
              <a:t>1</a:t>
            </a:r>
            <a:r>
              <a:rPr lang="en-US" dirty="0"/>
              <a:t>3</a:t>
            </a:r>
            <a:r>
              <a:rPr lang="zh-CN" altLang="en-US" dirty="0"/>
              <a:t>个基本流程，</a:t>
            </a:r>
            <a:r>
              <a:rPr dirty="0"/>
              <a:t>6</a:t>
            </a:r>
            <a:r>
              <a:rPr lang="zh-CN" altLang="en-US" dirty="0"/>
              <a:t>个核心业务流程，</a:t>
            </a:r>
            <a:r>
              <a:rPr dirty="0"/>
              <a:t>17</a:t>
            </a:r>
            <a:r>
              <a:rPr lang="zh-CN" altLang="en-US" dirty="0"/>
              <a:t>个相关业务流程</a:t>
            </a:r>
          </a:p>
        </p:txBody>
      </p:sp>
      <p:graphicFrame>
        <p:nvGraphicFramePr>
          <p:cNvPr id="3" name="表格 2"/>
          <p:cNvGraphicFramePr>
            <a:graphicFrameLocks noGrp="1"/>
          </p:cNvGraphicFramePr>
          <p:nvPr>
            <p:extLst>
              <p:ext uri="{D42A27DB-BD31-4B8C-83A1-F6EECF244321}">
                <p14:modId xmlns:p14="http://schemas.microsoft.com/office/powerpoint/2010/main" val="2248105595"/>
              </p:ext>
            </p:extLst>
          </p:nvPr>
        </p:nvGraphicFramePr>
        <p:xfrm>
          <a:off x="1820389" y="1336620"/>
          <a:ext cx="8280920" cy="4930452"/>
        </p:xfrm>
        <a:graphic>
          <a:graphicData uri="http://schemas.openxmlformats.org/drawingml/2006/table">
            <a:tbl>
              <a:tblPr firstRow="1" bandRow="1">
                <a:tableStyleId>{5C22544A-7EE6-4342-B048-85BDC9FD1C3A}</a:tableStyleId>
              </a:tblPr>
              <a:tblGrid>
                <a:gridCol w="2867620">
                  <a:extLst>
                    <a:ext uri="{9D8B030D-6E8A-4147-A177-3AD203B41FA5}">
                      <a16:colId xmlns:a16="http://schemas.microsoft.com/office/drawing/2014/main" val="20000"/>
                    </a:ext>
                  </a:extLst>
                </a:gridCol>
                <a:gridCol w="2736304">
                  <a:extLst>
                    <a:ext uri="{9D8B030D-6E8A-4147-A177-3AD203B41FA5}">
                      <a16:colId xmlns:a16="http://schemas.microsoft.com/office/drawing/2014/main" val="20001"/>
                    </a:ext>
                  </a:extLst>
                </a:gridCol>
                <a:gridCol w="2676996">
                  <a:extLst>
                    <a:ext uri="{9D8B030D-6E8A-4147-A177-3AD203B41FA5}">
                      <a16:colId xmlns:a16="http://schemas.microsoft.com/office/drawing/2014/main" val="20002"/>
                    </a:ext>
                  </a:extLst>
                </a:gridCol>
              </a:tblGrid>
              <a:tr h="55415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zh-CN" altLang="en-US" sz="1200" b="1" dirty="0">
                          <a:solidFill>
                            <a:prstClr val="black"/>
                          </a:solidFill>
                          <a:latin typeface="微软雅黑"/>
                          <a:ea typeface="微软雅黑"/>
                          <a:cs typeface="微软雅黑"/>
                        </a:rPr>
                        <a:t>入库管理</a:t>
                      </a:r>
                    </a:p>
                  </a:txBody>
                  <a:tcPr anchor="ct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solidFill>
                      <a:srgbClr val="F9F9F9"/>
                    </a:solidFill>
                  </a:tcPr>
                </a:tc>
                <a:tc>
                  <a:txBody>
                    <a:bodyPr/>
                    <a:lstStyle/>
                    <a:p>
                      <a:pPr algn="ctr"/>
                      <a:r>
                        <a:rPr lang="zh-CN" altLang="en-US" sz="1200" dirty="0">
                          <a:solidFill>
                            <a:schemeClr val="tx1"/>
                          </a:solidFill>
                          <a:latin typeface="微软雅黑" pitchFamily="34" charset="-122"/>
                          <a:ea typeface="微软雅黑" pitchFamily="34" charset="-122"/>
                        </a:rPr>
                        <a:t>出库管理</a:t>
                      </a:r>
                    </a:p>
                  </a:txBody>
                  <a:tcPr anchor="ct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solidFill>
                      <a:srgbClr val="F9F9F9"/>
                    </a:solidFill>
                  </a:tcPr>
                </a:tc>
                <a:tc>
                  <a:txBody>
                    <a:bodyPr/>
                    <a:lstStyle/>
                    <a:p>
                      <a:pPr algn="ctr"/>
                      <a:r>
                        <a:rPr lang="zh-CN" altLang="en-US" sz="1200" dirty="0">
                          <a:solidFill>
                            <a:schemeClr val="tx1"/>
                          </a:solidFill>
                          <a:latin typeface="微软雅黑" pitchFamily="34" charset="-122"/>
                          <a:ea typeface="微软雅黑" pitchFamily="34" charset="-122"/>
                        </a:rPr>
                        <a:t>仓库管理</a:t>
                      </a:r>
                    </a:p>
                  </a:txBody>
                  <a:tcPr anchor="ct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3728230">
                <a:tc>
                  <a:txBody>
                    <a:bodyPr/>
                    <a:lstStyle/>
                    <a:p>
                      <a:endParaRPr lang="zh-CN" altLang="en-US" sz="1200" dirty="0">
                        <a:latin typeface="微软雅黑" pitchFamily="34" charset="-122"/>
                        <a:ea typeface="微软雅黑" pitchFamily="34" charset="-122"/>
                      </a:endParaRPr>
                    </a:p>
                  </a:txBody>
                  <a:tcPr anchor="ct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endParaRPr lang="zh-CN" altLang="en-US" sz="1200" dirty="0">
                        <a:latin typeface="微软雅黑" pitchFamily="34" charset="-122"/>
                        <a:ea typeface="微软雅黑" pitchFamily="34" charset="-122"/>
                      </a:endParaRPr>
                    </a:p>
                  </a:txBody>
                  <a:tcPr anchor="ct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endParaRPr lang="zh-CN" altLang="en-US" sz="1200" dirty="0">
                        <a:latin typeface="微软雅黑" pitchFamily="34" charset="-122"/>
                        <a:ea typeface="微软雅黑" pitchFamily="34" charset="-122"/>
                      </a:endParaRPr>
                    </a:p>
                  </a:txBody>
                  <a:tcPr anchor="ct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48072">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1200" b="1" dirty="0">
                          <a:solidFill>
                            <a:prstClr val="black"/>
                          </a:solidFill>
                          <a:latin typeface="微软雅黑"/>
                          <a:ea typeface="微软雅黑"/>
                          <a:cs typeface="微软雅黑"/>
                        </a:rPr>
                        <a:t>主数据管理</a:t>
                      </a:r>
                      <a:endParaRPr kumimoji="1" lang="en-US" altLang="zh-CN" sz="1200" b="1" dirty="0">
                        <a:solidFill>
                          <a:prstClr val="black"/>
                        </a:solidFill>
                        <a:latin typeface="微软雅黑"/>
                        <a:ea typeface="微软雅黑"/>
                        <a:cs typeface="微软雅黑"/>
                      </a:endParaRPr>
                    </a:p>
                  </a:txBody>
                  <a:tcPr anchor="ct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endParaRPr lang="zh-CN" altLang="en-US" dirty="0">
                        <a:latin typeface="微软雅黑" pitchFamily="34" charset="-122"/>
                        <a:ea typeface="微软雅黑" pitchFamily="34" charset="-122"/>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endParaRPr lang="zh-CN" altLang="en-US" dirty="0">
                        <a:latin typeface="微软雅黑" pitchFamily="34" charset="-122"/>
                        <a:ea typeface="微软雅黑" pitchFamily="34" charset="-122"/>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64" name="流程图: 预定义过程 63"/>
          <p:cNvSpPr/>
          <p:nvPr/>
        </p:nvSpPr>
        <p:spPr bwMode="auto">
          <a:xfrm>
            <a:off x="7153310" y="5734588"/>
            <a:ext cx="900000" cy="360000"/>
          </a:xfrm>
          <a:prstGeom prst="flowChartPredefinedProcess">
            <a:avLst/>
          </a:prstGeom>
          <a:solidFill>
            <a:schemeClr val="accent1">
              <a:lumMod val="20000"/>
              <a:lumOff val="80000"/>
            </a:schemeClr>
          </a:solidFill>
          <a:ln w="3175">
            <a:solidFill>
              <a:schemeClr val="tx1"/>
            </a:solidFill>
            <a:headEnd/>
            <a:tailEnd/>
          </a:ln>
          <a:effectLst/>
        </p:spPr>
        <p:style>
          <a:lnRef idx="1">
            <a:schemeClr val="accent5"/>
          </a:lnRef>
          <a:fillRef idx="2">
            <a:schemeClr val="accent5"/>
          </a:fillRef>
          <a:effectRef idx="1">
            <a:schemeClr val="accent5"/>
          </a:effectRef>
          <a:fontRef idx="minor">
            <a:schemeClr val="dk1"/>
          </a:fontRef>
        </p:style>
        <p:txBody>
          <a:bodyPr wrap="square" lIns="36000" tIns="36000" rIns="36000" bIns="36000" rtlCol="0" anchor="ctr" anchorCtr="0"/>
          <a:lstStyle/>
          <a:p>
            <a:pPr algn="ctr">
              <a:spcBef>
                <a:spcPct val="20000"/>
              </a:spcBef>
            </a:pPr>
            <a:r>
              <a:rPr lang="zh-CN" altLang="en-US" sz="800" dirty="0">
                <a:solidFill>
                  <a:prstClr val="black"/>
                </a:solidFill>
                <a:latin typeface="微软雅黑" pitchFamily="34" charset="-122"/>
                <a:ea typeface="微软雅黑" pitchFamily="34" charset="-122"/>
              </a:rPr>
              <a:t>仓位主数据维护流程</a:t>
            </a:r>
          </a:p>
        </p:txBody>
      </p:sp>
      <p:sp>
        <p:nvSpPr>
          <p:cNvPr id="67" name="流程图: 预定义过程 66"/>
          <p:cNvSpPr/>
          <p:nvPr/>
        </p:nvSpPr>
        <p:spPr bwMode="auto">
          <a:xfrm>
            <a:off x="4416956" y="5734588"/>
            <a:ext cx="900000" cy="360000"/>
          </a:xfrm>
          <a:prstGeom prst="flowChartPredefinedProcess">
            <a:avLst/>
          </a:prstGeom>
          <a:solidFill>
            <a:schemeClr val="accent6"/>
          </a:solidFill>
          <a:ln w="3175">
            <a:solidFill>
              <a:schemeClr val="tx1"/>
            </a:solidFill>
            <a:headEnd/>
            <a:tailEnd/>
          </a:ln>
          <a:effectLst/>
        </p:spPr>
        <p:style>
          <a:lnRef idx="1">
            <a:schemeClr val="accent5"/>
          </a:lnRef>
          <a:fillRef idx="2">
            <a:schemeClr val="accent5"/>
          </a:fillRef>
          <a:effectRef idx="1">
            <a:schemeClr val="accent5"/>
          </a:effectRef>
          <a:fontRef idx="minor">
            <a:schemeClr val="dk1"/>
          </a:fontRef>
        </p:style>
        <p:txBody>
          <a:bodyPr wrap="square" lIns="36000" tIns="36000" rIns="36000" bIns="36000" rtlCol="0" anchor="ctr" anchorCtr="0"/>
          <a:lstStyle/>
          <a:p>
            <a:pPr algn="ctr">
              <a:spcBef>
                <a:spcPct val="20000"/>
              </a:spcBef>
            </a:pPr>
            <a:r>
              <a:rPr lang="zh-CN" altLang="en-US" sz="800" dirty="0">
                <a:solidFill>
                  <a:prstClr val="black"/>
                </a:solidFill>
                <a:latin typeface="微软雅黑" pitchFamily="34" charset="-122"/>
                <a:ea typeface="微软雅黑" pitchFamily="34" charset="-122"/>
              </a:rPr>
              <a:t>物料主数据业务信息收集维护流程</a:t>
            </a:r>
          </a:p>
        </p:txBody>
      </p:sp>
      <p:grpSp>
        <p:nvGrpSpPr>
          <p:cNvPr id="4" name="组合 153"/>
          <p:cNvGrpSpPr/>
          <p:nvPr/>
        </p:nvGrpSpPr>
        <p:grpSpPr>
          <a:xfrm>
            <a:off x="5574928" y="6318053"/>
            <a:ext cx="4497680" cy="246221"/>
            <a:chOff x="4050928" y="6318052"/>
            <a:chExt cx="4497680" cy="246221"/>
          </a:xfrm>
        </p:grpSpPr>
        <p:sp>
          <p:nvSpPr>
            <p:cNvPr id="148" name="流程图: 预定义过程 147"/>
            <p:cNvSpPr/>
            <p:nvPr/>
          </p:nvSpPr>
          <p:spPr bwMode="auto">
            <a:xfrm>
              <a:off x="4050928" y="6382662"/>
              <a:ext cx="385921" cy="117000"/>
            </a:xfrm>
            <a:prstGeom prst="flowChartPredefinedProcess">
              <a:avLst/>
            </a:prstGeom>
            <a:solidFill>
              <a:schemeClr val="accent1">
                <a:lumMod val="20000"/>
                <a:lumOff val="80000"/>
              </a:schemeClr>
            </a:solidFill>
            <a:ln w="3175">
              <a:solidFill>
                <a:schemeClr val="tx1"/>
              </a:solidFill>
              <a:headEnd/>
              <a:tailEnd/>
            </a:ln>
            <a:effectLst/>
          </p:spPr>
          <p:style>
            <a:lnRef idx="1">
              <a:schemeClr val="accent5"/>
            </a:lnRef>
            <a:fillRef idx="2">
              <a:schemeClr val="accent5"/>
            </a:fillRef>
            <a:effectRef idx="1">
              <a:schemeClr val="accent5"/>
            </a:effectRef>
            <a:fontRef idx="minor">
              <a:schemeClr val="dk1"/>
            </a:fontRef>
          </p:style>
          <p:txBody>
            <a:bodyPr wrap="square" lIns="36000" tIns="36000" rIns="36000" bIns="36000" rtlCol="0" anchor="ctr" anchorCtr="0"/>
            <a:lstStyle/>
            <a:p>
              <a:pPr algn="ctr">
                <a:spcBef>
                  <a:spcPct val="20000"/>
                </a:spcBef>
              </a:pPr>
              <a:endParaRPr lang="zh-CN" altLang="en-US" sz="800" dirty="0">
                <a:solidFill>
                  <a:prstClr val="black"/>
                </a:solidFill>
                <a:latin typeface="微软雅黑" pitchFamily="34" charset="-122"/>
                <a:ea typeface="微软雅黑" pitchFamily="34" charset="-122"/>
              </a:endParaRPr>
            </a:p>
          </p:txBody>
        </p:sp>
        <p:sp>
          <p:nvSpPr>
            <p:cNvPr id="149" name="流程图: 预定义过程 148"/>
            <p:cNvSpPr/>
            <p:nvPr/>
          </p:nvSpPr>
          <p:spPr bwMode="auto">
            <a:xfrm>
              <a:off x="5508104" y="6382662"/>
              <a:ext cx="385921" cy="117000"/>
            </a:xfrm>
            <a:prstGeom prst="flowChartPredefinedProcess">
              <a:avLst/>
            </a:prstGeom>
            <a:solidFill>
              <a:srgbClr val="FFFF00"/>
            </a:solidFill>
            <a:ln w="3175">
              <a:solidFill>
                <a:schemeClr val="tx1"/>
              </a:solidFill>
              <a:headEnd/>
              <a:tailEnd/>
            </a:ln>
            <a:effectLst/>
          </p:spPr>
          <p:style>
            <a:lnRef idx="1">
              <a:schemeClr val="accent5"/>
            </a:lnRef>
            <a:fillRef idx="2">
              <a:schemeClr val="accent5"/>
            </a:fillRef>
            <a:effectRef idx="1">
              <a:schemeClr val="accent5"/>
            </a:effectRef>
            <a:fontRef idx="minor">
              <a:schemeClr val="dk1"/>
            </a:fontRef>
          </p:style>
          <p:txBody>
            <a:bodyPr wrap="square" lIns="36000" tIns="36000" rIns="36000" bIns="36000" rtlCol="0" anchor="ctr" anchorCtr="0"/>
            <a:lstStyle/>
            <a:p>
              <a:pPr algn="ctr">
                <a:spcBef>
                  <a:spcPct val="20000"/>
                </a:spcBef>
              </a:pPr>
              <a:endParaRPr lang="zh-CN" altLang="en-US" sz="800" dirty="0">
                <a:solidFill>
                  <a:prstClr val="black"/>
                </a:solidFill>
                <a:latin typeface="微软雅黑" pitchFamily="34" charset="-122"/>
                <a:ea typeface="微软雅黑" pitchFamily="34" charset="-122"/>
              </a:endParaRPr>
            </a:p>
          </p:txBody>
        </p:sp>
        <p:sp>
          <p:nvSpPr>
            <p:cNvPr id="150" name="流程图: 预定义过程 149"/>
            <p:cNvSpPr/>
            <p:nvPr/>
          </p:nvSpPr>
          <p:spPr bwMode="auto">
            <a:xfrm>
              <a:off x="6977980" y="6382662"/>
              <a:ext cx="385921" cy="117000"/>
            </a:xfrm>
            <a:prstGeom prst="flowChartPredefinedProcess">
              <a:avLst/>
            </a:prstGeom>
            <a:solidFill>
              <a:schemeClr val="accent6"/>
            </a:solidFill>
            <a:ln w="3175">
              <a:solidFill>
                <a:schemeClr val="tx1"/>
              </a:solidFill>
              <a:headEnd/>
              <a:tailEnd/>
            </a:ln>
            <a:effectLst/>
          </p:spPr>
          <p:style>
            <a:lnRef idx="1">
              <a:schemeClr val="accent5"/>
            </a:lnRef>
            <a:fillRef idx="2">
              <a:schemeClr val="accent5"/>
            </a:fillRef>
            <a:effectRef idx="1">
              <a:schemeClr val="accent5"/>
            </a:effectRef>
            <a:fontRef idx="minor">
              <a:schemeClr val="dk1"/>
            </a:fontRef>
          </p:style>
          <p:txBody>
            <a:bodyPr wrap="square" lIns="36000" tIns="36000" rIns="36000" bIns="36000" rtlCol="0" anchor="ctr" anchorCtr="0"/>
            <a:lstStyle/>
            <a:p>
              <a:pPr algn="ctr">
                <a:spcBef>
                  <a:spcPct val="20000"/>
                </a:spcBef>
              </a:pPr>
              <a:endParaRPr lang="zh-CN" altLang="en-US" sz="800" dirty="0">
                <a:solidFill>
                  <a:prstClr val="black"/>
                </a:solidFill>
                <a:latin typeface="微软雅黑" pitchFamily="34" charset="-122"/>
                <a:ea typeface="微软雅黑" pitchFamily="34" charset="-122"/>
              </a:endParaRPr>
            </a:p>
          </p:txBody>
        </p:sp>
        <p:sp>
          <p:nvSpPr>
            <p:cNvPr id="151" name="TextBox 150"/>
            <p:cNvSpPr txBox="1"/>
            <p:nvPr/>
          </p:nvSpPr>
          <p:spPr bwMode="auto">
            <a:xfrm>
              <a:off x="4408740" y="6318052"/>
              <a:ext cx="108234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spAutoFit/>
            </a:bodyPr>
            <a:lstStyle/>
            <a:p>
              <a:r>
                <a:rPr kumimoji="1" lang="zh-CN" altLang="en-US" sz="1000" dirty="0">
                  <a:solidFill>
                    <a:srgbClr val="000000"/>
                  </a:solidFill>
                  <a:latin typeface="微软雅黑"/>
                  <a:ea typeface="微软雅黑"/>
                  <a:cs typeface="微软雅黑"/>
                </a:rPr>
                <a:t>本业务基本流程</a:t>
              </a:r>
            </a:p>
          </p:txBody>
        </p:sp>
        <p:sp>
          <p:nvSpPr>
            <p:cNvPr id="152" name="TextBox 151"/>
            <p:cNvSpPr txBox="1"/>
            <p:nvPr/>
          </p:nvSpPr>
          <p:spPr bwMode="auto">
            <a:xfrm>
              <a:off x="5865916" y="6318052"/>
              <a:ext cx="108234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spAutoFit/>
            </a:bodyPr>
            <a:lstStyle/>
            <a:p>
              <a:r>
                <a:rPr kumimoji="1" lang="zh-CN" altLang="en-US" sz="1000" dirty="0">
                  <a:solidFill>
                    <a:srgbClr val="000000"/>
                  </a:solidFill>
                  <a:latin typeface="微软雅黑"/>
                  <a:ea typeface="微软雅黑"/>
                  <a:cs typeface="微软雅黑"/>
                </a:rPr>
                <a:t>本业务核心流程</a:t>
              </a:r>
            </a:p>
          </p:txBody>
        </p:sp>
        <p:sp>
          <p:nvSpPr>
            <p:cNvPr id="153" name="TextBox 152"/>
            <p:cNvSpPr txBox="1"/>
            <p:nvPr/>
          </p:nvSpPr>
          <p:spPr bwMode="auto">
            <a:xfrm>
              <a:off x="7338020" y="6318052"/>
              <a:ext cx="12105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spAutoFit/>
            </a:bodyPr>
            <a:lstStyle/>
            <a:p>
              <a:r>
                <a:rPr kumimoji="1" lang="zh-CN" altLang="en-US" sz="1000" dirty="0">
                  <a:solidFill>
                    <a:srgbClr val="000000"/>
                  </a:solidFill>
                  <a:latin typeface="微软雅黑"/>
                  <a:ea typeface="微软雅黑"/>
                  <a:cs typeface="微软雅黑"/>
                </a:rPr>
                <a:t>其他业务相关流程</a:t>
              </a:r>
            </a:p>
          </p:txBody>
        </p:sp>
      </p:grpSp>
      <p:sp>
        <p:nvSpPr>
          <p:cNvPr id="91" name="流程图: 预定义过程 90"/>
          <p:cNvSpPr/>
          <p:nvPr/>
        </p:nvSpPr>
        <p:spPr bwMode="auto">
          <a:xfrm>
            <a:off x="3061563" y="2000166"/>
            <a:ext cx="720000" cy="360000"/>
          </a:xfrm>
          <a:prstGeom prst="flowChartPredefinedProcess">
            <a:avLst/>
          </a:prstGeom>
          <a:solidFill>
            <a:schemeClr val="accent6"/>
          </a:solidFill>
          <a:ln w="3175">
            <a:solidFill>
              <a:schemeClr val="tx1"/>
            </a:solidFill>
            <a:headEnd/>
            <a:tailEnd/>
          </a:ln>
          <a:effectLst/>
        </p:spPr>
        <p:style>
          <a:lnRef idx="1">
            <a:schemeClr val="accent5"/>
          </a:lnRef>
          <a:fillRef idx="2">
            <a:schemeClr val="accent5"/>
          </a:fillRef>
          <a:effectRef idx="1">
            <a:schemeClr val="accent5"/>
          </a:effectRef>
          <a:fontRef idx="minor">
            <a:schemeClr val="dk1"/>
          </a:fontRef>
        </p:style>
        <p:txBody>
          <a:bodyPr wrap="square" lIns="36000" tIns="36000" rIns="36000" bIns="36000" rtlCol="0" anchor="ctr" anchorCtr="0"/>
          <a:lstStyle/>
          <a:p>
            <a:pPr algn="ctr">
              <a:spcBef>
                <a:spcPct val="20000"/>
              </a:spcBef>
            </a:pPr>
            <a:r>
              <a:rPr lang="zh-CN" altLang="en-US" sz="800" dirty="0">
                <a:solidFill>
                  <a:prstClr val="black"/>
                </a:solidFill>
                <a:latin typeface="微软雅黑" pitchFamily="34" charset="-122"/>
                <a:ea typeface="微软雅黑" pitchFamily="34" charset="-122"/>
              </a:rPr>
              <a:t>采购订单执行</a:t>
            </a:r>
          </a:p>
        </p:txBody>
      </p:sp>
      <p:sp>
        <p:nvSpPr>
          <p:cNvPr id="92" name="流程图: 预定义过程 91"/>
          <p:cNvSpPr/>
          <p:nvPr/>
        </p:nvSpPr>
        <p:spPr bwMode="auto">
          <a:xfrm>
            <a:off x="2135560" y="2758192"/>
            <a:ext cx="720000" cy="360000"/>
          </a:xfrm>
          <a:prstGeom prst="flowChartPredefinedProcess">
            <a:avLst/>
          </a:prstGeom>
          <a:solidFill>
            <a:srgbClr val="FFFF00"/>
          </a:solidFill>
          <a:ln w="3175">
            <a:solidFill>
              <a:schemeClr val="tx1"/>
            </a:solidFill>
            <a:headEnd/>
            <a:tailEnd/>
          </a:ln>
          <a:effectLst/>
        </p:spPr>
        <p:style>
          <a:lnRef idx="1">
            <a:schemeClr val="accent5"/>
          </a:lnRef>
          <a:fillRef idx="2">
            <a:schemeClr val="accent5"/>
          </a:fillRef>
          <a:effectRef idx="1">
            <a:schemeClr val="accent5"/>
          </a:effectRef>
          <a:fontRef idx="minor">
            <a:schemeClr val="dk1"/>
          </a:fontRef>
        </p:style>
        <p:txBody>
          <a:bodyPr wrap="square" lIns="36000" tIns="36000" rIns="36000" bIns="36000" rtlCol="0" anchor="ctr" anchorCtr="0"/>
          <a:lstStyle/>
          <a:p>
            <a:pPr algn="ctr">
              <a:spcBef>
                <a:spcPct val="20000"/>
              </a:spcBef>
            </a:pPr>
            <a:r>
              <a:rPr lang="zh-CN" altLang="en-US" sz="800" dirty="0">
                <a:solidFill>
                  <a:prstClr val="black"/>
                </a:solidFill>
                <a:latin typeface="微软雅黑" pitchFamily="34" charset="-122"/>
                <a:ea typeface="微软雅黑" pitchFamily="34" charset="-122"/>
              </a:rPr>
              <a:t>采购入库</a:t>
            </a:r>
          </a:p>
        </p:txBody>
      </p:sp>
      <p:sp>
        <p:nvSpPr>
          <p:cNvPr id="94" name="流程图: 预定义过程 93"/>
          <p:cNvSpPr/>
          <p:nvPr/>
        </p:nvSpPr>
        <p:spPr bwMode="auto">
          <a:xfrm>
            <a:off x="3061562" y="2758192"/>
            <a:ext cx="720000" cy="360000"/>
          </a:xfrm>
          <a:prstGeom prst="flowChartPredefinedProcess">
            <a:avLst/>
          </a:prstGeom>
          <a:solidFill>
            <a:srgbClr val="FFFF00"/>
          </a:solidFill>
          <a:ln w="3175">
            <a:solidFill>
              <a:schemeClr val="tx1"/>
            </a:solidFill>
            <a:headEnd/>
            <a:tailEnd/>
          </a:ln>
          <a:effectLst/>
        </p:spPr>
        <p:style>
          <a:lnRef idx="1">
            <a:schemeClr val="accent5"/>
          </a:lnRef>
          <a:fillRef idx="2">
            <a:schemeClr val="accent5"/>
          </a:fillRef>
          <a:effectRef idx="1">
            <a:schemeClr val="accent5"/>
          </a:effectRef>
          <a:fontRef idx="minor">
            <a:schemeClr val="dk1"/>
          </a:fontRef>
        </p:style>
        <p:txBody>
          <a:bodyPr wrap="square" lIns="36000" tIns="36000" rIns="36000" bIns="36000" rtlCol="0" anchor="ctr" anchorCtr="0"/>
          <a:lstStyle/>
          <a:p>
            <a:pPr algn="ctr">
              <a:spcBef>
                <a:spcPct val="20000"/>
              </a:spcBef>
            </a:pPr>
            <a:r>
              <a:rPr lang="zh-CN" altLang="en-US" sz="800" dirty="0">
                <a:solidFill>
                  <a:prstClr val="black"/>
                </a:solidFill>
                <a:latin typeface="微软雅黑" pitchFamily="34" charset="-122"/>
                <a:ea typeface="微软雅黑" pitchFamily="34" charset="-122"/>
              </a:rPr>
              <a:t>直供上线入库</a:t>
            </a:r>
          </a:p>
        </p:txBody>
      </p:sp>
      <p:sp>
        <p:nvSpPr>
          <p:cNvPr id="96" name="流程图: 预定义过程 95"/>
          <p:cNvSpPr/>
          <p:nvPr/>
        </p:nvSpPr>
        <p:spPr bwMode="auto">
          <a:xfrm>
            <a:off x="3980788" y="2758192"/>
            <a:ext cx="720000" cy="360000"/>
          </a:xfrm>
          <a:prstGeom prst="flowChartPredefinedProcess">
            <a:avLst/>
          </a:prstGeom>
          <a:solidFill>
            <a:srgbClr val="FFFF00"/>
          </a:solidFill>
          <a:ln w="3175">
            <a:solidFill>
              <a:schemeClr val="tx1"/>
            </a:solidFill>
            <a:headEnd/>
            <a:tailEnd/>
          </a:ln>
          <a:effectLst/>
        </p:spPr>
        <p:style>
          <a:lnRef idx="1">
            <a:schemeClr val="accent5"/>
          </a:lnRef>
          <a:fillRef idx="2">
            <a:schemeClr val="accent5"/>
          </a:fillRef>
          <a:effectRef idx="1">
            <a:schemeClr val="accent5"/>
          </a:effectRef>
          <a:fontRef idx="minor">
            <a:schemeClr val="dk1"/>
          </a:fontRef>
        </p:style>
        <p:txBody>
          <a:bodyPr wrap="square" lIns="36000" tIns="36000" rIns="36000" bIns="36000" rtlCol="0" anchor="ctr" anchorCtr="0"/>
          <a:lstStyle/>
          <a:p>
            <a:pPr algn="ctr">
              <a:spcBef>
                <a:spcPct val="20000"/>
              </a:spcBef>
            </a:pPr>
            <a:r>
              <a:rPr lang="zh-CN" altLang="en-US" sz="800" dirty="0">
                <a:solidFill>
                  <a:prstClr val="black"/>
                </a:solidFill>
                <a:latin typeface="微软雅黑" pitchFamily="34" charset="-122"/>
                <a:ea typeface="微软雅黑" pitchFamily="34" charset="-122"/>
              </a:rPr>
              <a:t>下线结算入库</a:t>
            </a:r>
          </a:p>
        </p:txBody>
      </p:sp>
      <p:sp>
        <p:nvSpPr>
          <p:cNvPr id="98" name="流程图: 预定义过程 97"/>
          <p:cNvSpPr/>
          <p:nvPr/>
        </p:nvSpPr>
        <p:spPr bwMode="auto">
          <a:xfrm>
            <a:off x="5896934" y="2006517"/>
            <a:ext cx="720000" cy="360000"/>
          </a:xfrm>
          <a:prstGeom prst="flowChartPredefinedProcess">
            <a:avLst/>
          </a:prstGeom>
          <a:solidFill>
            <a:schemeClr val="accent6"/>
          </a:solidFill>
          <a:ln w="3175">
            <a:solidFill>
              <a:schemeClr val="tx1"/>
            </a:solidFill>
            <a:headEnd/>
            <a:tailEnd/>
          </a:ln>
          <a:effectLst/>
        </p:spPr>
        <p:style>
          <a:lnRef idx="1">
            <a:schemeClr val="accent5"/>
          </a:lnRef>
          <a:fillRef idx="2">
            <a:schemeClr val="accent5"/>
          </a:fillRef>
          <a:effectRef idx="1">
            <a:schemeClr val="accent5"/>
          </a:effectRef>
          <a:fontRef idx="minor">
            <a:schemeClr val="dk1"/>
          </a:fontRef>
        </p:style>
        <p:txBody>
          <a:bodyPr wrap="square" lIns="36000" tIns="36000" rIns="36000" bIns="36000" rtlCol="0" anchor="ctr" anchorCtr="0"/>
          <a:lstStyle/>
          <a:p>
            <a:pPr algn="ctr">
              <a:spcBef>
                <a:spcPct val="20000"/>
              </a:spcBef>
            </a:pPr>
            <a:r>
              <a:rPr lang="zh-CN" altLang="en-US" sz="800" dirty="0">
                <a:solidFill>
                  <a:prstClr val="black"/>
                </a:solidFill>
                <a:latin typeface="微软雅黑" pitchFamily="34" charset="-122"/>
                <a:ea typeface="微软雅黑" pitchFamily="34" charset="-122"/>
              </a:rPr>
              <a:t>日滚动排产计划制定</a:t>
            </a:r>
          </a:p>
        </p:txBody>
      </p:sp>
      <p:cxnSp>
        <p:nvCxnSpPr>
          <p:cNvPr id="99" name="肘形连接符 98"/>
          <p:cNvCxnSpPr>
            <a:stCxn id="98" idx="2"/>
            <a:endCxn id="94" idx="0"/>
          </p:cNvCxnSpPr>
          <p:nvPr/>
        </p:nvCxnSpPr>
        <p:spPr bwMode="auto">
          <a:xfrm rot="5400000">
            <a:off x="4643412" y="1144668"/>
            <a:ext cx="391675" cy="2835372"/>
          </a:xfrm>
          <a:prstGeom prst="bentConnector3">
            <a:avLst>
              <a:gd name="adj1" fmla="val 50000"/>
            </a:avLst>
          </a:prstGeom>
          <a:solidFill>
            <a:schemeClr val="bg1"/>
          </a:solidFill>
          <a:ln w="12700">
            <a:solidFill>
              <a:schemeClr val="tx1"/>
            </a:solidFill>
            <a:headEnd type="none"/>
            <a:tailEnd type="triangle"/>
          </a:ln>
          <a:effectLst/>
        </p:spPr>
        <p:style>
          <a:lnRef idx="1">
            <a:schemeClr val="accent5"/>
          </a:lnRef>
          <a:fillRef idx="2">
            <a:schemeClr val="accent5"/>
          </a:fillRef>
          <a:effectRef idx="1">
            <a:schemeClr val="accent5"/>
          </a:effectRef>
          <a:fontRef idx="minor">
            <a:schemeClr val="dk1"/>
          </a:fontRef>
        </p:style>
      </p:cxnSp>
      <p:cxnSp>
        <p:nvCxnSpPr>
          <p:cNvPr id="101" name="肘形连接符 100"/>
          <p:cNvCxnSpPr>
            <a:stCxn id="98" idx="2"/>
            <a:endCxn id="96" idx="0"/>
          </p:cNvCxnSpPr>
          <p:nvPr/>
        </p:nvCxnSpPr>
        <p:spPr bwMode="auto">
          <a:xfrm rot="5400000">
            <a:off x="5103025" y="1604281"/>
            <a:ext cx="391675" cy="1916146"/>
          </a:xfrm>
          <a:prstGeom prst="bentConnector3">
            <a:avLst>
              <a:gd name="adj1" fmla="val 50000"/>
            </a:avLst>
          </a:prstGeom>
          <a:solidFill>
            <a:schemeClr val="bg1"/>
          </a:solidFill>
          <a:ln w="12700">
            <a:solidFill>
              <a:schemeClr val="tx1"/>
            </a:solidFill>
            <a:headEnd type="none"/>
            <a:tailEnd type="triangle"/>
          </a:ln>
          <a:effectLst/>
        </p:spPr>
        <p:style>
          <a:lnRef idx="1">
            <a:schemeClr val="accent5"/>
          </a:lnRef>
          <a:fillRef idx="2">
            <a:schemeClr val="accent5"/>
          </a:fillRef>
          <a:effectRef idx="1">
            <a:schemeClr val="accent5"/>
          </a:effectRef>
          <a:fontRef idx="minor">
            <a:schemeClr val="dk1"/>
          </a:fontRef>
        </p:style>
      </p:cxnSp>
      <p:sp>
        <p:nvSpPr>
          <p:cNvPr id="102" name="流程图: 预定义过程 101"/>
          <p:cNvSpPr/>
          <p:nvPr/>
        </p:nvSpPr>
        <p:spPr bwMode="auto">
          <a:xfrm>
            <a:off x="4977708" y="2758192"/>
            <a:ext cx="720000" cy="360000"/>
          </a:xfrm>
          <a:prstGeom prst="flowChartPredefinedProcess">
            <a:avLst/>
          </a:prstGeom>
          <a:solidFill>
            <a:srgbClr val="FFFF00"/>
          </a:solidFill>
          <a:ln w="3175">
            <a:solidFill>
              <a:schemeClr val="tx1"/>
            </a:solidFill>
            <a:headEnd/>
            <a:tailEnd/>
          </a:ln>
          <a:effectLst/>
        </p:spPr>
        <p:style>
          <a:lnRef idx="1">
            <a:schemeClr val="accent5"/>
          </a:lnRef>
          <a:fillRef idx="2">
            <a:schemeClr val="accent5"/>
          </a:fillRef>
          <a:effectRef idx="1">
            <a:schemeClr val="accent5"/>
          </a:effectRef>
          <a:fontRef idx="minor">
            <a:schemeClr val="dk1"/>
          </a:fontRef>
        </p:style>
        <p:txBody>
          <a:bodyPr wrap="square" lIns="36000" tIns="36000" rIns="36000" bIns="36000" rtlCol="0" anchor="ctr" anchorCtr="0"/>
          <a:lstStyle/>
          <a:p>
            <a:pPr algn="ctr">
              <a:spcBef>
                <a:spcPct val="20000"/>
              </a:spcBef>
            </a:pPr>
            <a:r>
              <a:rPr lang="zh-CN" altLang="en-US" sz="800" dirty="0">
                <a:solidFill>
                  <a:prstClr val="black"/>
                </a:solidFill>
                <a:latin typeface="微软雅黑" pitchFamily="34" charset="-122"/>
                <a:ea typeface="微软雅黑" pitchFamily="34" charset="-122"/>
              </a:rPr>
              <a:t>生产配送</a:t>
            </a:r>
          </a:p>
        </p:txBody>
      </p:sp>
      <p:sp>
        <p:nvSpPr>
          <p:cNvPr id="105" name="流程图: 预定义过程 104"/>
          <p:cNvSpPr/>
          <p:nvPr/>
        </p:nvSpPr>
        <p:spPr bwMode="auto">
          <a:xfrm>
            <a:off x="5896934" y="2758192"/>
            <a:ext cx="720000" cy="360000"/>
          </a:xfrm>
          <a:prstGeom prst="flowChartPredefinedProcess">
            <a:avLst/>
          </a:prstGeom>
          <a:solidFill>
            <a:srgbClr val="FFFF00"/>
          </a:solidFill>
          <a:ln w="3175">
            <a:solidFill>
              <a:schemeClr val="tx1"/>
            </a:solidFill>
            <a:headEnd/>
            <a:tailEnd/>
          </a:ln>
          <a:effectLst/>
        </p:spPr>
        <p:style>
          <a:lnRef idx="1">
            <a:schemeClr val="accent5"/>
          </a:lnRef>
          <a:fillRef idx="2">
            <a:schemeClr val="accent5"/>
          </a:fillRef>
          <a:effectRef idx="1">
            <a:schemeClr val="accent5"/>
          </a:effectRef>
          <a:fontRef idx="minor">
            <a:schemeClr val="dk1"/>
          </a:fontRef>
        </p:style>
        <p:txBody>
          <a:bodyPr wrap="square" lIns="36000" tIns="36000" rIns="36000" bIns="36000" rtlCol="0" anchor="ctr" anchorCtr="0"/>
          <a:lstStyle/>
          <a:p>
            <a:pPr algn="ctr">
              <a:spcBef>
                <a:spcPct val="20000"/>
              </a:spcBef>
            </a:pPr>
            <a:r>
              <a:rPr lang="zh-CN" altLang="en-US" sz="800" dirty="0">
                <a:solidFill>
                  <a:prstClr val="black"/>
                </a:solidFill>
                <a:latin typeface="微软雅黑" pitchFamily="34" charset="-122"/>
                <a:ea typeface="微软雅黑" pitchFamily="34" charset="-122"/>
              </a:rPr>
              <a:t>生产领料</a:t>
            </a:r>
          </a:p>
        </p:txBody>
      </p:sp>
      <p:sp>
        <p:nvSpPr>
          <p:cNvPr id="108" name="流程图: 预定义过程 107"/>
          <p:cNvSpPr/>
          <p:nvPr/>
        </p:nvSpPr>
        <p:spPr bwMode="auto">
          <a:xfrm>
            <a:off x="5896934" y="4261542"/>
            <a:ext cx="720000" cy="360000"/>
          </a:xfrm>
          <a:prstGeom prst="flowChartPredefinedProcess">
            <a:avLst/>
          </a:prstGeom>
          <a:solidFill>
            <a:schemeClr val="accent6"/>
          </a:solidFill>
          <a:ln w="3175">
            <a:solidFill>
              <a:schemeClr val="tx1"/>
            </a:solidFill>
            <a:headEnd/>
            <a:tailEnd/>
          </a:ln>
          <a:effectLst/>
        </p:spPr>
        <p:style>
          <a:lnRef idx="1">
            <a:schemeClr val="accent5"/>
          </a:lnRef>
          <a:fillRef idx="2">
            <a:schemeClr val="accent5"/>
          </a:fillRef>
          <a:effectRef idx="1">
            <a:schemeClr val="accent5"/>
          </a:effectRef>
          <a:fontRef idx="minor">
            <a:schemeClr val="dk1"/>
          </a:fontRef>
        </p:style>
        <p:txBody>
          <a:bodyPr wrap="square" lIns="36000" tIns="36000" rIns="36000" bIns="36000" rtlCol="0" anchor="ctr" anchorCtr="0"/>
          <a:lstStyle/>
          <a:p>
            <a:pPr algn="ctr">
              <a:spcBef>
                <a:spcPct val="20000"/>
              </a:spcBef>
            </a:pPr>
            <a:r>
              <a:rPr lang="zh-CN" altLang="en-US" sz="800" dirty="0">
                <a:solidFill>
                  <a:prstClr val="black"/>
                </a:solidFill>
                <a:latin typeface="微软雅黑" pitchFamily="34" charset="-122"/>
                <a:ea typeface="微软雅黑" pitchFamily="34" charset="-122"/>
              </a:rPr>
              <a:t>试生产业务</a:t>
            </a:r>
          </a:p>
        </p:txBody>
      </p:sp>
      <p:sp>
        <p:nvSpPr>
          <p:cNvPr id="137" name="流程图: 预定义过程 136"/>
          <p:cNvSpPr/>
          <p:nvPr/>
        </p:nvSpPr>
        <p:spPr bwMode="auto">
          <a:xfrm>
            <a:off x="2135560" y="3509867"/>
            <a:ext cx="720000" cy="360000"/>
          </a:xfrm>
          <a:prstGeom prst="flowChartPredefinedProcess">
            <a:avLst/>
          </a:prstGeom>
          <a:solidFill>
            <a:schemeClr val="accent6"/>
          </a:solidFill>
          <a:ln w="3175">
            <a:solidFill>
              <a:schemeClr val="tx1"/>
            </a:solidFill>
            <a:headEnd/>
            <a:tailEnd/>
          </a:ln>
          <a:effectLst/>
        </p:spPr>
        <p:style>
          <a:lnRef idx="1">
            <a:schemeClr val="accent5"/>
          </a:lnRef>
          <a:fillRef idx="2">
            <a:schemeClr val="accent5"/>
          </a:fillRef>
          <a:effectRef idx="1">
            <a:schemeClr val="accent5"/>
          </a:effectRef>
          <a:fontRef idx="minor">
            <a:schemeClr val="dk1"/>
          </a:fontRef>
        </p:style>
        <p:txBody>
          <a:bodyPr wrap="square" lIns="36000" tIns="36000" rIns="36000" bIns="36000" rtlCol="0" anchor="ctr" anchorCtr="0"/>
          <a:lstStyle/>
          <a:p>
            <a:pPr algn="ctr">
              <a:spcBef>
                <a:spcPct val="20000"/>
              </a:spcBef>
            </a:pPr>
            <a:r>
              <a:rPr lang="zh-CN" altLang="en-US" sz="800" dirty="0">
                <a:solidFill>
                  <a:prstClr val="black"/>
                </a:solidFill>
                <a:latin typeface="微软雅黑" pitchFamily="34" charset="-122"/>
                <a:ea typeface="微软雅黑" pitchFamily="34" charset="-122"/>
              </a:rPr>
              <a:t>发票处理流程</a:t>
            </a:r>
          </a:p>
        </p:txBody>
      </p:sp>
      <p:cxnSp>
        <p:nvCxnSpPr>
          <p:cNvPr id="138" name="直接箭头连接符 137"/>
          <p:cNvCxnSpPr>
            <a:stCxn id="92" idx="2"/>
            <a:endCxn id="137" idx="0"/>
          </p:cNvCxnSpPr>
          <p:nvPr/>
        </p:nvCxnSpPr>
        <p:spPr bwMode="auto">
          <a:xfrm>
            <a:off x="2495560" y="3118193"/>
            <a:ext cx="0" cy="391675"/>
          </a:xfrm>
          <a:prstGeom prst="straightConnector1">
            <a:avLst/>
          </a:prstGeom>
          <a:solidFill>
            <a:schemeClr val="bg1"/>
          </a:solidFill>
          <a:ln w="12700">
            <a:solidFill>
              <a:schemeClr val="tx1"/>
            </a:solidFill>
            <a:headEnd type="none"/>
            <a:tailEnd type="triangle"/>
          </a:ln>
          <a:effectLst/>
        </p:spPr>
        <p:style>
          <a:lnRef idx="1">
            <a:schemeClr val="accent5"/>
          </a:lnRef>
          <a:fillRef idx="2">
            <a:schemeClr val="accent5"/>
          </a:fillRef>
          <a:effectRef idx="1">
            <a:schemeClr val="accent5"/>
          </a:effectRef>
          <a:fontRef idx="minor">
            <a:schemeClr val="dk1"/>
          </a:fontRef>
        </p:style>
      </p:cxnSp>
      <p:sp>
        <p:nvSpPr>
          <p:cNvPr id="143" name="流程图: 预定义过程 142"/>
          <p:cNvSpPr/>
          <p:nvPr/>
        </p:nvSpPr>
        <p:spPr bwMode="auto">
          <a:xfrm>
            <a:off x="5446194" y="5013216"/>
            <a:ext cx="720000" cy="360000"/>
          </a:xfrm>
          <a:prstGeom prst="flowChartPredefinedProcess">
            <a:avLst/>
          </a:prstGeom>
          <a:solidFill>
            <a:schemeClr val="accent6"/>
          </a:solidFill>
          <a:ln w="3175">
            <a:solidFill>
              <a:schemeClr val="tx1"/>
            </a:solidFill>
            <a:headEnd/>
            <a:tailEnd/>
          </a:ln>
          <a:effectLst/>
        </p:spPr>
        <p:style>
          <a:lnRef idx="1">
            <a:schemeClr val="accent5"/>
          </a:lnRef>
          <a:fillRef idx="2">
            <a:schemeClr val="accent5"/>
          </a:fillRef>
          <a:effectRef idx="1">
            <a:schemeClr val="accent5"/>
          </a:effectRef>
          <a:fontRef idx="minor">
            <a:schemeClr val="dk1"/>
          </a:fontRef>
        </p:style>
        <p:txBody>
          <a:bodyPr wrap="square" lIns="36000" tIns="36000" rIns="36000" bIns="36000" rtlCol="0" anchor="ctr" anchorCtr="0"/>
          <a:lstStyle/>
          <a:p>
            <a:pPr algn="ctr">
              <a:spcBef>
                <a:spcPct val="20000"/>
              </a:spcBef>
            </a:pPr>
            <a:r>
              <a:rPr lang="zh-CN" altLang="en-US" sz="800" dirty="0">
                <a:solidFill>
                  <a:prstClr val="black"/>
                </a:solidFill>
                <a:latin typeface="微软雅黑" pitchFamily="34" charset="-122"/>
                <a:ea typeface="微软雅黑" pitchFamily="34" charset="-122"/>
              </a:rPr>
              <a:t>国内主机销售发货流程</a:t>
            </a:r>
          </a:p>
        </p:txBody>
      </p:sp>
      <p:sp>
        <p:nvSpPr>
          <p:cNvPr id="144" name="流程图: 预定义过程 143"/>
          <p:cNvSpPr/>
          <p:nvPr/>
        </p:nvSpPr>
        <p:spPr bwMode="auto">
          <a:xfrm>
            <a:off x="6816160" y="2758192"/>
            <a:ext cx="720000" cy="360000"/>
          </a:xfrm>
          <a:prstGeom prst="flowChartPredefinedProcess">
            <a:avLst/>
          </a:prstGeom>
          <a:solidFill>
            <a:schemeClr val="accent1">
              <a:lumMod val="20000"/>
              <a:lumOff val="80000"/>
            </a:schemeClr>
          </a:solidFill>
          <a:ln w="3175">
            <a:solidFill>
              <a:schemeClr val="tx1"/>
            </a:solidFill>
            <a:headEnd/>
            <a:tailEnd/>
          </a:ln>
          <a:effectLst/>
        </p:spPr>
        <p:style>
          <a:lnRef idx="1">
            <a:schemeClr val="accent5"/>
          </a:lnRef>
          <a:fillRef idx="2">
            <a:schemeClr val="accent5"/>
          </a:fillRef>
          <a:effectRef idx="1">
            <a:schemeClr val="accent5"/>
          </a:effectRef>
          <a:fontRef idx="minor">
            <a:schemeClr val="dk1"/>
          </a:fontRef>
        </p:style>
        <p:txBody>
          <a:bodyPr wrap="square" lIns="36000" tIns="36000" rIns="36000" bIns="36000" rtlCol="0" anchor="ctr" anchorCtr="0"/>
          <a:lstStyle/>
          <a:p>
            <a:pPr algn="ctr">
              <a:spcBef>
                <a:spcPct val="20000"/>
              </a:spcBef>
            </a:pPr>
            <a:r>
              <a:rPr lang="zh-CN" altLang="en-US" sz="800" dirty="0">
                <a:solidFill>
                  <a:schemeClr val="tx1"/>
                </a:solidFill>
                <a:latin typeface="微软雅黑" pitchFamily="34" charset="-122"/>
                <a:ea typeface="微软雅黑" pitchFamily="34" charset="-122"/>
              </a:rPr>
              <a:t>成本中心领料</a:t>
            </a:r>
          </a:p>
        </p:txBody>
      </p:sp>
      <p:sp>
        <p:nvSpPr>
          <p:cNvPr id="145" name="流程图: 预定义过程 144"/>
          <p:cNvSpPr/>
          <p:nvPr/>
        </p:nvSpPr>
        <p:spPr bwMode="auto">
          <a:xfrm>
            <a:off x="6816160" y="4261542"/>
            <a:ext cx="720000" cy="360000"/>
          </a:xfrm>
          <a:prstGeom prst="flowChartPredefinedProcess">
            <a:avLst/>
          </a:prstGeom>
          <a:solidFill>
            <a:schemeClr val="accent6"/>
          </a:solidFill>
          <a:ln w="3175">
            <a:solidFill>
              <a:schemeClr val="tx1"/>
            </a:solidFill>
            <a:headEnd/>
            <a:tailEnd/>
          </a:ln>
          <a:effectLst/>
        </p:spPr>
        <p:style>
          <a:lnRef idx="1">
            <a:schemeClr val="accent5"/>
          </a:lnRef>
          <a:fillRef idx="2">
            <a:schemeClr val="accent5"/>
          </a:fillRef>
          <a:effectRef idx="1">
            <a:schemeClr val="accent5"/>
          </a:effectRef>
          <a:fontRef idx="minor">
            <a:schemeClr val="dk1"/>
          </a:fontRef>
        </p:style>
        <p:txBody>
          <a:bodyPr wrap="square" lIns="36000" tIns="36000" rIns="36000" bIns="36000" rtlCol="0" anchor="ctr" anchorCtr="0"/>
          <a:lstStyle/>
          <a:p>
            <a:pPr algn="ctr">
              <a:spcBef>
                <a:spcPct val="20000"/>
              </a:spcBef>
            </a:pPr>
            <a:r>
              <a:rPr lang="zh-CN" altLang="en-US" sz="800" dirty="0">
                <a:solidFill>
                  <a:prstClr val="black"/>
                </a:solidFill>
                <a:latin typeface="微软雅黑" pitchFamily="34" charset="-122"/>
                <a:ea typeface="微软雅黑" pitchFamily="34" charset="-122"/>
              </a:rPr>
              <a:t>生产异常处理</a:t>
            </a:r>
          </a:p>
        </p:txBody>
      </p:sp>
      <p:sp>
        <p:nvSpPr>
          <p:cNvPr id="146" name="流程图: 预定义过程 145"/>
          <p:cNvSpPr/>
          <p:nvPr/>
        </p:nvSpPr>
        <p:spPr bwMode="auto">
          <a:xfrm>
            <a:off x="5896934" y="3509867"/>
            <a:ext cx="720000" cy="360000"/>
          </a:xfrm>
          <a:prstGeom prst="flowChartPredefinedProcess">
            <a:avLst/>
          </a:prstGeom>
          <a:solidFill>
            <a:srgbClr val="FFFF00"/>
          </a:solidFill>
          <a:ln w="3175">
            <a:solidFill>
              <a:schemeClr val="tx1"/>
            </a:solidFill>
            <a:headEnd/>
            <a:tailEnd/>
          </a:ln>
          <a:effectLst/>
        </p:spPr>
        <p:style>
          <a:lnRef idx="1">
            <a:schemeClr val="accent5"/>
          </a:lnRef>
          <a:fillRef idx="2">
            <a:schemeClr val="accent5"/>
          </a:fillRef>
          <a:effectRef idx="1">
            <a:schemeClr val="accent5"/>
          </a:effectRef>
          <a:fontRef idx="minor">
            <a:schemeClr val="dk1"/>
          </a:fontRef>
        </p:style>
        <p:txBody>
          <a:bodyPr wrap="square" lIns="36000" tIns="36000" rIns="36000" bIns="36000" rtlCol="0" anchor="ctr" anchorCtr="0"/>
          <a:lstStyle/>
          <a:p>
            <a:pPr algn="ctr">
              <a:spcBef>
                <a:spcPct val="20000"/>
              </a:spcBef>
            </a:pPr>
            <a:r>
              <a:rPr lang="zh-CN" altLang="en-US" sz="800" dirty="0">
                <a:solidFill>
                  <a:prstClr val="black"/>
                </a:solidFill>
                <a:latin typeface="微软雅黑" pitchFamily="34" charset="-122"/>
                <a:ea typeface="微软雅黑" pitchFamily="34" charset="-122"/>
              </a:rPr>
              <a:t>缺件处理流程</a:t>
            </a:r>
          </a:p>
        </p:txBody>
      </p:sp>
      <p:sp>
        <p:nvSpPr>
          <p:cNvPr id="155" name="流程图: 预定义过程 154"/>
          <p:cNvSpPr/>
          <p:nvPr/>
        </p:nvSpPr>
        <p:spPr bwMode="auto">
          <a:xfrm>
            <a:off x="6390675" y="5013216"/>
            <a:ext cx="720000" cy="360000"/>
          </a:xfrm>
          <a:prstGeom prst="flowChartPredefinedProcess">
            <a:avLst/>
          </a:prstGeom>
          <a:solidFill>
            <a:schemeClr val="accent6"/>
          </a:solidFill>
          <a:ln w="3175">
            <a:solidFill>
              <a:schemeClr val="tx1"/>
            </a:solidFill>
            <a:headEnd/>
            <a:tailEnd/>
          </a:ln>
          <a:effectLst/>
        </p:spPr>
        <p:style>
          <a:lnRef idx="1">
            <a:schemeClr val="accent5"/>
          </a:lnRef>
          <a:fillRef idx="2">
            <a:schemeClr val="accent5"/>
          </a:fillRef>
          <a:effectRef idx="1">
            <a:schemeClr val="accent5"/>
          </a:effectRef>
          <a:fontRef idx="minor">
            <a:schemeClr val="dk1"/>
          </a:fontRef>
        </p:style>
        <p:txBody>
          <a:bodyPr wrap="square" lIns="36000" tIns="36000" rIns="36000" bIns="36000" rtlCol="0" anchor="ctr" anchorCtr="0"/>
          <a:lstStyle/>
          <a:p>
            <a:pPr algn="ctr">
              <a:spcBef>
                <a:spcPct val="20000"/>
              </a:spcBef>
            </a:pPr>
            <a:r>
              <a:rPr lang="zh-CN" altLang="en-US" sz="800" dirty="0">
                <a:solidFill>
                  <a:prstClr val="black"/>
                </a:solidFill>
                <a:latin typeface="微软雅黑" pitchFamily="34" charset="-122"/>
                <a:ea typeface="微软雅黑" pitchFamily="34" charset="-122"/>
              </a:rPr>
              <a:t>国际主机销售发货流程</a:t>
            </a:r>
          </a:p>
        </p:txBody>
      </p:sp>
      <p:cxnSp>
        <p:nvCxnSpPr>
          <p:cNvPr id="158" name="肘形连接符 157"/>
          <p:cNvCxnSpPr>
            <a:stCxn id="144" idx="2"/>
            <a:endCxn id="146" idx="0"/>
          </p:cNvCxnSpPr>
          <p:nvPr/>
        </p:nvCxnSpPr>
        <p:spPr bwMode="auto">
          <a:xfrm rot="5400000">
            <a:off x="6520711" y="2854416"/>
            <a:ext cx="391675" cy="919226"/>
          </a:xfrm>
          <a:prstGeom prst="bentConnector3">
            <a:avLst>
              <a:gd name="adj1" fmla="val 50000"/>
            </a:avLst>
          </a:prstGeom>
          <a:solidFill>
            <a:schemeClr val="bg1"/>
          </a:solidFill>
          <a:ln w="12700">
            <a:solidFill>
              <a:schemeClr val="tx1"/>
            </a:solidFill>
            <a:headEnd type="none"/>
            <a:tailEnd type="triangle"/>
          </a:ln>
          <a:effectLst/>
        </p:spPr>
        <p:style>
          <a:lnRef idx="1">
            <a:schemeClr val="accent5"/>
          </a:lnRef>
          <a:fillRef idx="2">
            <a:schemeClr val="accent5"/>
          </a:fillRef>
          <a:effectRef idx="1">
            <a:schemeClr val="accent5"/>
          </a:effectRef>
          <a:fontRef idx="minor">
            <a:schemeClr val="dk1"/>
          </a:fontRef>
        </p:style>
      </p:cxnSp>
      <p:cxnSp>
        <p:nvCxnSpPr>
          <p:cNvPr id="159" name="肘形连接符 158"/>
          <p:cNvCxnSpPr>
            <a:stCxn id="102" idx="2"/>
            <a:endCxn id="146" idx="0"/>
          </p:cNvCxnSpPr>
          <p:nvPr/>
        </p:nvCxnSpPr>
        <p:spPr bwMode="auto">
          <a:xfrm rot="16200000" flipH="1">
            <a:off x="5601485" y="2854416"/>
            <a:ext cx="391675" cy="919226"/>
          </a:xfrm>
          <a:prstGeom prst="bentConnector3">
            <a:avLst>
              <a:gd name="adj1" fmla="val 50000"/>
            </a:avLst>
          </a:prstGeom>
          <a:solidFill>
            <a:schemeClr val="bg1"/>
          </a:solidFill>
          <a:ln w="12700">
            <a:solidFill>
              <a:schemeClr val="tx1"/>
            </a:solidFill>
            <a:headEnd type="none"/>
            <a:tailEnd type="triangle"/>
          </a:ln>
          <a:effectLst/>
        </p:spPr>
        <p:style>
          <a:lnRef idx="1">
            <a:schemeClr val="accent5"/>
          </a:lnRef>
          <a:fillRef idx="2">
            <a:schemeClr val="accent5"/>
          </a:fillRef>
          <a:effectRef idx="1">
            <a:schemeClr val="accent5"/>
          </a:effectRef>
          <a:fontRef idx="minor">
            <a:schemeClr val="dk1"/>
          </a:fontRef>
        </p:style>
      </p:cxnSp>
      <p:sp>
        <p:nvSpPr>
          <p:cNvPr id="160" name="流程图: 预定义过程 159"/>
          <p:cNvSpPr/>
          <p:nvPr/>
        </p:nvSpPr>
        <p:spPr bwMode="auto">
          <a:xfrm>
            <a:off x="4977708" y="4261542"/>
            <a:ext cx="720000" cy="360000"/>
          </a:xfrm>
          <a:prstGeom prst="flowChartPredefinedProcess">
            <a:avLst/>
          </a:prstGeom>
          <a:solidFill>
            <a:schemeClr val="accent6"/>
          </a:solidFill>
          <a:ln w="3175">
            <a:solidFill>
              <a:schemeClr val="tx1"/>
            </a:solidFill>
            <a:headEnd/>
            <a:tailEnd/>
          </a:ln>
          <a:effectLst/>
        </p:spPr>
        <p:style>
          <a:lnRef idx="1">
            <a:schemeClr val="accent5"/>
          </a:lnRef>
          <a:fillRef idx="2">
            <a:schemeClr val="accent5"/>
          </a:fillRef>
          <a:effectRef idx="1">
            <a:schemeClr val="accent5"/>
          </a:effectRef>
          <a:fontRef idx="minor">
            <a:schemeClr val="dk1"/>
          </a:fontRef>
        </p:style>
        <p:txBody>
          <a:bodyPr wrap="square" lIns="36000" tIns="36000" rIns="36000" bIns="36000" rtlCol="0" anchor="ctr" anchorCtr="0"/>
          <a:lstStyle/>
          <a:p>
            <a:pPr algn="ctr">
              <a:spcBef>
                <a:spcPct val="20000"/>
              </a:spcBef>
            </a:pPr>
            <a:r>
              <a:rPr lang="zh-CN" altLang="en-US" sz="800" dirty="0">
                <a:solidFill>
                  <a:prstClr val="black"/>
                </a:solidFill>
                <a:latin typeface="微软雅黑" pitchFamily="34" charset="-122"/>
                <a:ea typeface="微软雅黑" pitchFamily="34" charset="-122"/>
              </a:rPr>
              <a:t>量产业务</a:t>
            </a:r>
          </a:p>
        </p:txBody>
      </p:sp>
      <p:cxnSp>
        <p:nvCxnSpPr>
          <p:cNvPr id="210" name="肘形连接符 209"/>
          <p:cNvCxnSpPr>
            <a:stCxn id="98" idx="2"/>
            <a:endCxn id="102" idx="0"/>
          </p:cNvCxnSpPr>
          <p:nvPr/>
        </p:nvCxnSpPr>
        <p:spPr bwMode="auto">
          <a:xfrm rot="5400000">
            <a:off x="5601485" y="2102741"/>
            <a:ext cx="391675" cy="919226"/>
          </a:xfrm>
          <a:prstGeom prst="bentConnector3">
            <a:avLst>
              <a:gd name="adj1" fmla="val 50000"/>
            </a:avLst>
          </a:prstGeom>
          <a:solidFill>
            <a:schemeClr val="bg1"/>
          </a:solidFill>
          <a:ln w="12700">
            <a:solidFill>
              <a:schemeClr val="tx1"/>
            </a:solidFill>
            <a:headEnd type="none"/>
            <a:tailEnd type="triangle"/>
          </a:ln>
          <a:effectLst/>
        </p:spPr>
        <p:style>
          <a:lnRef idx="1">
            <a:schemeClr val="accent5"/>
          </a:lnRef>
          <a:fillRef idx="2">
            <a:schemeClr val="accent5"/>
          </a:fillRef>
          <a:effectRef idx="1">
            <a:schemeClr val="accent5"/>
          </a:effectRef>
          <a:fontRef idx="minor">
            <a:schemeClr val="dk1"/>
          </a:fontRef>
        </p:style>
      </p:cxnSp>
      <p:cxnSp>
        <p:nvCxnSpPr>
          <p:cNvPr id="215" name="肘形连接符 214"/>
          <p:cNvCxnSpPr>
            <a:stCxn id="98" idx="2"/>
            <a:endCxn id="144" idx="0"/>
          </p:cNvCxnSpPr>
          <p:nvPr/>
        </p:nvCxnSpPr>
        <p:spPr bwMode="auto">
          <a:xfrm rot="16200000" flipH="1">
            <a:off x="6520711" y="2102741"/>
            <a:ext cx="391675" cy="919226"/>
          </a:xfrm>
          <a:prstGeom prst="bentConnector3">
            <a:avLst>
              <a:gd name="adj1" fmla="val 50000"/>
            </a:avLst>
          </a:prstGeom>
          <a:solidFill>
            <a:schemeClr val="bg1"/>
          </a:solidFill>
          <a:ln w="12700">
            <a:solidFill>
              <a:schemeClr val="tx1"/>
            </a:solidFill>
            <a:headEnd type="none"/>
            <a:tailEnd type="triangle"/>
          </a:ln>
          <a:effectLst/>
        </p:spPr>
        <p:style>
          <a:lnRef idx="1">
            <a:schemeClr val="accent5"/>
          </a:lnRef>
          <a:fillRef idx="2">
            <a:schemeClr val="accent5"/>
          </a:fillRef>
          <a:effectRef idx="1">
            <a:schemeClr val="accent5"/>
          </a:effectRef>
          <a:fontRef idx="minor">
            <a:schemeClr val="dk1"/>
          </a:fontRef>
        </p:style>
      </p:cxnSp>
      <p:cxnSp>
        <p:nvCxnSpPr>
          <p:cNvPr id="218" name="肘形连接符 217"/>
          <p:cNvCxnSpPr>
            <a:stCxn id="146" idx="2"/>
            <a:endCxn id="160" idx="0"/>
          </p:cNvCxnSpPr>
          <p:nvPr/>
        </p:nvCxnSpPr>
        <p:spPr bwMode="auto">
          <a:xfrm rot="5400000">
            <a:off x="5601485" y="3606091"/>
            <a:ext cx="391675" cy="919226"/>
          </a:xfrm>
          <a:prstGeom prst="bentConnector3">
            <a:avLst>
              <a:gd name="adj1" fmla="val 50000"/>
            </a:avLst>
          </a:prstGeom>
          <a:solidFill>
            <a:schemeClr val="bg1"/>
          </a:solidFill>
          <a:ln w="12700">
            <a:solidFill>
              <a:schemeClr val="tx1"/>
            </a:solidFill>
            <a:headEnd type="none"/>
            <a:tailEnd type="triangle"/>
          </a:ln>
          <a:effectLst/>
        </p:spPr>
        <p:style>
          <a:lnRef idx="1">
            <a:schemeClr val="accent5"/>
          </a:lnRef>
          <a:fillRef idx="2">
            <a:schemeClr val="accent5"/>
          </a:fillRef>
          <a:effectRef idx="1">
            <a:schemeClr val="accent5"/>
          </a:effectRef>
          <a:fontRef idx="minor">
            <a:schemeClr val="dk1"/>
          </a:fontRef>
        </p:style>
      </p:cxnSp>
      <p:cxnSp>
        <p:nvCxnSpPr>
          <p:cNvPr id="224" name="肘形连接符 223"/>
          <p:cNvCxnSpPr>
            <a:stCxn id="146" idx="2"/>
            <a:endCxn id="145" idx="0"/>
          </p:cNvCxnSpPr>
          <p:nvPr/>
        </p:nvCxnSpPr>
        <p:spPr bwMode="auto">
          <a:xfrm rot="16200000" flipH="1">
            <a:off x="6520711" y="3606091"/>
            <a:ext cx="391675" cy="919226"/>
          </a:xfrm>
          <a:prstGeom prst="bentConnector3">
            <a:avLst>
              <a:gd name="adj1" fmla="val 50000"/>
            </a:avLst>
          </a:prstGeom>
          <a:solidFill>
            <a:schemeClr val="bg1"/>
          </a:solidFill>
          <a:ln w="12700">
            <a:solidFill>
              <a:schemeClr val="tx1"/>
            </a:solidFill>
            <a:headEnd type="none"/>
            <a:tailEnd type="triangle"/>
          </a:ln>
          <a:effectLst/>
        </p:spPr>
        <p:style>
          <a:lnRef idx="1">
            <a:schemeClr val="accent5"/>
          </a:lnRef>
          <a:fillRef idx="2">
            <a:schemeClr val="accent5"/>
          </a:fillRef>
          <a:effectRef idx="1">
            <a:schemeClr val="accent5"/>
          </a:effectRef>
          <a:fontRef idx="minor">
            <a:schemeClr val="dk1"/>
          </a:fontRef>
        </p:style>
      </p:cxnSp>
      <p:cxnSp>
        <p:nvCxnSpPr>
          <p:cNvPr id="227" name="肘形连接符 226"/>
          <p:cNvCxnSpPr>
            <a:stCxn id="160" idx="2"/>
            <a:endCxn id="143" idx="0"/>
          </p:cNvCxnSpPr>
          <p:nvPr/>
        </p:nvCxnSpPr>
        <p:spPr bwMode="auto">
          <a:xfrm rot="16200000" flipH="1">
            <a:off x="5376114" y="4583136"/>
            <a:ext cx="391674" cy="468486"/>
          </a:xfrm>
          <a:prstGeom prst="bentConnector3">
            <a:avLst>
              <a:gd name="adj1" fmla="val 50000"/>
            </a:avLst>
          </a:prstGeom>
          <a:solidFill>
            <a:schemeClr val="bg1"/>
          </a:solidFill>
          <a:ln w="12700">
            <a:solidFill>
              <a:schemeClr val="tx1"/>
            </a:solidFill>
            <a:headEnd type="none"/>
            <a:tailEnd type="triangle"/>
          </a:ln>
          <a:effectLst/>
        </p:spPr>
        <p:style>
          <a:lnRef idx="1">
            <a:schemeClr val="accent5"/>
          </a:lnRef>
          <a:fillRef idx="2">
            <a:schemeClr val="accent5"/>
          </a:fillRef>
          <a:effectRef idx="1">
            <a:schemeClr val="accent5"/>
          </a:effectRef>
          <a:fontRef idx="minor">
            <a:schemeClr val="dk1"/>
          </a:fontRef>
        </p:style>
      </p:cxnSp>
      <p:cxnSp>
        <p:nvCxnSpPr>
          <p:cNvPr id="230" name="肘形连接符 229"/>
          <p:cNvCxnSpPr>
            <a:stCxn id="160" idx="2"/>
            <a:endCxn id="155" idx="0"/>
          </p:cNvCxnSpPr>
          <p:nvPr/>
        </p:nvCxnSpPr>
        <p:spPr bwMode="auto">
          <a:xfrm rot="16200000" flipH="1">
            <a:off x="5848354" y="4110896"/>
            <a:ext cx="391674" cy="1412967"/>
          </a:xfrm>
          <a:prstGeom prst="bentConnector3">
            <a:avLst>
              <a:gd name="adj1" fmla="val 50000"/>
            </a:avLst>
          </a:prstGeom>
          <a:solidFill>
            <a:schemeClr val="bg1"/>
          </a:solidFill>
          <a:ln w="12700">
            <a:solidFill>
              <a:schemeClr val="tx1"/>
            </a:solidFill>
            <a:headEnd type="none"/>
            <a:tailEnd type="triangle"/>
          </a:ln>
          <a:effectLst/>
        </p:spPr>
        <p:style>
          <a:lnRef idx="1">
            <a:schemeClr val="accent5"/>
          </a:lnRef>
          <a:fillRef idx="2">
            <a:schemeClr val="accent5"/>
          </a:fillRef>
          <a:effectRef idx="1">
            <a:schemeClr val="accent5"/>
          </a:effectRef>
          <a:fontRef idx="minor">
            <a:schemeClr val="dk1"/>
          </a:fontRef>
        </p:style>
      </p:cxnSp>
      <p:cxnSp>
        <p:nvCxnSpPr>
          <p:cNvPr id="233" name="肘形连接符 232"/>
          <p:cNvCxnSpPr>
            <a:stCxn id="108" idx="2"/>
            <a:endCxn id="143" idx="0"/>
          </p:cNvCxnSpPr>
          <p:nvPr/>
        </p:nvCxnSpPr>
        <p:spPr bwMode="auto">
          <a:xfrm rot="5400000">
            <a:off x="5835727" y="4592009"/>
            <a:ext cx="391674" cy="450740"/>
          </a:xfrm>
          <a:prstGeom prst="bentConnector3">
            <a:avLst>
              <a:gd name="adj1" fmla="val 50000"/>
            </a:avLst>
          </a:prstGeom>
          <a:solidFill>
            <a:schemeClr val="bg1"/>
          </a:solidFill>
          <a:ln w="12700">
            <a:solidFill>
              <a:schemeClr val="tx1"/>
            </a:solidFill>
            <a:headEnd type="none"/>
            <a:tailEnd type="triangle"/>
          </a:ln>
          <a:effectLst/>
        </p:spPr>
        <p:style>
          <a:lnRef idx="1">
            <a:schemeClr val="accent5"/>
          </a:lnRef>
          <a:fillRef idx="2">
            <a:schemeClr val="accent5"/>
          </a:fillRef>
          <a:effectRef idx="1">
            <a:schemeClr val="accent5"/>
          </a:effectRef>
          <a:fontRef idx="minor">
            <a:schemeClr val="dk1"/>
          </a:fontRef>
        </p:style>
      </p:cxnSp>
      <p:cxnSp>
        <p:nvCxnSpPr>
          <p:cNvPr id="236" name="肘形连接符 235"/>
          <p:cNvCxnSpPr>
            <a:stCxn id="108" idx="2"/>
            <a:endCxn id="155" idx="0"/>
          </p:cNvCxnSpPr>
          <p:nvPr/>
        </p:nvCxnSpPr>
        <p:spPr bwMode="auto">
          <a:xfrm rot="16200000" flipH="1">
            <a:off x="6307967" y="4570509"/>
            <a:ext cx="391674" cy="493741"/>
          </a:xfrm>
          <a:prstGeom prst="bentConnector3">
            <a:avLst>
              <a:gd name="adj1" fmla="val 50000"/>
            </a:avLst>
          </a:prstGeom>
          <a:solidFill>
            <a:schemeClr val="bg1"/>
          </a:solidFill>
          <a:ln w="12700">
            <a:solidFill>
              <a:schemeClr val="tx1"/>
            </a:solidFill>
            <a:headEnd type="none"/>
            <a:tailEnd type="triangle"/>
          </a:ln>
          <a:effectLst/>
        </p:spPr>
        <p:style>
          <a:lnRef idx="1">
            <a:schemeClr val="accent5"/>
          </a:lnRef>
          <a:fillRef idx="2">
            <a:schemeClr val="accent5"/>
          </a:fillRef>
          <a:effectRef idx="1">
            <a:schemeClr val="accent5"/>
          </a:effectRef>
          <a:fontRef idx="minor">
            <a:schemeClr val="dk1"/>
          </a:fontRef>
        </p:style>
      </p:cxnSp>
      <p:cxnSp>
        <p:nvCxnSpPr>
          <p:cNvPr id="239" name="肘形连接符 238"/>
          <p:cNvCxnSpPr>
            <a:stCxn id="145" idx="2"/>
            <a:endCxn id="143" idx="0"/>
          </p:cNvCxnSpPr>
          <p:nvPr/>
        </p:nvCxnSpPr>
        <p:spPr bwMode="auto">
          <a:xfrm rot="5400000">
            <a:off x="6295340" y="4132396"/>
            <a:ext cx="391674" cy="1369966"/>
          </a:xfrm>
          <a:prstGeom prst="bentConnector3">
            <a:avLst>
              <a:gd name="adj1" fmla="val 50000"/>
            </a:avLst>
          </a:prstGeom>
          <a:solidFill>
            <a:schemeClr val="bg1"/>
          </a:solidFill>
          <a:ln w="12700">
            <a:solidFill>
              <a:schemeClr val="tx1"/>
            </a:solidFill>
            <a:headEnd type="none"/>
            <a:tailEnd type="triangle"/>
          </a:ln>
          <a:effectLst/>
        </p:spPr>
        <p:style>
          <a:lnRef idx="1">
            <a:schemeClr val="accent5"/>
          </a:lnRef>
          <a:fillRef idx="2">
            <a:schemeClr val="accent5"/>
          </a:fillRef>
          <a:effectRef idx="1">
            <a:schemeClr val="accent5"/>
          </a:effectRef>
          <a:fontRef idx="minor">
            <a:schemeClr val="dk1"/>
          </a:fontRef>
        </p:style>
      </p:cxnSp>
      <p:cxnSp>
        <p:nvCxnSpPr>
          <p:cNvPr id="242" name="肘形连接符 241"/>
          <p:cNvCxnSpPr>
            <a:stCxn id="145" idx="2"/>
            <a:endCxn id="155" idx="0"/>
          </p:cNvCxnSpPr>
          <p:nvPr/>
        </p:nvCxnSpPr>
        <p:spPr bwMode="auto">
          <a:xfrm rot="5400000">
            <a:off x="6767581" y="4604638"/>
            <a:ext cx="391674" cy="425485"/>
          </a:xfrm>
          <a:prstGeom prst="bentConnector3">
            <a:avLst>
              <a:gd name="adj1" fmla="val 50000"/>
            </a:avLst>
          </a:prstGeom>
          <a:solidFill>
            <a:schemeClr val="bg1"/>
          </a:solidFill>
          <a:ln w="12700">
            <a:solidFill>
              <a:schemeClr val="tx1"/>
            </a:solidFill>
            <a:headEnd type="none"/>
            <a:tailEnd type="triangle"/>
          </a:ln>
          <a:effectLst/>
        </p:spPr>
        <p:style>
          <a:lnRef idx="1">
            <a:schemeClr val="accent5"/>
          </a:lnRef>
          <a:fillRef idx="2">
            <a:schemeClr val="accent5"/>
          </a:fillRef>
          <a:effectRef idx="1">
            <a:schemeClr val="accent5"/>
          </a:effectRef>
          <a:fontRef idx="minor">
            <a:schemeClr val="dk1"/>
          </a:fontRef>
        </p:style>
      </p:cxnSp>
      <p:sp>
        <p:nvSpPr>
          <p:cNvPr id="291" name="流程图: 预定义过程 290"/>
          <p:cNvSpPr/>
          <p:nvPr/>
        </p:nvSpPr>
        <p:spPr bwMode="auto">
          <a:xfrm>
            <a:off x="8599402" y="5013216"/>
            <a:ext cx="720000" cy="360000"/>
          </a:xfrm>
          <a:prstGeom prst="flowChartPredefinedProcess">
            <a:avLst/>
          </a:prstGeom>
          <a:solidFill>
            <a:schemeClr val="accent1">
              <a:lumMod val="20000"/>
              <a:lumOff val="80000"/>
            </a:schemeClr>
          </a:solidFill>
          <a:ln w="3175">
            <a:solidFill>
              <a:schemeClr val="tx1"/>
            </a:solidFill>
            <a:headEnd/>
            <a:tailEnd/>
          </a:ln>
          <a:effectLst/>
        </p:spPr>
        <p:style>
          <a:lnRef idx="1">
            <a:schemeClr val="accent5"/>
          </a:lnRef>
          <a:fillRef idx="2">
            <a:schemeClr val="accent5"/>
          </a:fillRef>
          <a:effectRef idx="1">
            <a:schemeClr val="accent5"/>
          </a:effectRef>
          <a:fontRef idx="minor">
            <a:schemeClr val="dk1"/>
          </a:fontRef>
        </p:style>
        <p:txBody>
          <a:bodyPr wrap="square" lIns="36000" tIns="36000" rIns="36000" bIns="36000" rtlCol="0" anchor="ctr" anchorCtr="0"/>
          <a:lstStyle/>
          <a:p>
            <a:pPr algn="ctr">
              <a:spcBef>
                <a:spcPct val="20000"/>
              </a:spcBef>
            </a:pPr>
            <a:r>
              <a:rPr lang="zh-CN" altLang="en-US" sz="800" dirty="0">
                <a:solidFill>
                  <a:schemeClr val="tx1"/>
                </a:solidFill>
                <a:latin typeface="微软雅黑" pitchFamily="34" charset="-122"/>
                <a:ea typeface="微软雅黑" pitchFamily="34" charset="-122"/>
              </a:rPr>
              <a:t>仓库盘点</a:t>
            </a:r>
          </a:p>
        </p:txBody>
      </p:sp>
      <p:sp>
        <p:nvSpPr>
          <p:cNvPr id="292" name="流程图: 预定义过程 291"/>
          <p:cNvSpPr/>
          <p:nvPr/>
        </p:nvSpPr>
        <p:spPr bwMode="auto">
          <a:xfrm>
            <a:off x="9516470" y="2006517"/>
            <a:ext cx="720000" cy="360000"/>
          </a:xfrm>
          <a:prstGeom prst="flowChartPredefinedProcess">
            <a:avLst/>
          </a:prstGeom>
          <a:solidFill>
            <a:schemeClr val="accent1">
              <a:lumMod val="20000"/>
              <a:lumOff val="80000"/>
            </a:schemeClr>
          </a:solidFill>
          <a:ln w="3175">
            <a:solidFill>
              <a:schemeClr val="tx1"/>
            </a:solidFill>
            <a:headEnd/>
            <a:tailEnd/>
          </a:ln>
          <a:effectLst/>
        </p:spPr>
        <p:style>
          <a:lnRef idx="1">
            <a:schemeClr val="accent5"/>
          </a:lnRef>
          <a:fillRef idx="2">
            <a:schemeClr val="accent5"/>
          </a:fillRef>
          <a:effectRef idx="1">
            <a:schemeClr val="accent5"/>
          </a:effectRef>
          <a:fontRef idx="minor">
            <a:schemeClr val="dk1"/>
          </a:fontRef>
        </p:style>
        <p:txBody>
          <a:bodyPr wrap="square" lIns="36000" tIns="36000" rIns="36000" bIns="36000" rtlCol="0" anchor="ctr" anchorCtr="0"/>
          <a:lstStyle/>
          <a:p>
            <a:pPr algn="ctr">
              <a:spcBef>
                <a:spcPct val="20000"/>
              </a:spcBef>
            </a:pPr>
            <a:r>
              <a:rPr lang="zh-CN" altLang="en-US" sz="800" dirty="0">
                <a:solidFill>
                  <a:schemeClr val="tx1"/>
                </a:solidFill>
                <a:latin typeface="微软雅黑" pitchFamily="34" charset="-122"/>
                <a:ea typeface="微软雅黑" pitchFamily="34" charset="-122"/>
              </a:rPr>
              <a:t>工厂间转储</a:t>
            </a:r>
          </a:p>
        </p:txBody>
      </p:sp>
      <p:sp>
        <p:nvSpPr>
          <p:cNvPr id="293" name="流程图: 预定义过程 292"/>
          <p:cNvSpPr/>
          <p:nvPr/>
        </p:nvSpPr>
        <p:spPr bwMode="auto">
          <a:xfrm>
            <a:off x="9516470" y="2758192"/>
            <a:ext cx="720000" cy="360000"/>
          </a:xfrm>
          <a:prstGeom prst="flowChartPredefinedProcess">
            <a:avLst/>
          </a:prstGeom>
          <a:solidFill>
            <a:schemeClr val="accent1">
              <a:lumMod val="20000"/>
              <a:lumOff val="80000"/>
            </a:schemeClr>
          </a:solidFill>
          <a:ln w="3175">
            <a:solidFill>
              <a:schemeClr val="tx1"/>
            </a:solidFill>
            <a:headEnd/>
            <a:tailEnd/>
          </a:ln>
          <a:effectLst/>
        </p:spPr>
        <p:style>
          <a:lnRef idx="1">
            <a:schemeClr val="accent5"/>
          </a:lnRef>
          <a:fillRef idx="2">
            <a:schemeClr val="accent5"/>
          </a:fillRef>
          <a:effectRef idx="1">
            <a:schemeClr val="accent5"/>
          </a:effectRef>
          <a:fontRef idx="minor">
            <a:schemeClr val="dk1"/>
          </a:fontRef>
        </p:style>
        <p:txBody>
          <a:bodyPr wrap="square" lIns="36000" tIns="36000" rIns="36000" bIns="36000" rtlCol="0" anchor="ctr" anchorCtr="0"/>
          <a:lstStyle/>
          <a:p>
            <a:pPr algn="ctr">
              <a:spcBef>
                <a:spcPct val="20000"/>
              </a:spcBef>
            </a:pPr>
            <a:r>
              <a:rPr lang="zh-CN" altLang="en-US" sz="800" dirty="0">
                <a:solidFill>
                  <a:schemeClr val="tx1"/>
                </a:solidFill>
                <a:latin typeface="微软雅黑" pitchFamily="34" charset="-122"/>
                <a:ea typeface="微软雅黑" pitchFamily="34" charset="-122"/>
              </a:rPr>
              <a:t>呆滞物料处理流程</a:t>
            </a:r>
          </a:p>
        </p:txBody>
      </p:sp>
      <p:sp>
        <p:nvSpPr>
          <p:cNvPr id="294" name="流程图: 预定义过程 293"/>
          <p:cNvSpPr/>
          <p:nvPr/>
        </p:nvSpPr>
        <p:spPr bwMode="auto">
          <a:xfrm>
            <a:off x="8599402" y="3509867"/>
            <a:ext cx="720000" cy="360000"/>
          </a:xfrm>
          <a:prstGeom prst="flowChartPredefinedProcess">
            <a:avLst/>
          </a:prstGeom>
          <a:solidFill>
            <a:schemeClr val="accent1">
              <a:lumMod val="20000"/>
              <a:lumOff val="80000"/>
            </a:schemeClr>
          </a:solidFill>
          <a:ln w="3175">
            <a:solidFill>
              <a:schemeClr val="tx1"/>
            </a:solidFill>
            <a:headEnd/>
            <a:tailEnd/>
          </a:ln>
          <a:effectLst/>
        </p:spPr>
        <p:style>
          <a:lnRef idx="1">
            <a:schemeClr val="accent5"/>
          </a:lnRef>
          <a:fillRef idx="2">
            <a:schemeClr val="accent5"/>
          </a:fillRef>
          <a:effectRef idx="1">
            <a:schemeClr val="accent5"/>
          </a:effectRef>
          <a:fontRef idx="minor">
            <a:schemeClr val="dk1"/>
          </a:fontRef>
        </p:style>
        <p:txBody>
          <a:bodyPr wrap="square" lIns="36000" tIns="36000" rIns="36000" bIns="36000" rtlCol="0" anchor="ctr" anchorCtr="0"/>
          <a:lstStyle/>
          <a:p>
            <a:pPr algn="ctr">
              <a:spcBef>
                <a:spcPct val="20000"/>
              </a:spcBef>
            </a:pPr>
            <a:r>
              <a:rPr lang="zh-CN" altLang="en-US" sz="800" dirty="0">
                <a:solidFill>
                  <a:schemeClr val="tx1"/>
                </a:solidFill>
                <a:latin typeface="微软雅黑" pitchFamily="34" charset="-122"/>
                <a:ea typeface="微软雅黑" pitchFamily="34" charset="-122"/>
              </a:rPr>
              <a:t>物料报废流程</a:t>
            </a:r>
          </a:p>
        </p:txBody>
      </p:sp>
      <p:sp>
        <p:nvSpPr>
          <p:cNvPr id="296" name="流程图: 预定义过程 295"/>
          <p:cNvSpPr/>
          <p:nvPr/>
        </p:nvSpPr>
        <p:spPr bwMode="auto">
          <a:xfrm>
            <a:off x="8599402" y="4261542"/>
            <a:ext cx="720000" cy="360000"/>
          </a:xfrm>
          <a:prstGeom prst="flowChartPredefinedProcess">
            <a:avLst/>
          </a:prstGeom>
          <a:solidFill>
            <a:schemeClr val="accent1">
              <a:lumMod val="20000"/>
              <a:lumOff val="80000"/>
            </a:schemeClr>
          </a:solidFill>
          <a:ln w="3175">
            <a:solidFill>
              <a:schemeClr val="tx1"/>
            </a:solidFill>
            <a:headEnd/>
            <a:tailEnd/>
          </a:ln>
          <a:effectLst/>
        </p:spPr>
        <p:style>
          <a:lnRef idx="1">
            <a:schemeClr val="accent5"/>
          </a:lnRef>
          <a:fillRef idx="2">
            <a:schemeClr val="accent5"/>
          </a:fillRef>
          <a:effectRef idx="1">
            <a:schemeClr val="accent5"/>
          </a:effectRef>
          <a:fontRef idx="minor">
            <a:schemeClr val="dk1"/>
          </a:fontRef>
        </p:style>
        <p:txBody>
          <a:bodyPr wrap="square" lIns="36000" tIns="36000" rIns="36000" bIns="36000" rtlCol="0" anchor="ctr" anchorCtr="0"/>
          <a:lstStyle/>
          <a:p>
            <a:pPr algn="ctr">
              <a:spcBef>
                <a:spcPct val="20000"/>
              </a:spcBef>
            </a:pPr>
            <a:r>
              <a:rPr lang="zh-CN" altLang="en-US" sz="800" dirty="0">
                <a:solidFill>
                  <a:schemeClr val="tx1"/>
                </a:solidFill>
                <a:latin typeface="微软雅黑" pitchFamily="34" charset="-122"/>
                <a:ea typeface="微软雅黑" pitchFamily="34" charset="-122"/>
              </a:rPr>
              <a:t>废料处理流程</a:t>
            </a:r>
          </a:p>
        </p:txBody>
      </p:sp>
      <p:sp>
        <p:nvSpPr>
          <p:cNvPr id="297" name="流程图: 预定义过程 296"/>
          <p:cNvSpPr/>
          <p:nvPr/>
        </p:nvSpPr>
        <p:spPr bwMode="auto">
          <a:xfrm>
            <a:off x="7680176" y="2758192"/>
            <a:ext cx="720000" cy="360000"/>
          </a:xfrm>
          <a:prstGeom prst="flowChartPredefinedProcess">
            <a:avLst/>
          </a:prstGeom>
          <a:solidFill>
            <a:schemeClr val="accent1">
              <a:lumMod val="20000"/>
              <a:lumOff val="80000"/>
            </a:schemeClr>
          </a:solidFill>
          <a:ln w="3175">
            <a:solidFill>
              <a:schemeClr val="tx1"/>
            </a:solidFill>
            <a:headEnd/>
            <a:tailEnd/>
          </a:ln>
          <a:effectLst/>
        </p:spPr>
        <p:style>
          <a:lnRef idx="1">
            <a:schemeClr val="accent5"/>
          </a:lnRef>
          <a:fillRef idx="2">
            <a:schemeClr val="accent5"/>
          </a:fillRef>
          <a:effectRef idx="1">
            <a:schemeClr val="accent5"/>
          </a:effectRef>
          <a:fontRef idx="minor">
            <a:schemeClr val="dk1"/>
          </a:fontRef>
        </p:style>
        <p:txBody>
          <a:bodyPr wrap="square" lIns="36000" tIns="36000" rIns="36000" bIns="36000" rtlCol="0" anchor="ctr" anchorCtr="0"/>
          <a:lstStyle/>
          <a:p>
            <a:pPr algn="ctr">
              <a:spcBef>
                <a:spcPct val="20000"/>
              </a:spcBef>
            </a:pPr>
            <a:r>
              <a:rPr lang="zh-CN" altLang="en-US" sz="800" dirty="0">
                <a:solidFill>
                  <a:schemeClr val="tx1"/>
                </a:solidFill>
                <a:latin typeface="微软雅黑" pitchFamily="34" charset="-122"/>
                <a:ea typeface="微软雅黑" pitchFamily="34" charset="-122"/>
              </a:rPr>
              <a:t>物料工料废处理</a:t>
            </a:r>
          </a:p>
        </p:txBody>
      </p:sp>
      <p:sp>
        <p:nvSpPr>
          <p:cNvPr id="299" name="流程图: 预定义过程 298"/>
          <p:cNvSpPr/>
          <p:nvPr/>
        </p:nvSpPr>
        <p:spPr bwMode="auto">
          <a:xfrm>
            <a:off x="8599402" y="2006517"/>
            <a:ext cx="720000" cy="360000"/>
          </a:xfrm>
          <a:prstGeom prst="flowChartPredefinedProcess">
            <a:avLst/>
          </a:prstGeom>
          <a:solidFill>
            <a:schemeClr val="accent1">
              <a:lumMod val="20000"/>
              <a:lumOff val="80000"/>
            </a:schemeClr>
          </a:solidFill>
          <a:ln w="3175">
            <a:solidFill>
              <a:schemeClr val="tx1"/>
            </a:solidFill>
            <a:headEnd/>
            <a:tailEnd/>
          </a:ln>
          <a:effectLst/>
        </p:spPr>
        <p:style>
          <a:lnRef idx="1">
            <a:schemeClr val="accent5"/>
          </a:lnRef>
          <a:fillRef idx="2">
            <a:schemeClr val="accent5"/>
          </a:fillRef>
          <a:effectRef idx="1">
            <a:schemeClr val="accent5"/>
          </a:effectRef>
          <a:fontRef idx="minor">
            <a:schemeClr val="dk1"/>
          </a:fontRef>
        </p:style>
        <p:txBody>
          <a:bodyPr wrap="square" lIns="36000" tIns="36000" rIns="36000" bIns="36000" rtlCol="0" anchor="ctr" anchorCtr="0"/>
          <a:lstStyle/>
          <a:p>
            <a:pPr algn="ctr">
              <a:spcBef>
                <a:spcPct val="20000"/>
              </a:spcBef>
            </a:pPr>
            <a:r>
              <a:rPr lang="zh-CN" altLang="en-US" sz="800" dirty="0">
                <a:solidFill>
                  <a:schemeClr val="tx1"/>
                </a:solidFill>
                <a:latin typeface="微软雅黑" pitchFamily="34" charset="-122"/>
                <a:ea typeface="微软雅黑" pitchFamily="34" charset="-122"/>
              </a:rPr>
              <a:t>公司间转储</a:t>
            </a:r>
          </a:p>
        </p:txBody>
      </p:sp>
      <p:sp>
        <p:nvSpPr>
          <p:cNvPr id="300" name="流程图: 预定义过程 299"/>
          <p:cNvSpPr/>
          <p:nvPr/>
        </p:nvSpPr>
        <p:spPr bwMode="auto">
          <a:xfrm>
            <a:off x="8599402" y="2758192"/>
            <a:ext cx="720000" cy="360000"/>
          </a:xfrm>
          <a:prstGeom prst="flowChartPredefinedProcess">
            <a:avLst/>
          </a:prstGeom>
          <a:solidFill>
            <a:schemeClr val="accent1">
              <a:lumMod val="20000"/>
              <a:lumOff val="80000"/>
            </a:schemeClr>
          </a:solidFill>
          <a:ln w="3175">
            <a:solidFill>
              <a:schemeClr val="tx1"/>
            </a:solidFill>
            <a:headEnd/>
            <a:tailEnd/>
          </a:ln>
          <a:effectLst/>
        </p:spPr>
        <p:style>
          <a:lnRef idx="1">
            <a:schemeClr val="accent5"/>
          </a:lnRef>
          <a:fillRef idx="2">
            <a:schemeClr val="accent5"/>
          </a:fillRef>
          <a:effectRef idx="1">
            <a:schemeClr val="accent5"/>
          </a:effectRef>
          <a:fontRef idx="minor">
            <a:schemeClr val="dk1"/>
          </a:fontRef>
        </p:style>
        <p:txBody>
          <a:bodyPr wrap="square" lIns="36000" tIns="36000" rIns="36000" bIns="36000" rtlCol="0" anchor="ctr" anchorCtr="0"/>
          <a:lstStyle/>
          <a:p>
            <a:pPr algn="ctr">
              <a:spcBef>
                <a:spcPct val="20000"/>
              </a:spcBef>
            </a:pPr>
            <a:r>
              <a:rPr lang="zh-CN" altLang="en-US" sz="800" dirty="0">
                <a:solidFill>
                  <a:schemeClr val="tx1"/>
                </a:solidFill>
                <a:latin typeface="微软雅黑" pitchFamily="34" charset="-122"/>
                <a:ea typeface="微软雅黑" pitchFamily="34" charset="-122"/>
              </a:rPr>
              <a:t>不良品处理流程</a:t>
            </a:r>
          </a:p>
        </p:txBody>
      </p:sp>
      <p:sp>
        <p:nvSpPr>
          <p:cNvPr id="301" name="流程图: 预定义过程 300"/>
          <p:cNvSpPr/>
          <p:nvPr/>
        </p:nvSpPr>
        <p:spPr bwMode="auto">
          <a:xfrm>
            <a:off x="9516470" y="3509867"/>
            <a:ext cx="720000" cy="360000"/>
          </a:xfrm>
          <a:prstGeom prst="flowChartPredefinedProcess">
            <a:avLst/>
          </a:prstGeom>
          <a:solidFill>
            <a:schemeClr val="accent6"/>
          </a:solidFill>
          <a:ln w="3175">
            <a:solidFill>
              <a:schemeClr val="tx1"/>
            </a:solidFill>
            <a:headEnd/>
            <a:tailEnd/>
          </a:ln>
          <a:effectLst/>
        </p:spPr>
        <p:style>
          <a:lnRef idx="1">
            <a:schemeClr val="accent5"/>
          </a:lnRef>
          <a:fillRef idx="2">
            <a:schemeClr val="accent5"/>
          </a:fillRef>
          <a:effectRef idx="1">
            <a:schemeClr val="accent5"/>
          </a:effectRef>
          <a:fontRef idx="minor">
            <a:schemeClr val="dk1"/>
          </a:fontRef>
        </p:style>
        <p:txBody>
          <a:bodyPr wrap="square" lIns="36000" tIns="36000" rIns="36000" bIns="36000" rtlCol="0" anchor="ctr" anchorCtr="0"/>
          <a:lstStyle/>
          <a:p>
            <a:pPr algn="ctr">
              <a:spcBef>
                <a:spcPct val="20000"/>
              </a:spcBef>
            </a:pPr>
            <a:r>
              <a:rPr lang="zh-CN" altLang="en-US" sz="800" dirty="0">
                <a:solidFill>
                  <a:prstClr val="black"/>
                </a:solidFill>
                <a:latin typeface="微软雅黑" pitchFamily="34" charset="-122"/>
                <a:ea typeface="微软雅黑" pitchFamily="34" charset="-122"/>
              </a:rPr>
              <a:t>材料让售</a:t>
            </a:r>
          </a:p>
        </p:txBody>
      </p:sp>
      <p:sp>
        <p:nvSpPr>
          <p:cNvPr id="302" name="流程图: 预定义过程 301"/>
          <p:cNvSpPr/>
          <p:nvPr/>
        </p:nvSpPr>
        <p:spPr bwMode="auto">
          <a:xfrm>
            <a:off x="7680176" y="2006517"/>
            <a:ext cx="720000" cy="360000"/>
          </a:xfrm>
          <a:prstGeom prst="flowChartPredefinedProcess">
            <a:avLst/>
          </a:prstGeom>
          <a:solidFill>
            <a:schemeClr val="accent6"/>
          </a:solidFill>
          <a:ln w="3175">
            <a:solidFill>
              <a:schemeClr val="tx1"/>
            </a:solidFill>
            <a:headEnd/>
            <a:tailEnd/>
          </a:ln>
          <a:effectLst/>
        </p:spPr>
        <p:style>
          <a:lnRef idx="1">
            <a:schemeClr val="accent5"/>
          </a:lnRef>
          <a:fillRef idx="2">
            <a:schemeClr val="accent5"/>
          </a:fillRef>
          <a:effectRef idx="1">
            <a:schemeClr val="accent5"/>
          </a:effectRef>
          <a:fontRef idx="minor">
            <a:schemeClr val="dk1"/>
          </a:fontRef>
        </p:style>
        <p:txBody>
          <a:bodyPr wrap="square" lIns="36000" tIns="36000" rIns="36000" bIns="36000" rtlCol="0" anchor="ctr" anchorCtr="0"/>
          <a:lstStyle/>
          <a:p>
            <a:pPr algn="ctr">
              <a:spcBef>
                <a:spcPct val="20000"/>
              </a:spcBef>
            </a:pPr>
            <a:r>
              <a:rPr lang="zh-CN" altLang="en-US" sz="800" dirty="0">
                <a:solidFill>
                  <a:prstClr val="black"/>
                </a:solidFill>
                <a:latin typeface="微软雅黑" pitchFamily="34" charset="-122"/>
                <a:ea typeface="微软雅黑" pitchFamily="34" charset="-122"/>
              </a:rPr>
              <a:t>转储订单维护</a:t>
            </a:r>
          </a:p>
        </p:txBody>
      </p:sp>
      <p:sp>
        <p:nvSpPr>
          <p:cNvPr id="303" name="流程图: 预定义过程 302"/>
          <p:cNvSpPr/>
          <p:nvPr/>
        </p:nvSpPr>
        <p:spPr bwMode="auto">
          <a:xfrm>
            <a:off x="7680176" y="3509867"/>
            <a:ext cx="720000" cy="360000"/>
          </a:xfrm>
          <a:prstGeom prst="flowChartPredefinedProcess">
            <a:avLst/>
          </a:prstGeom>
          <a:solidFill>
            <a:schemeClr val="accent6"/>
          </a:solidFill>
          <a:ln w="3175">
            <a:solidFill>
              <a:schemeClr val="tx1"/>
            </a:solidFill>
            <a:headEnd/>
            <a:tailEnd/>
          </a:ln>
          <a:effectLst/>
        </p:spPr>
        <p:style>
          <a:lnRef idx="1">
            <a:schemeClr val="accent5"/>
          </a:lnRef>
          <a:fillRef idx="2">
            <a:schemeClr val="accent5"/>
          </a:fillRef>
          <a:effectRef idx="1">
            <a:schemeClr val="accent5"/>
          </a:effectRef>
          <a:fontRef idx="minor">
            <a:schemeClr val="dk1"/>
          </a:fontRef>
        </p:style>
        <p:txBody>
          <a:bodyPr wrap="square" lIns="36000" tIns="36000" rIns="36000" bIns="36000" rtlCol="0" anchor="ctr" anchorCtr="0"/>
          <a:lstStyle/>
          <a:p>
            <a:pPr algn="ctr">
              <a:spcBef>
                <a:spcPct val="20000"/>
              </a:spcBef>
            </a:pPr>
            <a:r>
              <a:rPr lang="zh-CN" altLang="en-US" sz="800" dirty="0">
                <a:solidFill>
                  <a:prstClr val="black"/>
                </a:solidFill>
                <a:latin typeface="微软雅黑" pitchFamily="34" charset="-122"/>
                <a:ea typeface="微软雅黑" pitchFamily="34" charset="-122"/>
              </a:rPr>
              <a:t>采购索赔管理</a:t>
            </a:r>
          </a:p>
        </p:txBody>
      </p:sp>
      <p:cxnSp>
        <p:nvCxnSpPr>
          <p:cNvPr id="305" name="直接箭头连接符 304"/>
          <p:cNvCxnSpPr>
            <a:stCxn id="297" idx="3"/>
            <a:endCxn id="300" idx="1"/>
          </p:cNvCxnSpPr>
          <p:nvPr/>
        </p:nvCxnSpPr>
        <p:spPr bwMode="auto">
          <a:xfrm>
            <a:off x="8400176" y="2938192"/>
            <a:ext cx="199226" cy="0"/>
          </a:xfrm>
          <a:prstGeom prst="straightConnector1">
            <a:avLst/>
          </a:prstGeom>
          <a:solidFill>
            <a:schemeClr val="bg1"/>
          </a:solidFill>
          <a:ln w="12700">
            <a:solidFill>
              <a:schemeClr val="tx1"/>
            </a:solidFill>
            <a:headEnd type="none"/>
            <a:tailEnd type="triangle"/>
          </a:ln>
          <a:effectLst/>
        </p:spPr>
        <p:style>
          <a:lnRef idx="1">
            <a:schemeClr val="accent5"/>
          </a:lnRef>
          <a:fillRef idx="2">
            <a:schemeClr val="accent5"/>
          </a:fillRef>
          <a:effectRef idx="1">
            <a:schemeClr val="accent5"/>
          </a:effectRef>
          <a:fontRef idx="minor">
            <a:schemeClr val="dk1"/>
          </a:fontRef>
        </p:style>
      </p:cxnSp>
      <p:cxnSp>
        <p:nvCxnSpPr>
          <p:cNvPr id="308" name="直接箭头连接符 307"/>
          <p:cNvCxnSpPr>
            <a:stCxn id="294" idx="2"/>
            <a:endCxn id="296" idx="0"/>
          </p:cNvCxnSpPr>
          <p:nvPr/>
        </p:nvCxnSpPr>
        <p:spPr bwMode="auto">
          <a:xfrm>
            <a:off x="8959402" y="3869868"/>
            <a:ext cx="0" cy="391675"/>
          </a:xfrm>
          <a:prstGeom prst="straightConnector1">
            <a:avLst/>
          </a:prstGeom>
          <a:solidFill>
            <a:schemeClr val="bg1"/>
          </a:solidFill>
          <a:ln w="12700">
            <a:solidFill>
              <a:schemeClr val="tx1"/>
            </a:solidFill>
            <a:headEnd type="none"/>
            <a:tailEnd type="triangle"/>
          </a:ln>
          <a:effectLst/>
        </p:spPr>
        <p:style>
          <a:lnRef idx="1">
            <a:schemeClr val="accent5"/>
          </a:lnRef>
          <a:fillRef idx="2">
            <a:schemeClr val="accent5"/>
          </a:fillRef>
          <a:effectRef idx="1">
            <a:schemeClr val="accent5"/>
          </a:effectRef>
          <a:fontRef idx="minor">
            <a:schemeClr val="dk1"/>
          </a:fontRef>
        </p:style>
      </p:cxnSp>
      <p:cxnSp>
        <p:nvCxnSpPr>
          <p:cNvPr id="314" name="直接箭头连接符 313"/>
          <p:cNvCxnSpPr>
            <a:stCxn id="300" idx="2"/>
            <a:endCxn id="294" idx="0"/>
          </p:cNvCxnSpPr>
          <p:nvPr/>
        </p:nvCxnSpPr>
        <p:spPr bwMode="auto">
          <a:xfrm>
            <a:off x="8959402" y="3118193"/>
            <a:ext cx="0" cy="391675"/>
          </a:xfrm>
          <a:prstGeom prst="straightConnector1">
            <a:avLst/>
          </a:prstGeom>
          <a:solidFill>
            <a:schemeClr val="bg1"/>
          </a:solidFill>
          <a:ln w="12700">
            <a:solidFill>
              <a:schemeClr val="tx1"/>
            </a:solidFill>
            <a:headEnd type="none"/>
            <a:tailEnd type="triangle"/>
          </a:ln>
          <a:effectLst/>
        </p:spPr>
        <p:style>
          <a:lnRef idx="1">
            <a:schemeClr val="accent5"/>
          </a:lnRef>
          <a:fillRef idx="2">
            <a:schemeClr val="accent5"/>
          </a:fillRef>
          <a:effectRef idx="1">
            <a:schemeClr val="accent5"/>
          </a:effectRef>
          <a:fontRef idx="minor">
            <a:schemeClr val="dk1"/>
          </a:fontRef>
        </p:style>
      </p:cxnSp>
      <p:cxnSp>
        <p:nvCxnSpPr>
          <p:cNvPr id="317" name="肘形连接符 316"/>
          <p:cNvCxnSpPr>
            <a:stCxn id="293" idx="2"/>
            <a:endCxn id="294" idx="0"/>
          </p:cNvCxnSpPr>
          <p:nvPr/>
        </p:nvCxnSpPr>
        <p:spPr bwMode="auto">
          <a:xfrm rot="5400000">
            <a:off x="9222100" y="2855495"/>
            <a:ext cx="391675" cy="917068"/>
          </a:xfrm>
          <a:prstGeom prst="bentConnector3">
            <a:avLst>
              <a:gd name="adj1" fmla="val 26654"/>
            </a:avLst>
          </a:prstGeom>
          <a:solidFill>
            <a:schemeClr val="bg1"/>
          </a:solidFill>
          <a:ln w="12700">
            <a:solidFill>
              <a:schemeClr val="tx1"/>
            </a:solidFill>
            <a:headEnd type="none"/>
            <a:tailEnd type="triangle"/>
          </a:ln>
          <a:effectLst/>
        </p:spPr>
        <p:style>
          <a:lnRef idx="1">
            <a:schemeClr val="accent5"/>
          </a:lnRef>
          <a:fillRef idx="2">
            <a:schemeClr val="accent5"/>
          </a:fillRef>
          <a:effectRef idx="1">
            <a:schemeClr val="accent5"/>
          </a:effectRef>
          <a:fontRef idx="minor">
            <a:schemeClr val="dk1"/>
          </a:fontRef>
        </p:style>
      </p:cxnSp>
      <p:cxnSp>
        <p:nvCxnSpPr>
          <p:cNvPr id="344" name="肘形连接符 343"/>
          <p:cNvCxnSpPr>
            <a:stCxn id="300" idx="2"/>
            <a:endCxn id="303" idx="0"/>
          </p:cNvCxnSpPr>
          <p:nvPr/>
        </p:nvCxnSpPr>
        <p:spPr bwMode="auto">
          <a:xfrm rot="5400000">
            <a:off x="8303953" y="2854416"/>
            <a:ext cx="391675" cy="919226"/>
          </a:xfrm>
          <a:prstGeom prst="bentConnector3">
            <a:avLst>
              <a:gd name="adj1" fmla="val 59728"/>
            </a:avLst>
          </a:prstGeom>
          <a:solidFill>
            <a:schemeClr val="bg1"/>
          </a:solidFill>
          <a:ln w="12700">
            <a:solidFill>
              <a:schemeClr val="tx1"/>
            </a:solidFill>
            <a:headEnd type="none"/>
            <a:tailEnd type="triangle"/>
          </a:ln>
          <a:effectLst/>
        </p:spPr>
        <p:style>
          <a:lnRef idx="1">
            <a:schemeClr val="accent5"/>
          </a:lnRef>
          <a:fillRef idx="2">
            <a:schemeClr val="accent5"/>
          </a:fillRef>
          <a:effectRef idx="1">
            <a:schemeClr val="accent5"/>
          </a:effectRef>
          <a:fontRef idx="minor">
            <a:schemeClr val="dk1"/>
          </a:fontRef>
        </p:style>
      </p:cxnSp>
      <p:cxnSp>
        <p:nvCxnSpPr>
          <p:cNvPr id="352" name="直接箭头连接符 351"/>
          <p:cNvCxnSpPr>
            <a:stCxn id="302" idx="3"/>
            <a:endCxn id="299" idx="1"/>
          </p:cNvCxnSpPr>
          <p:nvPr/>
        </p:nvCxnSpPr>
        <p:spPr bwMode="auto">
          <a:xfrm>
            <a:off x="8400176" y="2186517"/>
            <a:ext cx="199226" cy="0"/>
          </a:xfrm>
          <a:prstGeom prst="straightConnector1">
            <a:avLst/>
          </a:prstGeom>
          <a:solidFill>
            <a:schemeClr val="bg1"/>
          </a:solidFill>
          <a:ln w="12700">
            <a:solidFill>
              <a:schemeClr val="tx1"/>
            </a:solidFill>
            <a:headEnd type="none"/>
            <a:tailEnd type="triangle"/>
          </a:ln>
          <a:effectLst/>
        </p:spPr>
        <p:style>
          <a:lnRef idx="1">
            <a:schemeClr val="accent5"/>
          </a:lnRef>
          <a:fillRef idx="2">
            <a:schemeClr val="accent5"/>
          </a:fillRef>
          <a:effectRef idx="1">
            <a:schemeClr val="accent5"/>
          </a:effectRef>
          <a:fontRef idx="minor">
            <a:schemeClr val="dk1"/>
          </a:fontRef>
        </p:style>
      </p:cxnSp>
      <p:cxnSp>
        <p:nvCxnSpPr>
          <p:cNvPr id="356" name="肘形连接符 355"/>
          <p:cNvCxnSpPr>
            <a:stCxn id="302" idx="2"/>
            <a:endCxn id="292" idx="2"/>
          </p:cNvCxnSpPr>
          <p:nvPr/>
        </p:nvCxnSpPr>
        <p:spPr bwMode="auto">
          <a:xfrm rot="16200000" flipH="1">
            <a:off x="8958323" y="1448370"/>
            <a:ext cx="12700" cy="1836294"/>
          </a:xfrm>
          <a:prstGeom prst="bentConnector3">
            <a:avLst>
              <a:gd name="adj1" fmla="val 1281598"/>
            </a:avLst>
          </a:prstGeom>
          <a:solidFill>
            <a:schemeClr val="bg1"/>
          </a:solidFill>
          <a:ln w="12700">
            <a:solidFill>
              <a:schemeClr val="tx1"/>
            </a:solidFill>
            <a:headEnd type="none"/>
            <a:tailEnd type="triangle"/>
          </a:ln>
          <a:effectLst/>
        </p:spPr>
        <p:style>
          <a:lnRef idx="1">
            <a:schemeClr val="accent5"/>
          </a:lnRef>
          <a:fillRef idx="2">
            <a:schemeClr val="accent5"/>
          </a:fillRef>
          <a:effectRef idx="1">
            <a:schemeClr val="accent5"/>
          </a:effectRef>
          <a:fontRef idx="minor">
            <a:schemeClr val="dk1"/>
          </a:fontRef>
        </p:style>
      </p:cxnSp>
      <p:sp>
        <p:nvSpPr>
          <p:cNvPr id="361" name="流程图: 预定义过程 360"/>
          <p:cNvSpPr/>
          <p:nvPr/>
        </p:nvSpPr>
        <p:spPr bwMode="auto">
          <a:xfrm>
            <a:off x="2135560" y="4261542"/>
            <a:ext cx="720000" cy="360000"/>
          </a:xfrm>
          <a:prstGeom prst="flowChartPredefinedProcess">
            <a:avLst/>
          </a:prstGeom>
          <a:solidFill>
            <a:schemeClr val="accent1">
              <a:lumMod val="20000"/>
              <a:lumOff val="80000"/>
            </a:schemeClr>
          </a:solidFill>
          <a:ln w="3175">
            <a:solidFill>
              <a:schemeClr val="tx1"/>
            </a:solidFill>
            <a:headEnd/>
            <a:tailEnd/>
          </a:ln>
          <a:effectLst/>
        </p:spPr>
        <p:style>
          <a:lnRef idx="1">
            <a:schemeClr val="accent5"/>
          </a:lnRef>
          <a:fillRef idx="2">
            <a:schemeClr val="accent5"/>
          </a:fillRef>
          <a:effectRef idx="1">
            <a:schemeClr val="accent5"/>
          </a:effectRef>
          <a:fontRef idx="minor">
            <a:schemeClr val="dk1"/>
          </a:fontRef>
        </p:style>
        <p:txBody>
          <a:bodyPr wrap="square" lIns="36000" tIns="36000" rIns="36000" bIns="36000" rtlCol="0" anchor="ctr" anchorCtr="0"/>
          <a:lstStyle/>
          <a:p>
            <a:pPr algn="ctr">
              <a:spcBef>
                <a:spcPct val="20000"/>
              </a:spcBef>
            </a:pPr>
            <a:r>
              <a:rPr lang="zh-CN" altLang="en-US" sz="800" dirty="0">
                <a:solidFill>
                  <a:schemeClr val="tx1"/>
                </a:solidFill>
                <a:latin typeface="微软雅黑" pitchFamily="34" charset="-122"/>
                <a:ea typeface="微软雅黑" pitchFamily="34" charset="-122"/>
              </a:rPr>
              <a:t>生产退料入库</a:t>
            </a:r>
          </a:p>
        </p:txBody>
      </p:sp>
      <p:sp>
        <p:nvSpPr>
          <p:cNvPr id="362" name="流程图: 预定义过程 361"/>
          <p:cNvSpPr/>
          <p:nvPr/>
        </p:nvSpPr>
        <p:spPr bwMode="auto">
          <a:xfrm>
            <a:off x="3061562" y="4261542"/>
            <a:ext cx="720000" cy="360000"/>
          </a:xfrm>
          <a:prstGeom prst="flowChartPredefinedProcess">
            <a:avLst/>
          </a:prstGeom>
          <a:solidFill>
            <a:schemeClr val="accent1">
              <a:lumMod val="20000"/>
              <a:lumOff val="80000"/>
            </a:schemeClr>
          </a:solidFill>
          <a:ln w="3175">
            <a:solidFill>
              <a:schemeClr val="tx1"/>
            </a:solidFill>
            <a:headEnd/>
            <a:tailEnd/>
          </a:ln>
          <a:effectLst/>
        </p:spPr>
        <p:style>
          <a:lnRef idx="1">
            <a:schemeClr val="accent5"/>
          </a:lnRef>
          <a:fillRef idx="2">
            <a:schemeClr val="accent5"/>
          </a:fillRef>
          <a:effectRef idx="1">
            <a:schemeClr val="accent5"/>
          </a:effectRef>
          <a:fontRef idx="minor">
            <a:schemeClr val="dk1"/>
          </a:fontRef>
        </p:style>
        <p:txBody>
          <a:bodyPr wrap="square" lIns="36000" tIns="36000" rIns="36000" bIns="36000" rtlCol="0" anchor="ctr" anchorCtr="0"/>
          <a:lstStyle/>
          <a:p>
            <a:pPr algn="ctr">
              <a:spcBef>
                <a:spcPct val="20000"/>
              </a:spcBef>
            </a:pPr>
            <a:r>
              <a:rPr lang="zh-CN" altLang="en-US" sz="800" dirty="0">
                <a:solidFill>
                  <a:schemeClr val="tx1"/>
                </a:solidFill>
                <a:latin typeface="微软雅黑" pitchFamily="34" charset="-122"/>
                <a:ea typeface="微软雅黑" pitchFamily="34" charset="-122"/>
              </a:rPr>
              <a:t>成本中心退料入库</a:t>
            </a:r>
          </a:p>
        </p:txBody>
      </p:sp>
      <p:sp>
        <p:nvSpPr>
          <p:cNvPr id="363" name="流程图: 预定义过程 362"/>
          <p:cNvSpPr/>
          <p:nvPr/>
        </p:nvSpPr>
        <p:spPr bwMode="auto">
          <a:xfrm>
            <a:off x="3980788" y="4261542"/>
            <a:ext cx="720000" cy="360000"/>
          </a:xfrm>
          <a:prstGeom prst="flowChartPredefinedProcess">
            <a:avLst/>
          </a:prstGeom>
          <a:solidFill>
            <a:schemeClr val="accent6"/>
          </a:solidFill>
          <a:ln w="3175">
            <a:solidFill>
              <a:schemeClr val="tx1"/>
            </a:solidFill>
            <a:headEnd/>
            <a:tailEnd/>
          </a:ln>
          <a:effectLst/>
        </p:spPr>
        <p:style>
          <a:lnRef idx="1">
            <a:schemeClr val="accent5"/>
          </a:lnRef>
          <a:fillRef idx="2">
            <a:schemeClr val="accent5"/>
          </a:fillRef>
          <a:effectRef idx="1">
            <a:schemeClr val="accent5"/>
          </a:effectRef>
          <a:fontRef idx="minor">
            <a:schemeClr val="dk1"/>
          </a:fontRef>
        </p:style>
        <p:txBody>
          <a:bodyPr wrap="square" lIns="36000" tIns="36000" rIns="36000" bIns="36000" rtlCol="0" anchor="ctr" anchorCtr="0"/>
          <a:lstStyle/>
          <a:p>
            <a:pPr algn="ctr">
              <a:spcBef>
                <a:spcPct val="20000"/>
              </a:spcBef>
            </a:pPr>
            <a:r>
              <a:rPr lang="zh-CN" altLang="en-US" sz="800" dirty="0">
                <a:solidFill>
                  <a:schemeClr val="tx1"/>
                </a:solidFill>
                <a:latin typeface="微软雅黑" pitchFamily="34" charset="-122"/>
                <a:ea typeface="微软雅黑" pitchFamily="34" charset="-122"/>
              </a:rPr>
              <a:t>旧件退货入库</a:t>
            </a:r>
          </a:p>
        </p:txBody>
      </p:sp>
      <p:sp>
        <p:nvSpPr>
          <p:cNvPr id="364" name="流程图: 预定义过程 363"/>
          <p:cNvSpPr/>
          <p:nvPr/>
        </p:nvSpPr>
        <p:spPr bwMode="auto">
          <a:xfrm>
            <a:off x="3061562" y="3509867"/>
            <a:ext cx="720000" cy="360000"/>
          </a:xfrm>
          <a:prstGeom prst="flowChartPredefinedProcess">
            <a:avLst/>
          </a:prstGeom>
          <a:solidFill>
            <a:schemeClr val="accent6"/>
          </a:solidFill>
          <a:ln w="3175">
            <a:solidFill>
              <a:schemeClr val="tx1"/>
            </a:solidFill>
            <a:headEnd/>
            <a:tailEnd/>
          </a:ln>
          <a:effectLst/>
        </p:spPr>
        <p:style>
          <a:lnRef idx="1">
            <a:schemeClr val="accent5"/>
          </a:lnRef>
          <a:fillRef idx="2">
            <a:schemeClr val="accent5"/>
          </a:fillRef>
          <a:effectRef idx="1">
            <a:schemeClr val="accent5"/>
          </a:effectRef>
          <a:fontRef idx="minor">
            <a:schemeClr val="dk1"/>
          </a:fontRef>
        </p:style>
        <p:txBody>
          <a:bodyPr wrap="square" lIns="36000" tIns="36000" rIns="36000" bIns="36000" rtlCol="0" anchor="ctr" anchorCtr="0"/>
          <a:lstStyle/>
          <a:p>
            <a:pPr algn="ctr">
              <a:spcBef>
                <a:spcPct val="20000"/>
              </a:spcBef>
            </a:pPr>
            <a:r>
              <a:rPr lang="zh-CN" altLang="en-US" sz="800" dirty="0">
                <a:solidFill>
                  <a:prstClr val="black"/>
                </a:solidFill>
                <a:latin typeface="微软雅黑" pitchFamily="34" charset="-122"/>
                <a:ea typeface="微软雅黑" pitchFamily="34" charset="-122"/>
              </a:rPr>
              <a:t>日滚动排产计划变更</a:t>
            </a:r>
          </a:p>
        </p:txBody>
      </p:sp>
      <p:sp>
        <p:nvSpPr>
          <p:cNvPr id="365" name="流程图: 预定义过程 364"/>
          <p:cNvSpPr/>
          <p:nvPr/>
        </p:nvSpPr>
        <p:spPr bwMode="auto">
          <a:xfrm>
            <a:off x="3980788" y="3509867"/>
            <a:ext cx="720000" cy="360000"/>
          </a:xfrm>
          <a:prstGeom prst="flowChartPredefinedProcess">
            <a:avLst/>
          </a:prstGeom>
          <a:solidFill>
            <a:schemeClr val="accent6"/>
          </a:solidFill>
          <a:ln w="3175">
            <a:solidFill>
              <a:schemeClr val="tx1"/>
            </a:solidFill>
            <a:headEnd/>
            <a:tailEnd/>
          </a:ln>
          <a:effectLst/>
        </p:spPr>
        <p:style>
          <a:lnRef idx="1">
            <a:schemeClr val="accent5"/>
          </a:lnRef>
          <a:fillRef idx="2">
            <a:schemeClr val="accent5"/>
          </a:fillRef>
          <a:effectRef idx="1">
            <a:schemeClr val="accent5"/>
          </a:effectRef>
          <a:fontRef idx="minor">
            <a:schemeClr val="dk1"/>
          </a:fontRef>
        </p:style>
        <p:txBody>
          <a:bodyPr wrap="square" lIns="36000" tIns="36000" rIns="36000" bIns="36000" rtlCol="0" anchor="ctr" anchorCtr="0"/>
          <a:lstStyle/>
          <a:p>
            <a:pPr algn="ctr">
              <a:spcBef>
                <a:spcPct val="20000"/>
              </a:spcBef>
            </a:pPr>
            <a:r>
              <a:rPr lang="zh-CN" altLang="en-US" sz="800" dirty="0">
                <a:solidFill>
                  <a:schemeClr val="tx1"/>
                </a:solidFill>
                <a:latin typeface="微软雅黑" pitchFamily="34" charset="-122"/>
                <a:ea typeface="微软雅黑" pitchFamily="34" charset="-122"/>
              </a:rPr>
              <a:t>生产变更流程</a:t>
            </a:r>
          </a:p>
        </p:txBody>
      </p:sp>
      <p:cxnSp>
        <p:nvCxnSpPr>
          <p:cNvPr id="366" name="肘形连接符 365"/>
          <p:cNvCxnSpPr>
            <a:stCxn id="364" idx="2"/>
            <a:endCxn id="361" idx="0"/>
          </p:cNvCxnSpPr>
          <p:nvPr/>
        </p:nvCxnSpPr>
        <p:spPr bwMode="auto">
          <a:xfrm rot="5400000">
            <a:off x="2762725" y="3602703"/>
            <a:ext cx="391675" cy="926002"/>
          </a:xfrm>
          <a:prstGeom prst="bentConnector3">
            <a:avLst>
              <a:gd name="adj1" fmla="val 50000"/>
            </a:avLst>
          </a:prstGeom>
          <a:solidFill>
            <a:schemeClr val="bg1"/>
          </a:solidFill>
          <a:ln w="12700">
            <a:solidFill>
              <a:schemeClr val="tx1"/>
            </a:solidFill>
            <a:headEnd type="none"/>
            <a:tailEnd type="triangle"/>
          </a:ln>
          <a:effectLst/>
        </p:spPr>
        <p:style>
          <a:lnRef idx="1">
            <a:schemeClr val="accent5"/>
          </a:lnRef>
          <a:fillRef idx="2">
            <a:schemeClr val="accent5"/>
          </a:fillRef>
          <a:effectRef idx="1">
            <a:schemeClr val="accent5"/>
          </a:effectRef>
          <a:fontRef idx="minor">
            <a:schemeClr val="dk1"/>
          </a:fontRef>
        </p:style>
      </p:cxnSp>
      <p:cxnSp>
        <p:nvCxnSpPr>
          <p:cNvPr id="368" name="肘形连接符 367"/>
          <p:cNvCxnSpPr>
            <a:stCxn id="365" idx="2"/>
            <a:endCxn id="361" idx="0"/>
          </p:cNvCxnSpPr>
          <p:nvPr/>
        </p:nvCxnSpPr>
        <p:spPr bwMode="auto">
          <a:xfrm rot="5400000">
            <a:off x="3222338" y="3143090"/>
            <a:ext cx="391675" cy="1845228"/>
          </a:xfrm>
          <a:prstGeom prst="bentConnector3">
            <a:avLst>
              <a:gd name="adj1" fmla="val 50000"/>
            </a:avLst>
          </a:prstGeom>
          <a:solidFill>
            <a:schemeClr val="bg1"/>
          </a:solidFill>
          <a:ln w="12700">
            <a:solidFill>
              <a:schemeClr val="tx1"/>
            </a:solidFill>
            <a:headEnd type="none"/>
            <a:tailEnd type="triangle"/>
          </a:ln>
          <a:effectLst/>
        </p:spPr>
        <p:style>
          <a:lnRef idx="1">
            <a:schemeClr val="accent5"/>
          </a:lnRef>
          <a:fillRef idx="2">
            <a:schemeClr val="accent5"/>
          </a:fillRef>
          <a:effectRef idx="1">
            <a:schemeClr val="accent5"/>
          </a:effectRef>
          <a:fontRef idx="minor">
            <a:schemeClr val="dk1"/>
          </a:fontRef>
        </p:style>
      </p:cxnSp>
      <p:cxnSp>
        <p:nvCxnSpPr>
          <p:cNvPr id="374" name="肘形连接符 373"/>
          <p:cNvCxnSpPr>
            <a:stCxn id="365" idx="2"/>
            <a:endCxn id="362" idx="0"/>
          </p:cNvCxnSpPr>
          <p:nvPr/>
        </p:nvCxnSpPr>
        <p:spPr bwMode="auto">
          <a:xfrm rot="5400000">
            <a:off x="3685339" y="3606091"/>
            <a:ext cx="391675" cy="919226"/>
          </a:xfrm>
          <a:prstGeom prst="bentConnector3">
            <a:avLst>
              <a:gd name="adj1" fmla="val 50000"/>
            </a:avLst>
          </a:prstGeom>
          <a:solidFill>
            <a:schemeClr val="bg1"/>
          </a:solidFill>
          <a:ln w="12700">
            <a:solidFill>
              <a:schemeClr val="tx1"/>
            </a:solidFill>
            <a:headEnd type="none"/>
            <a:tailEnd type="triangle"/>
          </a:ln>
          <a:effectLst/>
        </p:spPr>
        <p:style>
          <a:lnRef idx="1">
            <a:schemeClr val="accent5"/>
          </a:lnRef>
          <a:fillRef idx="2">
            <a:schemeClr val="accent5"/>
          </a:fillRef>
          <a:effectRef idx="1">
            <a:schemeClr val="accent5"/>
          </a:effectRef>
          <a:fontRef idx="minor">
            <a:schemeClr val="dk1"/>
          </a:fontRef>
        </p:style>
      </p:cxnSp>
      <p:sp>
        <p:nvSpPr>
          <p:cNvPr id="377" name="流程图: 预定义过程 376"/>
          <p:cNvSpPr/>
          <p:nvPr/>
        </p:nvSpPr>
        <p:spPr bwMode="auto">
          <a:xfrm>
            <a:off x="2590590" y="5013216"/>
            <a:ext cx="720000" cy="360000"/>
          </a:xfrm>
          <a:prstGeom prst="flowChartPredefinedProcess">
            <a:avLst/>
          </a:prstGeom>
          <a:solidFill>
            <a:schemeClr val="accent6"/>
          </a:solidFill>
          <a:ln w="3175">
            <a:solidFill>
              <a:schemeClr val="tx1"/>
            </a:solidFill>
            <a:headEnd/>
            <a:tailEnd/>
          </a:ln>
          <a:effectLst/>
        </p:spPr>
        <p:style>
          <a:lnRef idx="1">
            <a:schemeClr val="accent5"/>
          </a:lnRef>
          <a:fillRef idx="2">
            <a:schemeClr val="accent5"/>
          </a:fillRef>
          <a:effectRef idx="1">
            <a:schemeClr val="accent5"/>
          </a:effectRef>
          <a:fontRef idx="minor">
            <a:schemeClr val="dk1"/>
          </a:fontRef>
        </p:style>
        <p:txBody>
          <a:bodyPr wrap="square" lIns="36000" tIns="36000" rIns="36000" bIns="36000" rtlCol="0" anchor="ctr" anchorCtr="0"/>
          <a:lstStyle/>
          <a:p>
            <a:pPr algn="ctr">
              <a:spcBef>
                <a:spcPct val="20000"/>
              </a:spcBef>
            </a:pPr>
            <a:r>
              <a:rPr lang="zh-CN" altLang="en-US" sz="800" dirty="0">
                <a:solidFill>
                  <a:prstClr val="black"/>
                </a:solidFill>
                <a:latin typeface="微软雅黑" pitchFamily="34" charset="-122"/>
                <a:ea typeface="微软雅黑" pitchFamily="34" charset="-122"/>
              </a:rPr>
              <a:t>主机销售退货处理流程</a:t>
            </a:r>
          </a:p>
        </p:txBody>
      </p:sp>
      <p:sp>
        <p:nvSpPr>
          <p:cNvPr id="378" name="流程图: 预定义过程 377"/>
          <p:cNvSpPr/>
          <p:nvPr/>
        </p:nvSpPr>
        <p:spPr bwMode="auto">
          <a:xfrm>
            <a:off x="3496292" y="5013216"/>
            <a:ext cx="720000" cy="360000"/>
          </a:xfrm>
          <a:prstGeom prst="flowChartPredefinedProcess">
            <a:avLst/>
          </a:prstGeom>
          <a:solidFill>
            <a:schemeClr val="accent6"/>
          </a:solidFill>
          <a:ln w="3175">
            <a:solidFill>
              <a:schemeClr val="tx1"/>
            </a:solidFill>
            <a:headEnd/>
            <a:tailEnd/>
          </a:ln>
          <a:effectLst/>
        </p:spPr>
        <p:style>
          <a:lnRef idx="1">
            <a:schemeClr val="accent5"/>
          </a:lnRef>
          <a:fillRef idx="2">
            <a:schemeClr val="accent5"/>
          </a:fillRef>
          <a:effectRef idx="1">
            <a:schemeClr val="accent5"/>
          </a:effectRef>
          <a:fontRef idx="minor">
            <a:schemeClr val="dk1"/>
          </a:fontRef>
        </p:style>
        <p:txBody>
          <a:bodyPr wrap="square" lIns="36000" tIns="36000" rIns="36000" bIns="36000" rtlCol="0" anchor="ctr" anchorCtr="0"/>
          <a:lstStyle/>
          <a:p>
            <a:pPr algn="ctr">
              <a:spcBef>
                <a:spcPct val="20000"/>
              </a:spcBef>
            </a:pPr>
            <a:r>
              <a:rPr lang="zh-CN" altLang="en-US" sz="800" dirty="0">
                <a:solidFill>
                  <a:prstClr val="black"/>
                </a:solidFill>
                <a:latin typeface="微软雅黑" pitchFamily="34" charset="-122"/>
                <a:ea typeface="微软雅黑" pitchFamily="34" charset="-122"/>
              </a:rPr>
              <a:t>配件销售退货处理流程</a:t>
            </a:r>
          </a:p>
        </p:txBody>
      </p:sp>
      <p:cxnSp>
        <p:nvCxnSpPr>
          <p:cNvPr id="384" name="直接箭头连接符 383"/>
          <p:cNvCxnSpPr>
            <a:stCxn id="98" idx="2"/>
            <a:endCxn id="105" idx="0"/>
          </p:cNvCxnSpPr>
          <p:nvPr/>
        </p:nvCxnSpPr>
        <p:spPr bwMode="auto">
          <a:xfrm>
            <a:off x="6256934" y="2366518"/>
            <a:ext cx="0" cy="391675"/>
          </a:xfrm>
          <a:prstGeom prst="straightConnector1">
            <a:avLst/>
          </a:prstGeom>
          <a:solidFill>
            <a:schemeClr val="bg1"/>
          </a:solidFill>
          <a:ln w="12700">
            <a:solidFill>
              <a:schemeClr val="tx1"/>
            </a:solidFill>
            <a:headEnd type="none"/>
            <a:tailEnd type="triangle"/>
          </a:ln>
          <a:effectLst/>
        </p:spPr>
        <p:style>
          <a:lnRef idx="1">
            <a:schemeClr val="accent5"/>
          </a:lnRef>
          <a:fillRef idx="2">
            <a:schemeClr val="accent5"/>
          </a:fillRef>
          <a:effectRef idx="1">
            <a:schemeClr val="accent5"/>
          </a:effectRef>
          <a:fontRef idx="minor">
            <a:schemeClr val="dk1"/>
          </a:fontRef>
        </p:style>
      </p:cxnSp>
      <p:cxnSp>
        <p:nvCxnSpPr>
          <p:cNvPr id="387" name="直接箭头连接符 386"/>
          <p:cNvCxnSpPr>
            <a:stCxn id="105" idx="2"/>
          </p:cNvCxnSpPr>
          <p:nvPr/>
        </p:nvCxnSpPr>
        <p:spPr bwMode="auto">
          <a:xfrm>
            <a:off x="6256934" y="3118193"/>
            <a:ext cx="0" cy="391675"/>
          </a:xfrm>
          <a:prstGeom prst="straightConnector1">
            <a:avLst/>
          </a:prstGeom>
          <a:solidFill>
            <a:schemeClr val="bg1"/>
          </a:solidFill>
          <a:ln w="12700">
            <a:solidFill>
              <a:schemeClr val="tx1"/>
            </a:solidFill>
            <a:headEnd type="none"/>
            <a:tailEnd type="triangle"/>
          </a:ln>
          <a:effectLst/>
        </p:spPr>
        <p:style>
          <a:lnRef idx="1">
            <a:schemeClr val="accent5"/>
          </a:lnRef>
          <a:fillRef idx="2">
            <a:schemeClr val="accent5"/>
          </a:fillRef>
          <a:effectRef idx="1">
            <a:schemeClr val="accent5"/>
          </a:effectRef>
          <a:fontRef idx="minor">
            <a:schemeClr val="dk1"/>
          </a:fontRef>
        </p:style>
      </p:cxnSp>
      <p:cxnSp>
        <p:nvCxnSpPr>
          <p:cNvPr id="390" name="直接箭头连接符 389"/>
          <p:cNvCxnSpPr>
            <a:stCxn id="364" idx="2"/>
            <a:endCxn id="362" idx="0"/>
          </p:cNvCxnSpPr>
          <p:nvPr/>
        </p:nvCxnSpPr>
        <p:spPr bwMode="auto">
          <a:xfrm>
            <a:off x="3421562" y="3869868"/>
            <a:ext cx="0" cy="391675"/>
          </a:xfrm>
          <a:prstGeom prst="straightConnector1">
            <a:avLst/>
          </a:prstGeom>
          <a:solidFill>
            <a:schemeClr val="bg1"/>
          </a:solidFill>
          <a:ln w="12700">
            <a:solidFill>
              <a:schemeClr val="tx1"/>
            </a:solidFill>
            <a:headEnd type="none"/>
            <a:tailEnd type="triangle"/>
          </a:ln>
          <a:effectLst/>
        </p:spPr>
        <p:style>
          <a:lnRef idx="1">
            <a:schemeClr val="accent5"/>
          </a:lnRef>
          <a:fillRef idx="2">
            <a:schemeClr val="accent5"/>
          </a:fillRef>
          <a:effectRef idx="1">
            <a:schemeClr val="accent5"/>
          </a:effectRef>
          <a:fontRef idx="minor">
            <a:schemeClr val="dk1"/>
          </a:fontRef>
        </p:style>
      </p:cxnSp>
      <p:cxnSp>
        <p:nvCxnSpPr>
          <p:cNvPr id="394" name="直接箭头连接符 393"/>
          <p:cNvCxnSpPr>
            <a:stCxn id="146" idx="2"/>
            <a:endCxn id="108" idx="0"/>
          </p:cNvCxnSpPr>
          <p:nvPr/>
        </p:nvCxnSpPr>
        <p:spPr bwMode="auto">
          <a:xfrm>
            <a:off x="6256934" y="3869868"/>
            <a:ext cx="0" cy="391675"/>
          </a:xfrm>
          <a:prstGeom prst="straightConnector1">
            <a:avLst/>
          </a:prstGeom>
          <a:solidFill>
            <a:schemeClr val="bg1"/>
          </a:solidFill>
          <a:ln w="12700">
            <a:solidFill>
              <a:schemeClr val="tx1"/>
            </a:solidFill>
            <a:headEnd type="none"/>
            <a:tailEnd type="triangle"/>
          </a:ln>
          <a:effectLst/>
        </p:spPr>
        <p:style>
          <a:lnRef idx="1">
            <a:schemeClr val="accent5"/>
          </a:lnRef>
          <a:fillRef idx="2">
            <a:schemeClr val="accent5"/>
          </a:fillRef>
          <a:effectRef idx="1">
            <a:schemeClr val="accent5"/>
          </a:effectRef>
          <a:fontRef idx="minor">
            <a:schemeClr val="dk1"/>
          </a:fontRef>
        </p:style>
      </p:cxnSp>
      <p:cxnSp>
        <p:nvCxnSpPr>
          <p:cNvPr id="400" name="直接箭头连接符 399"/>
          <p:cNvCxnSpPr>
            <a:stCxn id="293" idx="2"/>
            <a:endCxn id="301" idx="0"/>
          </p:cNvCxnSpPr>
          <p:nvPr/>
        </p:nvCxnSpPr>
        <p:spPr bwMode="auto">
          <a:xfrm>
            <a:off x="9876470" y="3118193"/>
            <a:ext cx="0" cy="391675"/>
          </a:xfrm>
          <a:prstGeom prst="straightConnector1">
            <a:avLst/>
          </a:prstGeom>
          <a:solidFill>
            <a:schemeClr val="bg1"/>
          </a:solidFill>
          <a:ln w="12700">
            <a:solidFill>
              <a:schemeClr val="tx1"/>
            </a:solidFill>
            <a:headEnd type="none"/>
            <a:tailEnd type="triangle"/>
          </a:ln>
          <a:effectLst/>
        </p:spPr>
        <p:style>
          <a:lnRef idx="1">
            <a:schemeClr val="accent5"/>
          </a:lnRef>
          <a:fillRef idx="2">
            <a:schemeClr val="accent5"/>
          </a:fillRef>
          <a:effectRef idx="1">
            <a:schemeClr val="accent5"/>
          </a:effectRef>
          <a:fontRef idx="minor">
            <a:schemeClr val="dk1"/>
          </a:fontRef>
        </p:style>
      </p:cxnSp>
      <p:cxnSp>
        <p:nvCxnSpPr>
          <p:cNvPr id="405" name="肘形连接符 404"/>
          <p:cNvCxnSpPr>
            <a:stCxn id="91" idx="2"/>
            <a:endCxn id="92" idx="0"/>
          </p:cNvCxnSpPr>
          <p:nvPr/>
        </p:nvCxnSpPr>
        <p:spPr bwMode="auto">
          <a:xfrm rot="5400000">
            <a:off x="2759549" y="2096179"/>
            <a:ext cx="398026" cy="926003"/>
          </a:xfrm>
          <a:prstGeom prst="bentConnector3">
            <a:avLst>
              <a:gd name="adj1" fmla="val 32770"/>
            </a:avLst>
          </a:prstGeom>
          <a:solidFill>
            <a:schemeClr val="bg1"/>
          </a:solidFill>
          <a:ln w="12700">
            <a:solidFill>
              <a:schemeClr val="tx1"/>
            </a:solidFill>
            <a:headEnd type="none"/>
            <a:tailEnd type="triangle"/>
          </a:ln>
          <a:effectLst/>
        </p:spPr>
        <p:style>
          <a:lnRef idx="1">
            <a:schemeClr val="accent5"/>
          </a:lnRef>
          <a:fillRef idx="2">
            <a:schemeClr val="accent5"/>
          </a:fillRef>
          <a:effectRef idx="1">
            <a:schemeClr val="accent5"/>
          </a:effectRef>
          <a:fontRef idx="minor">
            <a:schemeClr val="dk1"/>
          </a:fontRef>
        </p:style>
      </p:cxnSp>
      <p:cxnSp>
        <p:nvCxnSpPr>
          <p:cNvPr id="409" name="肘形连接符 408"/>
          <p:cNvCxnSpPr>
            <a:stCxn id="94" idx="2"/>
            <a:endCxn id="137" idx="0"/>
          </p:cNvCxnSpPr>
          <p:nvPr/>
        </p:nvCxnSpPr>
        <p:spPr bwMode="auto">
          <a:xfrm rot="5400000">
            <a:off x="2762725" y="2851028"/>
            <a:ext cx="391675" cy="926002"/>
          </a:xfrm>
          <a:prstGeom prst="bentConnector3">
            <a:avLst>
              <a:gd name="adj1" fmla="val 50000"/>
            </a:avLst>
          </a:prstGeom>
          <a:solidFill>
            <a:schemeClr val="bg1"/>
          </a:solidFill>
          <a:ln w="12700">
            <a:solidFill>
              <a:schemeClr val="tx1"/>
            </a:solidFill>
            <a:headEnd type="none"/>
            <a:tailEnd type="triangle"/>
          </a:ln>
          <a:effectLst/>
        </p:spPr>
        <p:style>
          <a:lnRef idx="1">
            <a:schemeClr val="accent5"/>
          </a:lnRef>
          <a:fillRef idx="2">
            <a:schemeClr val="accent5"/>
          </a:fillRef>
          <a:effectRef idx="1">
            <a:schemeClr val="accent5"/>
          </a:effectRef>
          <a:fontRef idx="minor">
            <a:schemeClr val="dk1"/>
          </a:fontRef>
        </p:style>
      </p:cxnSp>
      <p:cxnSp>
        <p:nvCxnSpPr>
          <p:cNvPr id="412" name="肘形连接符 411"/>
          <p:cNvCxnSpPr>
            <a:stCxn id="96" idx="2"/>
            <a:endCxn id="137" idx="0"/>
          </p:cNvCxnSpPr>
          <p:nvPr/>
        </p:nvCxnSpPr>
        <p:spPr bwMode="auto">
          <a:xfrm rot="5400000">
            <a:off x="3222338" y="2391415"/>
            <a:ext cx="391675" cy="1845228"/>
          </a:xfrm>
          <a:prstGeom prst="bentConnector3">
            <a:avLst>
              <a:gd name="adj1" fmla="val 50000"/>
            </a:avLst>
          </a:prstGeom>
          <a:solidFill>
            <a:schemeClr val="bg1"/>
          </a:solidFill>
          <a:ln w="12700">
            <a:solidFill>
              <a:schemeClr val="tx1"/>
            </a:solidFill>
            <a:headEnd type="none"/>
            <a:tailEnd type="triangle"/>
          </a:ln>
          <a:effectLst/>
        </p:spPr>
        <p:style>
          <a:lnRef idx="1">
            <a:schemeClr val="accent5"/>
          </a:lnRef>
          <a:fillRef idx="2">
            <a:schemeClr val="accent5"/>
          </a:fillRef>
          <a:effectRef idx="1">
            <a:schemeClr val="accent5"/>
          </a:effectRef>
          <a:fontRef idx="minor">
            <a:schemeClr val="dk1"/>
          </a:fontRef>
        </p:style>
      </p:cxnSp>
      <p:sp>
        <p:nvSpPr>
          <p:cNvPr id="81" name="流程图: 预定义过程 143">
            <a:extLst>
              <a:ext uri="{FF2B5EF4-FFF2-40B4-BE49-F238E27FC236}">
                <a16:creationId xmlns:a16="http://schemas.microsoft.com/office/drawing/2014/main" id="{AEAD7D9D-3C4E-4330-9624-61AD14E6684D}"/>
              </a:ext>
            </a:extLst>
          </p:cNvPr>
          <p:cNvSpPr/>
          <p:nvPr/>
        </p:nvSpPr>
        <p:spPr bwMode="auto">
          <a:xfrm>
            <a:off x="4952013" y="3509181"/>
            <a:ext cx="720000" cy="360000"/>
          </a:xfrm>
          <a:prstGeom prst="flowChartPredefinedProcess">
            <a:avLst/>
          </a:prstGeom>
          <a:solidFill>
            <a:schemeClr val="accent1">
              <a:lumMod val="20000"/>
              <a:lumOff val="80000"/>
            </a:schemeClr>
          </a:solidFill>
          <a:ln w="3175">
            <a:solidFill>
              <a:schemeClr val="tx1"/>
            </a:solidFill>
            <a:headEnd/>
            <a:tailEnd/>
          </a:ln>
          <a:effectLst/>
        </p:spPr>
        <p:style>
          <a:lnRef idx="1">
            <a:schemeClr val="accent5"/>
          </a:lnRef>
          <a:fillRef idx="2">
            <a:schemeClr val="accent5"/>
          </a:fillRef>
          <a:effectRef idx="1">
            <a:schemeClr val="accent5"/>
          </a:effectRef>
          <a:fontRef idx="minor">
            <a:schemeClr val="dk1"/>
          </a:fontRef>
        </p:style>
        <p:txBody>
          <a:bodyPr wrap="square" lIns="36000" tIns="36000" rIns="36000" bIns="36000" rtlCol="0" anchor="ctr" anchorCtr="0"/>
          <a:lstStyle/>
          <a:p>
            <a:pPr algn="ctr">
              <a:spcBef>
                <a:spcPct val="20000"/>
              </a:spcBef>
            </a:pPr>
            <a:r>
              <a:rPr lang="zh-CN" altLang="en-US" sz="800" dirty="0">
                <a:solidFill>
                  <a:schemeClr val="tx1"/>
                </a:solidFill>
                <a:latin typeface="微软雅黑" pitchFamily="34" charset="-122"/>
                <a:ea typeface="微软雅黑" pitchFamily="34" charset="-122"/>
              </a:rPr>
              <a:t>工厂直发工地流程</a:t>
            </a:r>
          </a:p>
        </p:txBody>
      </p:sp>
    </p:spTree>
    <p:extLst>
      <p:ext uri="{BB962C8B-B14F-4D97-AF65-F5344CB8AC3E}">
        <p14:creationId xmlns:p14="http://schemas.microsoft.com/office/powerpoint/2010/main" val="42152538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900" y="593725"/>
            <a:ext cx="1226645" cy="446799"/>
          </a:xfrm>
        </p:spPr>
        <p:txBody>
          <a:bodyPr/>
          <a:lstStyle/>
          <a:p>
            <a:r>
              <a:rPr lang="zh-CN" altLang="en-US" dirty="0" smtClean="0"/>
              <a:t>采购入库</a:t>
            </a:r>
            <a:endParaRPr lang="zh-CN" altLang="en-US" dirty="0"/>
          </a:p>
        </p:txBody>
      </p:sp>
      <p:pic>
        <p:nvPicPr>
          <p:cNvPr id="80" name="图片 79"/>
          <p:cNvPicPr/>
          <p:nvPr/>
        </p:nvPicPr>
        <p:blipFill>
          <a:blip r:embed="rId3">
            <a:extLst>
              <a:ext uri="{28A0092B-C50C-407E-A947-70E740481C1C}">
                <a14:useLocalDpi xmlns:a14="http://schemas.microsoft.com/office/drawing/2010/main" val="0"/>
              </a:ext>
            </a:extLst>
          </a:blip>
          <a:srcRect/>
          <a:stretch>
            <a:fillRect/>
          </a:stretch>
        </p:blipFill>
        <p:spPr bwMode="auto">
          <a:xfrm>
            <a:off x="1718441" y="593725"/>
            <a:ext cx="8702566" cy="6201213"/>
          </a:xfrm>
          <a:prstGeom prst="rect">
            <a:avLst/>
          </a:prstGeom>
          <a:noFill/>
          <a:ln>
            <a:noFill/>
          </a:ln>
        </p:spPr>
      </p:pic>
    </p:spTree>
    <p:extLst>
      <p:ext uri="{BB962C8B-B14F-4D97-AF65-F5344CB8AC3E}">
        <p14:creationId xmlns:p14="http://schemas.microsoft.com/office/powerpoint/2010/main" val="9442423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776" y="593725"/>
            <a:ext cx="1723259" cy="446799"/>
          </a:xfrm>
        </p:spPr>
        <p:txBody>
          <a:bodyPr/>
          <a:lstStyle/>
          <a:p>
            <a:r>
              <a:rPr lang="zh-CN" altLang="en-US" dirty="0" smtClean="0"/>
              <a:t>直供上线入库</a:t>
            </a:r>
            <a:endParaRPr lang="zh-CN" altLang="en-US" dirty="0"/>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126516" y="593725"/>
            <a:ext cx="8491560" cy="6264275"/>
          </a:xfrm>
          <a:prstGeom prst="rect">
            <a:avLst/>
          </a:prstGeom>
          <a:noFill/>
          <a:ln>
            <a:noFill/>
          </a:ln>
        </p:spPr>
      </p:pic>
    </p:spTree>
    <p:extLst>
      <p:ext uri="{BB962C8B-B14F-4D97-AF65-F5344CB8AC3E}">
        <p14:creationId xmlns:p14="http://schemas.microsoft.com/office/powerpoint/2010/main" val="1221563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CCBC6603-CF9F-4EAA-B6BA-1916124160CF}"/>
              </a:ext>
            </a:extLst>
          </p:cNvPr>
          <p:cNvSpPr>
            <a:spLocks noGrp="1"/>
          </p:cNvSpPr>
          <p:nvPr>
            <p:ph type="title"/>
          </p:nvPr>
        </p:nvSpPr>
        <p:spPr>
          <a:xfrm>
            <a:off x="201668" y="593726"/>
            <a:ext cx="11990332" cy="375853"/>
          </a:xfrm>
        </p:spPr>
        <p:txBody>
          <a:bodyPr/>
          <a:lstStyle/>
          <a:p>
            <a:r>
              <a:rPr lang="zh-CN" altLang="en-US" dirty="0"/>
              <a:t>泵送事业</a:t>
            </a:r>
            <a:r>
              <a:rPr lang="zh-CN" altLang="en-US" dirty="0" smtClean="0"/>
              <a:t>部工厂</a:t>
            </a:r>
            <a:r>
              <a:rPr lang="zh-CN" altLang="en-US" dirty="0"/>
              <a:t>组织架构</a:t>
            </a:r>
            <a:r>
              <a:rPr lang="en-US" altLang="zh-CN" dirty="0"/>
              <a:t>(</a:t>
            </a:r>
            <a:r>
              <a:rPr lang="en-US" altLang="zh-CN" dirty="0" smtClean="0"/>
              <a:t>13</a:t>
            </a:r>
            <a:r>
              <a:rPr lang="zh-CN" altLang="en-US" dirty="0" smtClean="0"/>
              <a:t>家</a:t>
            </a:r>
            <a:r>
              <a:rPr lang="zh-CN" altLang="en-US" dirty="0"/>
              <a:t>公司内</a:t>
            </a:r>
            <a:r>
              <a:rPr lang="en-US" altLang="zh-CN" dirty="0" smtClean="0"/>
              <a:t>15</a:t>
            </a:r>
            <a:r>
              <a:rPr lang="zh-CN" altLang="en-US" dirty="0" smtClean="0"/>
              <a:t>家</a:t>
            </a:r>
            <a:r>
              <a:rPr lang="zh-CN" altLang="en-US" dirty="0"/>
              <a:t>工厂）</a:t>
            </a:r>
          </a:p>
        </p:txBody>
      </p:sp>
      <p:graphicFrame>
        <p:nvGraphicFramePr>
          <p:cNvPr id="5" name="表格 4"/>
          <p:cNvGraphicFramePr>
            <a:graphicFrameLocks noGrp="1"/>
          </p:cNvGraphicFramePr>
          <p:nvPr>
            <p:extLst>
              <p:ext uri="{D42A27DB-BD31-4B8C-83A1-F6EECF244321}">
                <p14:modId xmlns:p14="http://schemas.microsoft.com/office/powerpoint/2010/main" val="1756387932"/>
              </p:ext>
            </p:extLst>
          </p:nvPr>
        </p:nvGraphicFramePr>
        <p:xfrm>
          <a:off x="280495" y="1042878"/>
          <a:ext cx="11654002" cy="5547104"/>
        </p:xfrm>
        <a:graphic>
          <a:graphicData uri="http://schemas.openxmlformats.org/drawingml/2006/table">
            <a:tbl>
              <a:tblPr/>
              <a:tblGrid>
                <a:gridCol w="875418">
                  <a:extLst>
                    <a:ext uri="{9D8B030D-6E8A-4147-A177-3AD203B41FA5}">
                      <a16:colId xmlns:a16="http://schemas.microsoft.com/office/drawing/2014/main" val="2931376710"/>
                    </a:ext>
                  </a:extLst>
                </a:gridCol>
                <a:gridCol w="2826871">
                  <a:extLst>
                    <a:ext uri="{9D8B030D-6E8A-4147-A177-3AD203B41FA5}">
                      <a16:colId xmlns:a16="http://schemas.microsoft.com/office/drawing/2014/main" val="2738006920"/>
                    </a:ext>
                  </a:extLst>
                </a:gridCol>
                <a:gridCol w="738988">
                  <a:extLst>
                    <a:ext uri="{9D8B030D-6E8A-4147-A177-3AD203B41FA5}">
                      <a16:colId xmlns:a16="http://schemas.microsoft.com/office/drawing/2014/main" val="2089495256"/>
                    </a:ext>
                  </a:extLst>
                </a:gridCol>
                <a:gridCol w="2671495">
                  <a:extLst>
                    <a:ext uri="{9D8B030D-6E8A-4147-A177-3AD203B41FA5}">
                      <a16:colId xmlns:a16="http://schemas.microsoft.com/office/drawing/2014/main" val="2388481404"/>
                    </a:ext>
                  </a:extLst>
                </a:gridCol>
                <a:gridCol w="875418">
                  <a:extLst>
                    <a:ext uri="{9D8B030D-6E8A-4147-A177-3AD203B41FA5}">
                      <a16:colId xmlns:a16="http://schemas.microsoft.com/office/drawing/2014/main" val="1326064432"/>
                    </a:ext>
                  </a:extLst>
                </a:gridCol>
                <a:gridCol w="1240175">
                  <a:extLst>
                    <a:ext uri="{9D8B030D-6E8A-4147-A177-3AD203B41FA5}">
                      <a16:colId xmlns:a16="http://schemas.microsoft.com/office/drawing/2014/main" val="256463683"/>
                    </a:ext>
                  </a:extLst>
                </a:gridCol>
                <a:gridCol w="2425637">
                  <a:extLst>
                    <a:ext uri="{9D8B030D-6E8A-4147-A177-3AD203B41FA5}">
                      <a16:colId xmlns:a16="http://schemas.microsoft.com/office/drawing/2014/main" val="1816436937"/>
                    </a:ext>
                  </a:extLst>
                </a:gridCol>
              </a:tblGrid>
              <a:tr h="346694">
                <a:tc>
                  <a:txBody>
                    <a:bodyPr/>
                    <a:lstStyle/>
                    <a:p>
                      <a:pPr algn="l" fontAlgn="ctr"/>
                      <a:r>
                        <a:rPr lang="zh-CN" altLang="en-US" sz="1400" b="1" i="0" u="none" strike="noStrike" dirty="0">
                          <a:effectLst/>
                          <a:latin typeface="微软雅黑" panose="020B0503020204020204" pitchFamily="34" charset="-122"/>
                          <a:ea typeface="微软雅黑" panose="020B0503020204020204" pitchFamily="34" charset="-122"/>
                        </a:rPr>
                        <a:t>公司</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ctr"/>
                      <a:r>
                        <a:rPr lang="zh-CN" altLang="en-US" sz="1400" b="1" i="0" u="none" strike="noStrike" dirty="0">
                          <a:effectLst/>
                          <a:latin typeface="微软雅黑" panose="020B0503020204020204" pitchFamily="34" charset="-122"/>
                          <a:ea typeface="微软雅黑" panose="020B0503020204020204" pitchFamily="34" charset="-122"/>
                        </a:rPr>
                        <a:t>公司名称</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ctr"/>
                      <a:r>
                        <a:rPr lang="zh-CN" altLang="en-US" sz="1400" b="1" i="0" u="none" strike="noStrike">
                          <a:effectLst/>
                          <a:latin typeface="微软雅黑" panose="020B0503020204020204" pitchFamily="34" charset="-122"/>
                          <a:ea typeface="微软雅黑" panose="020B0503020204020204" pitchFamily="34" charset="-122"/>
                        </a:rPr>
                        <a:t>工厂</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ctr"/>
                      <a:r>
                        <a:rPr lang="zh-CN" altLang="en-US" sz="1400" b="1" i="0" u="none" strike="noStrike">
                          <a:effectLst/>
                          <a:latin typeface="微软雅黑" panose="020B0503020204020204" pitchFamily="34" charset="-122"/>
                          <a:ea typeface="微软雅黑" panose="020B0503020204020204" pitchFamily="34" charset="-122"/>
                        </a:rPr>
                        <a:t>工厂名称</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ctr"/>
                      <a:r>
                        <a:rPr lang="zh-CN" altLang="en-US" sz="1400" b="1" i="0" u="none" strike="noStrike">
                          <a:effectLst/>
                          <a:latin typeface="微软雅黑" panose="020B0503020204020204" pitchFamily="34" charset="-122"/>
                          <a:ea typeface="微软雅黑" panose="020B0503020204020204" pitchFamily="34" charset="-122"/>
                        </a:rPr>
                        <a:t>城市</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ctr"/>
                      <a:r>
                        <a:rPr lang="zh-CN" altLang="en-US" sz="1400" b="1" i="0" u="none" strike="noStrike">
                          <a:effectLst/>
                          <a:latin typeface="微软雅黑" panose="020B0503020204020204" pitchFamily="34" charset="-122"/>
                          <a:ea typeface="微软雅黑" panose="020B0503020204020204" pitchFamily="34" charset="-122"/>
                        </a:rPr>
                        <a:t>主机、产业链</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ctr"/>
                      <a:r>
                        <a:rPr lang="zh-CN" altLang="en-US" sz="1400" b="1" i="0" u="none" strike="noStrike">
                          <a:effectLst/>
                          <a:latin typeface="微软雅黑" panose="020B0503020204020204" pitchFamily="34" charset="-122"/>
                          <a:ea typeface="微软雅黑" panose="020B0503020204020204" pitchFamily="34" charset="-122"/>
                        </a:rPr>
                        <a:t>产品</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3270477090"/>
                  </a:ext>
                </a:extLst>
              </a:tr>
              <a:tr h="346694">
                <a:tc rowSpan="3">
                  <a:txBody>
                    <a:bodyPr/>
                    <a:lstStyle/>
                    <a:p>
                      <a:pPr algn="l" fontAlgn="ctr"/>
                      <a:r>
                        <a:rPr lang="en-US" altLang="zh-CN" sz="1400" b="0" i="0" u="none" strike="noStrike">
                          <a:effectLst/>
                          <a:latin typeface="微软雅黑" panose="020B0503020204020204" pitchFamily="34" charset="-122"/>
                          <a:ea typeface="微软雅黑" panose="020B0503020204020204" pitchFamily="34" charset="-122"/>
                        </a:rPr>
                        <a:t>1000</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zh-CN" altLang="en-US" sz="1400" b="0" i="0" u="none" strike="noStrike" dirty="0">
                          <a:effectLst/>
                          <a:latin typeface="微软雅黑" panose="020B0503020204020204" pitchFamily="34" charset="-122"/>
                          <a:ea typeface="微软雅黑" panose="020B0503020204020204" pitchFamily="34" charset="-122"/>
                        </a:rPr>
                        <a:t>三一汽车制造有限公司</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dirty="0">
                          <a:effectLst/>
                          <a:latin typeface="微软雅黑" panose="020B0503020204020204" pitchFamily="34" charset="-122"/>
                          <a:ea typeface="微软雅黑" panose="020B0503020204020204" pitchFamily="34" charset="-122"/>
                        </a:rPr>
                        <a:t>5802</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zh-CN" altLang="en-US" sz="1400" b="0" i="0" u="none" strike="noStrike" dirty="0">
                          <a:effectLst/>
                          <a:latin typeface="微软雅黑" panose="020B0503020204020204" pitchFamily="34" charset="-122"/>
                          <a:ea typeface="微软雅黑" panose="020B0503020204020204" pitchFamily="34" charset="-122"/>
                        </a:rPr>
                        <a:t>泵送制造工厂</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zh-CN" altLang="en-US" sz="1400" b="0" i="0" u="none" strike="noStrike" dirty="0">
                          <a:effectLst/>
                          <a:latin typeface="微软雅黑" panose="020B0503020204020204" pitchFamily="34" charset="-122"/>
                          <a:ea typeface="微软雅黑" panose="020B0503020204020204" pitchFamily="34" charset="-122"/>
                        </a:rPr>
                        <a:t>长沙</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zh-CN" altLang="en-US" sz="1400" b="0" i="0" u="none" strike="noStrike" dirty="0">
                          <a:effectLst/>
                          <a:latin typeface="微软雅黑" panose="020B0503020204020204" pitchFamily="34" charset="-122"/>
                          <a:ea typeface="微软雅黑" panose="020B0503020204020204" pitchFamily="34" charset="-122"/>
                        </a:rPr>
                        <a:t>主机</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zh-CN" altLang="en-US" sz="1400" b="0" i="0" u="none" strike="noStrike" dirty="0">
                          <a:effectLst/>
                          <a:latin typeface="微软雅黑" panose="020B0503020204020204" pitchFamily="34" charset="-122"/>
                          <a:ea typeface="微软雅黑" panose="020B0503020204020204" pitchFamily="34" charset="-122"/>
                        </a:rPr>
                        <a:t>泵车、拖泵等</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4226343548"/>
                  </a:ext>
                </a:extLst>
              </a:tr>
              <a:tr h="346694">
                <a:tc vMerge="1">
                  <a:txBody>
                    <a:bodyPr/>
                    <a:lstStyle/>
                    <a:p>
                      <a:endParaRPr lang="zh-CN" altLang="en-US"/>
                    </a:p>
                  </a:txBody>
                  <a:tcPr/>
                </a:tc>
                <a:tc vMerge="1">
                  <a:txBody>
                    <a:bodyPr/>
                    <a:lstStyle/>
                    <a:p>
                      <a:endParaRPr lang="zh-CN" altLang="en-US"/>
                    </a:p>
                  </a:txBody>
                  <a:tcPr/>
                </a:tc>
                <a:tc>
                  <a:txBody>
                    <a:bodyPr/>
                    <a:lstStyle/>
                    <a:p>
                      <a:pPr algn="ctr" fontAlgn="ctr"/>
                      <a:r>
                        <a:rPr lang="en-US" altLang="zh-CN" sz="1400" b="0" i="0" u="none" strike="noStrike">
                          <a:effectLst/>
                          <a:latin typeface="微软雅黑" panose="020B0503020204020204" pitchFamily="34" charset="-122"/>
                          <a:ea typeface="微软雅黑" panose="020B0503020204020204" pitchFamily="34" charset="-122"/>
                        </a:rPr>
                        <a:t>5815</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effectLst/>
                          <a:latin typeface="微软雅黑" panose="020B0503020204020204" pitchFamily="34" charset="-122"/>
                          <a:ea typeface="微软雅黑" panose="020B0503020204020204" pitchFamily="34" charset="-122"/>
                        </a:rPr>
                        <a:t>车身工厂</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effectLst/>
                          <a:latin typeface="微软雅黑" panose="020B0503020204020204" pitchFamily="34" charset="-122"/>
                          <a:ea typeface="微软雅黑" panose="020B0503020204020204" pitchFamily="34" charset="-122"/>
                        </a:rPr>
                        <a:t>长沙</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effectLst/>
                          <a:latin typeface="微软雅黑" panose="020B0503020204020204" pitchFamily="34" charset="-122"/>
                          <a:ea typeface="微软雅黑" panose="020B0503020204020204" pitchFamily="34" charset="-122"/>
                        </a:rPr>
                        <a:t>产品链</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effectLst/>
                          <a:latin typeface="微软雅黑" panose="020B0503020204020204" pitchFamily="34" charset="-122"/>
                          <a:ea typeface="微软雅黑" panose="020B0503020204020204" pitchFamily="34" charset="-122"/>
                        </a:rPr>
                        <a:t>驾驶室、覆盖件等</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3634934"/>
                  </a:ext>
                </a:extLst>
              </a:tr>
              <a:tr h="346694">
                <a:tc vMerge="1">
                  <a:txBody>
                    <a:bodyPr/>
                    <a:lstStyle/>
                    <a:p>
                      <a:endParaRPr lang="zh-CN" altLang="en-US"/>
                    </a:p>
                  </a:txBody>
                  <a:tcPr/>
                </a:tc>
                <a:tc vMerge="1">
                  <a:txBody>
                    <a:bodyPr/>
                    <a:lstStyle/>
                    <a:p>
                      <a:endParaRPr lang="zh-CN" altLang="en-US"/>
                    </a:p>
                  </a:txBody>
                  <a:tcPr/>
                </a:tc>
                <a:tc>
                  <a:txBody>
                    <a:bodyPr/>
                    <a:lstStyle/>
                    <a:p>
                      <a:pPr algn="ctr" fontAlgn="ctr"/>
                      <a:r>
                        <a:rPr lang="en-US" altLang="zh-CN" sz="1400" b="0" i="0" u="none" strike="noStrike" dirty="0">
                          <a:effectLst/>
                          <a:latin typeface="微软雅黑" panose="020B0503020204020204" pitchFamily="34" charset="-122"/>
                          <a:ea typeface="微软雅黑" panose="020B0503020204020204" pitchFamily="34" charset="-122"/>
                        </a:rPr>
                        <a:t>5803</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effectLst/>
                          <a:latin typeface="微软雅黑" panose="020B0503020204020204" pitchFamily="34" charset="-122"/>
                          <a:ea typeface="微软雅黑" panose="020B0503020204020204" pitchFamily="34" charset="-122"/>
                        </a:rPr>
                        <a:t>配件服务工厂</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effectLst/>
                          <a:latin typeface="微软雅黑" panose="020B0503020204020204" pitchFamily="34" charset="-122"/>
                          <a:ea typeface="微软雅黑" panose="020B0503020204020204" pitchFamily="34" charset="-122"/>
                        </a:rPr>
                        <a:t>长沙</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effectLst/>
                          <a:latin typeface="微软雅黑" panose="020B0503020204020204" pitchFamily="34" charset="-122"/>
                          <a:ea typeface="微软雅黑" panose="020B0503020204020204" pitchFamily="34" charset="-122"/>
                        </a:rPr>
                        <a:t>配件服务</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effectLst/>
                          <a:latin typeface="微软雅黑" panose="020B0503020204020204" pitchFamily="34" charset="-122"/>
                          <a:ea typeface="微软雅黑" panose="020B0503020204020204" pitchFamily="34" charset="-122"/>
                        </a:rPr>
                        <a:t>所有配件</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2521969"/>
                  </a:ext>
                </a:extLst>
              </a:tr>
              <a:tr h="346694">
                <a:tc>
                  <a:txBody>
                    <a:bodyPr/>
                    <a:lstStyle/>
                    <a:p>
                      <a:pPr algn="l" fontAlgn="ctr"/>
                      <a:r>
                        <a:rPr lang="en-US" sz="1400" b="0" i="0" u="none" strike="noStrike">
                          <a:effectLst/>
                          <a:latin typeface="微软雅黑" panose="020B0503020204020204" pitchFamily="34" charset="-122"/>
                          <a:ea typeface="微软雅黑" panose="020B0503020204020204" pitchFamily="34" charset="-122"/>
                        </a:rPr>
                        <a:t>1E00</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effectLst/>
                          <a:latin typeface="微软雅黑" panose="020B0503020204020204" pitchFamily="34" charset="-122"/>
                          <a:ea typeface="微软雅黑" panose="020B0503020204020204" pitchFamily="34" charset="-122"/>
                        </a:rPr>
                        <a:t>湖南三一电控科技有限公司</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effectLst/>
                          <a:latin typeface="微软雅黑" panose="020B0503020204020204" pitchFamily="34" charset="-122"/>
                          <a:ea typeface="微软雅黑" panose="020B0503020204020204" pitchFamily="34" charset="-122"/>
                        </a:rPr>
                        <a:t>1918</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effectLst/>
                          <a:latin typeface="微软雅黑" panose="020B0503020204020204" pitchFamily="34" charset="-122"/>
                          <a:ea typeface="微软雅黑" panose="020B0503020204020204" pitchFamily="34" charset="-122"/>
                        </a:rPr>
                        <a:t>三一电控制造工厂</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effectLst/>
                          <a:latin typeface="微软雅黑" panose="020B0503020204020204" pitchFamily="34" charset="-122"/>
                          <a:ea typeface="微软雅黑" panose="020B0503020204020204" pitchFamily="34" charset="-122"/>
                        </a:rPr>
                        <a:t>长沙</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effectLst/>
                          <a:latin typeface="微软雅黑" panose="020B0503020204020204" pitchFamily="34" charset="-122"/>
                          <a:ea typeface="微软雅黑" panose="020B0503020204020204" pitchFamily="34" charset="-122"/>
                        </a:rPr>
                        <a:t>产业链</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effectLst/>
                          <a:latin typeface="微软雅黑" panose="020B0503020204020204" pitchFamily="34" charset="-122"/>
                          <a:ea typeface="微软雅黑" panose="020B0503020204020204" pitchFamily="34" charset="-122"/>
                        </a:rPr>
                        <a:t>控制显示产品</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8815304"/>
                  </a:ext>
                </a:extLst>
              </a:tr>
              <a:tr h="346694">
                <a:tc>
                  <a:txBody>
                    <a:bodyPr/>
                    <a:lstStyle/>
                    <a:p>
                      <a:pPr algn="l" fontAlgn="ctr"/>
                      <a:r>
                        <a:rPr lang="en-US" altLang="zh-CN" sz="1400" b="0" i="0" u="none" strike="noStrike">
                          <a:effectLst/>
                          <a:latin typeface="微软雅黑" panose="020B0503020204020204" pitchFamily="34" charset="-122"/>
                          <a:ea typeface="微软雅黑" panose="020B0503020204020204" pitchFamily="34" charset="-122"/>
                        </a:rPr>
                        <a:t>1800</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effectLst/>
                          <a:latin typeface="微软雅黑" panose="020B0503020204020204" pitchFamily="34" charset="-122"/>
                          <a:ea typeface="微软雅黑" panose="020B0503020204020204" pitchFamily="34" charset="-122"/>
                        </a:rPr>
                        <a:t>湖南三一智能控制设备有限公司</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effectLst/>
                          <a:latin typeface="微软雅黑" panose="020B0503020204020204" pitchFamily="34" charset="-122"/>
                          <a:ea typeface="微软雅黑" panose="020B0503020204020204" pitchFamily="34" charset="-122"/>
                        </a:rPr>
                        <a:t>1915</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effectLst/>
                          <a:latin typeface="微软雅黑" panose="020B0503020204020204" pitchFamily="34" charset="-122"/>
                          <a:ea typeface="微软雅黑" panose="020B0503020204020204" pitchFamily="34" charset="-122"/>
                        </a:rPr>
                        <a:t>三一智能设备工厂</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effectLst/>
                          <a:latin typeface="微软雅黑" panose="020B0503020204020204" pitchFamily="34" charset="-122"/>
                          <a:ea typeface="微软雅黑" panose="020B0503020204020204" pitchFamily="34" charset="-122"/>
                        </a:rPr>
                        <a:t>长沙</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effectLst/>
                          <a:latin typeface="微软雅黑" panose="020B0503020204020204" pitchFamily="34" charset="-122"/>
                          <a:ea typeface="微软雅黑" panose="020B0503020204020204" pitchFamily="34" charset="-122"/>
                        </a:rPr>
                        <a:t>产业链</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effectLst/>
                          <a:latin typeface="微软雅黑" panose="020B0503020204020204" pitchFamily="34" charset="-122"/>
                          <a:ea typeface="微软雅黑" panose="020B0503020204020204" pitchFamily="34" charset="-122"/>
                        </a:rPr>
                        <a:t>控制显示产品</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0373697"/>
                  </a:ext>
                </a:extLst>
              </a:tr>
              <a:tr h="346694">
                <a:tc>
                  <a:txBody>
                    <a:bodyPr/>
                    <a:lstStyle/>
                    <a:p>
                      <a:pPr algn="l" fontAlgn="ctr"/>
                      <a:r>
                        <a:rPr lang="en-US" altLang="zh-CN" sz="1400" b="0" i="0" u="none" strike="noStrike">
                          <a:effectLst/>
                          <a:latin typeface="微软雅黑" panose="020B0503020204020204" pitchFamily="34" charset="-122"/>
                          <a:ea typeface="微软雅黑" panose="020B0503020204020204" pitchFamily="34" charset="-122"/>
                        </a:rPr>
                        <a:t>1200</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effectLst/>
                          <a:latin typeface="微软雅黑" panose="020B0503020204020204" pitchFamily="34" charset="-122"/>
                          <a:ea typeface="微软雅黑" panose="020B0503020204020204" pitchFamily="34" charset="-122"/>
                        </a:rPr>
                        <a:t>三一专用汽车有限责任公司</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dirty="0">
                          <a:effectLst/>
                          <a:latin typeface="微软雅黑" panose="020B0503020204020204" pitchFamily="34" charset="-122"/>
                          <a:ea typeface="微软雅黑" panose="020B0503020204020204" pitchFamily="34" charset="-122"/>
                        </a:rPr>
                        <a:t>3505</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zh-CN" altLang="en-US" sz="1400" b="0" i="0" u="none" strike="noStrike" dirty="0">
                          <a:effectLst/>
                          <a:latin typeface="微软雅黑" panose="020B0503020204020204" pitchFamily="34" charset="-122"/>
                          <a:ea typeface="微软雅黑" panose="020B0503020204020204" pitchFamily="34" charset="-122"/>
                        </a:rPr>
                        <a:t>专汽邵阳工厂</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zh-CN" altLang="en-US" sz="1400" b="0" i="0" u="none" strike="noStrike" dirty="0">
                          <a:effectLst/>
                          <a:latin typeface="微软雅黑" panose="020B0503020204020204" pitchFamily="34" charset="-122"/>
                          <a:ea typeface="微软雅黑" panose="020B0503020204020204" pitchFamily="34" charset="-122"/>
                        </a:rPr>
                        <a:t>邵阳</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zh-CN" altLang="en-US" sz="1400" b="0" i="0" u="none" strike="noStrike" dirty="0">
                          <a:effectLst/>
                          <a:latin typeface="微软雅黑" panose="020B0503020204020204" pitchFamily="34" charset="-122"/>
                          <a:ea typeface="微软雅黑" panose="020B0503020204020204" pitchFamily="34" charset="-122"/>
                        </a:rPr>
                        <a:t>主机</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zh-CN" altLang="en-US" sz="1400" b="0" i="0" u="none" strike="noStrike" dirty="0">
                          <a:effectLst/>
                          <a:latin typeface="微软雅黑" panose="020B0503020204020204" pitchFamily="34" charset="-122"/>
                          <a:ea typeface="微软雅黑" panose="020B0503020204020204" pitchFamily="34" charset="-122"/>
                        </a:rPr>
                        <a:t>搅拌车、自卸车</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647121578"/>
                  </a:ext>
                </a:extLst>
              </a:tr>
              <a:tr h="346694">
                <a:tc>
                  <a:txBody>
                    <a:bodyPr/>
                    <a:lstStyle/>
                    <a:p>
                      <a:pPr algn="l" fontAlgn="ctr"/>
                      <a:r>
                        <a:rPr lang="en-US" altLang="zh-CN" sz="1400" b="0" i="0" u="none" strike="noStrike">
                          <a:effectLst/>
                          <a:latin typeface="微软雅黑" panose="020B0503020204020204" pitchFamily="34" charset="-122"/>
                          <a:ea typeface="微软雅黑" panose="020B0503020204020204" pitchFamily="34" charset="-122"/>
                        </a:rPr>
                        <a:t>1700</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effectLst/>
                          <a:latin typeface="微软雅黑" panose="020B0503020204020204" pitchFamily="34" charset="-122"/>
                          <a:ea typeface="微软雅黑" panose="020B0503020204020204" pitchFamily="34" charset="-122"/>
                        </a:rPr>
                        <a:t>湖南三一中阳机械有限公司</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effectLst/>
                          <a:latin typeface="微软雅黑" panose="020B0503020204020204" pitchFamily="34" charset="-122"/>
                          <a:ea typeface="微软雅黑" panose="020B0503020204020204" pitchFamily="34" charset="-122"/>
                        </a:rPr>
                        <a:t>1860</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effectLst/>
                          <a:latin typeface="微软雅黑" panose="020B0503020204020204" pitchFamily="34" charset="-122"/>
                          <a:ea typeface="微软雅黑" panose="020B0503020204020204" pitchFamily="34" charset="-122"/>
                        </a:rPr>
                        <a:t>中阳工厂</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effectLst/>
                          <a:latin typeface="微软雅黑" panose="020B0503020204020204" pitchFamily="34" charset="-122"/>
                          <a:ea typeface="微软雅黑" panose="020B0503020204020204" pitchFamily="34" charset="-122"/>
                        </a:rPr>
                        <a:t>益阳</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effectLst/>
                          <a:latin typeface="微软雅黑" panose="020B0503020204020204" pitchFamily="34" charset="-122"/>
                          <a:ea typeface="微软雅黑" panose="020B0503020204020204" pitchFamily="34" charset="-122"/>
                        </a:rPr>
                        <a:t>产业链</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effectLst/>
                          <a:latin typeface="微软雅黑" panose="020B0503020204020204" pitchFamily="34" charset="-122"/>
                          <a:ea typeface="微软雅黑" panose="020B0503020204020204" pitchFamily="34" charset="-122"/>
                        </a:rPr>
                        <a:t>管子、油箱</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9077249"/>
                  </a:ext>
                </a:extLst>
              </a:tr>
              <a:tr h="346694">
                <a:tc>
                  <a:txBody>
                    <a:bodyPr/>
                    <a:lstStyle/>
                    <a:p>
                      <a:pPr algn="l" fontAlgn="ctr"/>
                      <a:r>
                        <a:rPr lang="en-US" sz="1400" b="0" i="0" u="none" strike="noStrike">
                          <a:effectLst/>
                          <a:latin typeface="微软雅黑" panose="020B0503020204020204" pitchFamily="34" charset="-122"/>
                          <a:ea typeface="微软雅黑" panose="020B0503020204020204" pitchFamily="34" charset="-122"/>
                        </a:rPr>
                        <a:t>1L00</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effectLst/>
                          <a:latin typeface="微软雅黑" panose="020B0503020204020204" pitchFamily="34" charset="-122"/>
                          <a:ea typeface="微软雅黑" panose="020B0503020204020204" pitchFamily="34" charset="-122"/>
                        </a:rPr>
                        <a:t>三一汽车制造益阳分公司</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effectLst/>
                          <a:latin typeface="微软雅黑" panose="020B0503020204020204" pitchFamily="34" charset="-122"/>
                          <a:ea typeface="微软雅黑" panose="020B0503020204020204" pitchFamily="34" charset="-122"/>
                        </a:rPr>
                        <a:t>1L01</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zh-CN" altLang="en-US" sz="1400" b="0" i="0" u="none" strike="noStrike" dirty="0">
                          <a:effectLst/>
                          <a:latin typeface="微软雅黑" panose="020B0503020204020204" pitchFamily="34" charset="-122"/>
                          <a:ea typeface="微软雅黑" panose="020B0503020204020204" pitchFamily="34" charset="-122"/>
                        </a:rPr>
                        <a:t>三一汽车制造益阳工厂</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zh-CN" altLang="en-US" sz="1400" b="0" i="0" u="none" strike="noStrike" dirty="0">
                          <a:effectLst/>
                          <a:latin typeface="微软雅黑" panose="020B0503020204020204" pitchFamily="34" charset="-122"/>
                          <a:ea typeface="微软雅黑" panose="020B0503020204020204" pitchFamily="34" charset="-122"/>
                        </a:rPr>
                        <a:t>益阳</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zh-CN" altLang="en-US" sz="1400" b="0" i="0" u="none" strike="noStrike" dirty="0">
                          <a:effectLst/>
                          <a:latin typeface="微软雅黑" panose="020B0503020204020204" pitchFamily="34" charset="-122"/>
                          <a:ea typeface="微软雅黑" panose="020B0503020204020204" pitchFamily="34" charset="-122"/>
                        </a:rPr>
                        <a:t>主机</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zh-CN" altLang="en-US" sz="1400" b="0" i="0" u="none" strike="noStrike" dirty="0">
                          <a:effectLst/>
                          <a:latin typeface="微软雅黑" panose="020B0503020204020204" pitchFamily="34" charset="-122"/>
                          <a:ea typeface="微软雅黑" panose="020B0503020204020204" pitchFamily="34" charset="-122"/>
                        </a:rPr>
                        <a:t>路基产品：摊铺机</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447337453"/>
                  </a:ext>
                </a:extLst>
              </a:tr>
              <a:tr h="346694">
                <a:tc>
                  <a:txBody>
                    <a:bodyPr/>
                    <a:lstStyle/>
                    <a:p>
                      <a:pPr algn="l" fontAlgn="ctr"/>
                      <a:r>
                        <a:rPr lang="en-US" altLang="zh-CN" sz="1400" b="0" i="0" u="none" strike="noStrike">
                          <a:effectLst/>
                          <a:latin typeface="微软雅黑" panose="020B0503020204020204" pitchFamily="34" charset="-122"/>
                          <a:ea typeface="微软雅黑" panose="020B0503020204020204" pitchFamily="34" charset="-122"/>
                        </a:rPr>
                        <a:t>1500</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effectLst/>
                          <a:latin typeface="微软雅黑" panose="020B0503020204020204" pitchFamily="34" charset="-122"/>
                          <a:ea typeface="微软雅黑" panose="020B0503020204020204" pitchFamily="34" charset="-122"/>
                        </a:rPr>
                        <a:t>娄底市中兴液压件有限公司</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dirty="0">
                          <a:effectLst/>
                          <a:latin typeface="微软雅黑" panose="020B0503020204020204" pitchFamily="34" charset="-122"/>
                          <a:ea typeface="微软雅黑" panose="020B0503020204020204" pitchFamily="34" charset="-122"/>
                        </a:rPr>
                        <a:t>1820</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effectLst/>
                          <a:latin typeface="微软雅黑" panose="020B0503020204020204" pitchFamily="34" charset="-122"/>
                          <a:ea typeface="微软雅黑" panose="020B0503020204020204" pitchFamily="34" charset="-122"/>
                        </a:rPr>
                        <a:t>中兴工厂</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effectLst/>
                          <a:latin typeface="微软雅黑" panose="020B0503020204020204" pitchFamily="34" charset="-122"/>
                          <a:ea typeface="微软雅黑" panose="020B0503020204020204" pitchFamily="34" charset="-122"/>
                        </a:rPr>
                        <a:t>娄底</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effectLst/>
                          <a:latin typeface="微软雅黑" panose="020B0503020204020204" pitchFamily="34" charset="-122"/>
                          <a:ea typeface="微软雅黑" panose="020B0503020204020204" pitchFamily="34" charset="-122"/>
                        </a:rPr>
                        <a:t>产业链</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effectLst/>
                          <a:latin typeface="微软雅黑" panose="020B0503020204020204" pitchFamily="34" charset="-122"/>
                          <a:ea typeface="微软雅黑" panose="020B0503020204020204" pitchFamily="34" charset="-122"/>
                        </a:rPr>
                        <a:t>油缸、液压件等</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6306297"/>
                  </a:ext>
                </a:extLst>
              </a:tr>
              <a:tr h="346694">
                <a:tc>
                  <a:txBody>
                    <a:bodyPr/>
                    <a:lstStyle/>
                    <a:p>
                      <a:pPr algn="l" fontAlgn="ctr"/>
                      <a:r>
                        <a:rPr lang="en-US" altLang="zh-CN" sz="1400" b="0" i="0" u="none" strike="noStrike">
                          <a:effectLst/>
                          <a:latin typeface="微软雅黑" panose="020B0503020204020204" pitchFamily="34" charset="-122"/>
                          <a:ea typeface="微软雅黑" panose="020B0503020204020204" pitchFamily="34" charset="-122"/>
                        </a:rPr>
                        <a:t>1600</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effectLst/>
                          <a:latin typeface="微软雅黑" panose="020B0503020204020204" pitchFamily="34" charset="-122"/>
                          <a:ea typeface="微软雅黑" panose="020B0503020204020204" pitchFamily="34" charset="-122"/>
                        </a:rPr>
                        <a:t>娄底市中源新材料有限公司</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dirty="0">
                          <a:effectLst/>
                          <a:latin typeface="微软雅黑" panose="020B0503020204020204" pitchFamily="34" charset="-122"/>
                          <a:ea typeface="微软雅黑" panose="020B0503020204020204" pitchFamily="34" charset="-122"/>
                        </a:rPr>
                        <a:t>1825</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effectLst/>
                          <a:latin typeface="微软雅黑" panose="020B0503020204020204" pitchFamily="34" charset="-122"/>
                          <a:ea typeface="微软雅黑" panose="020B0503020204020204" pitchFamily="34" charset="-122"/>
                        </a:rPr>
                        <a:t>中源新材料工厂</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effectLst/>
                          <a:latin typeface="微软雅黑" panose="020B0503020204020204" pitchFamily="34" charset="-122"/>
                          <a:ea typeface="微软雅黑" panose="020B0503020204020204" pitchFamily="34" charset="-122"/>
                        </a:rPr>
                        <a:t>涟源</a:t>
                      </a:r>
                      <a:endParaRPr lang="zh-CN" altLang="en-US" sz="1400" b="0" i="0" u="none" strike="noStrike" dirty="0">
                        <a:effectLst/>
                        <a:latin typeface="微软雅黑" panose="020B0503020204020204" pitchFamily="34" charset="-122"/>
                        <a:ea typeface="微软雅黑" panose="020B0503020204020204" pitchFamily="34" charset="-122"/>
                      </a:endParaRP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effectLst/>
                          <a:latin typeface="微软雅黑" panose="020B0503020204020204" pitchFamily="34" charset="-122"/>
                          <a:ea typeface="微软雅黑" panose="020B0503020204020204" pitchFamily="34" charset="-122"/>
                        </a:rPr>
                        <a:t>产业链</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effectLst/>
                          <a:latin typeface="微软雅黑" panose="020B0503020204020204" pitchFamily="34" charset="-122"/>
                          <a:ea typeface="微软雅黑" panose="020B0503020204020204" pitchFamily="34" charset="-122"/>
                        </a:rPr>
                        <a:t>臂架、特制钢板等</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5428026"/>
                  </a:ext>
                </a:extLst>
              </a:tr>
              <a:tr h="346694">
                <a:tc>
                  <a:txBody>
                    <a:bodyPr/>
                    <a:lstStyle/>
                    <a:p>
                      <a:pPr algn="l" fontAlgn="ctr"/>
                      <a:r>
                        <a:rPr lang="en-US" sz="1400" b="0" i="0" u="none" strike="noStrike">
                          <a:effectLst/>
                          <a:latin typeface="微软雅黑" panose="020B0503020204020204" pitchFamily="34" charset="-122"/>
                          <a:ea typeface="微软雅黑" panose="020B0503020204020204" pitchFamily="34" charset="-122"/>
                        </a:rPr>
                        <a:t>1J00</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effectLst/>
                          <a:latin typeface="微软雅黑" panose="020B0503020204020204" pitchFamily="34" charset="-122"/>
                          <a:ea typeface="微软雅黑" panose="020B0503020204020204" pitchFamily="34" charset="-122"/>
                        </a:rPr>
                        <a:t>三一汽车制造涟源分公司</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effectLst/>
                          <a:latin typeface="微软雅黑" panose="020B0503020204020204" pitchFamily="34" charset="-122"/>
                          <a:ea typeface="微软雅黑" panose="020B0503020204020204" pitchFamily="34" charset="-122"/>
                        </a:rPr>
                        <a:t>1J01</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zh-CN" altLang="en-US" sz="1400" b="0" i="0" u="none" strike="noStrike">
                          <a:effectLst/>
                          <a:latin typeface="微软雅黑" panose="020B0503020204020204" pitchFamily="34" charset="-122"/>
                          <a:ea typeface="微软雅黑" panose="020B0503020204020204" pitchFamily="34" charset="-122"/>
                        </a:rPr>
                        <a:t>三一汽车制造涟源工厂</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zh-CN" altLang="en-US" sz="1400" b="0" i="0" u="none" strike="noStrike" dirty="0">
                          <a:effectLst/>
                          <a:latin typeface="微软雅黑" panose="020B0503020204020204" pitchFamily="34" charset="-122"/>
                          <a:ea typeface="微软雅黑" panose="020B0503020204020204" pitchFamily="34" charset="-122"/>
                        </a:rPr>
                        <a:t>涟源</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zh-CN" altLang="en-US" sz="1400" b="0" i="0" u="none" strike="noStrike" dirty="0">
                          <a:effectLst/>
                          <a:latin typeface="微软雅黑" panose="020B0503020204020204" pitchFamily="34" charset="-122"/>
                          <a:ea typeface="微软雅黑" panose="020B0503020204020204" pitchFamily="34" charset="-122"/>
                        </a:rPr>
                        <a:t>主机</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zh-CN" altLang="en-US" sz="1400" b="0" i="0" u="none" strike="noStrike" dirty="0">
                          <a:effectLst/>
                          <a:latin typeface="微软雅黑" panose="020B0503020204020204" pitchFamily="34" charset="-122"/>
                          <a:ea typeface="微软雅黑" panose="020B0503020204020204" pitchFamily="34" charset="-122"/>
                        </a:rPr>
                        <a:t>路基产品：压路机、平地机</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4157538284"/>
                  </a:ext>
                </a:extLst>
              </a:tr>
              <a:tr h="346694">
                <a:tc>
                  <a:txBody>
                    <a:bodyPr/>
                    <a:lstStyle/>
                    <a:p>
                      <a:pPr algn="l" fontAlgn="ctr"/>
                      <a:r>
                        <a:rPr lang="en-US" altLang="zh-CN" sz="1400" b="0" i="0" u="none" strike="noStrike">
                          <a:effectLst/>
                          <a:latin typeface="微软雅黑" panose="020B0503020204020204" pitchFamily="34" charset="-122"/>
                          <a:ea typeface="微软雅黑" panose="020B0503020204020204" pitchFamily="34" charset="-122"/>
                        </a:rPr>
                        <a:t>1400</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effectLst/>
                          <a:latin typeface="微软雅黑" panose="020B0503020204020204" pitchFamily="34" charset="-122"/>
                          <a:ea typeface="微软雅黑" panose="020B0503020204020204" pitchFamily="34" charset="-122"/>
                        </a:rPr>
                        <a:t>常德市三一机械有限公司</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dirty="0">
                          <a:effectLst/>
                          <a:latin typeface="微软雅黑" panose="020B0503020204020204" pitchFamily="34" charset="-122"/>
                          <a:ea typeface="微软雅黑" panose="020B0503020204020204" pitchFamily="34" charset="-122"/>
                        </a:rPr>
                        <a:t>1925</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zh-CN" altLang="en-US" sz="1400" b="0" i="0" u="none" strike="noStrike" dirty="0">
                          <a:effectLst/>
                          <a:latin typeface="微软雅黑" panose="020B0503020204020204" pitchFamily="34" charset="-122"/>
                          <a:ea typeface="微软雅黑" panose="020B0503020204020204" pitchFamily="34" charset="-122"/>
                        </a:rPr>
                        <a:t>路机常德工厂</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zh-CN" altLang="en-US" sz="1400" b="0" i="0" u="none" strike="noStrike" dirty="0">
                          <a:effectLst/>
                          <a:latin typeface="微软雅黑" panose="020B0503020204020204" pitchFamily="34" charset="-122"/>
                          <a:ea typeface="微软雅黑" panose="020B0503020204020204" pitchFamily="34" charset="-122"/>
                        </a:rPr>
                        <a:t>常德</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zh-CN" altLang="en-US" sz="1400" b="0" i="0" u="none" strike="noStrike" dirty="0">
                          <a:effectLst/>
                          <a:latin typeface="微软雅黑" panose="020B0503020204020204" pitchFamily="34" charset="-122"/>
                          <a:ea typeface="微软雅黑" panose="020B0503020204020204" pitchFamily="34" charset="-122"/>
                        </a:rPr>
                        <a:t>主机</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zh-CN" altLang="en-US" sz="1400" b="0" i="0" u="none" strike="noStrike" dirty="0">
                          <a:effectLst/>
                          <a:latin typeface="微软雅黑" panose="020B0503020204020204" pitchFamily="34" charset="-122"/>
                          <a:ea typeface="微软雅黑" panose="020B0503020204020204" pitchFamily="34" charset="-122"/>
                        </a:rPr>
                        <a:t>沥青搅拌站</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352888203"/>
                  </a:ext>
                </a:extLst>
              </a:tr>
              <a:tr h="346694">
                <a:tc>
                  <a:txBody>
                    <a:bodyPr/>
                    <a:lstStyle/>
                    <a:p>
                      <a:pPr algn="l" fontAlgn="ctr"/>
                      <a:r>
                        <a:rPr lang="en-US" sz="1400" b="0" i="0" u="none" strike="noStrike">
                          <a:effectLst/>
                          <a:latin typeface="微软雅黑" panose="020B0503020204020204" pitchFamily="34" charset="-122"/>
                          <a:ea typeface="微软雅黑" panose="020B0503020204020204" pitchFamily="34" charset="-122"/>
                        </a:rPr>
                        <a:t>1K00</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effectLst/>
                          <a:latin typeface="微软雅黑" panose="020B0503020204020204" pitchFamily="34" charset="-122"/>
                          <a:ea typeface="微软雅黑" panose="020B0503020204020204" pitchFamily="34" charset="-122"/>
                        </a:rPr>
                        <a:t>三一汽车制造常德分公司</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effectLst/>
                          <a:latin typeface="微软雅黑" panose="020B0503020204020204" pitchFamily="34" charset="-122"/>
                          <a:ea typeface="微软雅黑" panose="020B0503020204020204" pitchFamily="34" charset="-122"/>
                        </a:rPr>
                        <a:t>1K01</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zh-CN" altLang="en-US" sz="1400" b="0" i="0" u="none" strike="noStrike" dirty="0">
                          <a:effectLst/>
                          <a:latin typeface="微软雅黑" panose="020B0503020204020204" pitchFamily="34" charset="-122"/>
                          <a:ea typeface="微软雅黑" panose="020B0503020204020204" pitchFamily="34" charset="-122"/>
                        </a:rPr>
                        <a:t>三一汽车制造常德工厂</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zh-CN" altLang="en-US" sz="1400" b="0" i="0" u="none" strike="noStrike" dirty="0">
                          <a:effectLst/>
                          <a:latin typeface="微软雅黑" panose="020B0503020204020204" pitchFamily="34" charset="-122"/>
                          <a:ea typeface="微软雅黑" panose="020B0503020204020204" pitchFamily="34" charset="-122"/>
                        </a:rPr>
                        <a:t>常德</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zh-CN" altLang="en-US" sz="1400" b="0" i="0" u="none" strike="noStrike" dirty="0">
                          <a:effectLst/>
                          <a:latin typeface="微软雅黑" panose="020B0503020204020204" pitchFamily="34" charset="-122"/>
                          <a:ea typeface="微软雅黑" panose="020B0503020204020204" pitchFamily="34" charset="-122"/>
                        </a:rPr>
                        <a:t>主机</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zh-CN" altLang="en-US" sz="1400" b="0" i="0" u="none" strike="noStrike" dirty="0">
                          <a:effectLst/>
                          <a:latin typeface="微软雅黑" panose="020B0503020204020204" pitchFamily="34" charset="-122"/>
                          <a:ea typeface="微软雅黑" panose="020B0503020204020204" pitchFamily="34" charset="-122"/>
                        </a:rPr>
                        <a:t>混凝土、砂浆搅拌站</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747846974"/>
                  </a:ext>
                </a:extLst>
              </a:tr>
              <a:tr h="346694">
                <a:tc>
                  <a:txBody>
                    <a:bodyPr/>
                    <a:lstStyle/>
                    <a:p>
                      <a:pPr algn="l" fontAlgn="ctr"/>
                      <a:r>
                        <a:rPr lang="en-US" altLang="zh-CN" sz="1400" b="0" i="0" u="none" strike="noStrike">
                          <a:effectLst/>
                          <a:latin typeface="微软雅黑" panose="020B0503020204020204" pitchFamily="34" charset="-122"/>
                          <a:ea typeface="微软雅黑" panose="020B0503020204020204" pitchFamily="34" charset="-122"/>
                        </a:rPr>
                        <a:t>1900</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effectLst/>
                          <a:latin typeface="微软雅黑" panose="020B0503020204020204" pitchFamily="34" charset="-122"/>
                          <a:ea typeface="微软雅黑" panose="020B0503020204020204" pitchFamily="34" charset="-122"/>
                        </a:rPr>
                        <a:t>昆山三一动力有限公司</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effectLst/>
                          <a:latin typeface="微软雅黑" panose="020B0503020204020204" pitchFamily="34" charset="-122"/>
                          <a:ea typeface="微软雅黑" panose="020B0503020204020204" pitchFamily="34" charset="-122"/>
                        </a:rPr>
                        <a:t>1220</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effectLst/>
                          <a:latin typeface="微软雅黑" panose="020B0503020204020204" pitchFamily="34" charset="-122"/>
                          <a:ea typeface="微软雅黑" panose="020B0503020204020204" pitchFamily="34" charset="-122"/>
                        </a:rPr>
                        <a:t>昆山三一动力工厂</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effectLst/>
                          <a:latin typeface="微软雅黑" panose="020B0503020204020204" pitchFamily="34" charset="-122"/>
                          <a:ea typeface="微软雅黑" panose="020B0503020204020204" pitchFamily="34" charset="-122"/>
                        </a:rPr>
                        <a:t>昆山</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effectLst/>
                          <a:latin typeface="微软雅黑" panose="020B0503020204020204" pitchFamily="34" charset="-122"/>
                          <a:ea typeface="微软雅黑" panose="020B0503020204020204" pitchFamily="34" charset="-122"/>
                        </a:rPr>
                        <a:t>产业链</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effectLst/>
                          <a:latin typeface="微软雅黑" panose="020B0503020204020204" pitchFamily="34" charset="-122"/>
                          <a:ea typeface="微软雅黑" panose="020B0503020204020204" pitchFamily="34" charset="-122"/>
                        </a:rPr>
                        <a:t>发动机</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5918988"/>
                  </a:ext>
                </a:extLst>
              </a:tr>
              <a:tr h="346694">
                <a:tc>
                  <a:txBody>
                    <a:bodyPr/>
                    <a:lstStyle/>
                    <a:p>
                      <a:pPr algn="l" fontAlgn="ctr"/>
                      <a:r>
                        <a:rPr lang="en-US" sz="1400" b="0" i="0" u="none" strike="noStrike">
                          <a:effectLst/>
                          <a:latin typeface="微软雅黑" panose="020B0503020204020204" pitchFamily="34" charset="-122"/>
                          <a:ea typeface="微软雅黑" panose="020B0503020204020204" pitchFamily="34" charset="-122"/>
                        </a:rPr>
                        <a:t>1B00</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effectLst/>
                          <a:latin typeface="微软雅黑" panose="020B0503020204020204" pitchFamily="34" charset="-122"/>
                          <a:ea typeface="微软雅黑" panose="020B0503020204020204" pitchFamily="34" charset="-122"/>
                        </a:rPr>
                        <a:t>三一西北重工有限公司</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dirty="0">
                          <a:effectLst/>
                          <a:latin typeface="微软雅黑" panose="020B0503020204020204" pitchFamily="34" charset="-122"/>
                          <a:ea typeface="微软雅黑" panose="020B0503020204020204" pitchFamily="34" charset="-122"/>
                        </a:rPr>
                        <a:t>7500</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zh-CN" altLang="en-US" sz="1400" b="0" i="0" u="none" strike="noStrike" dirty="0">
                          <a:effectLst/>
                          <a:latin typeface="微软雅黑" panose="020B0503020204020204" pitchFamily="34" charset="-122"/>
                          <a:ea typeface="微软雅黑" panose="020B0503020204020204" pitchFamily="34" charset="-122"/>
                        </a:rPr>
                        <a:t>三一西北工厂</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zh-CN" altLang="en-US" sz="1400" b="0" i="0" u="none" strike="noStrike" dirty="0">
                          <a:effectLst/>
                          <a:latin typeface="微软雅黑" panose="020B0503020204020204" pitchFamily="34" charset="-122"/>
                          <a:ea typeface="微软雅黑" panose="020B0503020204020204" pitchFamily="34" charset="-122"/>
                        </a:rPr>
                        <a:t>乌鲁木齐</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zh-CN" altLang="en-US" sz="1400" b="0" i="0" u="none" strike="noStrike" dirty="0">
                          <a:effectLst/>
                          <a:latin typeface="微软雅黑" panose="020B0503020204020204" pitchFamily="34" charset="-122"/>
                          <a:ea typeface="微软雅黑" panose="020B0503020204020204" pitchFamily="34" charset="-122"/>
                        </a:rPr>
                        <a:t>主机</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zh-CN" altLang="en-US" sz="1400" b="0" i="0" u="none" strike="noStrike" dirty="0">
                          <a:effectLst/>
                          <a:latin typeface="微软雅黑" panose="020B0503020204020204" pitchFamily="34" charset="-122"/>
                          <a:ea typeface="微软雅黑" panose="020B0503020204020204" pitchFamily="34" charset="-122"/>
                        </a:rPr>
                        <a:t>搅拌站</a:t>
                      </a:r>
                    </a:p>
                  </a:txBody>
                  <a:tcPr marL="14400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899812848"/>
                  </a:ext>
                </a:extLst>
              </a:tr>
            </a:tbl>
          </a:graphicData>
        </a:graphic>
      </p:graphicFrame>
    </p:spTree>
    <p:extLst>
      <p:ext uri="{BB962C8B-B14F-4D97-AF65-F5344CB8AC3E}">
        <p14:creationId xmlns:p14="http://schemas.microsoft.com/office/powerpoint/2010/main" val="13755130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776" y="593725"/>
            <a:ext cx="1723259" cy="446799"/>
          </a:xfrm>
        </p:spPr>
        <p:txBody>
          <a:bodyPr/>
          <a:lstStyle/>
          <a:p>
            <a:r>
              <a:rPr lang="zh-CN" altLang="en-US" dirty="0" smtClean="0"/>
              <a:t>下线结算入库</a:t>
            </a:r>
            <a:endParaRPr lang="zh-CN" altLang="en-US" dirty="0"/>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2089686" y="593725"/>
            <a:ext cx="9182659" cy="5906770"/>
          </a:xfrm>
          <a:prstGeom prst="rect">
            <a:avLst/>
          </a:prstGeom>
          <a:noFill/>
          <a:ln>
            <a:noFill/>
          </a:ln>
        </p:spPr>
      </p:pic>
    </p:spTree>
    <p:extLst>
      <p:ext uri="{BB962C8B-B14F-4D97-AF65-F5344CB8AC3E}">
        <p14:creationId xmlns:p14="http://schemas.microsoft.com/office/powerpoint/2010/main" val="7046144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776" y="593725"/>
            <a:ext cx="1723259" cy="446799"/>
          </a:xfrm>
        </p:spPr>
        <p:txBody>
          <a:bodyPr/>
          <a:lstStyle/>
          <a:p>
            <a:r>
              <a:rPr lang="zh-CN" altLang="en-US" dirty="0" smtClean="0"/>
              <a:t>生产配送</a:t>
            </a:r>
            <a:endParaRPr lang="zh-CN" altLang="en-US" dirty="0"/>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1489380" y="694492"/>
            <a:ext cx="9916971" cy="5911259"/>
          </a:xfrm>
          <a:prstGeom prst="rect">
            <a:avLst/>
          </a:prstGeom>
          <a:noFill/>
          <a:ln>
            <a:noFill/>
          </a:ln>
        </p:spPr>
      </p:pic>
    </p:spTree>
    <p:extLst>
      <p:ext uri="{BB962C8B-B14F-4D97-AF65-F5344CB8AC3E}">
        <p14:creationId xmlns:p14="http://schemas.microsoft.com/office/powerpoint/2010/main" val="27726504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776" y="593725"/>
            <a:ext cx="1723259" cy="446799"/>
          </a:xfrm>
        </p:spPr>
        <p:txBody>
          <a:bodyPr/>
          <a:lstStyle/>
          <a:p>
            <a:r>
              <a:rPr lang="zh-CN" altLang="en-US" dirty="0" smtClean="0"/>
              <a:t>生产领料</a:t>
            </a:r>
            <a:endParaRPr lang="zh-CN" altLang="en-US" dirty="0"/>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2112580" y="593724"/>
            <a:ext cx="8820806" cy="6185447"/>
          </a:xfrm>
          <a:prstGeom prst="rect">
            <a:avLst/>
          </a:prstGeom>
          <a:noFill/>
          <a:ln>
            <a:noFill/>
          </a:ln>
        </p:spPr>
      </p:pic>
    </p:spTree>
    <p:extLst>
      <p:ext uri="{BB962C8B-B14F-4D97-AF65-F5344CB8AC3E}">
        <p14:creationId xmlns:p14="http://schemas.microsoft.com/office/powerpoint/2010/main" val="25974317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900" y="593725"/>
            <a:ext cx="1226645" cy="446799"/>
          </a:xfrm>
        </p:spPr>
        <p:txBody>
          <a:bodyPr/>
          <a:lstStyle/>
          <a:p>
            <a:r>
              <a:rPr lang="zh-CN" altLang="en-US" dirty="0"/>
              <a:t>缺</a:t>
            </a:r>
            <a:r>
              <a:rPr lang="zh-CN" altLang="en-US" dirty="0" smtClean="0"/>
              <a:t>件处理</a:t>
            </a:r>
            <a:endParaRPr lang="zh-CN" altLang="en-US" dirty="0"/>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442545" y="555009"/>
            <a:ext cx="7196824" cy="5903495"/>
          </a:xfrm>
          <a:prstGeom prst="rect">
            <a:avLst/>
          </a:prstGeom>
          <a:noFill/>
          <a:ln>
            <a:noFill/>
          </a:ln>
        </p:spPr>
      </p:pic>
    </p:spTree>
    <p:extLst>
      <p:ext uri="{BB962C8B-B14F-4D97-AF65-F5344CB8AC3E}">
        <p14:creationId xmlns:p14="http://schemas.microsoft.com/office/powerpoint/2010/main" val="37885779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pSp>
        <p:nvGrpSpPr>
          <p:cNvPr id="3" name="Group 2"/>
          <p:cNvGrpSpPr>
            <a:grpSpLocks/>
          </p:cNvGrpSpPr>
          <p:nvPr/>
        </p:nvGrpSpPr>
        <p:grpSpPr bwMode="auto">
          <a:xfrm>
            <a:off x="4876803" y="4307026"/>
            <a:ext cx="5710238" cy="2170003"/>
            <a:chOff x="0" y="38"/>
            <a:chExt cx="4438" cy="2072"/>
          </a:xfrm>
        </p:grpSpPr>
        <p:sp>
          <p:nvSpPr>
            <p:cNvPr id="4" name="AutoShape 6"/>
            <p:cNvSpPr>
              <a:spLocks noChangeArrowheads="1"/>
            </p:cNvSpPr>
            <p:nvPr/>
          </p:nvSpPr>
          <p:spPr bwMode="auto">
            <a:xfrm>
              <a:off x="25" y="506"/>
              <a:ext cx="119" cy="879"/>
            </a:xfrm>
            <a:prstGeom prst="rightArrow">
              <a:avLst>
                <a:gd name="adj1" fmla="val 38046"/>
                <a:gd name="adj2" fmla="val 100000"/>
              </a:avLst>
            </a:prstGeom>
            <a:solidFill>
              <a:srgbClr val="CC0000"/>
            </a:solidFill>
            <a:ln w="12700">
              <a:solidFill>
                <a:schemeClr val="tx1"/>
              </a:solidFill>
              <a:miter lim="800000"/>
              <a:headEnd/>
              <a:tailEnd/>
            </a:ln>
          </p:spPr>
          <p:txBody>
            <a:bodyPr wrap="none" lIns="90488" tIns="44450" rIns="90488" bIns="44450" anchor="ctr"/>
            <a:lstStyle/>
            <a:p>
              <a:endParaRPr lang="zh-CN" altLang="en-US" sz="1800" dirty="0">
                <a:latin typeface="微软雅黑" pitchFamily="34" charset="-122"/>
                <a:ea typeface="微软雅黑" pitchFamily="34" charset="-122"/>
              </a:endParaRPr>
            </a:p>
          </p:txBody>
        </p:sp>
        <p:pic>
          <p:nvPicPr>
            <p:cNvPr id="5" name="Picture 7"/>
            <p:cNvPicPr>
              <a:picLocks noChangeAspect="1" noChangeArrowheads="1"/>
            </p:cNvPicPr>
            <p:nvPr/>
          </p:nvPicPr>
          <p:blipFill>
            <a:blip r:embed="rId3" cstate="print"/>
            <a:srcRect/>
            <a:stretch>
              <a:fillRect/>
            </a:stretch>
          </p:blipFill>
          <p:spPr bwMode="auto">
            <a:xfrm>
              <a:off x="0" y="457"/>
              <a:ext cx="4438" cy="1653"/>
            </a:xfrm>
            <a:prstGeom prst="rect">
              <a:avLst/>
            </a:prstGeom>
            <a:noFill/>
            <a:ln w="9525">
              <a:noFill/>
              <a:miter lim="800000"/>
              <a:headEnd/>
              <a:tailEnd/>
            </a:ln>
          </p:spPr>
        </p:pic>
        <p:sp>
          <p:nvSpPr>
            <p:cNvPr id="6" name="Text Box 8"/>
            <p:cNvSpPr txBox="1">
              <a:spLocks noChangeArrowheads="1"/>
            </p:cNvSpPr>
            <p:nvPr/>
          </p:nvSpPr>
          <p:spPr bwMode="auto">
            <a:xfrm>
              <a:off x="1576" y="38"/>
              <a:ext cx="1585" cy="1111"/>
            </a:xfrm>
            <a:prstGeom prst="rect">
              <a:avLst/>
            </a:prstGeom>
            <a:noFill/>
            <a:ln w="9525">
              <a:noFill/>
              <a:miter lim="800000"/>
              <a:headEnd/>
              <a:tailEnd/>
            </a:ln>
          </p:spPr>
          <p:txBody>
            <a:bodyPr lIns="45720" rIns="45720">
              <a:spAutoFit/>
            </a:bodyPr>
            <a:lstStyle/>
            <a:p>
              <a:pPr marL="342900" indent="-342900">
                <a:lnSpc>
                  <a:spcPct val="90000"/>
                </a:lnSpc>
                <a:spcBef>
                  <a:spcPct val="10000"/>
                </a:spcBef>
                <a:buClr>
                  <a:schemeClr val="accent1"/>
                </a:buClr>
                <a:defRPr/>
              </a:pPr>
              <a:r>
                <a:rPr lang="zh-CN" altLang="en-US" sz="2400" dirty="0">
                  <a:solidFill>
                    <a:schemeClr val="accent1"/>
                  </a:solidFill>
                  <a:effectLst>
                    <a:outerShdw blurRad="38100" dist="38100" dir="2700000" algn="tl">
                      <a:srgbClr val="C0C0C0"/>
                    </a:outerShdw>
                  </a:effectLst>
                  <a:latin typeface="微软雅黑" pitchFamily="34" charset="-122"/>
                  <a:ea typeface="微软雅黑" pitchFamily="34" charset="-122"/>
                </a:rPr>
                <a:t>成就客户</a:t>
              </a:r>
            </a:p>
            <a:p>
              <a:pPr marL="342900" indent="-342900">
                <a:lnSpc>
                  <a:spcPct val="90000"/>
                </a:lnSpc>
                <a:spcBef>
                  <a:spcPct val="10000"/>
                </a:spcBef>
                <a:buClr>
                  <a:schemeClr val="accent1"/>
                </a:buClr>
                <a:defRPr/>
              </a:pPr>
              <a:r>
                <a:rPr lang="zh-CN" altLang="en-US" sz="2400" dirty="0">
                  <a:solidFill>
                    <a:schemeClr val="accent1"/>
                  </a:solidFill>
                  <a:effectLst>
                    <a:outerShdw blurRad="38100" dist="38100" dir="2700000" algn="tl">
                      <a:srgbClr val="C0C0C0"/>
                    </a:outerShdw>
                  </a:effectLst>
                  <a:latin typeface="微软雅黑" pitchFamily="34" charset="-122"/>
                  <a:ea typeface="微软雅黑" pitchFamily="34" charset="-122"/>
                </a:rPr>
                <a:t>创新为要</a:t>
              </a:r>
            </a:p>
            <a:p>
              <a:pPr marL="342900" indent="-342900">
                <a:lnSpc>
                  <a:spcPct val="90000"/>
                </a:lnSpc>
                <a:spcBef>
                  <a:spcPct val="10000"/>
                </a:spcBef>
                <a:buClr>
                  <a:schemeClr val="accent1"/>
                </a:buClr>
                <a:defRPr/>
              </a:pPr>
              <a:r>
                <a:rPr lang="zh-CN" altLang="en-US" sz="2400" dirty="0">
                  <a:solidFill>
                    <a:schemeClr val="accent1"/>
                  </a:solidFill>
                  <a:effectLst>
                    <a:outerShdw blurRad="38100" dist="38100" dir="2700000" algn="tl">
                      <a:srgbClr val="C0C0C0"/>
                    </a:outerShdw>
                  </a:effectLst>
                  <a:latin typeface="微软雅黑" pitchFamily="34" charset="-122"/>
                  <a:ea typeface="微软雅黑" pitchFamily="34" charset="-122"/>
                </a:rPr>
                <a:t>诚信负责</a:t>
              </a:r>
            </a:p>
          </p:txBody>
        </p:sp>
      </p:grpSp>
      <p:pic>
        <p:nvPicPr>
          <p:cNvPr id="7" name="Picture 10"/>
          <p:cNvPicPr>
            <a:picLocks noChangeAspect="1" noChangeArrowheads="1"/>
          </p:cNvPicPr>
          <p:nvPr/>
        </p:nvPicPr>
        <p:blipFill>
          <a:blip r:embed="rId4" cstate="print"/>
          <a:srcRect/>
          <a:stretch>
            <a:fillRect/>
          </a:stretch>
        </p:blipFill>
        <p:spPr bwMode="auto">
          <a:xfrm>
            <a:off x="0" y="531814"/>
            <a:ext cx="12192000" cy="1622425"/>
          </a:xfrm>
          <a:prstGeom prst="rect">
            <a:avLst/>
          </a:prstGeom>
          <a:noFill/>
          <a:ln w="9525">
            <a:noFill/>
            <a:miter lim="800000"/>
            <a:headEnd/>
            <a:tailEnd/>
          </a:ln>
        </p:spPr>
      </p:pic>
      <p:pic>
        <p:nvPicPr>
          <p:cNvPr id="9" name="Picture 11"/>
          <p:cNvPicPr>
            <a:picLocks noChangeAspect="1" noChangeArrowheads="1"/>
          </p:cNvPicPr>
          <p:nvPr/>
        </p:nvPicPr>
        <p:blipFill>
          <a:blip r:embed="rId5" cstate="print"/>
          <a:srcRect/>
          <a:stretch>
            <a:fillRect/>
          </a:stretch>
        </p:blipFill>
        <p:spPr bwMode="auto">
          <a:xfrm>
            <a:off x="4620363" y="2299652"/>
            <a:ext cx="2456298" cy="1861930"/>
          </a:xfrm>
          <a:prstGeom prst="rect">
            <a:avLst/>
          </a:prstGeom>
          <a:noFill/>
          <a:ln w="9525">
            <a:noFill/>
            <a:miter lim="800000"/>
            <a:headEnd/>
            <a:tailEnd/>
          </a:ln>
        </p:spPr>
      </p:pic>
      <p:pic>
        <p:nvPicPr>
          <p:cNvPr id="12" name="Picture 31"/>
          <p:cNvPicPr>
            <a:picLocks noChangeAspect="1" noChangeArrowheads="1"/>
          </p:cNvPicPr>
          <p:nvPr>
            <p:custDataLst>
              <p:tags r:id="rId1"/>
            </p:custDataLst>
          </p:nvPr>
        </p:nvPicPr>
        <p:blipFill>
          <a:blip r:embed="rId6" cstate="print"/>
          <a:srcRect r="61270" b="6667"/>
          <a:stretch>
            <a:fillRect/>
          </a:stretch>
        </p:blipFill>
        <p:spPr bwMode="auto">
          <a:xfrm>
            <a:off x="6387388" y="3392565"/>
            <a:ext cx="468000" cy="205711"/>
          </a:xfrm>
          <a:prstGeom prst="rect">
            <a:avLst/>
          </a:prstGeom>
          <a:noFill/>
          <a:ln w="9525">
            <a:noFill/>
            <a:miter lim="800000"/>
            <a:headEnd/>
            <a:tailEnd/>
          </a:ln>
        </p:spPr>
      </p:pic>
    </p:spTree>
    <p:extLst>
      <p:ext uri="{BB962C8B-B14F-4D97-AF65-F5344CB8AC3E}">
        <p14:creationId xmlns:p14="http://schemas.microsoft.com/office/powerpoint/2010/main" val="29546208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CCBC6603-CF9F-4EAA-B6BA-1916124160CF}"/>
              </a:ext>
            </a:extLst>
          </p:cNvPr>
          <p:cNvSpPr>
            <a:spLocks noGrp="1"/>
          </p:cNvSpPr>
          <p:nvPr>
            <p:ph type="title"/>
          </p:nvPr>
        </p:nvSpPr>
        <p:spPr>
          <a:xfrm>
            <a:off x="201668" y="593726"/>
            <a:ext cx="11990332" cy="375853"/>
          </a:xfrm>
        </p:spPr>
        <p:txBody>
          <a:bodyPr/>
          <a:lstStyle/>
          <a:p>
            <a:r>
              <a:rPr lang="zh-CN" altLang="en-US" dirty="0" smtClean="0"/>
              <a:t>库存地点编码规则</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2941370786"/>
              </p:ext>
            </p:extLst>
          </p:nvPr>
        </p:nvGraphicFramePr>
        <p:xfrm>
          <a:off x="264578" y="1127187"/>
          <a:ext cx="11591090" cy="5193432"/>
        </p:xfrm>
        <a:graphic>
          <a:graphicData uri="http://schemas.openxmlformats.org/drawingml/2006/table">
            <a:tbl>
              <a:tblPr/>
              <a:tblGrid>
                <a:gridCol w="1079562">
                  <a:extLst>
                    <a:ext uri="{9D8B030D-6E8A-4147-A177-3AD203B41FA5}">
                      <a16:colId xmlns:a16="http://schemas.microsoft.com/office/drawing/2014/main" val="3193115691"/>
                    </a:ext>
                  </a:extLst>
                </a:gridCol>
                <a:gridCol w="989157">
                  <a:extLst>
                    <a:ext uri="{9D8B030D-6E8A-4147-A177-3AD203B41FA5}">
                      <a16:colId xmlns:a16="http://schemas.microsoft.com/office/drawing/2014/main" val="3848860821"/>
                    </a:ext>
                  </a:extLst>
                </a:gridCol>
                <a:gridCol w="1008993">
                  <a:extLst>
                    <a:ext uri="{9D8B030D-6E8A-4147-A177-3AD203B41FA5}">
                      <a16:colId xmlns:a16="http://schemas.microsoft.com/office/drawing/2014/main" val="2675206407"/>
                    </a:ext>
                  </a:extLst>
                </a:gridCol>
                <a:gridCol w="882869">
                  <a:extLst>
                    <a:ext uri="{9D8B030D-6E8A-4147-A177-3AD203B41FA5}">
                      <a16:colId xmlns:a16="http://schemas.microsoft.com/office/drawing/2014/main" val="987995600"/>
                    </a:ext>
                  </a:extLst>
                </a:gridCol>
                <a:gridCol w="961696">
                  <a:extLst>
                    <a:ext uri="{9D8B030D-6E8A-4147-A177-3AD203B41FA5}">
                      <a16:colId xmlns:a16="http://schemas.microsoft.com/office/drawing/2014/main" val="418138069"/>
                    </a:ext>
                  </a:extLst>
                </a:gridCol>
                <a:gridCol w="5391807">
                  <a:extLst>
                    <a:ext uri="{9D8B030D-6E8A-4147-A177-3AD203B41FA5}">
                      <a16:colId xmlns:a16="http://schemas.microsoft.com/office/drawing/2014/main" val="1652338202"/>
                    </a:ext>
                  </a:extLst>
                </a:gridCol>
                <a:gridCol w="1277006">
                  <a:extLst>
                    <a:ext uri="{9D8B030D-6E8A-4147-A177-3AD203B41FA5}">
                      <a16:colId xmlns:a16="http://schemas.microsoft.com/office/drawing/2014/main" val="139427800"/>
                    </a:ext>
                  </a:extLst>
                </a:gridCol>
              </a:tblGrid>
              <a:tr h="378420">
                <a:tc>
                  <a:txBody>
                    <a:bodyPr/>
                    <a:lstStyle/>
                    <a:p>
                      <a:pPr algn="ctr" fontAlgn="b"/>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一级分类</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b"/>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一级分类编码</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b"/>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一级分类说明</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b"/>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二级分类</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b"/>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二级分类编码</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b"/>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二级分类说明</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fontAlgn="b"/>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编码范围</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826658045"/>
                  </a:ext>
                </a:extLst>
              </a:tr>
              <a:tr h="440294">
                <a:tc rowSpan="7">
                  <a:txBody>
                    <a:bodyPr/>
                    <a:lstStyle/>
                    <a:p>
                      <a:pPr algn="ctr"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材料库</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7">
                  <a:txBody>
                    <a:bodyPr/>
                    <a:lstStyle/>
                    <a:p>
                      <a:pPr algn="l"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1~5</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7">
                  <a:txBody>
                    <a:bodyPr/>
                    <a:lstStyle/>
                    <a:p>
                      <a:pPr algn="ctr"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生产、非生产使用的采购件</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直接生产类物资库</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10~29</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用于存放直接制造使用的外协或外购的零部件（含外购、外协件）、原材料（钢材库、结构件配件库、组装配送库、随机附件库等）</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1000~2999</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0168219"/>
                  </a:ext>
                </a:extLst>
              </a:tr>
              <a:tr h="29645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b"/>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间接生产类物资库</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30~39</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用于存放间接制造使用的辅料、耗材、工艺装备、设备备件（化工辅料库、工具库、刀具库等）</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3000~3999</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0345491"/>
                  </a:ext>
                </a:extLst>
              </a:tr>
              <a:tr h="29645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b"/>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行政类物资库</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50</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用于存放劳保、办公用品、</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IT</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物资（行政物资库）</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5000~5099</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6738378"/>
                  </a:ext>
                </a:extLst>
              </a:tr>
              <a:tr h="29645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b"/>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研发专用件库</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51</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用于存放研发使用的采购件物资（研发采购件库、研发自制件库）</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5100~5199</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6892249"/>
                  </a:ext>
                </a:extLst>
              </a:tr>
              <a:tr h="29645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b"/>
                      <a:r>
                        <a:rPr lang="zh-CN" altLang="en-US" sz="1200" b="0" i="0" u="none" strike="noStrike">
                          <a:solidFill>
                            <a:srgbClr val="FF0000"/>
                          </a:solidFill>
                          <a:effectLst/>
                          <a:latin typeface="微软雅黑" panose="020B0503020204020204" pitchFamily="34" charset="-122"/>
                          <a:ea typeface="微软雅黑" panose="020B0503020204020204" pitchFamily="34" charset="-122"/>
                        </a:rPr>
                        <a:t>供方管理库</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1200" b="0" i="0" u="none" strike="noStrike" dirty="0">
                          <a:solidFill>
                            <a:srgbClr val="FF0000"/>
                          </a:solidFill>
                          <a:effectLst/>
                          <a:latin typeface="微软雅黑" panose="020B0503020204020204" pitchFamily="34" charset="-122"/>
                          <a:ea typeface="微软雅黑" panose="020B0503020204020204" pitchFamily="34" charset="-122"/>
                        </a:rPr>
                        <a:t>52</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用于管理供应商物资库存（寄售库）</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5200~5299</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629977"/>
                  </a:ext>
                </a:extLst>
              </a:tr>
              <a:tr h="29645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b"/>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保税件库</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55</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用于存放保税件物料（保税件库、保税件配送库、重大技术装备库、重大技术装备配送库）</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5500~5599</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7748521"/>
                  </a:ext>
                </a:extLst>
              </a:tr>
              <a:tr h="29645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b"/>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待处理库</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59</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存放不良品、索赔件、旧件等需要再处理的物资的库存（不良品库、索赔库、旧件库、废品库）</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5900~5999</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222650"/>
                  </a:ext>
                </a:extLst>
              </a:tr>
              <a:tr h="440294">
                <a:tc>
                  <a:txBody>
                    <a:bodyPr/>
                    <a:lstStyle/>
                    <a:p>
                      <a:pPr algn="ctr" fontAlgn="b"/>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线边库</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微软雅黑" panose="020B0503020204020204" pitchFamily="34" charset="-122"/>
                          <a:ea typeface="微软雅黑" panose="020B0503020204020204" pitchFamily="34" charset="-122"/>
                        </a:rPr>
                        <a:t>X</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车间生产使用的线边仓库</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线边库</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微软雅黑" panose="020B0503020204020204" pitchFamily="34" charset="-122"/>
                          <a:ea typeface="微软雅黑" panose="020B0503020204020204" pitchFamily="34" charset="-122"/>
                        </a:rPr>
                        <a:t>X0~X9</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车间生产使用的线边仓库（可以根据产线或者工艺区分编码段）</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微软雅黑" panose="020B0503020204020204" pitchFamily="34" charset="-122"/>
                          <a:ea typeface="微软雅黑" panose="020B0503020204020204" pitchFamily="34" charset="-122"/>
                        </a:rPr>
                        <a:t>X000~X999</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9542300"/>
                  </a:ext>
                </a:extLst>
              </a:tr>
              <a:tr h="296458">
                <a:tc>
                  <a:txBody>
                    <a:bodyPr/>
                    <a:lstStyle/>
                    <a:p>
                      <a:pPr algn="ctr" fontAlgn="b"/>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自制件库</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7</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厂内生产的自制件仓库</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自制件库</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70~79</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厂内生产的自制件仓库</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7000~7999</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8667640"/>
                  </a:ext>
                </a:extLst>
              </a:tr>
              <a:tr h="440294">
                <a:tc>
                  <a:txBody>
                    <a:bodyPr/>
                    <a:lstStyle/>
                    <a:p>
                      <a:pPr algn="ctr" fontAlgn="b"/>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成品库</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6</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厂内生产或外购的产成品仓库</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成品库</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60~69</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厂内生产或外购的产成品仓库（产成品库、样机库、国际成品库、参展机库）</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6000~6999</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9990921"/>
                  </a:ext>
                </a:extLst>
              </a:tr>
              <a:tr h="296458">
                <a:tc>
                  <a:txBody>
                    <a:bodyPr/>
                    <a:lstStyle/>
                    <a:p>
                      <a:pPr algn="ctr" fontAlgn="b"/>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配件库</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8</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存放营销配件</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配件库</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80~89</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存放营销配件（配件库、营销返修件库、营销旧件库）</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8000~8999</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571778"/>
                  </a:ext>
                </a:extLst>
              </a:tr>
              <a:tr h="296458">
                <a:tc>
                  <a:txBody>
                    <a:bodyPr/>
                    <a:lstStyle/>
                    <a:p>
                      <a:pPr algn="ctr" fontAlgn="b"/>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中转库</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微软雅黑" panose="020B0503020204020204" pitchFamily="34" charset="-122"/>
                          <a:ea typeface="微软雅黑" panose="020B0503020204020204" pitchFamily="34" charset="-122"/>
                        </a:rPr>
                        <a:t>T</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用于临时中转</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中转库</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微软雅黑" panose="020B0503020204020204" pitchFamily="34" charset="-122"/>
                          <a:ea typeface="微软雅黑" panose="020B0503020204020204" pitchFamily="34" charset="-122"/>
                        </a:rPr>
                        <a:t>T0~T9</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用于临时中转（转储</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T900</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库）</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微软雅黑" panose="020B0503020204020204" pitchFamily="34" charset="-122"/>
                          <a:ea typeface="微软雅黑" panose="020B0503020204020204" pitchFamily="34" charset="-122"/>
                        </a:rPr>
                        <a:t>T000~T999</a:t>
                      </a:r>
                    </a:p>
                  </a:txBody>
                  <a:tcPr marL="108000" marR="5490" marT="54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6530369"/>
                  </a:ext>
                </a:extLst>
              </a:tr>
            </a:tbl>
          </a:graphicData>
        </a:graphic>
      </p:graphicFrame>
    </p:spTree>
    <p:extLst>
      <p:ext uri="{BB962C8B-B14F-4D97-AF65-F5344CB8AC3E}">
        <p14:creationId xmlns:p14="http://schemas.microsoft.com/office/powerpoint/2010/main" val="3916597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43419" y="596806"/>
            <a:ext cx="11582400" cy="595068"/>
          </a:xfrm>
        </p:spPr>
        <p:txBody>
          <a:bodyPr/>
          <a:lstStyle/>
          <a:p>
            <a:r>
              <a:rPr kumimoji="1" lang="zh-CN" altLang="en-US" dirty="0"/>
              <a:t>目录</a:t>
            </a:r>
          </a:p>
        </p:txBody>
      </p:sp>
      <p:sp>
        <p:nvSpPr>
          <p:cNvPr id="4" name="Line 2"/>
          <p:cNvSpPr>
            <a:spLocks noChangeShapeType="1"/>
          </p:cNvSpPr>
          <p:nvPr/>
        </p:nvSpPr>
        <p:spPr bwMode="auto">
          <a:xfrm flipH="1">
            <a:off x="654129" y="1239539"/>
            <a:ext cx="0" cy="540000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lIns="0" tIns="46800" rIns="0" bIns="46800" anchor="ctr"/>
          <a:lstStyle/>
          <a:p>
            <a:endParaRPr lang="zh-CN" altLang="en-US"/>
          </a:p>
        </p:txBody>
      </p:sp>
      <p:sp>
        <p:nvSpPr>
          <p:cNvPr id="5" name="Rectangle 4"/>
          <p:cNvSpPr>
            <a:spLocks noChangeArrowheads="1"/>
          </p:cNvSpPr>
          <p:nvPr/>
        </p:nvSpPr>
        <p:spPr bwMode="auto">
          <a:xfrm>
            <a:off x="760491" y="1249064"/>
            <a:ext cx="708855" cy="431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50000"/>
              </a:spcBef>
              <a:buClr>
                <a:schemeClr val="tx1"/>
              </a:buClr>
              <a:buFont typeface="Wingdings" panose="05000000000000000000" pitchFamily="2" charset="2"/>
              <a:buChar char="§"/>
              <a:defRPr sz="1600">
                <a:solidFill>
                  <a:schemeClr val="tx1"/>
                </a:solidFill>
                <a:latin typeface="华文细黑" panose="02010600040101010101" pitchFamily="2" charset="-122"/>
                <a:ea typeface="华文细黑" panose="02010600040101010101" pitchFamily="2" charset="-122"/>
                <a:sym typeface="华文楷体" panose="02010600040101010101" pitchFamily="2" charset="-122"/>
              </a:defRPr>
            </a:lvl1pPr>
            <a:lvl2pPr marL="742950" indent="-285750">
              <a:buClr>
                <a:schemeClr val="tx1"/>
              </a:buClr>
              <a:buFont typeface="Arial" panose="020B0604020202020204" pitchFamily="34" charset="0"/>
              <a:buChar char="–"/>
              <a:defRPr sz="1600">
                <a:solidFill>
                  <a:schemeClr val="tx1"/>
                </a:solidFill>
                <a:latin typeface="华文细黑" panose="02010600040101010101" pitchFamily="2" charset="-122"/>
                <a:ea typeface="华文细黑" panose="02010600040101010101" pitchFamily="2" charset="-122"/>
                <a:sym typeface="华文楷体" panose="02010600040101010101" pitchFamily="2" charset="-122"/>
              </a:defRPr>
            </a:lvl2pPr>
            <a:lvl3pPr marL="1143000" indent="-228600">
              <a:buClr>
                <a:schemeClr val="tx1"/>
              </a:buClr>
              <a:buFont typeface="Arial" panose="020B0604020202020204" pitchFamily="34" charset="0"/>
              <a:buChar char="•"/>
              <a:defRPr sz="1600">
                <a:solidFill>
                  <a:schemeClr val="tx1"/>
                </a:solidFill>
                <a:latin typeface="华文细黑" panose="02010600040101010101" pitchFamily="2" charset="-122"/>
                <a:ea typeface="华文细黑" panose="02010600040101010101" pitchFamily="2" charset="-122"/>
                <a:sym typeface="华文楷体" panose="02010600040101010101" pitchFamily="2" charset="-122"/>
              </a:defRPr>
            </a:lvl3pPr>
            <a:lvl4pPr marL="1600200" indent="-228600">
              <a:spcBef>
                <a:spcPct val="20000"/>
              </a:spcBef>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4pPr>
            <a:lvl5pPr marL="2057400" indent="-228600">
              <a:spcBef>
                <a:spcPct val="20000"/>
              </a:spcBef>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9pPr>
          </a:lstStyle>
          <a:p>
            <a:pPr algn="ctr" latinLnBrk="1">
              <a:spcBef>
                <a:spcPct val="0"/>
              </a:spcBef>
              <a:buClr>
                <a:srgbClr val="006600"/>
              </a:buClr>
              <a:buSzPct val="85000"/>
              <a:buFont typeface="Wingdings" panose="05000000000000000000" pitchFamily="2" charset="2"/>
              <a:buNone/>
            </a:pPr>
            <a:r>
              <a:rPr lang="en-US" altLang="zh-CN" sz="1800" dirty="0">
                <a:solidFill>
                  <a:srgbClr val="FFFFFF"/>
                </a:solidFill>
                <a:latin typeface="Arial" panose="020B0604020202020204" pitchFamily="34" charset="0"/>
                <a:ea typeface="微软雅黑" panose="020B0503020204020204" pitchFamily="34" charset="-122"/>
                <a:sym typeface="微软雅黑" panose="020B0503020204020204" pitchFamily="34" charset="-122"/>
              </a:rPr>
              <a:t>1</a:t>
            </a:r>
            <a:endParaRPr lang="zh-CN" altLang="en-US" sz="1200" dirty="0">
              <a:solidFill>
                <a:schemeClr val="bg1"/>
              </a:solidFill>
              <a:latin typeface="华文楷体" panose="02010600040101010101" pitchFamily="2" charset="-122"/>
              <a:ea typeface="宋体" panose="02010600030101010101" pitchFamily="2" charset="-122"/>
            </a:endParaRPr>
          </a:p>
        </p:txBody>
      </p:sp>
      <p:sp>
        <p:nvSpPr>
          <p:cNvPr id="11" name="Rectangle 5"/>
          <p:cNvSpPr>
            <a:spLocks noChangeArrowheads="1"/>
          </p:cNvSpPr>
          <p:nvPr/>
        </p:nvSpPr>
        <p:spPr bwMode="auto">
          <a:xfrm>
            <a:off x="1527254" y="1253827"/>
            <a:ext cx="6279830" cy="43180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 tIns="46800" rIns="72000" bIns="46800" anchor="ctr"/>
          <a:lstStyle/>
          <a:p>
            <a:pPr latinLnBrk="1">
              <a:buClr>
                <a:srgbClr val="006600"/>
              </a:buClr>
              <a:buSzPct val="85000"/>
            </a:pPr>
            <a:r>
              <a:rPr lang="zh-CN" altLang="en-US" sz="18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泵送事业部组织架构</a:t>
            </a:r>
          </a:p>
        </p:txBody>
      </p:sp>
      <p:sp>
        <p:nvSpPr>
          <p:cNvPr id="17" name="Rectangle 5"/>
          <p:cNvSpPr>
            <a:spLocks noChangeArrowheads="1"/>
          </p:cNvSpPr>
          <p:nvPr/>
        </p:nvSpPr>
        <p:spPr bwMode="auto">
          <a:xfrm>
            <a:off x="1527254" y="1793782"/>
            <a:ext cx="6279830" cy="431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 tIns="46800" rIns="72000" bIns="46800" anchor="ctr"/>
          <a:lstStyle/>
          <a:p>
            <a:pPr latinLnBrk="1">
              <a:buClr>
                <a:srgbClr val="006600"/>
              </a:buClr>
              <a:buSzPct val="85000"/>
            </a:pPr>
            <a:r>
              <a:rPr lang="zh-CN" altLang="en-US" sz="18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业务解决方案</a:t>
            </a:r>
          </a:p>
        </p:txBody>
      </p:sp>
      <p:sp>
        <p:nvSpPr>
          <p:cNvPr id="18" name="Rectangle 8"/>
          <p:cNvSpPr>
            <a:spLocks noChangeArrowheads="1"/>
          </p:cNvSpPr>
          <p:nvPr/>
        </p:nvSpPr>
        <p:spPr bwMode="auto">
          <a:xfrm>
            <a:off x="760491" y="1793782"/>
            <a:ext cx="708855" cy="431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50000"/>
              </a:spcBef>
              <a:buClr>
                <a:schemeClr val="tx1"/>
              </a:buClr>
              <a:buFont typeface="Wingdings" panose="05000000000000000000" pitchFamily="2" charset="2"/>
              <a:buChar char="§"/>
              <a:defRPr sz="1600">
                <a:solidFill>
                  <a:schemeClr val="tx1"/>
                </a:solidFill>
                <a:latin typeface="华文细黑" panose="02010600040101010101" pitchFamily="2" charset="-122"/>
                <a:ea typeface="华文细黑" panose="02010600040101010101" pitchFamily="2" charset="-122"/>
                <a:sym typeface="华文楷体" panose="02010600040101010101" pitchFamily="2" charset="-122"/>
              </a:defRPr>
            </a:lvl1pPr>
            <a:lvl2pPr marL="742950" indent="-285750">
              <a:buClr>
                <a:schemeClr val="tx1"/>
              </a:buClr>
              <a:buFont typeface="Arial" panose="020B0604020202020204" pitchFamily="34" charset="0"/>
              <a:buChar char="–"/>
              <a:defRPr sz="1600">
                <a:solidFill>
                  <a:schemeClr val="tx1"/>
                </a:solidFill>
                <a:latin typeface="华文细黑" panose="02010600040101010101" pitchFamily="2" charset="-122"/>
                <a:ea typeface="华文细黑" panose="02010600040101010101" pitchFamily="2" charset="-122"/>
                <a:sym typeface="华文楷体" panose="02010600040101010101" pitchFamily="2" charset="-122"/>
              </a:defRPr>
            </a:lvl2pPr>
            <a:lvl3pPr marL="1143000" indent="-228600">
              <a:buClr>
                <a:schemeClr val="tx1"/>
              </a:buClr>
              <a:buFont typeface="Arial" panose="020B0604020202020204" pitchFamily="34" charset="0"/>
              <a:buChar char="•"/>
              <a:defRPr sz="1600">
                <a:solidFill>
                  <a:schemeClr val="tx1"/>
                </a:solidFill>
                <a:latin typeface="华文细黑" panose="02010600040101010101" pitchFamily="2" charset="-122"/>
                <a:ea typeface="华文细黑" panose="02010600040101010101" pitchFamily="2" charset="-122"/>
                <a:sym typeface="华文楷体" panose="02010600040101010101" pitchFamily="2" charset="-122"/>
              </a:defRPr>
            </a:lvl3pPr>
            <a:lvl4pPr marL="1600200" indent="-228600">
              <a:spcBef>
                <a:spcPct val="20000"/>
              </a:spcBef>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4pPr>
            <a:lvl5pPr marL="2057400" indent="-228600">
              <a:spcBef>
                <a:spcPct val="20000"/>
              </a:spcBef>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9pPr>
          </a:lstStyle>
          <a:p>
            <a:pPr algn="ctr" latinLnBrk="1">
              <a:spcBef>
                <a:spcPct val="0"/>
              </a:spcBef>
              <a:buClr>
                <a:srgbClr val="006600"/>
              </a:buClr>
              <a:buSzPct val="85000"/>
              <a:buFont typeface="Wingdings" panose="05000000000000000000" pitchFamily="2" charset="2"/>
              <a:buNone/>
            </a:pPr>
            <a:r>
              <a:rPr lang="en-US" altLang="zh-CN" sz="1800" dirty="0">
                <a:solidFill>
                  <a:srgbClr val="FFFFFF"/>
                </a:solidFill>
                <a:latin typeface="Arial" panose="020B0604020202020204" pitchFamily="34" charset="0"/>
                <a:ea typeface="微软雅黑" panose="020B0503020204020204" pitchFamily="34" charset="-122"/>
                <a:sym typeface="微软雅黑" panose="020B0503020204020204" pitchFamily="34" charset="-122"/>
              </a:rPr>
              <a:t>2</a:t>
            </a:r>
          </a:p>
        </p:txBody>
      </p:sp>
      <p:sp>
        <p:nvSpPr>
          <p:cNvPr id="9" name="Rectangle 11">
            <a:extLst>
              <a:ext uri="{FF2B5EF4-FFF2-40B4-BE49-F238E27FC236}">
                <a16:creationId xmlns:a16="http://schemas.microsoft.com/office/drawing/2014/main" id="{70829B27-7139-4BB3-A207-318A99829B3B}"/>
              </a:ext>
            </a:extLst>
          </p:cNvPr>
          <p:cNvSpPr>
            <a:spLocks noChangeArrowheads="1"/>
          </p:cNvSpPr>
          <p:nvPr/>
        </p:nvSpPr>
        <p:spPr bwMode="auto">
          <a:xfrm>
            <a:off x="1212894" y="2375180"/>
            <a:ext cx="593831" cy="457200"/>
          </a:xfrm>
          <a:prstGeom prst="rect">
            <a:avLst/>
          </a:prstGeom>
          <a:solidFill>
            <a:schemeClr val="accent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lIns="0" tIns="0" rIns="0" bIns="0" anchor="ctr"/>
          <a:lstStyle/>
          <a:p>
            <a:pPr algn="ctr"/>
            <a:r>
              <a:rPr lang="en-US" altLang="zh-CN" sz="1800" dirty="0">
                <a:latin typeface="微软雅黑" pitchFamily="34" charset="-122"/>
                <a:ea typeface="微软雅黑" pitchFamily="34" charset="-122"/>
                <a:cs typeface="Arial" pitchFamily="34" charset="0"/>
              </a:rPr>
              <a:t>2.1</a:t>
            </a:r>
          </a:p>
        </p:txBody>
      </p:sp>
      <p:sp>
        <p:nvSpPr>
          <p:cNvPr id="10" name="Rectangle 5">
            <a:extLst>
              <a:ext uri="{FF2B5EF4-FFF2-40B4-BE49-F238E27FC236}">
                <a16:creationId xmlns:a16="http://schemas.microsoft.com/office/drawing/2014/main" id="{C8EDBB77-F890-48F7-A9E3-74A5520A30CE}"/>
              </a:ext>
            </a:extLst>
          </p:cNvPr>
          <p:cNvSpPr>
            <a:spLocks noChangeArrowheads="1"/>
          </p:cNvSpPr>
          <p:nvPr/>
        </p:nvSpPr>
        <p:spPr bwMode="gray">
          <a:xfrm>
            <a:off x="1983975" y="2375180"/>
            <a:ext cx="5823110" cy="457200"/>
          </a:xfrm>
          <a:prstGeom prst="rect">
            <a:avLst/>
          </a:prstGeom>
          <a:solidFill>
            <a:srgbClr val="EAEAE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80000" tIns="46800" rIns="72000" bIns="46800" anchor="ctr"/>
          <a:lstStyle/>
          <a:p>
            <a:pPr>
              <a:lnSpc>
                <a:spcPct val="150000"/>
              </a:lnSpc>
            </a:pPr>
            <a:r>
              <a:rPr kumimoji="1" lang="zh-CN" altLang="en-US" sz="1800" b="0" dirty="0">
                <a:solidFill>
                  <a:srgbClr val="000000"/>
                </a:solidFill>
                <a:latin typeface="微软雅黑"/>
                <a:ea typeface="微软雅黑"/>
              </a:rPr>
              <a:t>条码应用专题</a:t>
            </a:r>
            <a:endParaRPr kumimoji="1" lang="en-US" altLang="zh-CN" sz="1800" b="0" dirty="0">
              <a:solidFill>
                <a:srgbClr val="000000"/>
              </a:solidFill>
              <a:latin typeface="微软雅黑"/>
              <a:ea typeface="微软雅黑"/>
            </a:endParaRPr>
          </a:p>
        </p:txBody>
      </p:sp>
      <p:sp>
        <p:nvSpPr>
          <p:cNvPr id="14" name="Rectangle 5">
            <a:extLst>
              <a:ext uri="{FF2B5EF4-FFF2-40B4-BE49-F238E27FC236}">
                <a16:creationId xmlns:a16="http://schemas.microsoft.com/office/drawing/2014/main" id="{AED577A5-CD88-433D-85AB-0BAE15150A88}"/>
              </a:ext>
            </a:extLst>
          </p:cNvPr>
          <p:cNvSpPr>
            <a:spLocks noChangeArrowheads="1"/>
          </p:cNvSpPr>
          <p:nvPr/>
        </p:nvSpPr>
        <p:spPr bwMode="gray">
          <a:xfrm>
            <a:off x="1983973" y="2951688"/>
            <a:ext cx="5823111" cy="457200"/>
          </a:xfrm>
          <a:prstGeom prst="rect">
            <a:avLst/>
          </a:prstGeom>
          <a:solidFill>
            <a:srgbClr val="EAEAE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80000" tIns="46800" rIns="72000" bIns="46800" anchor="ctr"/>
          <a:lstStyle/>
          <a:p>
            <a:pPr>
              <a:lnSpc>
                <a:spcPct val="150000"/>
              </a:lnSpc>
            </a:pPr>
            <a:r>
              <a:rPr kumimoji="1" lang="en-US" altLang="zh-CN" sz="1800" b="0" dirty="0">
                <a:solidFill>
                  <a:srgbClr val="000000"/>
                </a:solidFill>
                <a:latin typeface="微软雅黑"/>
                <a:ea typeface="微软雅黑"/>
              </a:rPr>
              <a:t>WM</a:t>
            </a:r>
            <a:r>
              <a:rPr kumimoji="1" lang="zh-CN" altLang="en-US" sz="1800" b="0" dirty="0">
                <a:solidFill>
                  <a:srgbClr val="000000"/>
                </a:solidFill>
                <a:latin typeface="微软雅黑"/>
                <a:ea typeface="微软雅黑"/>
              </a:rPr>
              <a:t>管理专题</a:t>
            </a:r>
            <a:endParaRPr kumimoji="1" lang="en-US" altLang="zh-CN" sz="1800" b="0" dirty="0">
              <a:solidFill>
                <a:srgbClr val="000000"/>
              </a:solidFill>
              <a:latin typeface="微软雅黑"/>
              <a:ea typeface="微软雅黑"/>
            </a:endParaRPr>
          </a:p>
        </p:txBody>
      </p:sp>
      <p:sp>
        <p:nvSpPr>
          <p:cNvPr id="16" name="Rectangle 5">
            <a:extLst>
              <a:ext uri="{FF2B5EF4-FFF2-40B4-BE49-F238E27FC236}">
                <a16:creationId xmlns:a16="http://schemas.microsoft.com/office/drawing/2014/main" id="{8FBFCEDA-AB37-472E-88B1-71144C3C20D9}"/>
              </a:ext>
            </a:extLst>
          </p:cNvPr>
          <p:cNvSpPr>
            <a:spLocks noChangeArrowheads="1"/>
          </p:cNvSpPr>
          <p:nvPr/>
        </p:nvSpPr>
        <p:spPr bwMode="gray">
          <a:xfrm>
            <a:off x="1983975" y="3522458"/>
            <a:ext cx="5839394" cy="457200"/>
          </a:xfrm>
          <a:prstGeom prst="rect">
            <a:avLst/>
          </a:prstGeom>
          <a:solidFill>
            <a:srgbClr val="EAEAE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80000" tIns="46800" rIns="72000" bIns="46800" anchor="ctr"/>
          <a:lstStyle/>
          <a:p>
            <a:pPr>
              <a:lnSpc>
                <a:spcPct val="150000"/>
              </a:lnSpc>
            </a:pPr>
            <a:r>
              <a:rPr kumimoji="1" lang="zh-CN" altLang="en-US" sz="1800" b="0" dirty="0">
                <a:solidFill>
                  <a:srgbClr val="000000"/>
                </a:solidFill>
                <a:latin typeface="微软雅黑"/>
                <a:ea typeface="微软雅黑"/>
              </a:rPr>
              <a:t>配送专题</a:t>
            </a:r>
            <a:endParaRPr kumimoji="1" lang="en-US" altLang="zh-CN" sz="1800" b="0" dirty="0">
              <a:solidFill>
                <a:srgbClr val="000000"/>
              </a:solidFill>
              <a:latin typeface="微软雅黑"/>
              <a:ea typeface="微软雅黑"/>
            </a:endParaRPr>
          </a:p>
        </p:txBody>
      </p:sp>
      <p:sp>
        <p:nvSpPr>
          <p:cNvPr id="20" name="Rectangle 5">
            <a:extLst>
              <a:ext uri="{FF2B5EF4-FFF2-40B4-BE49-F238E27FC236}">
                <a16:creationId xmlns:a16="http://schemas.microsoft.com/office/drawing/2014/main" id="{F6EAADFB-1C90-4F54-A2AD-C95CA273C764}"/>
              </a:ext>
            </a:extLst>
          </p:cNvPr>
          <p:cNvSpPr>
            <a:spLocks noChangeArrowheads="1"/>
          </p:cNvSpPr>
          <p:nvPr/>
        </p:nvSpPr>
        <p:spPr bwMode="gray">
          <a:xfrm>
            <a:off x="1983973" y="4091511"/>
            <a:ext cx="5823110" cy="457200"/>
          </a:xfrm>
          <a:prstGeom prst="rect">
            <a:avLst/>
          </a:prstGeom>
          <a:solidFill>
            <a:srgbClr val="EAEAE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80000" tIns="46800" rIns="72000" bIns="46800" anchor="ctr"/>
          <a:lstStyle/>
          <a:p>
            <a:pPr>
              <a:lnSpc>
                <a:spcPct val="150000"/>
              </a:lnSpc>
            </a:pPr>
            <a:r>
              <a:rPr kumimoji="1" lang="zh-CN" altLang="en-US" sz="1800" b="0" dirty="0">
                <a:solidFill>
                  <a:srgbClr val="000000"/>
                </a:solidFill>
                <a:latin typeface="微软雅黑"/>
                <a:ea typeface="微软雅黑"/>
              </a:rPr>
              <a:t>废料管理专题</a:t>
            </a:r>
            <a:endParaRPr kumimoji="1" lang="en-US" altLang="zh-CN" sz="1800" b="0" dirty="0">
              <a:solidFill>
                <a:srgbClr val="000000"/>
              </a:solidFill>
              <a:latin typeface="微软雅黑"/>
              <a:ea typeface="微软雅黑"/>
            </a:endParaRPr>
          </a:p>
        </p:txBody>
      </p:sp>
      <p:sp>
        <p:nvSpPr>
          <p:cNvPr id="22" name="Rectangle 5">
            <a:extLst>
              <a:ext uri="{FF2B5EF4-FFF2-40B4-BE49-F238E27FC236}">
                <a16:creationId xmlns:a16="http://schemas.microsoft.com/office/drawing/2014/main" id="{C4BC2197-F880-4A82-A09C-E689D359B7DD}"/>
              </a:ext>
            </a:extLst>
          </p:cNvPr>
          <p:cNvSpPr>
            <a:spLocks noChangeArrowheads="1"/>
          </p:cNvSpPr>
          <p:nvPr/>
        </p:nvSpPr>
        <p:spPr bwMode="gray">
          <a:xfrm>
            <a:off x="1983975" y="4669736"/>
            <a:ext cx="5839393" cy="457200"/>
          </a:xfrm>
          <a:prstGeom prst="rect">
            <a:avLst/>
          </a:prstGeom>
          <a:solidFill>
            <a:srgbClr val="EAEAE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80000" tIns="46800" rIns="72000" bIns="46800" anchor="ctr"/>
          <a:lstStyle/>
          <a:p>
            <a:pPr>
              <a:lnSpc>
                <a:spcPct val="150000"/>
              </a:lnSpc>
            </a:pPr>
            <a:r>
              <a:rPr kumimoji="1" lang="zh-CN" altLang="en-US" sz="1800" b="0" dirty="0" smtClean="0">
                <a:solidFill>
                  <a:srgbClr val="000000"/>
                </a:solidFill>
                <a:latin typeface="微软雅黑"/>
                <a:ea typeface="微软雅黑"/>
              </a:rPr>
              <a:t>零星领料</a:t>
            </a:r>
            <a:endParaRPr kumimoji="1" lang="en-US" altLang="zh-CN" sz="1800" b="0" dirty="0">
              <a:solidFill>
                <a:srgbClr val="000000"/>
              </a:solidFill>
              <a:latin typeface="微软雅黑"/>
              <a:ea typeface="微软雅黑"/>
            </a:endParaRPr>
          </a:p>
        </p:txBody>
      </p:sp>
      <p:sp>
        <p:nvSpPr>
          <p:cNvPr id="23" name="Rectangle 11">
            <a:extLst>
              <a:ext uri="{FF2B5EF4-FFF2-40B4-BE49-F238E27FC236}">
                <a16:creationId xmlns:a16="http://schemas.microsoft.com/office/drawing/2014/main" id="{B9523D70-0939-4879-B8B8-BD5ECD3FAF88}"/>
              </a:ext>
            </a:extLst>
          </p:cNvPr>
          <p:cNvSpPr>
            <a:spLocks noChangeArrowheads="1"/>
          </p:cNvSpPr>
          <p:nvPr/>
        </p:nvSpPr>
        <p:spPr bwMode="auto">
          <a:xfrm>
            <a:off x="1212894" y="2971800"/>
            <a:ext cx="593831" cy="457200"/>
          </a:xfrm>
          <a:prstGeom prst="rect">
            <a:avLst/>
          </a:prstGeom>
          <a:solidFill>
            <a:schemeClr val="accent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lIns="0" tIns="0" rIns="0" bIns="0" anchor="ctr"/>
          <a:lstStyle/>
          <a:p>
            <a:pPr algn="ctr"/>
            <a:r>
              <a:rPr lang="en-US" altLang="zh-CN" sz="1800" dirty="0">
                <a:latin typeface="微软雅黑" pitchFamily="34" charset="-122"/>
                <a:ea typeface="微软雅黑" pitchFamily="34" charset="-122"/>
                <a:cs typeface="Arial" pitchFamily="34" charset="0"/>
              </a:rPr>
              <a:t>2.2</a:t>
            </a:r>
          </a:p>
        </p:txBody>
      </p:sp>
      <p:sp>
        <p:nvSpPr>
          <p:cNvPr id="24" name="Rectangle 11">
            <a:extLst>
              <a:ext uri="{FF2B5EF4-FFF2-40B4-BE49-F238E27FC236}">
                <a16:creationId xmlns:a16="http://schemas.microsoft.com/office/drawing/2014/main" id="{49EC0075-BD6F-4FA2-B5B7-A1F1D3A7ED82}"/>
              </a:ext>
            </a:extLst>
          </p:cNvPr>
          <p:cNvSpPr>
            <a:spLocks noChangeArrowheads="1"/>
          </p:cNvSpPr>
          <p:nvPr/>
        </p:nvSpPr>
        <p:spPr bwMode="auto">
          <a:xfrm>
            <a:off x="1212893" y="3558247"/>
            <a:ext cx="593831" cy="457200"/>
          </a:xfrm>
          <a:prstGeom prst="rect">
            <a:avLst/>
          </a:prstGeom>
          <a:solidFill>
            <a:schemeClr val="accent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lIns="0" tIns="0" rIns="0" bIns="0" anchor="ctr"/>
          <a:lstStyle/>
          <a:p>
            <a:pPr algn="ctr"/>
            <a:r>
              <a:rPr lang="en-US" altLang="zh-CN" sz="1800" dirty="0">
                <a:latin typeface="微软雅黑" pitchFamily="34" charset="-122"/>
                <a:ea typeface="微软雅黑" pitchFamily="34" charset="-122"/>
                <a:cs typeface="Arial" pitchFamily="34" charset="0"/>
              </a:rPr>
              <a:t>2.3</a:t>
            </a:r>
          </a:p>
        </p:txBody>
      </p:sp>
      <p:sp>
        <p:nvSpPr>
          <p:cNvPr id="25" name="Rectangle 11">
            <a:extLst>
              <a:ext uri="{FF2B5EF4-FFF2-40B4-BE49-F238E27FC236}">
                <a16:creationId xmlns:a16="http://schemas.microsoft.com/office/drawing/2014/main" id="{2F14B540-EE41-46F4-A601-7B59EC4B7AB0}"/>
              </a:ext>
            </a:extLst>
          </p:cNvPr>
          <p:cNvSpPr>
            <a:spLocks noChangeArrowheads="1"/>
          </p:cNvSpPr>
          <p:nvPr/>
        </p:nvSpPr>
        <p:spPr bwMode="auto">
          <a:xfrm>
            <a:off x="1212893" y="4091511"/>
            <a:ext cx="593831" cy="457200"/>
          </a:xfrm>
          <a:prstGeom prst="rect">
            <a:avLst/>
          </a:prstGeom>
          <a:solidFill>
            <a:schemeClr val="accent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lIns="0" tIns="0" rIns="0" bIns="0" anchor="ctr"/>
          <a:lstStyle/>
          <a:p>
            <a:pPr algn="ctr"/>
            <a:r>
              <a:rPr lang="en-US" altLang="zh-CN" sz="1800" dirty="0">
                <a:latin typeface="微软雅黑" pitchFamily="34" charset="-122"/>
                <a:ea typeface="微软雅黑" pitchFamily="34" charset="-122"/>
                <a:cs typeface="Arial" pitchFamily="34" charset="0"/>
              </a:rPr>
              <a:t>2.4</a:t>
            </a:r>
          </a:p>
        </p:txBody>
      </p:sp>
      <p:sp>
        <p:nvSpPr>
          <p:cNvPr id="26" name="Rectangle 11">
            <a:extLst>
              <a:ext uri="{FF2B5EF4-FFF2-40B4-BE49-F238E27FC236}">
                <a16:creationId xmlns:a16="http://schemas.microsoft.com/office/drawing/2014/main" id="{12C741CA-A2FB-4342-8642-88EFC086AEF3}"/>
              </a:ext>
            </a:extLst>
          </p:cNvPr>
          <p:cNvSpPr>
            <a:spLocks noChangeArrowheads="1"/>
          </p:cNvSpPr>
          <p:nvPr/>
        </p:nvSpPr>
        <p:spPr bwMode="auto">
          <a:xfrm>
            <a:off x="1212892" y="4663417"/>
            <a:ext cx="593831" cy="457200"/>
          </a:xfrm>
          <a:prstGeom prst="rect">
            <a:avLst/>
          </a:prstGeom>
          <a:solidFill>
            <a:schemeClr val="accent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lIns="0" tIns="0" rIns="0" bIns="0" anchor="ctr"/>
          <a:lstStyle/>
          <a:p>
            <a:pPr algn="ctr"/>
            <a:r>
              <a:rPr lang="en-US" altLang="zh-CN" sz="1800" dirty="0">
                <a:latin typeface="微软雅黑" pitchFamily="34" charset="-122"/>
                <a:ea typeface="微软雅黑" pitchFamily="34" charset="-122"/>
                <a:cs typeface="Arial" pitchFamily="34" charset="0"/>
              </a:rPr>
              <a:t>2.5</a:t>
            </a:r>
          </a:p>
        </p:txBody>
      </p:sp>
      <p:sp>
        <p:nvSpPr>
          <p:cNvPr id="19" name="Rectangle 5"/>
          <p:cNvSpPr>
            <a:spLocks noChangeArrowheads="1"/>
          </p:cNvSpPr>
          <p:nvPr/>
        </p:nvSpPr>
        <p:spPr bwMode="auto">
          <a:xfrm>
            <a:off x="1527253" y="5739472"/>
            <a:ext cx="6279830" cy="43180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 tIns="46800" rIns="72000" bIns="46800" anchor="ctr"/>
          <a:lstStyle/>
          <a:p>
            <a:pPr latinLnBrk="1">
              <a:buClr>
                <a:srgbClr val="006600"/>
              </a:buClr>
              <a:buSzPct val="85000"/>
            </a:pPr>
            <a:r>
              <a:rPr lang="zh-CN" altLang="en-US" sz="18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物流</a:t>
            </a:r>
            <a:r>
              <a:rPr lang="zh-CN" altLang="en-US" sz="18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涉及流程</a:t>
            </a:r>
          </a:p>
        </p:txBody>
      </p:sp>
      <p:sp>
        <p:nvSpPr>
          <p:cNvPr id="21" name="Rectangle 8"/>
          <p:cNvSpPr>
            <a:spLocks noChangeArrowheads="1"/>
          </p:cNvSpPr>
          <p:nvPr/>
        </p:nvSpPr>
        <p:spPr bwMode="auto">
          <a:xfrm>
            <a:off x="744205" y="5739472"/>
            <a:ext cx="708855" cy="431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50000"/>
              </a:spcBef>
              <a:buClr>
                <a:schemeClr val="tx1"/>
              </a:buClr>
              <a:buFont typeface="Wingdings" panose="05000000000000000000" pitchFamily="2" charset="2"/>
              <a:buChar char="§"/>
              <a:defRPr sz="1600">
                <a:solidFill>
                  <a:schemeClr val="tx1"/>
                </a:solidFill>
                <a:latin typeface="华文细黑" panose="02010600040101010101" pitchFamily="2" charset="-122"/>
                <a:ea typeface="华文细黑" panose="02010600040101010101" pitchFamily="2" charset="-122"/>
                <a:sym typeface="华文楷体" panose="02010600040101010101" pitchFamily="2" charset="-122"/>
              </a:defRPr>
            </a:lvl1pPr>
            <a:lvl2pPr marL="742950" indent="-285750">
              <a:buClr>
                <a:schemeClr val="tx1"/>
              </a:buClr>
              <a:buFont typeface="Arial" panose="020B0604020202020204" pitchFamily="34" charset="0"/>
              <a:buChar char="–"/>
              <a:defRPr sz="1600">
                <a:solidFill>
                  <a:schemeClr val="tx1"/>
                </a:solidFill>
                <a:latin typeface="华文细黑" panose="02010600040101010101" pitchFamily="2" charset="-122"/>
                <a:ea typeface="华文细黑" panose="02010600040101010101" pitchFamily="2" charset="-122"/>
                <a:sym typeface="华文楷体" panose="02010600040101010101" pitchFamily="2" charset="-122"/>
              </a:defRPr>
            </a:lvl2pPr>
            <a:lvl3pPr marL="1143000" indent="-228600">
              <a:buClr>
                <a:schemeClr val="tx1"/>
              </a:buClr>
              <a:buFont typeface="Arial" panose="020B0604020202020204" pitchFamily="34" charset="0"/>
              <a:buChar char="•"/>
              <a:defRPr sz="1600">
                <a:solidFill>
                  <a:schemeClr val="tx1"/>
                </a:solidFill>
                <a:latin typeface="华文细黑" panose="02010600040101010101" pitchFamily="2" charset="-122"/>
                <a:ea typeface="华文细黑" panose="02010600040101010101" pitchFamily="2" charset="-122"/>
                <a:sym typeface="华文楷体" panose="02010600040101010101" pitchFamily="2" charset="-122"/>
              </a:defRPr>
            </a:lvl3pPr>
            <a:lvl4pPr marL="1600200" indent="-228600">
              <a:spcBef>
                <a:spcPct val="20000"/>
              </a:spcBef>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4pPr>
            <a:lvl5pPr marL="2057400" indent="-228600">
              <a:spcBef>
                <a:spcPct val="20000"/>
              </a:spcBef>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chemeClr val="bg1"/>
                </a:solidFill>
                <a:latin typeface="Arial" panose="020B0604020202020204" pitchFamily="34" charset="0"/>
                <a:ea typeface="华文楷体" panose="02010600040101010101" pitchFamily="2" charset="-122"/>
                <a:sym typeface="华文楷体" panose="02010600040101010101" pitchFamily="2" charset="-122"/>
              </a:defRPr>
            </a:lvl9pPr>
          </a:lstStyle>
          <a:p>
            <a:pPr algn="ctr" latinLnBrk="1">
              <a:spcBef>
                <a:spcPct val="0"/>
              </a:spcBef>
              <a:buClr>
                <a:srgbClr val="006600"/>
              </a:buClr>
              <a:buSzPct val="85000"/>
              <a:buFont typeface="Wingdings" panose="05000000000000000000" pitchFamily="2" charset="2"/>
              <a:buNone/>
            </a:pPr>
            <a:r>
              <a:rPr lang="en-US" altLang="zh-CN" sz="1800" dirty="0" smtClean="0">
                <a:solidFill>
                  <a:srgbClr val="FFFFFF"/>
                </a:solidFill>
                <a:latin typeface="Arial" panose="020B0604020202020204" pitchFamily="34" charset="0"/>
                <a:ea typeface="微软雅黑" panose="020B0503020204020204" pitchFamily="34" charset="-122"/>
                <a:sym typeface="微软雅黑" panose="020B0503020204020204" pitchFamily="34" charset="-122"/>
              </a:rPr>
              <a:t>3</a:t>
            </a:r>
            <a:endParaRPr lang="en-US" altLang="zh-CN" sz="1800" dirty="0">
              <a:solidFill>
                <a:srgbClr val="FFFFFF"/>
              </a:solidFill>
              <a:latin typeface="Arial" panose="020B0604020202020204" pitchFamily="34" charset="0"/>
              <a:ea typeface="微软雅黑" panose="020B0503020204020204" pitchFamily="34" charset="-122"/>
              <a:sym typeface="微软雅黑" panose="020B0503020204020204" pitchFamily="34" charset="-122"/>
            </a:endParaRPr>
          </a:p>
        </p:txBody>
      </p:sp>
      <p:sp>
        <p:nvSpPr>
          <p:cNvPr id="27" name="Rectangle 5">
            <a:extLst>
              <a:ext uri="{FF2B5EF4-FFF2-40B4-BE49-F238E27FC236}">
                <a16:creationId xmlns:a16="http://schemas.microsoft.com/office/drawing/2014/main" id="{C4BC2197-F880-4A82-A09C-E689D359B7DD}"/>
              </a:ext>
            </a:extLst>
          </p:cNvPr>
          <p:cNvSpPr>
            <a:spLocks noChangeArrowheads="1"/>
          </p:cNvSpPr>
          <p:nvPr/>
        </p:nvSpPr>
        <p:spPr bwMode="gray">
          <a:xfrm>
            <a:off x="1967690" y="5231334"/>
            <a:ext cx="5839393" cy="457200"/>
          </a:xfrm>
          <a:prstGeom prst="rect">
            <a:avLst/>
          </a:prstGeom>
          <a:solidFill>
            <a:srgbClr val="EAEAE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80000" tIns="46800" rIns="72000" bIns="46800" anchor="ctr"/>
          <a:lstStyle/>
          <a:p>
            <a:pPr>
              <a:lnSpc>
                <a:spcPct val="150000"/>
              </a:lnSpc>
            </a:pPr>
            <a:r>
              <a:rPr kumimoji="1" lang="zh-CN" altLang="en-US" sz="1800" b="0" dirty="0" smtClean="0">
                <a:solidFill>
                  <a:srgbClr val="000000"/>
                </a:solidFill>
                <a:latin typeface="微软雅黑"/>
                <a:ea typeface="微软雅黑"/>
              </a:rPr>
              <a:t>盘点</a:t>
            </a:r>
            <a:endParaRPr kumimoji="1" lang="en-US" altLang="zh-CN" sz="1800" b="0" dirty="0">
              <a:solidFill>
                <a:srgbClr val="000000"/>
              </a:solidFill>
              <a:latin typeface="微软雅黑"/>
              <a:ea typeface="微软雅黑"/>
            </a:endParaRPr>
          </a:p>
        </p:txBody>
      </p:sp>
      <p:sp>
        <p:nvSpPr>
          <p:cNvPr id="28" name="Rectangle 11">
            <a:extLst>
              <a:ext uri="{FF2B5EF4-FFF2-40B4-BE49-F238E27FC236}">
                <a16:creationId xmlns:a16="http://schemas.microsoft.com/office/drawing/2014/main" id="{12C741CA-A2FB-4342-8642-88EFC086AEF3}"/>
              </a:ext>
            </a:extLst>
          </p:cNvPr>
          <p:cNvSpPr>
            <a:spLocks noChangeArrowheads="1"/>
          </p:cNvSpPr>
          <p:nvPr/>
        </p:nvSpPr>
        <p:spPr bwMode="auto">
          <a:xfrm>
            <a:off x="1196607" y="5225015"/>
            <a:ext cx="593831" cy="457200"/>
          </a:xfrm>
          <a:prstGeom prst="rect">
            <a:avLst/>
          </a:prstGeom>
          <a:solidFill>
            <a:schemeClr val="accent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lIns="0" tIns="0" rIns="0" bIns="0" anchor="ctr"/>
          <a:lstStyle/>
          <a:p>
            <a:pPr algn="ctr"/>
            <a:r>
              <a:rPr lang="en-US" altLang="zh-CN" sz="1800" dirty="0" smtClean="0">
                <a:latin typeface="微软雅黑" pitchFamily="34" charset="-122"/>
                <a:ea typeface="微软雅黑" pitchFamily="34" charset="-122"/>
                <a:cs typeface="Arial" pitchFamily="34" charset="0"/>
              </a:rPr>
              <a:t>2.6</a:t>
            </a:r>
            <a:endParaRPr lang="en-US" altLang="zh-CN" sz="1800" dirty="0">
              <a:latin typeface="微软雅黑" pitchFamily="34" charset="-122"/>
              <a:ea typeface="微软雅黑" pitchFamily="34" charset="-122"/>
              <a:cs typeface="Arial" pitchFamily="34" charset="0"/>
            </a:endParaRPr>
          </a:p>
        </p:txBody>
      </p:sp>
    </p:spTree>
    <p:extLst>
      <p:ext uri="{BB962C8B-B14F-4D97-AF65-F5344CB8AC3E}">
        <p14:creationId xmlns:p14="http://schemas.microsoft.com/office/powerpoint/2010/main" val="8853548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146">
            <a:extLst>
              <a:ext uri="{FF2B5EF4-FFF2-40B4-BE49-F238E27FC236}">
                <a16:creationId xmlns:a16="http://schemas.microsoft.com/office/drawing/2014/main" id="{CEDF9BDD-D5CB-4B5E-BBDC-BEA45054C2BA}"/>
              </a:ext>
            </a:extLst>
          </p:cNvPr>
          <p:cNvSpPr>
            <a:spLocks noChangeArrowheads="1"/>
          </p:cNvSpPr>
          <p:nvPr/>
        </p:nvSpPr>
        <p:spPr bwMode="auto">
          <a:xfrm>
            <a:off x="566382" y="1558378"/>
            <a:ext cx="2843628" cy="4704522"/>
          </a:xfrm>
          <a:prstGeom prst="rect">
            <a:avLst/>
          </a:prstGeom>
          <a:noFill/>
          <a:ln w="12700">
            <a:solidFill>
              <a:srgbClr val="00B0F0"/>
            </a:solidFill>
            <a:round/>
            <a:headEnd/>
            <a:tailEnd/>
          </a:ln>
          <a:effectLst>
            <a:outerShdw blurRad="50800" dist="38100" dir="2700000" algn="tl" rotWithShape="0">
              <a:prstClr val="black">
                <a:alpha val="40000"/>
              </a:prstClr>
            </a:outerShdw>
          </a:effectLst>
          <a:extLst/>
        </p:spPr>
        <p:txBody>
          <a:bodyPr lIns="36000" tIns="36000" rIns="36000" bIns="36000" rtlCol="0" anchor="ctr"/>
          <a:lstStyle/>
          <a:p>
            <a:pPr algn="ctr">
              <a:buFont typeface="Wingdings" pitchFamily="2" charset="2"/>
              <a:buNone/>
            </a:pPr>
            <a:endParaRPr lang="zh-CN" altLang="en-US" b="0" dirty="0">
              <a:solidFill>
                <a:schemeClr val="tx1"/>
              </a:solidFill>
              <a:latin typeface="微软雅黑" pitchFamily="34" charset="-122"/>
              <a:ea typeface="微软雅黑" pitchFamily="34" charset="-122"/>
            </a:endParaRPr>
          </a:p>
        </p:txBody>
      </p:sp>
      <p:sp>
        <p:nvSpPr>
          <p:cNvPr id="4" name="矩形 14">
            <a:extLst>
              <a:ext uri="{FF2B5EF4-FFF2-40B4-BE49-F238E27FC236}">
                <a16:creationId xmlns:a16="http://schemas.microsoft.com/office/drawing/2014/main" id="{7DA46233-5D49-492C-B1A0-61A6C57C5433}"/>
              </a:ext>
            </a:extLst>
          </p:cNvPr>
          <p:cNvSpPr/>
          <p:nvPr/>
        </p:nvSpPr>
        <p:spPr bwMode="auto">
          <a:xfrm>
            <a:off x="4553282" y="1814031"/>
            <a:ext cx="705752" cy="330919"/>
          </a:xfrm>
          <a:prstGeom prst="rect">
            <a:avLst/>
          </a:prstGeom>
          <a:solidFill>
            <a:schemeClr val="bg1"/>
          </a:solidFill>
          <a:ln w="6350">
            <a:solidFill>
              <a:schemeClr val="accent1"/>
            </a:solidFill>
            <a:round/>
            <a:headEnd/>
            <a:tailEnd/>
          </a:ln>
          <a:effectLst>
            <a:outerShdw blurRad="50800" dist="38100" dir="2700000" algn="tl" rotWithShape="0">
              <a:prstClr val="black">
                <a:alpha val="40000"/>
              </a:prstClr>
            </a:outerShdw>
          </a:effectLst>
        </p:spPr>
        <p:txBody>
          <a:bodyPr lIns="36000" tIns="36000" rIns="36000" bIns="36000" rtlCol="0" anchor="ctr"/>
          <a:lstStyle/>
          <a:p>
            <a:pPr algn="ctr"/>
            <a:r>
              <a:rPr lang="zh-CN" altLang="en-US" b="0" dirty="0">
                <a:solidFill>
                  <a:schemeClr val="tx1"/>
                </a:solidFill>
                <a:latin typeface="微软雅黑" pitchFamily="34" charset="-122"/>
                <a:ea typeface="微软雅黑" pitchFamily="34" charset="-122"/>
              </a:rPr>
              <a:t>月计划</a:t>
            </a:r>
            <a:r>
              <a:rPr lang="en-US" altLang="zh-CN" b="0" dirty="0">
                <a:solidFill>
                  <a:schemeClr val="tx1"/>
                </a:solidFill>
                <a:latin typeface="微软雅黑" pitchFamily="34" charset="-122"/>
                <a:ea typeface="微软雅黑" pitchFamily="34" charset="-122"/>
              </a:rPr>
              <a:t>/</a:t>
            </a:r>
            <a:r>
              <a:rPr lang="zh-CN" altLang="en-US" b="0" dirty="0">
                <a:solidFill>
                  <a:schemeClr val="tx1"/>
                </a:solidFill>
                <a:latin typeface="微软雅黑" pitchFamily="34" charset="-122"/>
                <a:ea typeface="微软雅黑" pitchFamily="34" charset="-122"/>
              </a:rPr>
              <a:t>周计划</a:t>
            </a:r>
          </a:p>
        </p:txBody>
      </p:sp>
      <p:sp>
        <p:nvSpPr>
          <p:cNvPr id="5" name="矩形 16">
            <a:extLst>
              <a:ext uri="{FF2B5EF4-FFF2-40B4-BE49-F238E27FC236}">
                <a16:creationId xmlns:a16="http://schemas.microsoft.com/office/drawing/2014/main" id="{5EA32C2B-9DEF-4414-B1E4-4B154FD27577}"/>
              </a:ext>
            </a:extLst>
          </p:cNvPr>
          <p:cNvSpPr/>
          <p:nvPr/>
        </p:nvSpPr>
        <p:spPr bwMode="auto">
          <a:xfrm>
            <a:off x="4553276" y="2465998"/>
            <a:ext cx="705752" cy="330919"/>
          </a:xfrm>
          <a:prstGeom prst="rect">
            <a:avLst/>
          </a:prstGeom>
          <a:solidFill>
            <a:schemeClr val="bg1"/>
          </a:solidFill>
          <a:ln w="6350">
            <a:solidFill>
              <a:schemeClr val="accent1"/>
            </a:solidFill>
            <a:round/>
            <a:headEnd/>
            <a:tailEnd/>
          </a:ln>
          <a:effectLst>
            <a:outerShdw blurRad="50800" dist="38100" dir="2700000" algn="tl" rotWithShape="0">
              <a:prstClr val="black">
                <a:alpha val="40000"/>
              </a:prstClr>
            </a:outerShdw>
          </a:effectLst>
        </p:spPr>
        <p:txBody>
          <a:bodyPr lIns="36000" tIns="36000" rIns="36000" bIns="36000" rtlCol="0" anchor="ctr"/>
          <a:lstStyle/>
          <a:p>
            <a:pPr algn="ctr"/>
            <a:r>
              <a:rPr lang="en-US" altLang="zh-CN" b="0" dirty="0">
                <a:solidFill>
                  <a:schemeClr val="tx1"/>
                </a:solidFill>
                <a:latin typeface="微软雅黑" pitchFamily="34" charset="-122"/>
                <a:ea typeface="微软雅黑" pitchFamily="34" charset="-122"/>
              </a:rPr>
              <a:t>MRP</a:t>
            </a:r>
            <a:endParaRPr lang="zh-CN" altLang="en-US" b="0" dirty="0">
              <a:solidFill>
                <a:schemeClr val="tx1"/>
              </a:solidFill>
              <a:latin typeface="微软雅黑" pitchFamily="34" charset="-122"/>
              <a:ea typeface="微软雅黑" pitchFamily="34" charset="-122"/>
            </a:endParaRPr>
          </a:p>
        </p:txBody>
      </p:sp>
      <p:sp>
        <p:nvSpPr>
          <p:cNvPr id="6" name="矩形 17">
            <a:extLst>
              <a:ext uri="{FF2B5EF4-FFF2-40B4-BE49-F238E27FC236}">
                <a16:creationId xmlns:a16="http://schemas.microsoft.com/office/drawing/2014/main" id="{3E9727D8-3CAA-4D9C-B5A9-44C8F96C123B}"/>
              </a:ext>
            </a:extLst>
          </p:cNvPr>
          <p:cNvSpPr/>
          <p:nvPr/>
        </p:nvSpPr>
        <p:spPr bwMode="auto">
          <a:xfrm>
            <a:off x="4548949" y="3049937"/>
            <a:ext cx="705752" cy="330919"/>
          </a:xfrm>
          <a:prstGeom prst="rect">
            <a:avLst/>
          </a:prstGeom>
          <a:solidFill>
            <a:schemeClr val="bg1"/>
          </a:solidFill>
          <a:ln w="6350">
            <a:solidFill>
              <a:schemeClr val="accent1"/>
            </a:solidFill>
            <a:round/>
            <a:headEnd/>
            <a:tailEnd/>
          </a:ln>
          <a:effectLst>
            <a:outerShdw blurRad="50800" dist="38100" dir="2700000" algn="tl" rotWithShape="0">
              <a:prstClr val="black">
                <a:alpha val="40000"/>
              </a:prstClr>
            </a:outerShdw>
          </a:effectLst>
        </p:spPr>
        <p:txBody>
          <a:bodyPr lIns="36000" tIns="36000" rIns="36000" bIns="36000" rtlCol="0" anchor="ctr"/>
          <a:lstStyle/>
          <a:p>
            <a:pPr algn="ctr"/>
            <a:r>
              <a:rPr lang="zh-CN" altLang="en-US" b="0" dirty="0">
                <a:solidFill>
                  <a:schemeClr val="tx1"/>
                </a:solidFill>
                <a:latin typeface="微软雅黑" pitchFamily="34" charset="-122"/>
                <a:ea typeface="微软雅黑" pitchFamily="34" charset="-122"/>
              </a:rPr>
              <a:t>滚动日计划</a:t>
            </a:r>
          </a:p>
        </p:txBody>
      </p:sp>
      <p:cxnSp>
        <p:nvCxnSpPr>
          <p:cNvPr id="7" name="直接箭头连接符 23">
            <a:extLst>
              <a:ext uri="{FF2B5EF4-FFF2-40B4-BE49-F238E27FC236}">
                <a16:creationId xmlns:a16="http://schemas.microsoft.com/office/drawing/2014/main" id="{68DEFFD8-9846-48AE-B593-5B9B8094E769}"/>
              </a:ext>
            </a:extLst>
          </p:cNvPr>
          <p:cNvCxnSpPr>
            <a:cxnSpLocks/>
            <a:stCxn id="4" idx="2"/>
            <a:endCxn id="5" idx="0"/>
          </p:cNvCxnSpPr>
          <p:nvPr/>
        </p:nvCxnSpPr>
        <p:spPr bwMode="auto">
          <a:xfrm flipH="1">
            <a:off x="4906152" y="2144950"/>
            <a:ext cx="6" cy="321048"/>
          </a:xfrm>
          <a:prstGeom prst="straightConnector1">
            <a:avLst/>
          </a:prstGeom>
          <a:noFill/>
          <a:ln w="25400">
            <a:solidFill>
              <a:srgbClr val="366B7E"/>
            </a:solidFill>
            <a:miter lim="800000"/>
            <a:headEnd/>
            <a:tailEnd type="triangle" w="med" len="med"/>
          </a:ln>
        </p:spPr>
      </p:cxnSp>
      <p:sp>
        <p:nvSpPr>
          <p:cNvPr id="9" name="矩形 37">
            <a:extLst>
              <a:ext uri="{FF2B5EF4-FFF2-40B4-BE49-F238E27FC236}">
                <a16:creationId xmlns:a16="http://schemas.microsoft.com/office/drawing/2014/main" id="{47EFFB11-7752-41EB-964D-05E0FC75AB05}"/>
              </a:ext>
            </a:extLst>
          </p:cNvPr>
          <p:cNvSpPr/>
          <p:nvPr/>
        </p:nvSpPr>
        <p:spPr bwMode="auto">
          <a:xfrm>
            <a:off x="8960614" y="1814030"/>
            <a:ext cx="705752" cy="330919"/>
          </a:xfrm>
          <a:prstGeom prst="rect">
            <a:avLst/>
          </a:prstGeom>
          <a:solidFill>
            <a:schemeClr val="bg1"/>
          </a:solidFill>
          <a:ln w="6350">
            <a:solidFill>
              <a:schemeClr val="accent1"/>
            </a:solidFill>
            <a:round/>
            <a:headEnd/>
            <a:tailEnd/>
          </a:ln>
          <a:effectLst>
            <a:outerShdw blurRad="50800" dist="38100" dir="2700000" algn="tl" rotWithShape="0">
              <a:prstClr val="black">
                <a:alpha val="40000"/>
              </a:prstClr>
            </a:outerShdw>
          </a:effectLst>
        </p:spPr>
        <p:txBody>
          <a:bodyPr lIns="36000" tIns="36000" rIns="36000" bIns="36000" rtlCol="0" anchor="ctr"/>
          <a:lstStyle/>
          <a:p>
            <a:pPr algn="ctr"/>
            <a:r>
              <a:rPr lang="zh-CN" altLang="en-US" b="0" dirty="0">
                <a:solidFill>
                  <a:schemeClr val="tx1"/>
                </a:solidFill>
                <a:latin typeface="微软雅黑" pitchFamily="34" charset="-122"/>
                <a:ea typeface="微软雅黑" pitchFamily="34" charset="-122"/>
              </a:rPr>
              <a:t>销售预测</a:t>
            </a:r>
          </a:p>
        </p:txBody>
      </p:sp>
      <p:sp>
        <p:nvSpPr>
          <p:cNvPr id="10" name="矩形 40">
            <a:extLst>
              <a:ext uri="{FF2B5EF4-FFF2-40B4-BE49-F238E27FC236}">
                <a16:creationId xmlns:a16="http://schemas.microsoft.com/office/drawing/2014/main" id="{2C095B31-5CC5-4BD4-987F-1DD60C2A7231}"/>
              </a:ext>
            </a:extLst>
          </p:cNvPr>
          <p:cNvSpPr/>
          <p:nvPr/>
        </p:nvSpPr>
        <p:spPr bwMode="auto">
          <a:xfrm>
            <a:off x="8960614" y="2520254"/>
            <a:ext cx="705752" cy="330919"/>
          </a:xfrm>
          <a:prstGeom prst="rect">
            <a:avLst/>
          </a:prstGeom>
          <a:solidFill>
            <a:schemeClr val="bg1"/>
          </a:solidFill>
          <a:ln w="6350">
            <a:solidFill>
              <a:schemeClr val="accent1"/>
            </a:solidFill>
            <a:round/>
            <a:headEnd/>
            <a:tailEnd/>
          </a:ln>
          <a:effectLst>
            <a:outerShdw blurRad="50800" dist="38100" dir="2700000" algn="tl" rotWithShape="0">
              <a:prstClr val="black">
                <a:alpha val="40000"/>
              </a:prstClr>
            </a:outerShdw>
          </a:effectLst>
        </p:spPr>
        <p:txBody>
          <a:bodyPr lIns="36000" tIns="36000" rIns="36000" bIns="36000" rtlCol="0" anchor="ctr"/>
          <a:lstStyle/>
          <a:p>
            <a:pPr algn="ctr"/>
            <a:r>
              <a:rPr lang="zh-CN" altLang="en-US" b="0" dirty="0">
                <a:solidFill>
                  <a:schemeClr val="tx1"/>
                </a:solidFill>
                <a:latin typeface="微软雅黑" pitchFamily="34" charset="-122"/>
                <a:ea typeface="微软雅黑" pitchFamily="34" charset="-122"/>
              </a:rPr>
              <a:t>销售订单</a:t>
            </a:r>
          </a:p>
        </p:txBody>
      </p:sp>
      <p:sp>
        <p:nvSpPr>
          <p:cNvPr id="11" name="矩形 41">
            <a:extLst>
              <a:ext uri="{FF2B5EF4-FFF2-40B4-BE49-F238E27FC236}">
                <a16:creationId xmlns:a16="http://schemas.microsoft.com/office/drawing/2014/main" id="{E2AA060E-49EA-4498-A5DB-32AC11722773}"/>
              </a:ext>
            </a:extLst>
          </p:cNvPr>
          <p:cNvSpPr/>
          <p:nvPr/>
        </p:nvSpPr>
        <p:spPr bwMode="auto">
          <a:xfrm>
            <a:off x="8960614" y="3329562"/>
            <a:ext cx="705752" cy="330919"/>
          </a:xfrm>
          <a:prstGeom prst="rect">
            <a:avLst/>
          </a:prstGeom>
          <a:solidFill>
            <a:schemeClr val="bg1"/>
          </a:solidFill>
          <a:ln w="6350">
            <a:solidFill>
              <a:schemeClr val="accent1"/>
            </a:solidFill>
            <a:round/>
            <a:headEnd/>
            <a:tailEnd/>
          </a:ln>
          <a:effectLst>
            <a:outerShdw blurRad="50800" dist="38100" dir="2700000" algn="tl" rotWithShape="0">
              <a:prstClr val="black">
                <a:alpha val="40000"/>
              </a:prstClr>
            </a:outerShdw>
          </a:effectLst>
        </p:spPr>
        <p:txBody>
          <a:bodyPr lIns="36000" tIns="36000" rIns="36000" bIns="36000" rtlCol="0" anchor="ctr"/>
          <a:lstStyle/>
          <a:p>
            <a:pPr algn="ctr"/>
            <a:r>
              <a:rPr lang="zh-CN" altLang="en-US" b="0" dirty="0">
                <a:solidFill>
                  <a:schemeClr val="tx1"/>
                </a:solidFill>
                <a:latin typeface="微软雅黑" pitchFamily="34" charset="-122"/>
                <a:ea typeface="微软雅黑" pitchFamily="34" charset="-122"/>
              </a:rPr>
              <a:t>发货计划</a:t>
            </a:r>
          </a:p>
        </p:txBody>
      </p:sp>
      <p:sp>
        <p:nvSpPr>
          <p:cNvPr id="12" name="矩形 42">
            <a:extLst>
              <a:ext uri="{FF2B5EF4-FFF2-40B4-BE49-F238E27FC236}">
                <a16:creationId xmlns:a16="http://schemas.microsoft.com/office/drawing/2014/main" id="{1BA77B33-924C-44C0-95E0-10A77718DDC9}"/>
              </a:ext>
            </a:extLst>
          </p:cNvPr>
          <p:cNvSpPr/>
          <p:nvPr/>
        </p:nvSpPr>
        <p:spPr bwMode="auto">
          <a:xfrm>
            <a:off x="9856046" y="3329561"/>
            <a:ext cx="705752" cy="330919"/>
          </a:xfrm>
          <a:prstGeom prst="rect">
            <a:avLst/>
          </a:prstGeom>
          <a:solidFill>
            <a:schemeClr val="bg1"/>
          </a:solidFill>
          <a:ln w="6350">
            <a:solidFill>
              <a:schemeClr val="accent1"/>
            </a:solidFill>
            <a:round/>
            <a:headEnd/>
            <a:tailEnd/>
          </a:ln>
          <a:effectLst>
            <a:outerShdw blurRad="50800" dist="38100" dir="2700000" algn="tl" rotWithShape="0">
              <a:prstClr val="black">
                <a:alpha val="40000"/>
              </a:prstClr>
            </a:outerShdw>
          </a:effectLst>
        </p:spPr>
        <p:txBody>
          <a:bodyPr lIns="36000" tIns="36000" rIns="36000" bIns="36000" rtlCol="0" anchor="ctr"/>
          <a:lstStyle/>
          <a:p>
            <a:pPr algn="ctr"/>
            <a:r>
              <a:rPr lang="zh-CN" altLang="en-US" b="0" dirty="0">
                <a:solidFill>
                  <a:schemeClr val="tx1"/>
                </a:solidFill>
                <a:latin typeface="微软雅黑" pitchFamily="34" charset="-122"/>
                <a:ea typeface="微软雅黑" pitchFamily="34" charset="-122"/>
              </a:rPr>
              <a:t>销售结算处理</a:t>
            </a:r>
          </a:p>
        </p:txBody>
      </p:sp>
      <p:sp>
        <p:nvSpPr>
          <p:cNvPr id="13" name="矩形 49">
            <a:extLst>
              <a:ext uri="{FF2B5EF4-FFF2-40B4-BE49-F238E27FC236}">
                <a16:creationId xmlns:a16="http://schemas.microsoft.com/office/drawing/2014/main" id="{AA1FB652-4B00-48ED-84AD-1786E2E10311}"/>
              </a:ext>
            </a:extLst>
          </p:cNvPr>
          <p:cNvSpPr/>
          <p:nvPr/>
        </p:nvSpPr>
        <p:spPr bwMode="auto">
          <a:xfrm>
            <a:off x="2053394" y="4009679"/>
            <a:ext cx="705752" cy="390848"/>
          </a:xfrm>
          <a:prstGeom prst="rect">
            <a:avLst/>
          </a:prstGeom>
          <a:solidFill>
            <a:schemeClr val="bg1"/>
          </a:solidFill>
          <a:ln w="6350">
            <a:solidFill>
              <a:schemeClr val="accent1"/>
            </a:solidFill>
            <a:round/>
            <a:headEnd/>
            <a:tailEnd/>
          </a:ln>
          <a:effectLst>
            <a:outerShdw blurRad="50800" dist="38100" dir="2700000" algn="tl" rotWithShape="0">
              <a:prstClr val="black">
                <a:alpha val="40000"/>
              </a:prstClr>
            </a:outerShdw>
          </a:effectLst>
        </p:spPr>
        <p:txBody>
          <a:bodyPr lIns="36000" tIns="36000" rIns="36000" bIns="36000" rtlCol="0" anchor="ctr"/>
          <a:lstStyle/>
          <a:p>
            <a:pPr algn="ctr"/>
            <a:r>
              <a:rPr lang="zh-CN" altLang="en-US" b="0" dirty="0">
                <a:solidFill>
                  <a:schemeClr val="tx1"/>
                </a:solidFill>
                <a:latin typeface="微软雅黑" pitchFamily="34" charset="-122"/>
                <a:ea typeface="微软雅黑" pitchFamily="34" charset="-122"/>
              </a:rPr>
              <a:t>采购入库</a:t>
            </a:r>
          </a:p>
        </p:txBody>
      </p:sp>
      <p:sp>
        <p:nvSpPr>
          <p:cNvPr id="14" name="矩形 51">
            <a:extLst>
              <a:ext uri="{FF2B5EF4-FFF2-40B4-BE49-F238E27FC236}">
                <a16:creationId xmlns:a16="http://schemas.microsoft.com/office/drawing/2014/main" id="{09D9816E-D095-4FA7-869B-29B3942D71AE}"/>
              </a:ext>
            </a:extLst>
          </p:cNvPr>
          <p:cNvSpPr/>
          <p:nvPr/>
        </p:nvSpPr>
        <p:spPr bwMode="auto">
          <a:xfrm>
            <a:off x="2077497" y="2796917"/>
            <a:ext cx="705752" cy="330919"/>
          </a:xfrm>
          <a:prstGeom prst="rect">
            <a:avLst/>
          </a:prstGeom>
          <a:solidFill>
            <a:schemeClr val="bg1"/>
          </a:solidFill>
          <a:ln w="6350">
            <a:solidFill>
              <a:schemeClr val="accent1"/>
            </a:solidFill>
            <a:round/>
            <a:headEnd/>
            <a:tailEnd/>
          </a:ln>
          <a:effectLst>
            <a:outerShdw blurRad="50800" dist="38100" dir="2700000" algn="tl" rotWithShape="0">
              <a:prstClr val="black">
                <a:alpha val="40000"/>
              </a:prstClr>
            </a:outerShdw>
          </a:effectLst>
        </p:spPr>
        <p:txBody>
          <a:bodyPr lIns="36000" tIns="36000" rIns="36000" bIns="36000" rtlCol="0" anchor="ctr"/>
          <a:lstStyle/>
          <a:p>
            <a:pPr algn="ctr"/>
            <a:r>
              <a:rPr lang="zh-CN" altLang="en-US" b="0" dirty="0">
                <a:solidFill>
                  <a:schemeClr val="tx1"/>
                </a:solidFill>
                <a:latin typeface="微软雅黑" pitchFamily="34" charset="-122"/>
                <a:ea typeface="微软雅黑" pitchFamily="34" charset="-122"/>
              </a:rPr>
              <a:t>发票校验</a:t>
            </a:r>
          </a:p>
        </p:txBody>
      </p:sp>
      <p:sp>
        <p:nvSpPr>
          <p:cNvPr id="15" name="矩形 108">
            <a:extLst>
              <a:ext uri="{FF2B5EF4-FFF2-40B4-BE49-F238E27FC236}">
                <a16:creationId xmlns:a16="http://schemas.microsoft.com/office/drawing/2014/main" id="{C49085E0-D558-48D0-B522-DF91C720040C}"/>
              </a:ext>
            </a:extLst>
          </p:cNvPr>
          <p:cNvSpPr/>
          <p:nvPr/>
        </p:nvSpPr>
        <p:spPr bwMode="auto">
          <a:xfrm>
            <a:off x="1245688" y="2465998"/>
            <a:ext cx="705752" cy="330919"/>
          </a:xfrm>
          <a:prstGeom prst="rect">
            <a:avLst/>
          </a:prstGeom>
          <a:solidFill>
            <a:schemeClr val="bg1"/>
          </a:solidFill>
          <a:ln w="6350">
            <a:solidFill>
              <a:schemeClr val="accent1"/>
            </a:solidFill>
            <a:round/>
            <a:headEnd/>
            <a:tailEnd/>
          </a:ln>
          <a:effectLst>
            <a:outerShdw blurRad="50800" dist="38100" dir="2700000" algn="tl" rotWithShape="0">
              <a:prstClr val="black">
                <a:alpha val="40000"/>
              </a:prstClr>
            </a:outerShdw>
          </a:effectLst>
        </p:spPr>
        <p:txBody>
          <a:bodyPr lIns="36000" tIns="36000" rIns="36000" bIns="36000" rtlCol="0" anchor="ctr"/>
          <a:lstStyle/>
          <a:p>
            <a:pPr algn="ctr"/>
            <a:r>
              <a:rPr lang="zh-CN" altLang="en-US" b="0" dirty="0">
                <a:solidFill>
                  <a:schemeClr val="tx1"/>
                </a:solidFill>
                <a:latin typeface="微软雅黑" pitchFamily="34" charset="-122"/>
                <a:ea typeface="微软雅黑" pitchFamily="34" charset="-122"/>
              </a:rPr>
              <a:t>采购需求</a:t>
            </a:r>
          </a:p>
        </p:txBody>
      </p:sp>
      <p:sp>
        <p:nvSpPr>
          <p:cNvPr id="16" name="矩形 103">
            <a:extLst>
              <a:ext uri="{FF2B5EF4-FFF2-40B4-BE49-F238E27FC236}">
                <a16:creationId xmlns:a16="http://schemas.microsoft.com/office/drawing/2014/main" id="{5195E383-02CF-4924-9EFD-7CA7D32E6C17}"/>
              </a:ext>
            </a:extLst>
          </p:cNvPr>
          <p:cNvSpPr/>
          <p:nvPr/>
        </p:nvSpPr>
        <p:spPr bwMode="auto">
          <a:xfrm>
            <a:off x="1245688" y="3329564"/>
            <a:ext cx="705752" cy="330919"/>
          </a:xfrm>
          <a:prstGeom prst="rect">
            <a:avLst/>
          </a:prstGeom>
          <a:solidFill>
            <a:schemeClr val="bg1"/>
          </a:solidFill>
          <a:ln w="6350">
            <a:solidFill>
              <a:schemeClr val="accent1"/>
            </a:solidFill>
            <a:round/>
            <a:headEnd/>
            <a:tailEnd/>
          </a:ln>
          <a:effectLst>
            <a:outerShdw blurRad="50800" dist="38100" dir="2700000" algn="tl" rotWithShape="0">
              <a:prstClr val="black">
                <a:alpha val="40000"/>
              </a:prstClr>
            </a:outerShdw>
          </a:effectLst>
        </p:spPr>
        <p:txBody>
          <a:bodyPr lIns="36000" tIns="36000" rIns="36000" bIns="36000" rtlCol="0" anchor="ctr"/>
          <a:lstStyle/>
          <a:p>
            <a:pPr algn="ctr"/>
            <a:r>
              <a:rPr lang="zh-CN" altLang="en-US" b="0" dirty="0">
                <a:solidFill>
                  <a:schemeClr val="tx1"/>
                </a:solidFill>
                <a:latin typeface="微软雅黑" pitchFamily="34" charset="-122"/>
                <a:ea typeface="微软雅黑" pitchFamily="34" charset="-122"/>
              </a:rPr>
              <a:t>采购订单</a:t>
            </a:r>
          </a:p>
        </p:txBody>
      </p:sp>
      <p:sp>
        <p:nvSpPr>
          <p:cNvPr id="17" name="矩形 145">
            <a:extLst>
              <a:ext uri="{FF2B5EF4-FFF2-40B4-BE49-F238E27FC236}">
                <a16:creationId xmlns:a16="http://schemas.microsoft.com/office/drawing/2014/main" id="{11CD4CD6-1427-4F99-9A44-35EA9D6820EF}"/>
              </a:ext>
            </a:extLst>
          </p:cNvPr>
          <p:cNvSpPr/>
          <p:nvPr/>
        </p:nvSpPr>
        <p:spPr bwMode="auto">
          <a:xfrm>
            <a:off x="2053394" y="4627151"/>
            <a:ext cx="705752" cy="390848"/>
          </a:xfrm>
          <a:prstGeom prst="rect">
            <a:avLst/>
          </a:prstGeom>
          <a:solidFill>
            <a:schemeClr val="bg1"/>
          </a:solidFill>
          <a:ln w="6350">
            <a:solidFill>
              <a:schemeClr val="accent1"/>
            </a:solidFill>
            <a:round/>
            <a:headEnd/>
            <a:tailEnd/>
          </a:ln>
          <a:effectLst>
            <a:outerShdw blurRad="50800" dist="38100" dir="2700000" algn="tl" rotWithShape="0">
              <a:prstClr val="black">
                <a:alpha val="40000"/>
              </a:prstClr>
            </a:outerShdw>
          </a:effectLst>
        </p:spPr>
        <p:txBody>
          <a:bodyPr lIns="36000" tIns="36000" rIns="36000" bIns="36000" rtlCol="0" anchor="ctr"/>
          <a:lstStyle/>
          <a:p>
            <a:pPr algn="ctr"/>
            <a:r>
              <a:rPr lang="zh-CN" altLang="en-US" b="0" dirty="0">
                <a:solidFill>
                  <a:schemeClr val="tx1"/>
                </a:solidFill>
                <a:latin typeface="微软雅黑" pitchFamily="34" charset="-122"/>
                <a:ea typeface="微软雅黑" pitchFamily="34" charset="-122"/>
              </a:rPr>
              <a:t>直供上线入库</a:t>
            </a:r>
          </a:p>
        </p:txBody>
      </p:sp>
      <p:sp>
        <p:nvSpPr>
          <p:cNvPr id="18" name="矩形 146">
            <a:extLst>
              <a:ext uri="{FF2B5EF4-FFF2-40B4-BE49-F238E27FC236}">
                <a16:creationId xmlns:a16="http://schemas.microsoft.com/office/drawing/2014/main" id="{27AEA660-65AF-409A-B823-15BEEAD686A9}"/>
              </a:ext>
            </a:extLst>
          </p:cNvPr>
          <p:cNvSpPr/>
          <p:nvPr/>
        </p:nvSpPr>
        <p:spPr bwMode="auto">
          <a:xfrm>
            <a:off x="2053394" y="5244624"/>
            <a:ext cx="705752" cy="390848"/>
          </a:xfrm>
          <a:prstGeom prst="rect">
            <a:avLst/>
          </a:prstGeom>
          <a:solidFill>
            <a:schemeClr val="bg1"/>
          </a:solidFill>
          <a:ln w="6350">
            <a:solidFill>
              <a:schemeClr val="accent1"/>
            </a:solidFill>
            <a:round/>
            <a:headEnd/>
            <a:tailEnd/>
          </a:ln>
          <a:effectLst>
            <a:outerShdw blurRad="50800" dist="38100" dir="2700000" algn="tl" rotWithShape="0">
              <a:prstClr val="black">
                <a:alpha val="40000"/>
              </a:prstClr>
            </a:outerShdw>
          </a:effectLst>
        </p:spPr>
        <p:txBody>
          <a:bodyPr lIns="36000" tIns="36000" rIns="36000" bIns="36000" rtlCol="0" anchor="ctr"/>
          <a:lstStyle/>
          <a:p>
            <a:pPr algn="ctr"/>
            <a:r>
              <a:rPr lang="zh-CN" altLang="en-US" b="0" dirty="0">
                <a:solidFill>
                  <a:schemeClr val="tx1"/>
                </a:solidFill>
                <a:latin typeface="微软雅黑" pitchFamily="34" charset="-122"/>
                <a:ea typeface="微软雅黑" pitchFamily="34" charset="-122"/>
              </a:rPr>
              <a:t>下线结算入库</a:t>
            </a:r>
          </a:p>
        </p:txBody>
      </p:sp>
      <p:sp>
        <p:nvSpPr>
          <p:cNvPr id="19" name="矩形 152">
            <a:extLst>
              <a:ext uri="{FF2B5EF4-FFF2-40B4-BE49-F238E27FC236}">
                <a16:creationId xmlns:a16="http://schemas.microsoft.com/office/drawing/2014/main" id="{43237459-A656-493F-87B2-2F5475C3D16F}"/>
              </a:ext>
            </a:extLst>
          </p:cNvPr>
          <p:cNvSpPr/>
          <p:nvPr/>
        </p:nvSpPr>
        <p:spPr bwMode="auto">
          <a:xfrm>
            <a:off x="9856046" y="5293785"/>
            <a:ext cx="705752" cy="390848"/>
          </a:xfrm>
          <a:prstGeom prst="rect">
            <a:avLst/>
          </a:prstGeom>
          <a:solidFill>
            <a:schemeClr val="bg1"/>
          </a:solidFill>
          <a:ln w="6350">
            <a:solidFill>
              <a:schemeClr val="accent1"/>
            </a:solidFill>
            <a:round/>
            <a:headEnd/>
            <a:tailEnd/>
          </a:ln>
          <a:effectLst>
            <a:outerShdw blurRad="50800" dist="38100" dir="2700000" algn="tl" rotWithShape="0">
              <a:prstClr val="black">
                <a:alpha val="40000"/>
              </a:prstClr>
            </a:outerShdw>
          </a:effectLst>
        </p:spPr>
        <p:txBody>
          <a:bodyPr lIns="36000" tIns="36000" rIns="36000" bIns="36000" rtlCol="0" anchor="ctr"/>
          <a:lstStyle/>
          <a:p>
            <a:pPr algn="ctr"/>
            <a:r>
              <a:rPr lang="zh-CN" altLang="en-US" b="0" dirty="0">
                <a:solidFill>
                  <a:schemeClr val="tx1"/>
                </a:solidFill>
                <a:latin typeface="微软雅黑" pitchFamily="34" charset="-122"/>
                <a:ea typeface="微软雅黑" pitchFamily="34" charset="-122"/>
              </a:rPr>
              <a:t>旧件退货入库</a:t>
            </a:r>
          </a:p>
        </p:txBody>
      </p:sp>
      <p:sp>
        <p:nvSpPr>
          <p:cNvPr id="20" name="矩形 153">
            <a:extLst>
              <a:ext uri="{FF2B5EF4-FFF2-40B4-BE49-F238E27FC236}">
                <a16:creationId xmlns:a16="http://schemas.microsoft.com/office/drawing/2014/main" id="{10E1928D-FF8B-4EDA-89EA-256BD367AB0D}"/>
              </a:ext>
            </a:extLst>
          </p:cNvPr>
          <p:cNvSpPr/>
          <p:nvPr/>
        </p:nvSpPr>
        <p:spPr bwMode="auto">
          <a:xfrm>
            <a:off x="4559011" y="4148064"/>
            <a:ext cx="705752" cy="390848"/>
          </a:xfrm>
          <a:prstGeom prst="rect">
            <a:avLst/>
          </a:prstGeom>
          <a:solidFill>
            <a:schemeClr val="bg1"/>
          </a:solidFill>
          <a:ln w="6350">
            <a:solidFill>
              <a:schemeClr val="accent1"/>
            </a:solidFill>
            <a:round/>
            <a:headEnd/>
            <a:tailEnd/>
          </a:ln>
          <a:effectLst>
            <a:outerShdw blurRad="50800" dist="38100" dir="2700000" algn="tl" rotWithShape="0">
              <a:prstClr val="black">
                <a:alpha val="40000"/>
              </a:prstClr>
            </a:outerShdw>
          </a:effectLst>
        </p:spPr>
        <p:txBody>
          <a:bodyPr lIns="36000" tIns="36000" rIns="36000" bIns="36000" rtlCol="0" anchor="ctr"/>
          <a:lstStyle/>
          <a:p>
            <a:pPr algn="ctr"/>
            <a:r>
              <a:rPr lang="zh-CN" altLang="en-US" b="0" dirty="0">
                <a:solidFill>
                  <a:schemeClr val="tx1"/>
                </a:solidFill>
                <a:latin typeface="微软雅黑" pitchFamily="34" charset="-122"/>
                <a:ea typeface="微软雅黑" pitchFamily="34" charset="-122"/>
              </a:rPr>
              <a:t>生产配送</a:t>
            </a:r>
          </a:p>
        </p:txBody>
      </p:sp>
      <p:sp>
        <p:nvSpPr>
          <p:cNvPr id="21" name="矩形 154">
            <a:extLst>
              <a:ext uri="{FF2B5EF4-FFF2-40B4-BE49-F238E27FC236}">
                <a16:creationId xmlns:a16="http://schemas.microsoft.com/office/drawing/2014/main" id="{704B9F68-A1A3-4D69-90DD-5B445CA2E6F1}"/>
              </a:ext>
            </a:extLst>
          </p:cNvPr>
          <p:cNvSpPr/>
          <p:nvPr/>
        </p:nvSpPr>
        <p:spPr bwMode="auto">
          <a:xfrm>
            <a:off x="4558286" y="4688318"/>
            <a:ext cx="705752" cy="390848"/>
          </a:xfrm>
          <a:prstGeom prst="rect">
            <a:avLst/>
          </a:prstGeom>
          <a:solidFill>
            <a:schemeClr val="bg1"/>
          </a:solidFill>
          <a:ln w="6350">
            <a:solidFill>
              <a:schemeClr val="accent1"/>
            </a:solidFill>
            <a:round/>
            <a:headEnd/>
            <a:tailEnd/>
          </a:ln>
          <a:effectLst>
            <a:outerShdw blurRad="50800" dist="38100" dir="2700000" algn="tl" rotWithShape="0">
              <a:prstClr val="black">
                <a:alpha val="40000"/>
              </a:prstClr>
            </a:outerShdw>
          </a:effectLst>
        </p:spPr>
        <p:txBody>
          <a:bodyPr lIns="36000" tIns="36000" rIns="36000" bIns="36000" rtlCol="0" anchor="ctr"/>
          <a:lstStyle/>
          <a:p>
            <a:pPr algn="ctr"/>
            <a:r>
              <a:rPr lang="zh-CN" altLang="en-US" b="0" dirty="0">
                <a:solidFill>
                  <a:schemeClr val="tx1"/>
                </a:solidFill>
                <a:latin typeface="微软雅黑" pitchFamily="34" charset="-122"/>
                <a:ea typeface="微软雅黑" pitchFamily="34" charset="-122"/>
              </a:rPr>
              <a:t>生产领料</a:t>
            </a:r>
          </a:p>
        </p:txBody>
      </p:sp>
      <p:sp>
        <p:nvSpPr>
          <p:cNvPr id="22" name="矩形 155">
            <a:extLst>
              <a:ext uri="{FF2B5EF4-FFF2-40B4-BE49-F238E27FC236}">
                <a16:creationId xmlns:a16="http://schemas.microsoft.com/office/drawing/2014/main" id="{2FB444CF-4189-43B7-9127-9FBAD49B63CF}"/>
              </a:ext>
            </a:extLst>
          </p:cNvPr>
          <p:cNvSpPr/>
          <p:nvPr/>
        </p:nvSpPr>
        <p:spPr bwMode="auto">
          <a:xfrm>
            <a:off x="4550627" y="5190955"/>
            <a:ext cx="705752" cy="390848"/>
          </a:xfrm>
          <a:prstGeom prst="rect">
            <a:avLst/>
          </a:prstGeom>
          <a:solidFill>
            <a:schemeClr val="bg1"/>
          </a:solidFill>
          <a:ln w="6350">
            <a:solidFill>
              <a:schemeClr val="accent1"/>
            </a:solidFill>
            <a:round/>
            <a:headEnd/>
            <a:tailEnd/>
          </a:ln>
          <a:effectLst>
            <a:outerShdw blurRad="50800" dist="38100" dir="2700000" algn="tl" rotWithShape="0">
              <a:prstClr val="black">
                <a:alpha val="40000"/>
              </a:prstClr>
            </a:outerShdw>
          </a:effectLst>
        </p:spPr>
        <p:txBody>
          <a:bodyPr lIns="36000" tIns="36000" rIns="36000" bIns="36000" rtlCol="0" anchor="ctr"/>
          <a:lstStyle/>
          <a:p>
            <a:pPr algn="ctr"/>
            <a:r>
              <a:rPr lang="zh-CN" altLang="en-US" b="0" dirty="0">
                <a:solidFill>
                  <a:schemeClr val="tx1"/>
                </a:solidFill>
                <a:latin typeface="微软雅黑" pitchFamily="34" charset="-122"/>
                <a:ea typeface="微软雅黑" pitchFamily="34" charset="-122"/>
              </a:rPr>
              <a:t>成本中心领料</a:t>
            </a:r>
          </a:p>
        </p:txBody>
      </p:sp>
      <p:sp>
        <p:nvSpPr>
          <p:cNvPr id="23" name="矩形 156">
            <a:extLst>
              <a:ext uri="{FF2B5EF4-FFF2-40B4-BE49-F238E27FC236}">
                <a16:creationId xmlns:a16="http://schemas.microsoft.com/office/drawing/2014/main" id="{9DF889BC-D28E-49F7-A97B-E251FCA151A4}"/>
              </a:ext>
            </a:extLst>
          </p:cNvPr>
          <p:cNvSpPr/>
          <p:nvPr/>
        </p:nvSpPr>
        <p:spPr bwMode="auto">
          <a:xfrm>
            <a:off x="6011258" y="5692815"/>
            <a:ext cx="870389" cy="392400"/>
          </a:xfrm>
          <a:prstGeom prst="rect">
            <a:avLst/>
          </a:prstGeom>
          <a:solidFill>
            <a:schemeClr val="bg1"/>
          </a:solidFill>
          <a:ln w="6350">
            <a:solidFill>
              <a:schemeClr val="accent1"/>
            </a:solidFill>
            <a:round/>
            <a:headEnd/>
            <a:tailEnd/>
          </a:ln>
          <a:effectLst>
            <a:outerShdw blurRad="50800" dist="38100" dir="2700000" algn="tl" rotWithShape="0">
              <a:prstClr val="black">
                <a:alpha val="40000"/>
              </a:prstClr>
            </a:outerShdw>
          </a:effectLst>
        </p:spPr>
        <p:txBody>
          <a:bodyPr lIns="36000" tIns="36000" rIns="36000" bIns="36000" rtlCol="0" anchor="ctr"/>
          <a:lstStyle/>
          <a:p>
            <a:pPr algn="ctr"/>
            <a:r>
              <a:rPr lang="zh-CN" altLang="en-US" b="0" dirty="0">
                <a:solidFill>
                  <a:schemeClr val="tx1"/>
                </a:solidFill>
                <a:latin typeface="微软雅黑" pitchFamily="34" charset="-122"/>
                <a:ea typeface="微软雅黑" pitchFamily="34" charset="-122"/>
              </a:rPr>
              <a:t>公司间转储</a:t>
            </a:r>
          </a:p>
        </p:txBody>
      </p:sp>
      <p:sp>
        <p:nvSpPr>
          <p:cNvPr id="24" name="矩形 157">
            <a:extLst>
              <a:ext uri="{FF2B5EF4-FFF2-40B4-BE49-F238E27FC236}">
                <a16:creationId xmlns:a16="http://schemas.microsoft.com/office/drawing/2014/main" id="{BEF85952-2E42-4E9D-9223-B916D7AAB6C9}"/>
              </a:ext>
            </a:extLst>
          </p:cNvPr>
          <p:cNvSpPr/>
          <p:nvPr/>
        </p:nvSpPr>
        <p:spPr bwMode="auto">
          <a:xfrm>
            <a:off x="5062184" y="5692815"/>
            <a:ext cx="847752" cy="392400"/>
          </a:xfrm>
          <a:prstGeom prst="rect">
            <a:avLst/>
          </a:prstGeom>
          <a:solidFill>
            <a:schemeClr val="bg1"/>
          </a:solidFill>
          <a:ln w="6350">
            <a:solidFill>
              <a:schemeClr val="accent1"/>
            </a:solidFill>
            <a:round/>
            <a:headEnd/>
            <a:tailEnd/>
          </a:ln>
          <a:effectLst>
            <a:outerShdw blurRad="50800" dist="38100" dir="2700000" algn="tl" rotWithShape="0">
              <a:prstClr val="black">
                <a:alpha val="40000"/>
              </a:prstClr>
            </a:outerShdw>
          </a:effectLst>
        </p:spPr>
        <p:txBody>
          <a:bodyPr lIns="36000" tIns="36000" rIns="36000" bIns="36000" rtlCol="0" anchor="ctr"/>
          <a:lstStyle/>
          <a:p>
            <a:pPr algn="ctr"/>
            <a:r>
              <a:rPr lang="zh-CN" altLang="en-US" b="0" dirty="0">
                <a:solidFill>
                  <a:schemeClr val="tx1"/>
                </a:solidFill>
                <a:latin typeface="微软雅黑" pitchFamily="34" charset="-122"/>
                <a:ea typeface="微软雅黑" pitchFamily="34" charset="-122"/>
              </a:rPr>
              <a:t>工厂间转储</a:t>
            </a:r>
          </a:p>
        </p:txBody>
      </p:sp>
      <p:sp>
        <p:nvSpPr>
          <p:cNvPr id="25" name="矩形 165">
            <a:extLst>
              <a:ext uri="{FF2B5EF4-FFF2-40B4-BE49-F238E27FC236}">
                <a16:creationId xmlns:a16="http://schemas.microsoft.com/office/drawing/2014/main" id="{87DF1845-CDE2-44A8-9B3E-CCCAA6F44EFE}"/>
              </a:ext>
            </a:extLst>
          </p:cNvPr>
          <p:cNvSpPr/>
          <p:nvPr/>
        </p:nvSpPr>
        <p:spPr bwMode="auto">
          <a:xfrm>
            <a:off x="4213384" y="5692815"/>
            <a:ext cx="705600" cy="392400"/>
          </a:xfrm>
          <a:prstGeom prst="rect">
            <a:avLst/>
          </a:prstGeom>
          <a:solidFill>
            <a:schemeClr val="bg1"/>
          </a:solidFill>
          <a:ln w="6350">
            <a:solidFill>
              <a:schemeClr val="accent1"/>
            </a:solidFill>
            <a:round/>
            <a:headEnd/>
            <a:tailEnd/>
          </a:ln>
          <a:effectLst>
            <a:outerShdw blurRad="50800" dist="38100" dir="2700000" algn="tl" rotWithShape="0">
              <a:prstClr val="black">
                <a:alpha val="40000"/>
              </a:prstClr>
            </a:outerShdw>
          </a:effectLst>
        </p:spPr>
        <p:txBody>
          <a:bodyPr lIns="36000" tIns="36000" rIns="36000" bIns="36000" rtlCol="0" anchor="ctr"/>
          <a:lstStyle/>
          <a:p>
            <a:pPr algn="ctr"/>
            <a:r>
              <a:rPr lang="zh-CN" altLang="en-US" b="0" dirty="0">
                <a:solidFill>
                  <a:schemeClr val="tx1"/>
                </a:solidFill>
                <a:latin typeface="微软雅黑" pitchFamily="34" charset="-122"/>
                <a:ea typeface="微软雅黑" pitchFamily="34" charset="-122"/>
              </a:rPr>
              <a:t>仓库盘点</a:t>
            </a:r>
          </a:p>
        </p:txBody>
      </p:sp>
      <p:sp>
        <p:nvSpPr>
          <p:cNvPr id="26" name="矩形 169">
            <a:extLst>
              <a:ext uri="{FF2B5EF4-FFF2-40B4-BE49-F238E27FC236}">
                <a16:creationId xmlns:a16="http://schemas.microsoft.com/office/drawing/2014/main" id="{B41B3DB9-CDA7-4637-8CE7-7F6F39DE4737}"/>
              </a:ext>
            </a:extLst>
          </p:cNvPr>
          <p:cNvSpPr/>
          <p:nvPr/>
        </p:nvSpPr>
        <p:spPr bwMode="auto">
          <a:xfrm>
            <a:off x="9856045" y="4622453"/>
            <a:ext cx="705753" cy="390848"/>
          </a:xfrm>
          <a:prstGeom prst="rect">
            <a:avLst/>
          </a:prstGeom>
          <a:solidFill>
            <a:schemeClr val="bg1"/>
          </a:solidFill>
          <a:ln w="6350">
            <a:solidFill>
              <a:schemeClr val="accent1"/>
            </a:solidFill>
            <a:round/>
            <a:headEnd/>
            <a:tailEnd/>
          </a:ln>
          <a:effectLst>
            <a:outerShdw blurRad="50800" dist="38100" dir="2700000" algn="tl" rotWithShape="0">
              <a:prstClr val="black">
                <a:alpha val="40000"/>
              </a:prstClr>
            </a:outerShdw>
          </a:effectLst>
        </p:spPr>
        <p:txBody>
          <a:bodyPr lIns="36000" tIns="36000" rIns="36000" bIns="36000" rtlCol="0" anchor="ctr"/>
          <a:lstStyle/>
          <a:p>
            <a:pPr algn="ctr"/>
            <a:r>
              <a:rPr lang="zh-CN" altLang="en-US" b="0" dirty="0">
                <a:solidFill>
                  <a:schemeClr val="tx1"/>
                </a:solidFill>
                <a:latin typeface="微软雅黑" pitchFamily="34" charset="-122"/>
                <a:ea typeface="微软雅黑" pitchFamily="34" charset="-122"/>
              </a:rPr>
              <a:t>成品出库</a:t>
            </a:r>
          </a:p>
        </p:txBody>
      </p:sp>
      <p:sp>
        <p:nvSpPr>
          <p:cNvPr id="27" name="矩形 170">
            <a:extLst>
              <a:ext uri="{FF2B5EF4-FFF2-40B4-BE49-F238E27FC236}">
                <a16:creationId xmlns:a16="http://schemas.microsoft.com/office/drawing/2014/main" id="{B15E5BFA-4B33-4DB4-A1CF-8822714BF701}"/>
              </a:ext>
            </a:extLst>
          </p:cNvPr>
          <p:cNvSpPr/>
          <p:nvPr/>
        </p:nvSpPr>
        <p:spPr bwMode="auto">
          <a:xfrm>
            <a:off x="8143987" y="4902937"/>
            <a:ext cx="705752" cy="390848"/>
          </a:xfrm>
          <a:prstGeom prst="rect">
            <a:avLst/>
          </a:prstGeom>
          <a:solidFill>
            <a:schemeClr val="bg1"/>
          </a:solidFill>
          <a:ln w="6350">
            <a:solidFill>
              <a:schemeClr val="accent1"/>
            </a:solidFill>
            <a:round/>
            <a:headEnd/>
            <a:tailEnd/>
          </a:ln>
          <a:effectLst>
            <a:outerShdw blurRad="50800" dist="38100" dir="2700000" algn="tl" rotWithShape="0">
              <a:prstClr val="black">
                <a:alpha val="40000"/>
              </a:prstClr>
            </a:outerShdw>
          </a:effectLst>
        </p:spPr>
        <p:txBody>
          <a:bodyPr lIns="36000" tIns="36000" rIns="36000" bIns="36000" rtlCol="0" anchor="ctr"/>
          <a:lstStyle/>
          <a:p>
            <a:pPr algn="ctr"/>
            <a:r>
              <a:rPr lang="zh-CN" altLang="en-US" b="0" dirty="0">
                <a:solidFill>
                  <a:schemeClr val="tx1"/>
                </a:solidFill>
                <a:latin typeface="微软雅黑" pitchFamily="34" charset="-122"/>
                <a:ea typeface="微软雅黑" pitchFamily="34" charset="-122"/>
              </a:rPr>
              <a:t>半</a:t>
            </a:r>
            <a:r>
              <a:rPr lang="en-US" altLang="zh-CN" b="0" dirty="0">
                <a:solidFill>
                  <a:schemeClr val="tx1"/>
                </a:solidFill>
                <a:latin typeface="微软雅黑" pitchFamily="34" charset="-122"/>
                <a:ea typeface="微软雅黑" pitchFamily="34" charset="-122"/>
              </a:rPr>
              <a:t>/</a:t>
            </a:r>
            <a:r>
              <a:rPr lang="zh-CN" altLang="en-US" b="0" dirty="0">
                <a:solidFill>
                  <a:schemeClr val="tx1"/>
                </a:solidFill>
                <a:latin typeface="微软雅黑" pitchFamily="34" charset="-122"/>
                <a:ea typeface="微软雅黑" pitchFamily="34" charset="-122"/>
              </a:rPr>
              <a:t>成品入库</a:t>
            </a:r>
          </a:p>
        </p:txBody>
      </p:sp>
      <p:cxnSp>
        <p:nvCxnSpPr>
          <p:cNvPr id="28" name="形状 181">
            <a:extLst>
              <a:ext uri="{FF2B5EF4-FFF2-40B4-BE49-F238E27FC236}">
                <a16:creationId xmlns:a16="http://schemas.microsoft.com/office/drawing/2014/main" id="{61BDE607-A632-4E02-BCC1-59CA988708D9}"/>
              </a:ext>
            </a:extLst>
          </p:cNvPr>
          <p:cNvCxnSpPr>
            <a:stCxn id="16" idx="2"/>
            <a:endCxn id="18" idx="1"/>
          </p:cNvCxnSpPr>
          <p:nvPr/>
        </p:nvCxnSpPr>
        <p:spPr bwMode="auto">
          <a:xfrm rot="16200000" flipH="1">
            <a:off x="936197" y="4322850"/>
            <a:ext cx="1779565" cy="454830"/>
          </a:xfrm>
          <a:prstGeom prst="bentConnector2">
            <a:avLst/>
          </a:prstGeom>
          <a:solidFill>
            <a:schemeClr val="accent1"/>
          </a:solidFill>
          <a:ln w="19050" cap="flat" cmpd="sng" algn="ctr">
            <a:solidFill>
              <a:srgbClr val="00B050"/>
            </a:solidFill>
            <a:prstDash val="sysDash"/>
            <a:round/>
            <a:headEnd type="none" w="med" len="med"/>
            <a:tailEnd type="arrow"/>
          </a:ln>
          <a:effectLst/>
        </p:spPr>
      </p:cxnSp>
      <p:cxnSp>
        <p:nvCxnSpPr>
          <p:cNvPr id="29" name="形状 183">
            <a:extLst>
              <a:ext uri="{FF2B5EF4-FFF2-40B4-BE49-F238E27FC236}">
                <a16:creationId xmlns:a16="http://schemas.microsoft.com/office/drawing/2014/main" id="{4CE10A5E-EC0E-41BA-9FC7-C1355C6363EF}"/>
              </a:ext>
            </a:extLst>
          </p:cNvPr>
          <p:cNvCxnSpPr>
            <a:stCxn id="16" idx="2"/>
            <a:endCxn id="17" idx="1"/>
          </p:cNvCxnSpPr>
          <p:nvPr/>
        </p:nvCxnSpPr>
        <p:spPr bwMode="auto">
          <a:xfrm rot="16200000" flipH="1">
            <a:off x="1244933" y="4014114"/>
            <a:ext cx="1162092" cy="454830"/>
          </a:xfrm>
          <a:prstGeom prst="bentConnector2">
            <a:avLst/>
          </a:prstGeom>
          <a:solidFill>
            <a:schemeClr val="accent1"/>
          </a:solidFill>
          <a:ln w="19050" cap="flat" cmpd="sng" algn="ctr">
            <a:solidFill>
              <a:srgbClr val="00B050"/>
            </a:solidFill>
            <a:prstDash val="sysDash"/>
            <a:round/>
            <a:headEnd type="none" w="med" len="med"/>
            <a:tailEnd type="arrow"/>
          </a:ln>
          <a:effectLst/>
        </p:spPr>
      </p:cxnSp>
      <p:cxnSp>
        <p:nvCxnSpPr>
          <p:cNvPr id="30" name="形状 185">
            <a:extLst>
              <a:ext uri="{FF2B5EF4-FFF2-40B4-BE49-F238E27FC236}">
                <a16:creationId xmlns:a16="http://schemas.microsoft.com/office/drawing/2014/main" id="{5D92BFBD-2DA5-490A-B760-A4F61D77A182}"/>
              </a:ext>
            </a:extLst>
          </p:cNvPr>
          <p:cNvCxnSpPr>
            <a:stCxn id="16" idx="2"/>
            <a:endCxn id="13" idx="1"/>
          </p:cNvCxnSpPr>
          <p:nvPr/>
        </p:nvCxnSpPr>
        <p:spPr bwMode="auto">
          <a:xfrm rot="16200000" flipH="1">
            <a:off x="1553669" y="3705378"/>
            <a:ext cx="544620" cy="454830"/>
          </a:xfrm>
          <a:prstGeom prst="bentConnector2">
            <a:avLst/>
          </a:prstGeom>
          <a:solidFill>
            <a:schemeClr val="accent1"/>
          </a:solidFill>
          <a:ln w="19050" cap="flat" cmpd="sng" algn="ctr">
            <a:solidFill>
              <a:schemeClr val="tx2">
                <a:lumMod val="75000"/>
              </a:schemeClr>
            </a:solidFill>
            <a:prstDash val="solid"/>
            <a:round/>
            <a:headEnd type="none" w="med" len="med"/>
            <a:tailEnd type="arrow"/>
          </a:ln>
          <a:effectLst/>
        </p:spPr>
      </p:cxnSp>
      <p:cxnSp>
        <p:nvCxnSpPr>
          <p:cNvPr id="31" name="形状 187">
            <a:extLst>
              <a:ext uri="{FF2B5EF4-FFF2-40B4-BE49-F238E27FC236}">
                <a16:creationId xmlns:a16="http://schemas.microsoft.com/office/drawing/2014/main" id="{7BBD3FD2-1A28-4045-887E-1A937D0905A2}"/>
              </a:ext>
            </a:extLst>
          </p:cNvPr>
          <p:cNvCxnSpPr>
            <a:stCxn id="6" idx="1"/>
            <a:endCxn id="22" idx="1"/>
          </p:cNvCxnSpPr>
          <p:nvPr/>
        </p:nvCxnSpPr>
        <p:spPr bwMode="auto">
          <a:xfrm rot="10800000" flipH="1" flipV="1">
            <a:off x="4548949" y="3215397"/>
            <a:ext cx="1678" cy="2170982"/>
          </a:xfrm>
          <a:prstGeom prst="bentConnector3">
            <a:avLst>
              <a:gd name="adj1" fmla="val -13623361"/>
            </a:avLst>
          </a:prstGeom>
          <a:solidFill>
            <a:schemeClr val="accent1"/>
          </a:solidFill>
          <a:ln w="19050" cap="flat" cmpd="sng" algn="ctr">
            <a:solidFill>
              <a:schemeClr val="tx2">
                <a:lumMod val="75000"/>
              </a:schemeClr>
            </a:solidFill>
            <a:prstDash val="solid"/>
            <a:round/>
            <a:headEnd type="none" w="med" len="med"/>
            <a:tailEnd type="arrow"/>
          </a:ln>
          <a:effectLst/>
        </p:spPr>
      </p:cxnSp>
      <p:cxnSp>
        <p:nvCxnSpPr>
          <p:cNvPr id="32" name="形状 189">
            <a:extLst>
              <a:ext uri="{FF2B5EF4-FFF2-40B4-BE49-F238E27FC236}">
                <a16:creationId xmlns:a16="http://schemas.microsoft.com/office/drawing/2014/main" id="{3CED52AC-1AB8-41C2-8DF8-860E3621405D}"/>
              </a:ext>
            </a:extLst>
          </p:cNvPr>
          <p:cNvCxnSpPr>
            <a:stCxn id="47" idx="1"/>
            <a:endCxn id="21" idx="1"/>
          </p:cNvCxnSpPr>
          <p:nvPr/>
        </p:nvCxnSpPr>
        <p:spPr bwMode="auto">
          <a:xfrm rot="10800000" flipH="1" flipV="1">
            <a:off x="4553276" y="3771732"/>
            <a:ext cx="5010" cy="1112010"/>
          </a:xfrm>
          <a:prstGeom prst="bentConnector3">
            <a:avLst>
              <a:gd name="adj1" fmla="val -4562874"/>
            </a:avLst>
          </a:prstGeom>
          <a:solidFill>
            <a:schemeClr val="accent1"/>
          </a:solidFill>
          <a:ln w="19050" cap="flat" cmpd="sng" algn="ctr">
            <a:solidFill>
              <a:schemeClr val="tx2">
                <a:lumMod val="75000"/>
              </a:schemeClr>
            </a:solidFill>
            <a:prstDash val="solid"/>
            <a:round/>
            <a:headEnd type="none" w="med" len="med"/>
            <a:tailEnd type="arrow"/>
          </a:ln>
          <a:effectLst/>
        </p:spPr>
      </p:cxnSp>
      <p:cxnSp>
        <p:nvCxnSpPr>
          <p:cNvPr id="35" name="形状 206">
            <a:extLst>
              <a:ext uri="{FF2B5EF4-FFF2-40B4-BE49-F238E27FC236}">
                <a16:creationId xmlns:a16="http://schemas.microsoft.com/office/drawing/2014/main" id="{D8809EBB-F2FC-4287-89A9-7E59BBD494A8}"/>
              </a:ext>
            </a:extLst>
          </p:cNvPr>
          <p:cNvCxnSpPr>
            <a:cxnSpLocks/>
            <a:stCxn id="152" idx="2"/>
            <a:endCxn id="20" idx="3"/>
          </p:cNvCxnSpPr>
          <p:nvPr/>
        </p:nvCxnSpPr>
        <p:spPr bwMode="auto">
          <a:xfrm rot="5400000">
            <a:off x="5355205" y="3291447"/>
            <a:ext cx="961600" cy="1142483"/>
          </a:xfrm>
          <a:prstGeom prst="bentConnector2">
            <a:avLst/>
          </a:prstGeom>
          <a:solidFill>
            <a:schemeClr val="accent1"/>
          </a:solidFill>
          <a:ln w="19050" cap="flat" cmpd="sng" algn="ctr">
            <a:solidFill>
              <a:schemeClr val="tx2">
                <a:lumMod val="75000"/>
              </a:schemeClr>
            </a:solidFill>
            <a:prstDash val="solid"/>
            <a:round/>
            <a:headEnd type="none" w="med" len="med"/>
            <a:tailEnd type="arrow"/>
          </a:ln>
          <a:effectLst/>
        </p:spPr>
      </p:cxnSp>
      <p:sp>
        <p:nvSpPr>
          <p:cNvPr id="36" name="矩形 207">
            <a:extLst>
              <a:ext uri="{FF2B5EF4-FFF2-40B4-BE49-F238E27FC236}">
                <a16:creationId xmlns:a16="http://schemas.microsoft.com/office/drawing/2014/main" id="{32B7128D-1A4F-41B6-8B33-1E3D13627C44}"/>
              </a:ext>
            </a:extLst>
          </p:cNvPr>
          <p:cNvSpPr/>
          <p:nvPr/>
        </p:nvSpPr>
        <p:spPr bwMode="auto">
          <a:xfrm>
            <a:off x="8143987" y="4057876"/>
            <a:ext cx="705752" cy="598338"/>
          </a:xfrm>
          <a:prstGeom prst="rect">
            <a:avLst/>
          </a:prstGeom>
          <a:solidFill>
            <a:schemeClr val="bg1"/>
          </a:solidFill>
          <a:ln w="6350">
            <a:solidFill>
              <a:schemeClr val="accent1"/>
            </a:solidFill>
            <a:round/>
            <a:headEnd/>
            <a:tailEnd/>
          </a:ln>
          <a:effectLst>
            <a:outerShdw blurRad="50800" dist="38100" dir="2700000" algn="tl" rotWithShape="0">
              <a:prstClr val="black">
                <a:alpha val="40000"/>
              </a:prstClr>
            </a:outerShdw>
          </a:effectLst>
        </p:spPr>
        <p:txBody>
          <a:bodyPr lIns="36000" tIns="36000" rIns="36000" bIns="36000" rtlCol="0" anchor="ctr"/>
          <a:lstStyle/>
          <a:p>
            <a:pPr algn="ctr"/>
            <a:r>
              <a:rPr lang="zh-CN" altLang="en-US" b="0" dirty="0">
                <a:solidFill>
                  <a:schemeClr val="tx1"/>
                </a:solidFill>
                <a:latin typeface="微软雅黑" pitchFamily="34" charset="-122"/>
                <a:ea typeface="微软雅黑" pitchFamily="34" charset="-122"/>
              </a:rPr>
              <a:t>整机建档与过程追溯</a:t>
            </a:r>
          </a:p>
        </p:txBody>
      </p:sp>
      <p:cxnSp>
        <p:nvCxnSpPr>
          <p:cNvPr id="37" name="肘形连接符 210">
            <a:extLst>
              <a:ext uri="{FF2B5EF4-FFF2-40B4-BE49-F238E27FC236}">
                <a16:creationId xmlns:a16="http://schemas.microsoft.com/office/drawing/2014/main" id="{310160D6-56DA-4C6E-87EC-EF985D102E55}"/>
              </a:ext>
            </a:extLst>
          </p:cNvPr>
          <p:cNvCxnSpPr>
            <a:cxnSpLocks/>
            <a:stCxn id="152" idx="3"/>
            <a:endCxn id="36" idx="1"/>
          </p:cNvCxnSpPr>
          <p:nvPr/>
        </p:nvCxnSpPr>
        <p:spPr bwMode="auto">
          <a:xfrm>
            <a:off x="6760122" y="3216429"/>
            <a:ext cx="1383865" cy="1140616"/>
          </a:xfrm>
          <a:prstGeom prst="bentConnector3">
            <a:avLst>
              <a:gd name="adj1" fmla="val 50000"/>
            </a:avLst>
          </a:prstGeom>
          <a:solidFill>
            <a:schemeClr val="accent1"/>
          </a:solidFill>
          <a:ln w="19050" cap="flat" cmpd="sng" algn="ctr">
            <a:solidFill>
              <a:schemeClr val="tx2">
                <a:lumMod val="75000"/>
              </a:schemeClr>
            </a:solidFill>
            <a:prstDash val="solid"/>
            <a:round/>
            <a:headEnd type="none" w="med" len="med"/>
            <a:tailEnd type="arrow"/>
          </a:ln>
          <a:effectLst/>
        </p:spPr>
      </p:cxnSp>
      <p:cxnSp>
        <p:nvCxnSpPr>
          <p:cNvPr id="38" name="肘形连接符 212">
            <a:extLst>
              <a:ext uri="{FF2B5EF4-FFF2-40B4-BE49-F238E27FC236}">
                <a16:creationId xmlns:a16="http://schemas.microsoft.com/office/drawing/2014/main" id="{DE40B1DC-FEED-4B9D-9469-F6852473E06C}"/>
              </a:ext>
            </a:extLst>
          </p:cNvPr>
          <p:cNvCxnSpPr>
            <a:cxnSpLocks/>
            <a:stCxn id="152" idx="3"/>
            <a:endCxn id="27" idx="1"/>
          </p:cNvCxnSpPr>
          <p:nvPr/>
        </p:nvCxnSpPr>
        <p:spPr bwMode="auto">
          <a:xfrm>
            <a:off x="6760122" y="3216429"/>
            <a:ext cx="1383865" cy="1881932"/>
          </a:xfrm>
          <a:prstGeom prst="bentConnector3">
            <a:avLst>
              <a:gd name="adj1" fmla="val 50000"/>
            </a:avLst>
          </a:prstGeom>
          <a:solidFill>
            <a:schemeClr val="accent1"/>
          </a:solidFill>
          <a:ln w="19050" cap="flat" cmpd="sng" algn="ctr">
            <a:solidFill>
              <a:schemeClr val="tx2">
                <a:lumMod val="75000"/>
              </a:schemeClr>
            </a:solidFill>
            <a:prstDash val="solid"/>
            <a:round/>
            <a:headEnd type="none" w="med" len="med"/>
            <a:tailEnd type="arrow"/>
          </a:ln>
          <a:effectLst/>
        </p:spPr>
      </p:cxnSp>
      <p:cxnSp>
        <p:nvCxnSpPr>
          <p:cNvPr id="39" name="直接箭头连接符 214">
            <a:extLst>
              <a:ext uri="{FF2B5EF4-FFF2-40B4-BE49-F238E27FC236}">
                <a16:creationId xmlns:a16="http://schemas.microsoft.com/office/drawing/2014/main" id="{F15CD437-3FFB-4BB4-BE84-C2B4448B42B2}"/>
              </a:ext>
            </a:extLst>
          </p:cNvPr>
          <p:cNvCxnSpPr>
            <a:stCxn id="9" idx="2"/>
            <a:endCxn id="10" idx="0"/>
          </p:cNvCxnSpPr>
          <p:nvPr/>
        </p:nvCxnSpPr>
        <p:spPr bwMode="auto">
          <a:xfrm>
            <a:off x="9313490" y="2144949"/>
            <a:ext cx="0" cy="375305"/>
          </a:xfrm>
          <a:prstGeom prst="straightConnector1">
            <a:avLst/>
          </a:prstGeom>
          <a:solidFill>
            <a:schemeClr val="accent1"/>
          </a:solidFill>
          <a:ln w="19050" cap="flat" cmpd="sng" algn="ctr">
            <a:solidFill>
              <a:schemeClr val="tx2">
                <a:lumMod val="75000"/>
              </a:schemeClr>
            </a:solidFill>
            <a:prstDash val="solid"/>
            <a:round/>
            <a:headEnd type="none" w="med" len="med"/>
            <a:tailEnd type="arrow"/>
          </a:ln>
          <a:effectLst/>
        </p:spPr>
      </p:cxnSp>
      <p:cxnSp>
        <p:nvCxnSpPr>
          <p:cNvPr id="40" name="直接箭头连接符 216">
            <a:extLst>
              <a:ext uri="{FF2B5EF4-FFF2-40B4-BE49-F238E27FC236}">
                <a16:creationId xmlns:a16="http://schemas.microsoft.com/office/drawing/2014/main" id="{37FE2C8B-0354-4A68-8556-52A8BD677C4B}"/>
              </a:ext>
            </a:extLst>
          </p:cNvPr>
          <p:cNvCxnSpPr>
            <a:cxnSpLocks/>
            <a:stCxn id="10" idx="2"/>
            <a:endCxn id="11" idx="0"/>
          </p:cNvCxnSpPr>
          <p:nvPr/>
        </p:nvCxnSpPr>
        <p:spPr bwMode="auto">
          <a:xfrm>
            <a:off x="9313490" y="2851173"/>
            <a:ext cx="0" cy="478389"/>
          </a:xfrm>
          <a:prstGeom prst="straightConnector1">
            <a:avLst/>
          </a:prstGeom>
          <a:solidFill>
            <a:schemeClr val="accent1"/>
          </a:solidFill>
          <a:ln w="19050" cap="flat" cmpd="sng" algn="ctr">
            <a:solidFill>
              <a:schemeClr val="tx2">
                <a:lumMod val="75000"/>
              </a:schemeClr>
            </a:solidFill>
            <a:prstDash val="solid"/>
            <a:round/>
            <a:headEnd type="none" w="med" len="med"/>
            <a:tailEnd type="arrow"/>
          </a:ln>
          <a:effectLst/>
        </p:spPr>
      </p:cxnSp>
      <p:cxnSp>
        <p:nvCxnSpPr>
          <p:cNvPr id="41" name="形状 218">
            <a:extLst>
              <a:ext uri="{FF2B5EF4-FFF2-40B4-BE49-F238E27FC236}">
                <a16:creationId xmlns:a16="http://schemas.microsoft.com/office/drawing/2014/main" id="{31B8B854-D551-40FA-8288-572884E5E750}"/>
              </a:ext>
            </a:extLst>
          </p:cNvPr>
          <p:cNvCxnSpPr>
            <a:cxnSpLocks/>
            <a:stCxn id="11" idx="2"/>
            <a:endCxn id="26" idx="1"/>
          </p:cNvCxnSpPr>
          <p:nvPr/>
        </p:nvCxnSpPr>
        <p:spPr bwMode="auto">
          <a:xfrm rot="16200000" flipH="1">
            <a:off x="9006069" y="3967901"/>
            <a:ext cx="1157396" cy="542555"/>
          </a:xfrm>
          <a:prstGeom prst="bentConnector2">
            <a:avLst/>
          </a:prstGeom>
          <a:solidFill>
            <a:schemeClr val="accent1"/>
          </a:solidFill>
          <a:ln w="19050" cap="flat" cmpd="sng" algn="ctr">
            <a:solidFill>
              <a:schemeClr val="tx2">
                <a:lumMod val="75000"/>
              </a:schemeClr>
            </a:solidFill>
            <a:prstDash val="solid"/>
            <a:round/>
            <a:headEnd type="none" w="med" len="med"/>
            <a:tailEnd type="arrow"/>
          </a:ln>
          <a:effectLst/>
        </p:spPr>
      </p:cxnSp>
      <p:cxnSp>
        <p:nvCxnSpPr>
          <p:cNvPr id="42" name="直接箭头连接符 220">
            <a:extLst>
              <a:ext uri="{FF2B5EF4-FFF2-40B4-BE49-F238E27FC236}">
                <a16:creationId xmlns:a16="http://schemas.microsoft.com/office/drawing/2014/main" id="{21D6393C-CA51-43DE-B862-21BDE26B0EFE}"/>
              </a:ext>
            </a:extLst>
          </p:cNvPr>
          <p:cNvCxnSpPr>
            <a:cxnSpLocks/>
            <a:stCxn id="26" idx="2"/>
            <a:endCxn id="19" idx="0"/>
          </p:cNvCxnSpPr>
          <p:nvPr/>
        </p:nvCxnSpPr>
        <p:spPr bwMode="auto">
          <a:xfrm>
            <a:off x="10208922" y="5013301"/>
            <a:ext cx="0" cy="280484"/>
          </a:xfrm>
          <a:prstGeom prst="straightConnector1">
            <a:avLst/>
          </a:prstGeom>
          <a:solidFill>
            <a:schemeClr val="accent1"/>
          </a:solidFill>
          <a:ln w="19050" cap="flat" cmpd="sng" algn="ctr">
            <a:solidFill>
              <a:schemeClr val="tx2">
                <a:lumMod val="75000"/>
              </a:schemeClr>
            </a:solidFill>
            <a:prstDash val="sysDash"/>
            <a:round/>
            <a:headEnd type="none" w="med" len="med"/>
            <a:tailEnd type="arrow"/>
          </a:ln>
          <a:effectLst/>
        </p:spPr>
      </p:cxnSp>
      <p:cxnSp>
        <p:nvCxnSpPr>
          <p:cNvPr id="43" name="肘形连接符 61">
            <a:extLst>
              <a:ext uri="{FF2B5EF4-FFF2-40B4-BE49-F238E27FC236}">
                <a16:creationId xmlns:a16="http://schemas.microsoft.com/office/drawing/2014/main" id="{907BCE6E-D71F-4F45-ADFC-299D6BE5F22A}"/>
              </a:ext>
            </a:extLst>
          </p:cNvPr>
          <p:cNvCxnSpPr>
            <a:stCxn id="13" idx="3"/>
            <a:endCxn id="14" idx="3"/>
          </p:cNvCxnSpPr>
          <p:nvPr/>
        </p:nvCxnSpPr>
        <p:spPr bwMode="auto">
          <a:xfrm flipV="1">
            <a:off x="2759146" y="2962376"/>
            <a:ext cx="24103" cy="1242727"/>
          </a:xfrm>
          <a:prstGeom prst="bentConnector3">
            <a:avLst>
              <a:gd name="adj1" fmla="val 1030971"/>
            </a:avLst>
          </a:prstGeom>
          <a:solidFill>
            <a:schemeClr val="accent1"/>
          </a:solidFill>
          <a:ln w="19050" cap="flat" cmpd="sng" algn="ctr">
            <a:solidFill>
              <a:schemeClr val="tx2">
                <a:lumMod val="75000"/>
              </a:schemeClr>
            </a:solidFill>
            <a:prstDash val="solid"/>
            <a:round/>
            <a:headEnd type="none" w="med" len="med"/>
            <a:tailEnd type="arrow"/>
          </a:ln>
          <a:effectLst/>
        </p:spPr>
      </p:cxnSp>
      <p:cxnSp>
        <p:nvCxnSpPr>
          <p:cNvPr id="44" name="肘形连接符 63">
            <a:extLst>
              <a:ext uri="{FF2B5EF4-FFF2-40B4-BE49-F238E27FC236}">
                <a16:creationId xmlns:a16="http://schemas.microsoft.com/office/drawing/2014/main" id="{A51A3022-0942-4ECC-A5C6-528FF8AEC15C}"/>
              </a:ext>
            </a:extLst>
          </p:cNvPr>
          <p:cNvCxnSpPr>
            <a:stCxn id="17" idx="3"/>
            <a:endCxn id="14" idx="3"/>
          </p:cNvCxnSpPr>
          <p:nvPr/>
        </p:nvCxnSpPr>
        <p:spPr bwMode="auto">
          <a:xfrm flipV="1">
            <a:off x="2759146" y="2962375"/>
            <a:ext cx="24103" cy="1860200"/>
          </a:xfrm>
          <a:prstGeom prst="bentConnector3">
            <a:avLst>
              <a:gd name="adj1" fmla="val 1030971"/>
            </a:avLst>
          </a:prstGeom>
          <a:solidFill>
            <a:schemeClr val="accent1"/>
          </a:solidFill>
          <a:ln w="19050" cap="flat" cmpd="sng" algn="ctr">
            <a:solidFill>
              <a:schemeClr val="tx2">
                <a:lumMod val="75000"/>
              </a:schemeClr>
            </a:solidFill>
            <a:prstDash val="solid"/>
            <a:round/>
            <a:headEnd type="none" w="med" len="med"/>
            <a:tailEnd type="arrow"/>
          </a:ln>
          <a:effectLst/>
        </p:spPr>
      </p:cxnSp>
      <p:cxnSp>
        <p:nvCxnSpPr>
          <p:cNvPr id="45" name="肘形连接符 65">
            <a:extLst>
              <a:ext uri="{FF2B5EF4-FFF2-40B4-BE49-F238E27FC236}">
                <a16:creationId xmlns:a16="http://schemas.microsoft.com/office/drawing/2014/main" id="{8FD24A4C-B0F5-4001-8FBA-1DD40E220C44}"/>
              </a:ext>
            </a:extLst>
          </p:cNvPr>
          <p:cNvCxnSpPr>
            <a:stCxn id="18" idx="3"/>
            <a:endCxn id="14" idx="3"/>
          </p:cNvCxnSpPr>
          <p:nvPr/>
        </p:nvCxnSpPr>
        <p:spPr bwMode="auto">
          <a:xfrm flipV="1">
            <a:off x="2759146" y="2962376"/>
            <a:ext cx="24103" cy="2477673"/>
          </a:xfrm>
          <a:prstGeom prst="bentConnector3">
            <a:avLst>
              <a:gd name="adj1" fmla="val 1030971"/>
            </a:avLst>
          </a:prstGeom>
          <a:solidFill>
            <a:schemeClr val="accent1"/>
          </a:solidFill>
          <a:ln w="19050" cap="flat" cmpd="sng" algn="ctr">
            <a:solidFill>
              <a:schemeClr val="tx2">
                <a:lumMod val="75000"/>
              </a:schemeClr>
            </a:solidFill>
            <a:prstDash val="solid"/>
            <a:round/>
            <a:headEnd type="none" w="med" len="med"/>
            <a:tailEnd type="arrow"/>
          </a:ln>
          <a:effectLst/>
        </p:spPr>
      </p:cxnSp>
      <p:cxnSp>
        <p:nvCxnSpPr>
          <p:cNvPr id="46" name="直接箭头连接符 67">
            <a:extLst>
              <a:ext uri="{FF2B5EF4-FFF2-40B4-BE49-F238E27FC236}">
                <a16:creationId xmlns:a16="http://schemas.microsoft.com/office/drawing/2014/main" id="{150AF4E7-2B08-4735-9850-37F0BDA7E3E3}"/>
              </a:ext>
            </a:extLst>
          </p:cNvPr>
          <p:cNvCxnSpPr>
            <a:stCxn id="15" idx="2"/>
            <a:endCxn id="16" idx="0"/>
          </p:cNvCxnSpPr>
          <p:nvPr/>
        </p:nvCxnSpPr>
        <p:spPr bwMode="auto">
          <a:xfrm>
            <a:off x="1598564" y="2796917"/>
            <a:ext cx="0" cy="532647"/>
          </a:xfrm>
          <a:prstGeom prst="straightConnector1">
            <a:avLst/>
          </a:prstGeom>
          <a:solidFill>
            <a:schemeClr val="accent1"/>
          </a:solidFill>
          <a:ln w="19050" cap="flat" cmpd="sng" algn="ctr">
            <a:solidFill>
              <a:schemeClr val="tx2">
                <a:lumMod val="75000"/>
              </a:schemeClr>
            </a:solidFill>
            <a:prstDash val="solid"/>
            <a:round/>
            <a:headEnd type="none" w="med" len="med"/>
            <a:tailEnd type="arrow"/>
          </a:ln>
          <a:effectLst/>
        </p:spPr>
      </p:cxnSp>
      <p:sp>
        <p:nvSpPr>
          <p:cNvPr id="47" name="矩形 75">
            <a:extLst>
              <a:ext uri="{FF2B5EF4-FFF2-40B4-BE49-F238E27FC236}">
                <a16:creationId xmlns:a16="http://schemas.microsoft.com/office/drawing/2014/main" id="{77D8799D-30A2-47FF-9C93-41DFC7CF5E71}"/>
              </a:ext>
            </a:extLst>
          </p:cNvPr>
          <p:cNvSpPr/>
          <p:nvPr/>
        </p:nvSpPr>
        <p:spPr bwMode="auto">
          <a:xfrm>
            <a:off x="4553276" y="3606272"/>
            <a:ext cx="705752" cy="330919"/>
          </a:xfrm>
          <a:prstGeom prst="rect">
            <a:avLst/>
          </a:prstGeom>
          <a:solidFill>
            <a:schemeClr val="bg1"/>
          </a:solidFill>
          <a:ln w="6350">
            <a:solidFill>
              <a:schemeClr val="accent1"/>
            </a:solidFill>
            <a:round/>
            <a:headEnd/>
            <a:tailEnd/>
          </a:ln>
          <a:effectLst>
            <a:outerShdw blurRad="50800" dist="38100" dir="2700000" algn="tl" rotWithShape="0">
              <a:prstClr val="black">
                <a:alpha val="40000"/>
              </a:prstClr>
            </a:outerShdw>
          </a:effectLst>
        </p:spPr>
        <p:txBody>
          <a:bodyPr lIns="36000" tIns="36000" rIns="36000" bIns="36000" rtlCol="0" anchor="ctr"/>
          <a:lstStyle/>
          <a:p>
            <a:pPr algn="ctr"/>
            <a:r>
              <a:rPr lang="zh-CN" altLang="en-US" b="0" dirty="0">
                <a:solidFill>
                  <a:schemeClr val="tx1"/>
                </a:solidFill>
                <a:latin typeface="微软雅黑" pitchFamily="34" charset="-122"/>
                <a:ea typeface="微软雅黑" pitchFamily="34" charset="-122"/>
              </a:rPr>
              <a:t>生产订单</a:t>
            </a:r>
            <a:endParaRPr lang="en-US" altLang="zh-CN" b="0" dirty="0">
              <a:solidFill>
                <a:schemeClr val="tx1"/>
              </a:solidFill>
              <a:latin typeface="微软雅黑" pitchFamily="34" charset="-122"/>
              <a:ea typeface="微软雅黑" pitchFamily="34" charset="-122"/>
            </a:endParaRPr>
          </a:p>
          <a:p>
            <a:pPr algn="ctr"/>
            <a:r>
              <a:rPr lang="zh-CN" altLang="en-US" b="0" dirty="0">
                <a:solidFill>
                  <a:schemeClr val="tx1"/>
                </a:solidFill>
                <a:latin typeface="微软雅黑" pitchFamily="34" charset="-122"/>
                <a:ea typeface="微软雅黑" pitchFamily="34" charset="-122"/>
              </a:rPr>
              <a:t>创建下达</a:t>
            </a:r>
          </a:p>
        </p:txBody>
      </p:sp>
      <p:cxnSp>
        <p:nvCxnSpPr>
          <p:cNvPr id="51" name="肘形连接符 86">
            <a:extLst>
              <a:ext uri="{FF2B5EF4-FFF2-40B4-BE49-F238E27FC236}">
                <a16:creationId xmlns:a16="http://schemas.microsoft.com/office/drawing/2014/main" id="{554FCEDD-64B4-44C9-941D-F54FB12D3999}"/>
              </a:ext>
            </a:extLst>
          </p:cNvPr>
          <p:cNvCxnSpPr>
            <a:stCxn id="9" idx="1"/>
            <a:endCxn id="4" idx="3"/>
          </p:cNvCxnSpPr>
          <p:nvPr/>
        </p:nvCxnSpPr>
        <p:spPr bwMode="auto">
          <a:xfrm rot="10800000" flipV="1">
            <a:off x="5259034" y="1979489"/>
            <a:ext cx="3701580" cy="1"/>
          </a:xfrm>
          <a:prstGeom prst="bentConnector3">
            <a:avLst>
              <a:gd name="adj1" fmla="val 50000"/>
            </a:avLst>
          </a:prstGeom>
          <a:solidFill>
            <a:schemeClr val="accent1"/>
          </a:solidFill>
          <a:ln w="19050" cap="flat" cmpd="sng" algn="ctr">
            <a:solidFill>
              <a:schemeClr val="tx2">
                <a:lumMod val="75000"/>
              </a:schemeClr>
            </a:solidFill>
            <a:prstDash val="solid"/>
            <a:round/>
            <a:headEnd type="none" w="med" len="med"/>
            <a:tailEnd type="arrow"/>
          </a:ln>
          <a:effectLst/>
        </p:spPr>
      </p:cxnSp>
      <p:cxnSp>
        <p:nvCxnSpPr>
          <p:cNvPr id="52" name="肘形连接符 88">
            <a:extLst>
              <a:ext uri="{FF2B5EF4-FFF2-40B4-BE49-F238E27FC236}">
                <a16:creationId xmlns:a16="http://schemas.microsoft.com/office/drawing/2014/main" id="{18C5798E-8007-4677-A7AF-C31439FC5152}"/>
              </a:ext>
            </a:extLst>
          </p:cNvPr>
          <p:cNvCxnSpPr>
            <a:stCxn id="10" idx="1"/>
            <a:endCxn id="4" idx="3"/>
          </p:cNvCxnSpPr>
          <p:nvPr/>
        </p:nvCxnSpPr>
        <p:spPr bwMode="auto">
          <a:xfrm rot="10800000">
            <a:off x="5259034" y="1979492"/>
            <a:ext cx="3701580" cy="706223"/>
          </a:xfrm>
          <a:prstGeom prst="bentConnector3">
            <a:avLst>
              <a:gd name="adj1" fmla="val 50000"/>
            </a:avLst>
          </a:prstGeom>
          <a:solidFill>
            <a:schemeClr val="accent1"/>
          </a:solidFill>
          <a:ln w="19050" cap="flat" cmpd="sng" algn="ctr">
            <a:solidFill>
              <a:schemeClr val="tx2">
                <a:lumMod val="75000"/>
              </a:schemeClr>
            </a:solidFill>
            <a:prstDash val="solid"/>
            <a:round/>
            <a:headEnd type="none" w="med" len="med"/>
            <a:tailEnd type="arrow"/>
          </a:ln>
          <a:effectLst/>
        </p:spPr>
      </p:cxnSp>
      <p:sp>
        <p:nvSpPr>
          <p:cNvPr id="54" name="TextBox 53">
            <a:extLst>
              <a:ext uri="{FF2B5EF4-FFF2-40B4-BE49-F238E27FC236}">
                <a16:creationId xmlns:a16="http://schemas.microsoft.com/office/drawing/2014/main" id="{CC81ACAA-F6DA-4ADA-8C1A-2E488A1B207E}"/>
              </a:ext>
            </a:extLst>
          </p:cNvPr>
          <p:cNvSpPr txBox="1"/>
          <p:nvPr/>
        </p:nvSpPr>
        <p:spPr bwMode="auto">
          <a:xfrm>
            <a:off x="10987544" y="1767480"/>
            <a:ext cx="6891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kumimoji="1" lang="zh-CN" altLang="en-US" b="0" dirty="0">
                <a:solidFill>
                  <a:srgbClr val="000000"/>
                </a:solidFill>
                <a:latin typeface="微软雅黑"/>
                <a:ea typeface="微软雅黑"/>
                <a:cs typeface="微软雅黑"/>
              </a:rPr>
              <a:t>备注：</a:t>
            </a:r>
          </a:p>
        </p:txBody>
      </p:sp>
      <p:sp>
        <p:nvSpPr>
          <p:cNvPr id="55" name="TextBox 54">
            <a:extLst>
              <a:ext uri="{FF2B5EF4-FFF2-40B4-BE49-F238E27FC236}">
                <a16:creationId xmlns:a16="http://schemas.microsoft.com/office/drawing/2014/main" id="{BE5CE239-C915-4302-893F-5DB53ED431A5}"/>
              </a:ext>
            </a:extLst>
          </p:cNvPr>
          <p:cNvSpPr txBox="1"/>
          <p:nvPr/>
        </p:nvSpPr>
        <p:spPr bwMode="auto">
          <a:xfrm>
            <a:off x="11067696" y="3805871"/>
            <a:ext cx="7951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kumimoji="1" lang="en-US" altLang="zh-CN" b="0" dirty="0">
                <a:solidFill>
                  <a:srgbClr val="000000"/>
                </a:solidFill>
                <a:latin typeface="微软雅黑"/>
                <a:ea typeface="微软雅黑"/>
                <a:cs typeface="微软雅黑"/>
              </a:rPr>
              <a:t>WM</a:t>
            </a:r>
            <a:r>
              <a:rPr kumimoji="1" lang="zh-CN" altLang="en-US" b="0" dirty="0">
                <a:solidFill>
                  <a:srgbClr val="000000"/>
                </a:solidFill>
                <a:latin typeface="微软雅黑"/>
                <a:ea typeface="微软雅黑"/>
                <a:cs typeface="微软雅黑"/>
              </a:rPr>
              <a:t>管理</a:t>
            </a:r>
          </a:p>
        </p:txBody>
      </p:sp>
      <p:sp>
        <p:nvSpPr>
          <p:cNvPr id="57" name="TextBox 56">
            <a:extLst>
              <a:ext uri="{FF2B5EF4-FFF2-40B4-BE49-F238E27FC236}">
                <a16:creationId xmlns:a16="http://schemas.microsoft.com/office/drawing/2014/main" id="{3BA1AD8A-C6FD-4570-8844-2B23DB3B4393}"/>
              </a:ext>
            </a:extLst>
          </p:cNvPr>
          <p:cNvSpPr txBox="1"/>
          <p:nvPr/>
        </p:nvSpPr>
        <p:spPr bwMode="auto">
          <a:xfrm>
            <a:off x="11067697" y="3014105"/>
            <a:ext cx="8878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kumimoji="1" lang="zh-CN" altLang="en-US" b="0" dirty="0">
                <a:solidFill>
                  <a:srgbClr val="000000"/>
                </a:solidFill>
                <a:latin typeface="微软雅黑"/>
                <a:ea typeface="微软雅黑"/>
                <a:cs typeface="微软雅黑"/>
              </a:rPr>
              <a:t>物流</a:t>
            </a:r>
            <a:r>
              <a:rPr kumimoji="1" lang="zh-CN" altLang="en-US" b="0" dirty="0" smtClean="0">
                <a:solidFill>
                  <a:srgbClr val="000000"/>
                </a:solidFill>
                <a:latin typeface="微软雅黑"/>
                <a:ea typeface="微软雅黑"/>
                <a:cs typeface="微软雅黑"/>
              </a:rPr>
              <a:t>配送</a:t>
            </a:r>
            <a:endParaRPr kumimoji="1" lang="zh-CN" altLang="en-US" b="0" dirty="0">
              <a:solidFill>
                <a:srgbClr val="000000"/>
              </a:solidFill>
              <a:latin typeface="微软雅黑"/>
              <a:ea typeface="微软雅黑"/>
              <a:cs typeface="微软雅黑"/>
            </a:endParaRPr>
          </a:p>
        </p:txBody>
      </p:sp>
      <p:cxnSp>
        <p:nvCxnSpPr>
          <p:cNvPr id="58" name="肘形连接符 120">
            <a:extLst>
              <a:ext uri="{FF2B5EF4-FFF2-40B4-BE49-F238E27FC236}">
                <a16:creationId xmlns:a16="http://schemas.microsoft.com/office/drawing/2014/main" id="{000A9037-8085-49C0-A26F-20F2C7B3E714}"/>
              </a:ext>
            </a:extLst>
          </p:cNvPr>
          <p:cNvCxnSpPr>
            <a:stCxn id="20" idx="1"/>
            <a:endCxn id="16" idx="3"/>
          </p:cNvCxnSpPr>
          <p:nvPr/>
        </p:nvCxnSpPr>
        <p:spPr bwMode="auto">
          <a:xfrm rot="10800000">
            <a:off x="1951441" y="3495024"/>
            <a:ext cx="2607571" cy="848464"/>
          </a:xfrm>
          <a:prstGeom prst="bentConnector3">
            <a:avLst>
              <a:gd name="adj1" fmla="val 50000"/>
            </a:avLst>
          </a:prstGeom>
          <a:solidFill>
            <a:schemeClr val="accent1"/>
          </a:solidFill>
          <a:ln w="19050" cap="flat" cmpd="sng" algn="ctr">
            <a:solidFill>
              <a:srgbClr val="00B050"/>
            </a:solidFill>
            <a:prstDash val="sysDash"/>
            <a:round/>
            <a:headEnd type="none" w="med" len="med"/>
            <a:tailEnd type="arrow"/>
          </a:ln>
          <a:effectLst/>
        </p:spPr>
      </p:cxnSp>
      <p:sp>
        <p:nvSpPr>
          <p:cNvPr id="60" name="TextBox 59">
            <a:extLst>
              <a:ext uri="{FF2B5EF4-FFF2-40B4-BE49-F238E27FC236}">
                <a16:creationId xmlns:a16="http://schemas.microsoft.com/office/drawing/2014/main" id="{CB11325B-0ACD-4C12-BDA4-6A3124FB297E}"/>
              </a:ext>
            </a:extLst>
          </p:cNvPr>
          <p:cNvSpPr txBox="1"/>
          <p:nvPr/>
        </p:nvSpPr>
        <p:spPr bwMode="auto">
          <a:xfrm>
            <a:off x="11065591" y="2349816"/>
            <a:ext cx="8878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kumimoji="1" lang="zh-CN" altLang="en-US" b="0" dirty="0" smtClean="0">
                <a:solidFill>
                  <a:srgbClr val="000000"/>
                </a:solidFill>
                <a:latin typeface="微软雅黑"/>
                <a:ea typeface="微软雅黑"/>
                <a:cs typeface="微软雅黑"/>
              </a:rPr>
              <a:t>条码</a:t>
            </a:r>
            <a:r>
              <a:rPr kumimoji="1" lang="zh-CN" altLang="en-US" b="0" dirty="0">
                <a:solidFill>
                  <a:srgbClr val="000000"/>
                </a:solidFill>
                <a:latin typeface="微软雅黑"/>
                <a:ea typeface="微软雅黑"/>
                <a:cs typeface="微软雅黑"/>
              </a:rPr>
              <a:t>应用</a:t>
            </a:r>
          </a:p>
        </p:txBody>
      </p:sp>
      <p:sp>
        <p:nvSpPr>
          <p:cNvPr id="61" name="TextBox 60">
            <a:extLst>
              <a:ext uri="{FF2B5EF4-FFF2-40B4-BE49-F238E27FC236}">
                <a16:creationId xmlns:a16="http://schemas.microsoft.com/office/drawing/2014/main" id="{A3FADDA1-322D-4B25-AB7D-654F41804410}"/>
              </a:ext>
            </a:extLst>
          </p:cNvPr>
          <p:cNvSpPr txBox="1"/>
          <p:nvPr/>
        </p:nvSpPr>
        <p:spPr bwMode="auto">
          <a:xfrm>
            <a:off x="11065591" y="4480371"/>
            <a:ext cx="8878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kumimoji="1" lang="zh-CN" altLang="en-US" b="0" dirty="0">
                <a:solidFill>
                  <a:srgbClr val="000000"/>
                </a:solidFill>
                <a:latin typeface="微软雅黑"/>
                <a:ea typeface="微软雅黑"/>
                <a:cs typeface="微软雅黑"/>
              </a:rPr>
              <a:t>废品管理</a:t>
            </a:r>
          </a:p>
        </p:txBody>
      </p:sp>
      <p:sp>
        <p:nvSpPr>
          <p:cNvPr id="62" name="Rectangle 1146">
            <a:extLst>
              <a:ext uri="{FF2B5EF4-FFF2-40B4-BE49-F238E27FC236}">
                <a16:creationId xmlns:a16="http://schemas.microsoft.com/office/drawing/2014/main" id="{65CE5DEC-DD7D-492F-9311-ADCA20ED026C}"/>
              </a:ext>
            </a:extLst>
          </p:cNvPr>
          <p:cNvSpPr>
            <a:spLocks noChangeArrowheads="1"/>
          </p:cNvSpPr>
          <p:nvPr/>
        </p:nvSpPr>
        <p:spPr bwMode="auto">
          <a:xfrm>
            <a:off x="3706293" y="1558378"/>
            <a:ext cx="3538894" cy="4704522"/>
          </a:xfrm>
          <a:prstGeom prst="rect">
            <a:avLst/>
          </a:prstGeom>
          <a:noFill/>
          <a:ln w="12700">
            <a:solidFill>
              <a:srgbClr val="00B0F0"/>
            </a:solidFill>
            <a:round/>
            <a:headEnd/>
            <a:tailEnd/>
          </a:ln>
          <a:effectLst>
            <a:outerShdw blurRad="50800" dist="38100" dir="2700000" algn="tl" rotWithShape="0">
              <a:prstClr val="black">
                <a:alpha val="40000"/>
              </a:prstClr>
            </a:outerShdw>
          </a:effectLst>
          <a:extLst/>
        </p:spPr>
        <p:txBody>
          <a:bodyPr lIns="36000" tIns="36000" rIns="36000" bIns="36000" rtlCol="0" anchor="ctr"/>
          <a:lstStyle/>
          <a:p>
            <a:pPr algn="ctr"/>
            <a:endParaRPr lang="zh-CN" altLang="en-US" b="0" dirty="0">
              <a:solidFill>
                <a:schemeClr val="tx1"/>
              </a:solidFill>
              <a:latin typeface="微软雅黑" pitchFamily="34" charset="-122"/>
              <a:ea typeface="微软雅黑" pitchFamily="34" charset="-122"/>
            </a:endParaRPr>
          </a:p>
        </p:txBody>
      </p:sp>
      <p:sp>
        <p:nvSpPr>
          <p:cNvPr id="63" name="Rectangle 1146">
            <a:extLst>
              <a:ext uri="{FF2B5EF4-FFF2-40B4-BE49-F238E27FC236}">
                <a16:creationId xmlns:a16="http://schemas.microsoft.com/office/drawing/2014/main" id="{6AF16D59-85BA-4C04-9089-658EE92D2C98}"/>
              </a:ext>
            </a:extLst>
          </p:cNvPr>
          <p:cNvSpPr>
            <a:spLocks noChangeArrowheads="1"/>
          </p:cNvSpPr>
          <p:nvPr/>
        </p:nvSpPr>
        <p:spPr bwMode="auto">
          <a:xfrm>
            <a:off x="7639436" y="1558378"/>
            <a:ext cx="3075385" cy="4704522"/>
          </a:xfrm>
          <a:prstGeom prst="rect">
            <a:avLst/>
          </a:prstGeom>
          <a:noFill/>
          <a:ln w="12700">
            <a:solidFill>
              <a:srgbClr val="00B0F0"/>
            </a:solidFill>
            <a:round/>
            <a:headEnd/>
            <a:tailEnd/>
          </a:ln>
          <a:effectLst>
            <a:outerShdw blurRad="50800" dist="38100" dir="2700000" algn="tl" rotWithShape="0">
              <a:prstClr val="black">
                <a:alpha val="40000"/>
              </a:prstClr>
            </a:outerShdw>
          </a:effectLst>
          <a:extLst/>
        </p:spPr>
        <p:txBody>
          <a:bodyPr lIns="36000" tIns="36000" rIns="36000" bIns="36000" rtlCol="0" anchor="ctr"/>
          <a:lstStyle/>
          <a:p>
            <a:pPr algn="ctr">
              <a:buFont typeface="Wingdings" pitchFamily="2" charset="2"/>
              <a:buNone/>
            </a:pPr>
            <a:endParaRPr lang="zh-CN" altLang="en-US" b="0" dirty="0">
              <a:solidFill>
                <a:schemeClr val="tx1"/>
              </a:solidFill>
              <a:latin typeface="微软雅黑" pitchFamily="34" charset="-122"/>
              <a:ea typeface="微软雅黑" pitchFamily="34" charset="-122"/>
            </a:endParaRPr>
          </a:p>
        </p:txBody>
      </p:sp>
      <p:sp>
        <p:nvSpPr>
          <p:cNvPr id="64" name="燕尾形 40">
            <a:extLst>
              <a:ext uri="{FF2B5EF4-FFF2-40B4-BE49-F238E27FC236}">
                <a16:creationId xmlns:a16="http://schemas.microsoft.com/office/drawing/2014/main" id="{7B75977A-1ECF-47E0-8518-604D4D2548D8}"/>
              </a:ext>
            </a:extLst>
          </p:cNvPr>
          <p:cNvSpPr/>
          <p:nvPr/>
        </p:nvSpPr>
        <p:spPr bwMode="auto">
          <a:xfrm>
            <a:off x="279583" y="694858"/>
            <a:ext cx="3389667" cy="769698"/>
          </a:xfrm>
          <a:prstGeom prst="chevron">
            <a:avLst>
              <a:gd name="adj" fmla="val 36455"/>
            </a:avLst>
          </a:prstGeom>
          <a:solidFill>
            <a:srgbClr val="7889FB"/>
          </a:solidFill>
          <a:ln w="12700" algn="ctr">
            <a:solidFill>
              <a:srgbClr val="000000"/>
            </a:solidFill>
            <a:miter lim="800000"/>
            <a:headEnd/>
            <a:tailEnd/>
          </a:ln>
        </p:spPr>
        <p:txBody>
          <a:bodyPr wrap="none" tIns="72000" anchor="ctr"/>
          <a:lstStyle/>
          <a:p>
            <a:pPr algn="ctr" fontAlgn="auto">
              <a:lnSpc>
                <a:spcPct val="90000"/>
              </a:lnSpc>
              <a:spcBef>
                <a:spcPct val="20000"/>
              </a:spcBef>
              <a:spcAft>
                <a:spcPts val="0"/>
              </a:spcAft>
              <a:buClr>
                <a:srgbClr val="000000"/>
              </a:buClr>
              <a:defRPr/>
            </a:pPr>
            <a:r>
              <a:rPr lang="zh-CN" altLang="en-US" sz="1400" kern="0" dirty="0">
                <a:solidFill>
                  <a:srgbClr val="FFFFFF"/>
                </a:solidFill>
                <a:latin typeface="微软雅黑" pitchFamily="34" charset="-122"/>
                <a:ea typeface="微软雅黑" pitchFamily="34" charset="-122"/>
              </a:rPr>
              <a:t>入厂物流</a:t>
            </a:r>
          </a:p>
        </p:txBody>
      </p:sp>
      <p:sp>
        <p:nvSpPr>
          <p:cNvPr id="65" name="燕尾形 40">
            <a:extLst>
              <a:ext uri="{FF2B5EF4-FFF2-40B4-BE49-F238E27FC236}">
                <a16:creationId xmlns:a16="http://schemas.microsoft.com/office/drawing/2014/main" id="{598653B4-D4E3-4DE7-8D28-8955DBE7E218}"/>
              </a:ext>
            </a:extLst>
          </p:cNvPr>
          <p:cNvSpPr/>
          <p:nvPr/>
        </p:nvSpPr>
        <p:spPr bwMode="auto">
          <a:xfrm>
            <a:off x="3529395" y="686667"/>
            <a:ext cx="4155312" cy="769698"/>
          </a:xfrm>
          <a:prstGeom prst="chevron">
            <a:avLst>
              <a:gd name="adj" fmla="val 36455"/>
            </a:avLst>
          </a:prstGeom>
          <a:solidFill>
            <a:srgbClr val="7889FB"/>
          </a:solidFill>
          <a:ln w="12700" algn="ctr">
            <a:solidFill>
              <a:srgbClr val="000000"/>
            </a:solidFill>
            <a:miter lim="800000"/>
            <a:headEnd/>
            <a:tailEnd/>
          </a:ln>
        </p:spPr>
        <p:txBody>
          <a:bodyPr wrap="none" tIns="72000" anchor="ctr"/>
          <a:lstStyle/>
          <a:p>
            <a:pPr algn="ctr" fontAlgn="auto">
              <a:lnSpc>
                <a:spcPct val="90000"/>
              </a:lnSpc>
              <a:spcBef>
                <a:spcPct val="20000"/>
              </a:spcBef>
              <a:spcAft>
                <a:spcPts val="0"/>
              </a:spcAft>
              <a:buClr>
                <a:srgbClr val="000000"/>
              </a:buClr>
              <a:defRPr/>
            </a:pPr>
            <a:r>
              <a:rPr lang="zh-CN" altLang="en-US" sz="1400" kern="0" dirty="0">
                <a:solidFill>
                  <a:srgbClr val="FFFFFF"/>
                </a:solidFill>
                <a:latin typeface="微软雅黑" pitchFamily="34" charset="-122"/>
                <a:ea typeface="微软雅黑" pitchFamily="34" charset="-122"/>
              </a:rPr>
              <a:t>厂内物流</a:t>
            </a:r>
          </a:p>
        </p:txBody>
      </p:sp>
      <p:sp>
        <p:nvSpPr>
          <p:cNvPr id="66" name="燕尾形 40">
            <a:extLst>
              <a:ext uri="{FF2B5EF4-FFF2-40B4-BE49-F238E27FC236}">
                <a16:creationId xmlns:a16="http://schemas.microsoft.com/office/drawing/2014/main" id="{C6EE52E2-570A-49F5-9927-F0EBFE25D7E2}"/>
              </a:ext>
            </a:extLst>
          </p:cNvPr>
          <p:cNvSpPr/>
          <p:nvPr/>
        </p:nvSpPr>
        <p:spPr bwMode="auto">
          <a:xfrm>
            <a:off x="7544103" y="678063"/>
            <a:ext cx="3538775" cy="769698"/>
          </a:xfrm>
          <a:prstGeom prst="chevron">
            <a:avLst>
              <a:gd name="adj" fmla="val 36455"/>
            </a:avLst>
          </a:prstGeom>
          <a:solidFill>
            <a:srgbClr val="7889FB"/>
          </a:solidFill>
          <a:ln w="12700" algn="ctr">
            <a:solidFill>
              <a:srgbClr val="000000"/>
            </a:solidFill>
            <a:miter lim="800000"/>
            <a:headEnd/>
            <a:tailEnd/>
          </a:ln>
        </p:spPr>
        <p:txBody>
          <a:bodyPr wrap="none" tIns="72000" anchor="ctr"/>
          <a:lstStyle/>
          <a:p>
            <a:pPr algn="ctr" fontAlgn="auto">
              <a:lnSpc>
                <a:spcPct val="90000"/>
              </a:lnSpc>
              <a:spcBef>
                <a:spcPct val="20000"/>
              </a:spcBef>
              <a:spcAft>
                <a:spcPts val="0"/>
              </a:spcAft>
              <a:buClr>
                <a:srgbClr val="000000"/>
              </a:buClr>
              <a:defRPr/>
            </a:pPr>
            <a:r>
              <a:rPr lang="zh-CN" altLang="en-US" sz="1400" kern="0" dirty="0">
                <a:solidFill>
                  <a:srgbClr val="FFFFFF"/>
                </a:solidFill>
                <a:latin typeface="微软雅黑" pitchFamily="34" charset="-122"/>
                <a:ea typeface="微软雅黑" pitchFamily="34" charset="-122"/>
              </a:rPr>
              <a:t>出厂物流</a:t>
            </a:r>
          </a:p>
        </p:txBody>
      </p:sp>
      <p:sp>
        <p:nvSpPr>
          <p:cNvPr id="68" name="椭圆 126">
            <a:extLst>
              <a:ext uri="{FF2B5EF4-FFF2-40B4-BE49-F238E27FC236}">
                <a16:creationId xmlns:a16="http://schemas.microsoft.com/office/drawing/2014/main" id="{772D6E51-F5F7-4989-8827-B4F936ADD1BF}"/>
              </a:ext>
            </a:extLst>
          </p:cNvPr>
          <p:cNvSpPr/>
          <p:nvPr/>
        </p:nvSpPr>
        <p:spPr bwMode="auto">
          <a:xfrm>
            <a:off x="2586882" y="4839782"/>
            <a:ext cx="236907" cy="236907"/>
          </a:xfrm>
          <a:prstGeom prst="ellipse">
            <a:avLst/>
          </a:prstGeom>
          <a:solidFill>
            <a:srgbClr val="00B0F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buFontTx/>
              <a:buNone/>
            </a:pPr>
            <a:r>
              <a:rPr kumimoji="1" lang="en-US" altLang="zh-CN" sz="1000" dirty="0">
                <a:latin typeface="微软雅黑" pitchFamily="34" charset="-122"/>
                <a:ea typeface="微软雅黑" pitchFamily="34" charset="-122"/>
              </a:rPr>
              <a:t>2</a:t>
            </a:r>
            <a:endParaRPr kumimoji="1" lang="zh-CN" altLang="en-US" sz="1000" dirty="0">
              <a:latin typeface="微软雅黑" pitchFamily="34" charset="-122"/>
              <a:ea typeface="微软雅黑" pitchFamily="34" charset="-122"/>
            </a:endParaRPr>
          </a:p>
        </p:txBody>
      </p:sp>
      <p:sp>
        <p:nvSpPr>
          <p:cNvPr id="69" name="椭圆 127">
            <a:extLst>
              <a:ext uri="{FF2B5EF4-FFF2-40B4-BE49-F238E27FC236}">
                <a16:creationId xmlns:a16="http://schemas.microsoft.com/office/drawing/2014/main" id="{A694BE7D-5676-4430-A6BD-BEAA8DFC66E7}"/>
              </a:ext>
            </a:extLst>
          </p:cNvPr>
          <p:cNvSpPr/>
          <p:nvPr/>
        </p:nvSpPr>
        <p:spPr bwMode="auto">
          <a:xfrm>
            <a:off x="5039435" y="4450235"/>
            <a:ext cx="236907" cy="236907"/>
          </a:xfrm>
          <a:prstGeom prst="ellipse">
            <a:avLst/>
          </a:prstGeom>
          <a:solidFill>
            <a:srgbClr val="00B0F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buFontTx/>
              <a:buNone/>
            </a:pPr>
            <a:r>
              <a:rPr kumimoji="1" lang="en-US" altLang="zh-CN" sz="1000" dirty="0">
                <a:latin typeface="微软雅黑" pitchFamily="34" charset="-122"/>
                <a:ea typeface="微软雅黑" pitchFamily="34" charset="-122"/>
              </a:rPr>
              <a:t>2</a:t>
            </a:r>
            <a:endParaRPr kumimoji="1" lang="zh-CN" altLang="en-US" sz="1000" dirty="0">
              <a:latin typeface="微软雅黑" pitchFamily="34" charset="-122"/>
              <a:ea typeface="微软雅黑" pitchFamily="34" charset="-122"/>
            </a:endParaRPr>
          </a:p>
        </p:txBody>
      </p:sp>
      <p:sp>
        <p:nvSpPr>
          <p:cNvPr id="70" name="椭圆 130">
            <a:extLst>
              <a:ext uri="{FF2B5EF4-FFF2-40B4-BE49-F238E27FC236}">
                <a16:creationId xmlns:a16="http://schemas.microsoft.com/office/drawing/2014/main" id="{0E96E82C-5442-479D-9F91-1090A32D0716}"/>
              </a:ext>
            </a:extLst>
          </p:cNvPr>
          <p:cNvSpPr/>
          <p:nvPr/>
        </p:nvSpPr>
        <p:spPr bwMode="auto">
          <a:xfrm>
            <a:off x="2586882" y="4247651"/>
            <a:ext cx="236907" cy="236907"/>
          </a:xfrm>
          <a:prstGeom prst="ellipse">
            <a:avLst/>
          </a:prstGeom>
          <a:solidFill>
            <a:srgbClr val="00B0F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buFontTx/>
              <a:buNone/>
            </a:pPr>
            <a:r>
              <a:rPr kumimoji="1" lang="en-US" altLang="zh-CN" sz="1000" dirty="0">
                <a:latin typeface="微软雅黑" pitchFamily="34" charset="-122"/>
                <a:ea typeface="微软雅黑" pitchFamily="34" charset="-122"/>
              </a:rPr>
              <a:t>1</a:t>
            </a:r>
            <a:endParaRPr kumimoji="1" lang="zh-CN" altLang="en-US" sz="1000" dirty="0">
              <a:latin typeface="微软雅黑" pitchFamily="34" charset="-122"/>
              <a:ea typeface="微软雅黑" pitchFamily="34" charset="-122"/>
            </a:endParaRPr>
          </a:p>
        </p:txBody>
      </p:sp>
      <p:sp>
        <p:nvSpPr>
          <p:cNvPr id="71" name="椭圆 131">
            <a:extLst>
              <a:ext uri="{FF2B5EF4-FFF2-40B4-BE49-F238E27FC236}">
                <a16:creationId xmlns:a16="http://schemas.microsoft.com/office/drawing/2014/main" id="{2104B24D-8BEA-4FDF-A171-59B39EEF2C38}"/>
              </a:ext>
            </a:extLst>
          </p:cNvPr>
          <p:cNvSpPr/>
          <p:nvPr/>
        </p:nvSpPr>
        <p:spPr bwMode="auto">
          <a:xfrm>
            <a:off x="5039435" y="4972553"/>
            <a:ext cx="236907" cy="236907"/>
          </a:xfrm>
          <a:prstGeom prst="ellipse">
            <a:avLst/>
          </a:prstGeom>
          <a:solidFill>
            <a:srgbClr val="00B0F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buFontTx/>
              <a:buNone/>
            </a:pPr>
            <a:r>
              <a:rPr kumimoji="1" lang="en-US" altLang="zh-CN" sz="1000" dirty="0">
                <a:latin typeface="微软雅黑" pitchFamily="34" charset="-122"/>
                <a:ea typeface="微软雅黑" pitchFamily="34" charset="-122"/>
              </a:rPr>
              <a:t>2</a:t>
            </a:r>
            <a:endParaRPr kumimoji="1" lang="zh-CN" altLang="en-US" sz="1000" dirty="0">
              <a:latin typeface="微软雅黑" pitchFamily="34" charset="-122"/>
              <a:ea typeface="微软雅黑" pitchFamily="34" charset="-122"/>
            </a:endParaRPr>
          </a:p>
        </p:txBody>
      </p:sp>
      <p:sp>
        <p:nvSpPr>
          <p:cNvPr id="72" name="椭圆 132">
            <a:extLst>
              <a:ext uri="{FF2B5EF4-FFF2-40B4-BE49-F238E27FC236}">
                <a16:creationId xmlns:a16="http://schemas.microsoft.com/office/drawing/2014/main" id="{0BB30DEF-73C0-4016-9B36-A87519DC50E0}"/>
              </a:ext>
            </a:extLst>
          </p:cNvPr>
          <p:cNvSpPr/>
          <p:nvPr/>
        </p:nvSpPr>
        <p:spPr bwMode="auto">
          <a:xfrm>
            <a:off x="5039319" y="5516672"/>
            <a:ext cx="236907" cy="236907"/>
          </a:xfrm>
          <a:prstGeom prst="ellipse">
            <a:avLst/>
          </a:prstGeom>
          <a:solidFill>
            <a:srgbClr val="00B0F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buFontTx/>
              <a:buNone/>
            </a:pPr>
            <a:r>
              <a:rPr kumimoji="1" lang="en-US" altLang="zh-CN" sz="1000" dirty="0">
                <a:latin typeface="微软雅黑" pitchFamily="34" charset="-122"/>
                <a:ea typeface="微软雅黑" pitchFamily="34" charset="-122"/>
              </a:rPr>
              <a:t>2</a:t>
            </a:r>
            <a:endParaRPr kumimoji="1" lang="zh-CN" altLang="en-US" sz="1000" dirty="0">
              <a:latin typeface="微软雅黑" pitchFamily="34" charset="-122"/>
              <a:ea typeface="微软雅黑" pitchFamily="34" charset="-122"/>
            </a:endParaRPr>
          </a:p>
        </p:txBody>
      </p:sp>
      <p:sp>
        <p:nvSpPr>
          <p:cNvPr id="75" name="椭圆 136">
            <a:extLst>
              <a:ext uri="{FF2B5EF4-FFF2-40B4-BE49-F238E27FC236}">
                <a16:creationId xmlns:a16="http://schemas.microsoft.com/office/drawing/2014/main" id="{39C713B0-6FFE-41F9-8CFB-674D2BC5D3AC}"/>
              </a:ext>
            </a:extLst>
          </p:cNvPr>
          <p:cNvSpPr/>
          <p:nvPr/>
        </p:nvSpPr>
        <p:spPr bwMode="auto">
          <a:xfrm>
            <a:off x="10810052" y="2346385"/>
            <a:ext cx="236907" cy="236907"/>
          </a:xfrm>
          <a:prstGeom prst="ellipse">
            <a:avLst/>
          </a:prstGeom>
          <a:solidFill>
            <a:srgbClr val="00B0F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sz="1000" dirty="0">
                <a:latin typeface="微软雅黑" pitchFamily="34" charset="-122"/>
                <a:ea typeface="微软雅黑" pitchFamily="34" charset="-122"/>
              </a:rPr>
              <a:t>1</a:t>
            </a:r>
            <a:endParaRPr kumimoji="1" lang="zh-CN" altLang="en-US" sz="1000" dirty="0">
              <a:latin typeface="微软雅黑" pitchFamily="34" charset="-122"/>
              <a:ea typeface="微软雅黑" pitchFamily="34" charset="-122"/>
            </a:endParaRPr>
          </a:p>
        </p:txBody>
      </p:sp>
      <p:sp>
        <p:nvSpPr>
          <p:cNvPr id="76" name="椭圆 137">
            <a:extLst>
              <a:ext uri="{FF2B5EF4-FFF2-40B4-BE49-F238E27FC236}">
                <a16:creationId xmlns:a16="http://schemas.microsoft.com/office/drawing/2014/main" id="{0A6D4C2D-C601-4FE8-89FE-43C553E40C89}"/>
              </a:ext>
            </a:extLst>
          </p:cNvPr>
          <p:cNvSpPr/>
          <p:nvPr/>
        </p:nvSpPr>
        <p:spPr bwMode="auto">
          <a:xfrm>
            <a:off x="10810052" y="3090367"/>
            <a:ext cx="236907" cy="236907"/>
          </a:xfrm>
          <a:prstGeom prst="ellipse">
            <a:avLst/>
          </a:prstGeom>
          <a:solidFill>
            <a:srgbClr val="00B0F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sz="1000" dirty="0">
                <a:latin typeface="微软雅黑" pitchFamily="34" charset="-122"/>
                <a:ea typeface="微软雅黑" pitchFamily="34" charset="-122"/>
              </a:rPr>
              <a:t>2</a:t>
            </a:r>
            <a:endParaRPr kumimoji="1" lang="zh-CN" altLang="en-US" sz="1000" dirty="0">
              <a:latin typeface="微软雅黑" pitchFamily="34" charset="-122"/>
              <a:ea typeface="微软雅黑" pitchFamily="34" charset="-122"/>
            </a:endParaRPr>
          </a:p>
        </p:txBody>
      </p:sp>
      <p:sp>
        <p:nvSpPr>
          <p:cNvPr id="77" name="椭圆 138">
            <a:extLst>
              <a:ext uri="{FF2B5EF4-FFF2-40B4-BE49-F238E27FC236}">
                <a16:creationId xmlns:a16="http://schemas.microsoft.com/office/drawing/2014/main" id="{24B14F73-1613-42E1-A740-C7041BD39F41}"/>
              </a:ext>
            </a:extLst>
          </p:cNvPr>
          <p:cNvSpPr/>
          <p:nvPr/>
        </p:nvSpPr>
        <p:spPr bwMode="auto">
          <a:xfrm>
            <a:off x="10816143" y="3805871"/>
            <a:ext cx="236907" cy="236907"/>
          </a:xfrm>
          <a:prstGeom prst="ellipse">
            <a:avLst/>
          </a:prstGeom>
          <a:solidFill>
            <a:srgbClr val="00B0F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sz="1000" dirty="0">
                <a:latin typeface="微软雅黑" pitchFamily="34" charset="-122"/>
                <a:ea typeface="微软雅黑" pitchFamily="34" charset="-122"/>
              </a:rPr>
              <a:t>3</a:t>
            </a:r>
            <a:endParaRPr kumimoji="1" lang="zh-CN" altLang="en-US" sz="1000" dirty="0">
              <a:latin typeface="微软雅黑" pitchFamily="34" charset="-122"/>
              <a:ea typeface="微软雅黑" pitchFamily="34" charset="-122"/>
            </a:endParaRPr>
          </a:p>
        </p:txBody>
      </p:sp>
      <p:sp>
        <p:nvSpPr>
          <p:cNvPr id="78" name="椭圆 139">
            <a:extLst>
              <a:ext uri="{FF2B5EF4-FFF2-40B4-BE49-F238E27FC236}">
                <a16:creationId xmlns:a16="http://schemas.microsoft.com/office/drawing/2014/main" id="{248FD68B-A341-4370-8BE8-8DE2682CFD1B}"/>
              </a:ext>
            </a:extLst>
          </p:cNvPr>
          <p:cNvSpPr/>
          <p:nvPr/>
        </p:nvSpPr>
        <p:spPr bwMode="auto">
          <a:xfrm>
            <a:off x="10810052" y="4480371"/>
            <a:ext cx="236907" cy="236907"/>
          </a:xfrm>
          <a:prstGeom prst="ellipse">
            <a:avLst/>
          </a:prstGeom>
          <a:solidFill>
            <a:srgbClr val="00B0F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sz="1000" dirty="0">
                <a:latin typeface="微软雅黑" pitchFamily="34" charset="-122"/>
                <a:ea typeface="微软雅黑" pitchFamily="34" charset="-122"/>
              </a:rPr>
              <a:t>4</a:t>
            </a:r>
            <a:endParaRPr kumimoji="1" lang="zh-CN" altLang="en-US" sz="1000" dirty="0">
              <a:latin typeface="微软雅黑" pitchFamily="34" charset="-122"/>
              <a:ea typeface="微软雅黑" pitchFamily="34" charset="-122"/>
            </a:endParaRPr>
          </a:p>
        </p:txBody>
      </p:sp>
      <p:sp>
        <p:nvSpPr>
          <p:cNvPr id="81" name="TextBox 80">
            <a:extLst>
              <a:ext uri="{FF2B5EF4-FFF2-40B4-BE49-F238E27FC236}">
                <a16:creationId xmlns:a16="http://schemas.microsoft.com/office/drawing/2014/main" id="{58DBF1BD-1596-45B7-AF0A-B48E7CC94032}"/>
              </a:ext>
            </a:extLst>
          </p:cNvPr>
          <p:cNvSpPr txBox="1"/>
          <p:nvPr/>
        </p:nvSpPr>
        <p:spPr bwMode="auto">
          <a:xfrm>
            <a:off x="188534" y="2260956"/>
            <a:ext cx="25179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kumimoji="1" lang="zh-CN" altLang="en-US" b="0" dirty="0">
                <a:solidFill>
                  <a:srgbClr val="000000"/>
                </a:solidFill>
                <a:latin typeface="微软雅黑"/>
                <a:ea typeface="微软雅黑"/>
                <a:cs typeface="微软雅黑"/>
              </a:rPr>
              <a:t>关联业务</a:t>
            </a:r>
          </a:p>
        </p:txBody>
      </p:sp>
      <p:sp>
        <p:nvSpPr>
          <p:cNvPr id="82" name="TextBox 81">
            <a:extLst>
              <a:ext uri="{FF2B5EF4-FFF2-40B4-BE49-F238E27FC236}">
                <a16:creationId xmlns:a16="http://schemas.microsoft.com/office/drawing/2014/main" id="{8C261AB2-D230-4AF5-B960-C4F1379F6D47}"/>
              </a:ext>
            </a:extLst>
          </p:cNvPr>
          <p:cNvSpPr txBox="1"/>
          <p:nvPr/>
        </p:nvSpPr>
        <p:spPr bwMode="auto">
          <a:xfrm>
            <a:off x="182723" y="4440761"/>
            <a:ext cx="25179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kumimoji="1" lang="zh-CN" altLang="en-US" b="0" dirty="0">
                <a:solidFill>
                  <a:srgbClr val="000000"/>
                </a:solidFill>
                <a:latin typeface="微软雅黑"/>
                <a:ea typeface="微软雅黑"/>
                <a:cs typeface="微软雅黑"/>
              </a:rPr>
              <a:t>物流业务</a:t>
            </a:r>
          </a:p>
        </p:txBody>
      </p:sp>
      <p:cxnSp>
        <p:nvCxnSpPr>
          <p:cNvPr id="83" name="直接箭头连接符 95">
            <a:extLst>
              <a:ext uri="{FF2B5EF4-FFF2-40B4-BE49-F238E27FC236}">
                <a16:creationId xmlns:a16="http://schemas.microsoft.com/office/drawing/2014/main" id="{72249947-62BE-42EB-9EEB-D75367A3A9CF}"/>
              </a:ext>
            </a:extLst>
          </p:cNvPr>
          <p:cNvCxnSpPr>
            <a:cxnSpLocks/>
            <a:stCxn id="20" idx="3"/>
            <a:endCxn id="150" idx="0"/>
          </p:cNvCxnSpPr>
          <p:nvPr/>
        </p:nvCxnSpPr>
        <p:spPr bwMode="auto">
          <a:xfrm>
            <a:off x="5264763" y="4343488"/>
            <a:ext cx="746420" cy="343654"/>
          </a:xfrm>
          <a:prstGeom prst="straightConnector1">
            <a:avLst/>
          </a:prstGeom>
          <a:solidFill>
            <a:schemeClr val="accent1"/>
          </a:solidFill>
          <a:ln w="19050" cap="flat" cmpd="sng" algn="ctr">
            <a:solidFill>
              <a:schemeClr val="tx2">
                <a:lumMod val="75000"/>
              </a:schemeClr>
            </a:solidFill>
            <a:prstDash val="solid"/>
            <a:round/>
            <a:headEnd type="none" w="med" len="med"/>
            <a:tailEnd type="arrow"/>
          </a:ln>
          <a:effectLst/>
        </p:spPr>
      </p:cxnSp>
      <p:cxnSp>
        <p:nvCxnSpPr>
          <p:cNvPr id="84" name="直接箭头连接符 97">
            <a:extLst>
              <a:ext uri="{FF2B5EF4-FFF2-40B4-BE49-F238E27FC236}">
                <a16:creationId xmlns:a16="http://schemas.microsoft.com/office/drawing/2014/main" id="{BD49C134-409E-4315-9411-F37A5A5A40A0}"/>
              </a:ext>
            </a:extLst>
          </p:cNvPr>
          <p:cNvCxnSpPr>
            <a:cxnSpLocks/>
            <a:stCxn id="21" idx="3"/>
            <a:endCxn id="150" idx="1"/>
          </p:cNvCxnSpPr>
          <p:nvPr/>
        </p:nvCxnSpPr>
        <p:spPr bwMode="auto">
          <a:xfrm flipV="1">
            <a:off x="5264038" y="4882566"/>
            <a:ext cx="394269" cy="1176"/>
          </a:xfrm>
          <a:prstGeom prst="straightConnector1">
            <a:avLst/>
          </a:prstGeom>
          <a:solidFill>
            <a:schemeClr val="accent1"/>
          </a:solidFill>
          <a:ln w="19050" cap="flat" cmpd="sng" algn="ctr">
            <a:solidFill>
              <a:schemeClr val="tx2">
                <a:lumMod val="75000"/>
              </a:schemeClr>
            </a:solidFill>
            <a:prstDash val="solid"/>
            <a:round/>
            <a:headEnd type="none" w="med" len="med"/>
            <a:tailEnd type="arrow"/>
          </a:ln>
          <a:effectLst/>
        </p:spPr>
      </p:cxnSp>
      <p:sp>
        <p:nvSpPr>
          <p:cNvPr id="86" name="Oval 118">
            <a:extLst>
              <a:ext uri="{FF2B5EF4-FFF2-40B4-BE49-F238E27FC236}">
                <a16:creationId xmlns:a16="http://schemas.microsoft.com/office/drawing/2014/main" id="{076DD7C8-AF02-4928-BA06-9DC5BBF59495}"/>
              </a:ext>
            </a:extLst>
          </p:cNvPr>
          <p:cNvSpPr/>
          <p:nvPr/>
        </p:nvSpPr>
        <p:spPr bwMode="auto">
          <a:xfrm>
            <a:off x="8838015" y="2338194"/>
            <a:ext cx="257931" cy="249963"/>
          </a:xfrm>
          <a:prstGeom prst="ellipse">
            <a:avLst/>
          </a:prstGeom>
          <a:solidFill>
            <a:srgbClr val="00B0F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sz="1000" dirty="0">
                <a:latin typeface="微软雅黑" pitchFamily="34" charset="-122"/>
                <a:ea typeface="微软雅黑" pitchFamily="34" charset="-122"/>
              </a:rPr>
              <a:t>1</a:t>
            </a:r>
          </a:p>
        </p:txBody>
      </p:sp>
      <p:sp>
        <p:nvSpPr>
          <p:cNvPr id="87" name="矩形 49">
            <a:extLst>
              <a:ext uri="{FF2B5EF4-FFF2-40B4-BE49-F238E27FC236}">
                <a16:creationId xmlns:a16="http://schemas.microsoft.com/office/drawing/2014/main" id="{89A82F2E-9D9F-4854-B848-277C8CB612E7}"/>
              </a:ext>
            </a:extLst>
          </p:cNvPr>
          <p:cNvSpPr/>
          <p:nvPr/>
        </p:nvSpPr>
        <p:spPr bwMode="auto">
          <a:xfrm>
            <a:off x="6435583" y="4355918"/>
            <a:ext cx="705752" cy="390848"/>
          </a:xfrm>
          <a:prstGeom prst="rect">
            <a:avLst/>
          </a:prstGeom>
          <a:solidFill>
            <a:schemeClr val="bg1"/>
          </a:solidFill>
          <a:ln w="6350">
            <a:solidFill>
              <a:schemeClr val="accent1"/>
            </a:solidFill>
            <a:round/>
            <a:headEnd/>
            <a:tailEnd/>
          </a:ln>
          <a:effectLst>
            <a:outerShdw blurRad="50800" dist="38100" dir="2700000" algn="tl" rotWithShape="0">
              <a:prstClr val="black">
                <a:alpha val="40000"/>
              </a:prstClr>
            </a:outerShdw>
          </a:effectLst>
        </p:spPr>
        <p:txBody>
          <a:bodyPr lIns="36000" tIns="36000" rIns="36000" bIns="36000" rtlCol="0" anchor="ctr"/>
          <a:lstStyle/>
          <a:p>
            <a:pPr algn="ctr"/>
            <a:r>
              <a:rPr lang="en-US" altLang="zh-CN" b="0" dirty="0">
                <a:solidFill>
                  <a:schemeClr val="tx1"/>
                </a:solidFill>
                <a:latin typeface="微软雅黑" pitchFamily="34" charset="-122"/>
                <a:ea typeface="微软雅黑" pitchFamily="34" charset="-122"/>
              </a:rPr>
              <a:t>WM</a:t>
            </a:r>
            <a:r>
              <a:rPr lang="zh-CN" altLang="en-US" b="0" dirty="0">
                <a:solidFill>
                  <a:schemeClr val="tx1"/>
                </a:solidFill>
                <a:latin typeface="微软雅黑" pitchFamily="34" charset="-122"/>
                <a:ea typeface="微软雅黑" pitchFamily="34" charset="-122"/>
              </a:rPr>
              <a:t>管理</a:t>
            </a:r>
          </a:p>
        </p:txBody>
      </p:sp>
      <p:sp>
        <p:nvSpPr>
          <p:cNvPr id="88" name="椭圆 94">
            <a:extLst>
              <a:ext uri="{FF2B5EF4-FFF2-40B4-BE49-F238E27FC236}">
                <a16:creationId xmlns:a16="http://schemas.microsoft.com/office/drawing/2014/main" id="{1ED9743C-93BA-4989-BF76-81D6156E3BF0}"/>
              </a:ext>
            </a:extLst>
          </p:cNvPr>
          <p:cNvSpPr/>
          <p:nvPr/>
        </p:nvSpPr>
        <p:spPr bwMode="auto">
          <a:xfrm>
            <a:off x="6962413" y="4643063"/>
            <a:ext cx="236907" cy="236907"/>
          </a:xfrm>
          <a:prstGeom prst="ellipse">
            <a:avLst/>
          </a:prstGeom>
          <a:solidFill>
            <a:srgbClr val="00B0F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buFontTx/>
              <a:buNone/>
            </a:pPr>
            <a:r>
              <a:rPr kumimoji="1" lang="en-US" altLang="zh-CN" sz="1000" dirty="0">
                <a:latin typeface="微软雅黑" pitchFamily="34" charset="-122"/>
                <a:ea typeface="微软雅黑" pitchFamily="34" charset="-122"/>
              </a:rPr>
              <a:t>3</a:t>
            </a:r>
            <a:endParaRPr kumimoji="1" lang="zh-CN" altLang="en-US" sz="1000" dirty="0">
              <a:latin typeface="微软雅黑" pitchFamily="34" charset="-122"/>
              <a:ea typeface="微软雅黑" pitchFamily="34" charset="-122"/>
            </a:endParaRPr>
          </a:p>
        </p:txBody>
      </p:sp>
      <p:sp>
        <p:nvSpPr>
          <p:cNvPr id="89" name="矩形 165">
            <a:extLst>
              <a:ext uri="{FF2B5EF4-FFF2-40B4-BE49-F238E27FC236}">
                <a16:creationId xmlns:a16="http://schemas.microsoft.com/office/drawing/2014/main" id="{6F659237-9E55-4C49-B2F9-B7690120F64C}"/>
              </a:ext>
            </a:extLst>
          </p:cNvPr>
          <p:cNvSpPr/>
          <p:nvPr/>
        </p:nvSpPr>
        <p:spPr bwMode="auto">
          <a:xfrm>
            <a:off x="6436172" y="5010277"/>
            <a:ext cx="705600" cy="392400"/>
          </a:xfrm>
          <a:prstGeom prst="rect">
            <a:avLst/>
          </a:prstGeom>
          <a:solidFill>
            <a:schemeClr val="bg1"/>
          </a:solidFill>
          <a:ln w="6350">
            <a:solidFill>
              <a:schemeClr val="accent1"/>
            </a:solidFill>
            <a:round/>
            <a:headEnd/>
            <a:tailEnd/>
          </a:ln>
          <a:effectLst>
            <a:outerShdw blurRad="50800" dist="38100" dir="2700000" algn="tl" rotWithShape="0">
              <a:prstClr val="black">
                <a:alpha val="40000"/>
              </a:prstClr>
            </a:outerShdw>
          </a:effectLst>
        </p:spPr>
        <p:txBody>
          <a:bodyPr lIns="36000" tIns="36000" rIns="36000" bIns="36000" rtlCol="0" anchor="ctr"/>
          <a:lstStyle/>
          <a:p>
            <a:pPr algn="ctr"/>
            <a:r>
              <a:rPr lang="zh-CN" altLang="en-US" b="0" dirty="0">
                <a:solidFill>
                  <a:schemeClr val="tx1"/>
                </a:solidFill>
                <a:latin typeface="微软雅黑" pitchFamily="34" charset="-122"/>
                <a:ea typeface="微软雅黑" pitchFamily="34" charset="-122"/>
              </a:rPr>
              <a:t>废品管理</a:t>
            </a:r>
          </a:p>
        </p:txBody>
      </p:sp>
      <p:sp>
        <p:nvSpPr>
          <p:cNvPr id="74" name="椭圆 134">
            <a:extLst>
              <a:ext uri="{FF2B5EF4-FFF2-40B4-BE49-F238E27FC236}">
                <a16:creationId xmlns:a16="http://schemas.microsoft.com/office/drawing/2014/main" id="{8EEFC646-F919-440E-AC5D-FF5FFCF0950D}"/>
              </a:ext>
            </a:extLst>
          </p:cNvPr>
          <p:cNvSpPr/>
          <p:nvPr/>
        </p:nvSpPr>
        <p:spPr bwMode="auto">
          <a:xfrm>
            <a:off x="6968586" y="5321820"/>
            <a:ext cx="236907" cy="236907"/>
          </a:xfrm>
          <a:prstGeom prst="ellipse">
            <a:avLst/>
          </a:prstGeom>
          <a:solidFill>
            <a:srgbClr val="00B0F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sz="1000" dirty="0">
                <a:latin typeface="微软雅黑" pitchFamily="34" charset="-122"/>
                <a:ea typeface="微软雅黑" pitchFamily="34" charset="-122"/>
              </a:rPr>
              <a:t>4</a:t>
            </a:r>
            <a:endParaRPr kumimoji="1" lang="zh-CN" altLang="en-US" sz="1000" dirty="0">
              <a:latin typeface="微软雅黑" pitchFamily="34" charset="-122"/>
              <a:ea typeface="微软雅黑" pitchFamily="34" charset="-122"/>
            </a:endParaRPr>
          </a:p>
        </p:txBody>
      </p:sp>
      <p:cxnSp>
        <p:nvCxnSpPr>
          <p:cNvPr id="101" name="直接箭头连接符 23">
            <a:extLst>
              <a:ext uri="{FF2B5EF4-FFF2-40B4-BE49-F238E27FC236}">
                <a16:creationId xmlns:a16="http://schemas.microsoft.com/office/drawing/2014/main" id="{F55D85E6-BDB1-43AA-8D89-B5660C8E67E2}"/>
              </a:ext>
            </a:extLst>
          </p:cNvPr>
          <p:cNvCxnSpPr>
            <a:cxnSpLocks/>
            <a:stCxn id="5" idx="1"/>
            <a:endCxn id="15" idx="3"/>
          </p:cNvCxnSpPr>
          <p:nvPr/>
        </p:nvCxnSpPr>
        <p:spPr bwMode="auto">
          <a:xfrm flipH="1">
            <a:off x="1951440" y="2631458"/>
            <a:ext cx="2601836" cy="0"/>
          </a:xfrm>
          <a:prstGeom prst="straightConnector1">
            <a:avLst/>
          </a:prstGeom>
          <a:noFill/>
          <a:ln w="25400">
            <a:solidFill>
              <a:srgbClr val="366B7E"/>
            </a:solidFill>
            <a:miter lim="800000"/>
            <a:headEnd/>
            <a:tailEnd type="triangle" w="med" len="med"/>
          </a:ln>
        </p:spPr>
      </p:cxnSp>
      <p:cxnSp>
        <p:nvCxnSpPr>
          <p:cNvPr id="134" name="直接箭头连接符 23">
            <a:extLst>
              <a:ext uri="{FF2B5EF4-FFF2-40B4-BE49-F238E27FC236}">
                <a16:creationId xmlns:a16="http://schemas.microsoft.com/office/drawing/2014/main" id="{E53FF601-E3A6-4CDA-B3A6-7D7ABBDD8519}"/>
              </a:ext>
            </a:extLst>
          </p:cNvPr>
          <p:cNvCxnSpPr>
            <a:cxnSpLocks/>
            <a:stCxn id="5" idx="2"/>
            <a:endCxn id="6" idx="0"/>
          </p:cNvCxnSpPr>
          <p:nvPr/>
        </p:nvCxnSpPr>
        <p:spPr bwMode="auto">
          <a:xfrm flipH="1">
            <a:off x="4901825" y="2796917"/>
            <a:ext cx="4327" cy="253020"/>
          </a:xfrm>
          <a:prstGeom prst="straightConnector1">
            <a:avLst/>
          </a:prstGeom>
          <a:noFill/>
          <a:ln w="25400">
            <a:solidFill>
              <a:srgbClr val="366B7E"/>
            </a:solidFill>
            <a:miter lim="800000"/>
            <a:headEnd/>
            <a:tailEnd type="triangle" w="med" len="med"/>
          </a:ln>
        </p:spPr>
      </p:cxnSp>
      <p:cxnSp>
        <p:nvCxnSpPr>
          <p:cNvPr id="137" name="直接箭头连接符 23">
            <a:extLst>
              <a:ext uri="{FF2B5EF4-FFF2-40B4-BE49-F238E27FC236}">
                <a16:creationId xmlns:a16="http://schemas.microsoft.com/office/drawing/2014/main" id="{CEBBC95A-1FE0-4730-AD6C-905EAFCEB2DC}"/>
              </a:ext>
            </a:extLst>
          </p:cNvPr>
          <p:cNvCxnSpPr>
            <a:cxnSpLocks/>
            <a:stCxn id="6" idx="2"/>
            <a:endCxn id="47" idx="0"/>
          </p:cNvCxnSpPr>
          <p:nvPr/>
        </p:nvCxnSpPr>
        <p:spPr bwMode="auto">
          <a:xfrm>
            <a:off x="4901825" y="3380856"/>
            <a:ext cx="4327" cy="225416"/>
          </a:xfrm>
          <a:prstGeom prst="straightConnector1">
            <a:avLst/>
          </a:prstGeom>
          <a:noFill/>
          <a:ln w="25400">
            <a:solidFill>
              <a:srgbClr val="366B7E"/>
            </a:solidFill>
            <a:miter lim="800000"/>
            <a:headEnd/>
            <a:tailEnd type="triangle" w="med" len="med"/>
          </a:ln>
        </p:spPr>
      </p:cxnSp>
      <p:cxnSp>
        <p:nvCxnSpPr>
          <p:cNvPr id="138" name="直接箭头连接符 23">
            <a:extLst>
              <a:ext uri="{FF2B5EF4-FFF2-40B4-BE49-F238E27FC236}">
                <a16:creationId xmlns:a16="http://schemas.microsoft.com/office/drawing/2014/main" id="{C6FC04DD-0170-467E-8488-74E1F2F166BE}"/>
              </a:ext>
            </a:extLst>
          </p:cNvPr>
          <p:cNvCxnSpPr>
            <a:cxnSpLocks/>
            <a:stCxn id="47" idx="2"/>
            <a:endCxn id="20" idx="0"/>
          </p:cNvCxnSpPr>
          <p:nvPr/>
        </p:nvCxnSpPr>
        <p:spPr bwMode="auto">
          <a:xfrm>
            <a:off x="4906152" y="3937191"/>
            <a:ext cx="5735" cy="210873"/>
          </a:xfrm>
          <a:prstGeom prst="straightConnector1">
            <a:avLst/>
          </a:prstGeom>
          <a:noFill/>
          <a:ln w="25400">
            <a:solidFill>
              <a:srgbClr val="366B7E"/>
            </a:solidFill>
            <a:miter lim="800000"/>
            <a:headEnd/>
            <a:tailEnd type="triangle" w="med" len="med"/>
          </a:ln>
        </p:spPr>
      </p:cxnSp>
      <p:cxnSp>
        <p:nvCxnSpPr>
          <p:cNvPr id="139" name="直接箭头连接符 23">
            <a:extLst>
              <a:ext uri="{FF2B5EF4-FFF2-40B4-BE49-F238E27FC236}">
                <a16:creationId xmlns:a16="http://schemas.microsoft.com/office/drawing/2014/main" id="{822820B3-CB8A-48B3-84E7-ACF2B4ADD69D}"/>
              </a:ext>
            </a:extLst>
          </p:cNvPr>
          <p:cNvCxnSpPr>
            <a:cxnSpLocks/>
            <a:stCxn id="20" idx="2"/>
            <a:endCxn id="21" idx="0"/>
          </p:cNvCxnSpPr>
          <p:nvPr/>
        </p:nvCxnSpPr>
        <p:spPr bwMode="auto">
          <a:xfrm flipH="1">
            <a:off x="4911162" y="4538912"/>
            <a:ext cx="725" cy="149406"/>
          </a:xfrm>
          <a:prstGeom prst="straightConnector1">
            <a:avLst/>
          </a:prstGeom>
          <a:noFill/>
          <a:ln w="25400">
            <a:solidFill>
              <a:srgbClr val="366B7E"/>
            </a:solidFill>
            <a:miter lim="800000"/>
            <a:headEnd/>
            <a:tailEnd type="triangle" w="med" len="med"/>
          </a:ln>
        </p:spPr>
      </p:cxnSp>
      <p:sp>
        <p:nvSpPr>
          <p:cNvPr id="152" name="矩形 17">
            <a:extLst>
              <a:ext uri="{FF2B5EF4-FFF2-40B4-BE49-F238E27FC236}">
                <a16:creationId xmlns:a16="http://schemas.microsoft.com/office/drawing/2014/main" id="{BE6DB42B-481A-4F31-A5CB-15A86993EED8}"/>
              </a:ext>
            </a:extLst>
          </p:cNvPr>
          <p:cNvSpPr/>
          <p:nvPr/>
        </p:nvSpPr>
        <p:spPr bwMode="auto">
          <a:xfrm>
            <a:off x="6054370" y="3050969"/>
            <a:ext cx="705752" cy="330919"/>
          </a:xfrm>
          <a:prstGeom prst="rect">
            <a:avLst/>
          </a:prstGeom>
          <a:solidFill>
            <a:schemeClr val="bg1"/>
          </a:solidFill>
          <a:ln w="6350">
            <a:solidFill>
              <a:schemeClr val="accent1"/>
            </a:solidFill>
            <a:round/>
            <a:headEnd/>
            <a:tailEnd/>
          </a:ln>
          <a:effectLst>
            <a:outerShdw blurRad="50800" dist="38100" dir="2700000" algn="tl" rotWithShape="0">
              <a:prstClr val="black">
                <a:alpha val="40000"/>
              </a:prstClr>
            </a:outerShdw>
          </a:effectLst>
        </p:spPr>
        <p:txBody>
          <a:bodyPr lIns="36000" tIns="36000" rIns="36000" bIns="36000" rtlCol="0" anchor="ctr"/>
          <a:lstStyle/>
          <a:p>
            <a:pPr algn="ctr"/>
            <a:r>
              <a:rPr lang="zh-CN" altLang="en-US" b="0" dirty="0">
                <a:solidFill>
                  <a:schemeClr val="tx1"/>
                </a:solidFill>
                <a:latin typeface="微软雅黑" pitchFamily="34" charset="-122"/>
                <a:ea typeface="微软雅黑" pitchFamily="34" charset="-122"/>
              </a:rPr>
              <a:t>报工</a:t>
            </a:r>
          </a:p>
        </p:txBody>
      </p:sp>
      <p:cxnSp>
        <p:nvCxnSpPr>
          <p:cNvPr id="180" name="直接箭头连接符 216">
            <a:extLst>
              <a:ext uri="{FF2B5EF4-FFF2-40B4-BE49-F238E27FC236}">
                <a16:creationId xmlns:a16="http://schemas.microsoft.com/office/drawing/2014/main" id="{8A7927BA-66CA-4EF9-BF05-FA8A9DF7D809}"/>
              </a:ext>
            </a:extLst>
          </p:cNvPr>
          <p:cNvCxnSpPr>
            <a:cxnSpLocks/>
            <a:stCxn id="26" idx="0"/>
            <a:endCxn id="12" idx="2"/>
          </p:cNvCxnSpPr>
          <p:nvPr/>
        </p:nvCxnSpPr>
        <p:spPr bwMode="auto">
          <a:xfrm flipV="1">
            <a:off x="10208922" y="3660480"/>
            <a:ext cx="0" cy="961973"/>
          </a:xfrm>
          <a:prstGeom prst="straightConnector1">
            <a:avLst/>
          </a:prstGeom>
          <a:solidFill>
            <a:schemeClr val="accent1"/>
          </a:solidFill>
          <a:ln w="19050" cap="flat" cmpd="sng" algn="ctr">
            <a:solidFill>
              <a:schemeClr val="tx2">
                <a:lumMod val="75000"/>
              </a:schemeClr>
            </a:solidFill>
            <a:prstDash val="solid"/>
            <a:round/>
            <a:headEnd type="none" w="med" len="med"/>
            <a:tailEnd type="arrow"/>
          </a:ln>
          <a:effectLst/>
        </p:spPr>
      </p:cxnSp>
      <p:sp>
        <p:nvSpPr>
          <p:cNvPr id="150" name="矩形 154">
            <a:extLst>
              <a:ext uri="{FF2B5EF4-FFF2-40B4-BE49-F238E27FC236}">
                <a16:creationId xmlns:a16="http://schemas.microsoft.com/office/drawing/2014/main" id="{17079873-B40F-46F0-868B-992D2E2FD837}"/>
              </a:ext>
            </a:extLst>
          </p:cNvPr>
          <p:cNvSpPr/>
          <p:nvPr/>
        </p:nvSpPr>
        <p:spPr bwMode="auto">
          <a:xfrm>
            <a:off x="5658307" y="4687142"/>
            <a:ext cx="705752" cy="390848"/>
          </a:xfrm>
          <a:prstGeom prst="rect">
            <a:avLst/>
          </a:prstGeom>
          <a:solidFill>
            <a:schemeClr val="bg1"/>
          </a:solidFill>
          <a:ln w="6350">
            <a:solidFill>
              <a:schemeClr val="accent1"/>
            </a:solidFill>
            <a:round/>
            <a:headEnd/>
            <a:tailEnd/>
          </a:ln>
          <a:effectLst>
            <a:outerShdw blurRad="50800" dist="38100" dir="2700000" algn="tl" rotWithShape="0">
              <a:prstClr val="black">
                <a:alpha val="40000"/>
              </a:prstClr>
            </a:outerShdw>
          </a:effectLst>
        </p:spPr>
        <p:txBody>
          <a:bodyPr lIns="36000" tIns="36000" rIns="36000" bIns="36000" rtlCol="0" anchor="ctr"/>
          <a:lstStyle/>
          <a:p>
            <a:pPr algn="ctr"/>
            <a:r>
              <a:rPr lang="zh-CN" altLang="en-US" b="0" dirty="0">
                <a:solidFill>
                  <a:schemeClr val="tx1"/>
                </a:solidFill>
                <a:latin typeface="微软雅黑" pitchFamily="34" charset="-122"/>
                <a:ea typeface="微软雅黑" pitchFamily="34" charset="-122"/>
              </a:rPr>
              <a:t>缺件管理</a:t>
            </a:r>
          </a:p>
        </p:txBody>
      </p:sp>
      <p:cxnSp>
        <p:nvCxnSpPr>
          <p:cNvPr id="85" name="直接箭头连接符 99">
            <a:extLst>
              <a:ext uri="{FF2B5EF4-FFF2-40B4-BE49-F238E27FC236}">
                <a16:creationId xmlns:a16="http://schemas.microsoft.com/office/drawing/2014/main" id="{9828BC74-8906-4408-906F-17C3744C3F30}"/>
              </a:ext>
            </a:extLst>
          </p:cNvPr>
          <p:cNvCxnSpPr>
            <a:cxnSpLocks/>
            <a:stCxn id="22" idx="3"/>
            <a:endCxn id="150" idx="2"/>
          </p:cNvCxnSpPr>
          <p:nvPr/>
        </p:nvCxnSpPr>
        <p:spPr bwMode="auto">
          <a:xfrm flipV="1">
            <a:off x="5256379" y="5077990"/>
            <a:ext cx="754804" cy="308389"/>
          </a:xfrm>
          <a:prstGeom prst="straightConnector1">
            <a:avLst/>
          </a:prstGeom>
          <a:solidFill>
            <a:schemeClr val="accent1"/>
          </a:solidFill>
          <a:ln w="19050" cap="flat" cmpd="sng" algn="ctr">
            <a:solidFill>
              <a:schemeClr val="tx2">
                <a:lumMod val="75000"/>
              </a:schemeClr>
            </a:solidFill>
            <a:prstDash val="solid"/>
            <a:round/>
            <a:headEnd type="none" w="med" len="med"/>
            <a:tailEnd type="arrow"/>
          </a:ln>
          <a:effectLst/>
        </p:spPr>
      </p:cxnSp>
    </p:spTree>
    <p:extLst>
      <p:ext uri="{BB962C8B-B14F-4D97-AF65-F5344CB8AC3E}">
        <p14:creationId xmlns:p14="http://schemas.microsoft.com/office/powerpoint/2010/main" val="1949713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C4593-AAE0-4871-990F-DC9096BC65F2}"/>
              </a:ext>
            </a:extLst>
          </p:cNvPr>
          <p:cNvSpPr>
            <a:spLocks noGrp="1"/>
          </p:cNvSpPr>
          <p:nvPr>
            <p:ph type="title"/>
          </p:nvPr>
        </p:nvSpPr>
        <p:spPr>
          <a:xfrm>
            <a:off x="125778" y="549772"/>
            <a:ext cx="11760200" cy="331792"/>
          </a:xfrm>
        </p:spPr>
        <p:txBody>
          <a:bodyPr/>
          <a:lstStyle/>
          <a:p>
            <a:r>
              <a:rPr lang="zh-CN" altLang="en-US" dirty="0"/>
              <a:t>条码追溯应用方案：</a:t>
            </a:r>
            <a:endParaRPr lang="en-US" dirty="0"/>
          </a:p>
        </p:txBody>
      </p:sp>
      <p:sp>
        <p:nvSpPr>
          <p:cNvPr id="3" name="TextBox 2">
            <a:extLst>
              <a:ext uri="{FF2B5EF4-FFF2-40B4-BE49-F238E27FC236}">
                <a16:creationId xmlns:a16="http://schemas.microsoft.com/office/drawing/2014/main" id="{66E6B7CA-0208-431B-A8C6-E899C1CF6BAF}"/>
              </a:ext>
            </a:extLst>
          </p:cNvPr>
          <p:cNvSpPr txBox="1"/>
          <p:nvPr/>
        </p:nvSpPr>
        <p:spPr bwMode="auto">
          <a:xfrm>
            <a:off x="7271367" y="1504033"/>
            <a:ext cx="4797135"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endParaRPr lang="en-US" altLang="zh-CN" sz="1600" dirty="0">
              <a:solidFill>
                <a:schemeClr val="tx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
            </a:pPr>
            <a:r>
              <a:rPr lang="zh-CN" altLang="en-US" sz="1400" b="0" dirty="0">
                <a:solidFill>
                  <a:schemeClr val="tx1"/>
                </a:solidFill>
                <a:latin typeface="微软雅黑" panose="020B0503020204020204" pitchFamily="34" charset="-122"/>
                <a:ea typeface="微软雅黑" panose="020B0503020204020204" pitchFamily="34" charset="-122"/>
              </a:rPr>
              <a:t>采购关重件条码规则：</a:t>
            </a:r>
            <a:endParaRPr lang="en-US" altLang="zh-CN" sz="1400" b="0" dirty="0">
              <a:solidFill>
                <a:schemeClr val="tx1"/>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
            </a:pPr>
            <a:r>
              <a:rPr lang="zh-CN" altLang="en-US" sz="1400" b="0" dirty="0">
                <a:solidFill>
                  <a:schemeClr val="tx1"/>
                </a:solidFill>
                <a:latin typeface="微软雅黑" panose="020B0503020204020204" pitchFamily="34" charset="-122"/>
                <a:ea typeface="微软雅黑" panose="020B0503020204020204" pitchFamily="34" charset="-122"/>
              </a:rPr>
              <a:t>追溯到钢印号唯一码：物料号</a:t>
            </a:r>
            <a:r>
              <a:rPr lang="en-US" altLang="zh-CN" sz="1400" b="0" dirty="0">
                <a:solidFill>
                  <a:schemeClr val="tx1"/>
                </a:solidFill>
                <a:latin typeface="微软雅黑" panose="020B0503020204020204" pitchFamily="34" charset="-122"/>
                <a:ea typeface="微软雅黑" panose="020B0503020204020204" pitchFamily="34" charset="-122"/>
              </a:rPr>
              <a:t>+</a:t>
            </a:r>
            <a:r>
              <a:rPr lang="zh-CN" altLang="en-US" sz="1400" b="0" dirty="0">
                <a:solidFill>
                  <a:schemeClr val="tx1"/>
                </a:solidFill>
                <a:latin typeface="微软雅黑" panose="020B0503020204020204" pitchFamily="34" charset="-122"/>
                <a:ea typeface="微软雅黑" panose="020B0503020204020204" pitchFamily="34" charset="-122"/>
              </a:rPr>
              <a:t>供应商</a:t>
            </a:r>
            <a:r>
              <a:rPr lang="en-US" altLang="zh-CN" sz="1400" b="0" dirty="0">
                <a:solidFill>
                  <a:schemeClr val="tx1"/>
                </a:solidFill>
                <a:latin typeface="微软雅黑" panose="020B0503020204020204" pitchFamily="34" charset="-122"/>
                <a:ea typeface="微软雅黑" panose="020B0503020204020204" pitchFamily="34" charset="-122"/>
              </a:rPr>
              <a:t>+</a:t>
            </a:r>
            <a:r>
              <a:rPr lang="zh-CN" altLang="en-US" sz="1400" b="0" dirty="0">
                <a:solidFill>
                  <a:schemeClr val="tx1"/>
                </a:solidFill>
                <a:latin typeface="微软雅黑" panose="020B0503020204020204" pitchFamily="34" charset="-122"/>
                <a:ea typeface="微软雅黑" panose="020B0503020204020204" pitchFamily="34" charset="-122"/>
              </a:rPr>
              <a:t>钢印号；</a:t>
            </a:r>
            <a:r>
              <a:rPr lang="en-US" altLang="zh-CN" sz="1400" b="0" dirty="0">
                <a:solidFill>
                  <a:schemeClr val="tx1"/>
                </a:solidFill>
                <a:latin typeface="微软雅黑" panose="020B0503020204020204" pitchFamily="34" charset="-122"/>
                <a:ea typeface="微软雅黑" panose="020B0503020204020204" pitchFamily="34" charset="-122"/>
              </a:rPr>
              <a:t>	</a:t>
            </a:r>
          </a:p>
          <a:p>
            <a:pPr marL="742950" lvl="1" indent="-285750">
              <a:buFont typeface="Wingdings" panose="05000000000000000000" pitchFamily="2" charset="2"/>
              <a:buChar char="§"/>
            </a:pPr>
            <a:r>
              <a:rPr lang="zh-CN" altLang="en-US" sz="1400" b="0" dirty="0">
                <a:solidFill>
                  <a:schemeClr val="tx1"/>
                </a:solidFill>
                <a:latin typeface="微软雅黑" panose="020B0503020204020204" pitchFamily="34" charset="-122"/>
                <a:ea typeface="微软雅黑" panose="020B0503020204020204" pitchFamily="34" charset="-122"/>
              </a:rPr>
              <a:t>追溯到供应商：物料号</a:t>
            </a:r>
            <a:r>
              <a:rPr lang="en-US" altLang="zh-CN" sz="1400" b="0" dirty="0">
                <a:solidFill>
                  <a:schemeClr val="tx1"/>
                </a:solidFill>
                <a:latin typeface="微软雅黑" panose="020B0503020204020204" pitchFamily="34" charset="-122"/>
                <a:ea typeface="微软雅黑" panose="020B0503020204020204" pitchFamily="34" charset="-122"/>
              </a:rPr>
              <a:t>+</a:t>
            </a:r>
            <a:r>
              <a:rPr lang="zh-CN" altLang="en-US" sz="1400" b="0" dirty="0">
                <a:solidFill>
                  <a:schemeClr val="tx1"/>
                </a:solidFill>
                <a:latin typeface="微软雅黑" panose="020B0503020204020204" pitchFamily="34" charset="-122"/>
                <a:ea typeface="微软雅黑" panose="020B0503020204020204" pitchFamily="34" charset="-122"/>
              </a:rPr>
              <a:t>供应商</a:t>
            </a:r>
            <a:r>
              <a:rPr lang="en-US" altLang="zh-CN" sz="1400" b="0" dirty="0">
                <a:solidFill>
                  <a:schemeClr val="tx1"/>
                </a:solidFill>
                <a:latin typeface="微软雅黑" panose="020B0503020204020204" pitchFamily="34" charset="-122"/>
                <a:ea typeface="微软雅黑" panose="020B0503020204020204" pitchFamily="34" charset="-122"/>
              </a:rPr>
              <a:t>+</a:t>
            </a:r>
            <a:r>
              <a:rPr lang="zh-CN" altLang="en-US" sz="1400" b="0" dirty="0">
                <a:solidFill>
                  <a:schemeClr val="tx1"/>
                </a:solidFill>
                <a:latin typeface="微软雅黑" panose="020B0503020204020204" pitchFamily="34" charset="-122"/>
                <a:ea typeface="微软雅黑" panose="020B0503020204020204" pitchFamily="34" charset="-122"/>
              </a:rPr>
              <a:t>批次号；</a:t>
            </a:r>
            <a:endParaRPr lang="en-US" altLang="zh-CN" sz="1400" b="0" dirty="0">
              <a:solidFill>
                <a:schemeClr val="tx1"/>
              </a:solidFill>
              <a:latin typeface="微软雅黑" panose="020B0503020204020204" pitchFamily="34" charset="-122"/>
              <a:ea typeface="微软雅黑" panose="020B0503020204020204" pitchFamily="34" charset="-122"/>
            </a:endParaRPr>
          </a:p>
          <a:p>
            <a:pPr marL="177800" lvl="1" indent="0">
              <a:buNone/>
            </a:pPr>
            <a:endParaRPr lang="en-US" altLang="zh-CN" sz="1400" b="0" dirty="0">
              <a:solidFill>
                <a:schemeClr val="tx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
            </a:pPr>
            <a:r>
              <a:rPr lang="zh-CN" altLang="en-US" sz="1400" b="0" dirty="0">
                <a:solidFill>
                  <a:schemeClr val="tx1"/>
                </a:solidFill>
                <a:latin typeface="微软雅黑" panose="020B0503020204020204" pitchFamily="34" charset="-122"/>
                <a:ea typeface="微软雅黑" panose="020B0503020204020204" pitchFamily="34" charset="-122"/>
              </a:rPr>
              <a:t>自制关重件条码规则</a:t>
            </a:r>
            <a:r>
              <a:rPr lang="zh-CN" altLang="en-US" sz="1400" b="0" dirty="0" smtClean="0">
                <a:solidFill>
                  <a:schemeClr val="tx1"/>
                </a:solidFill>
                <a:latin typeface="微软雅黑" panose="020B0503020204020204" pitchFamily="34" charset="-122"/>
                <a:ea typeface="微软雅黑" panose="020B0503020204020204" pitchFamily="34" charset="-122"/>
              </a:rPr>
              <a:t>：物料编码</a:t>
            </a:r>
            <a:r>
              <a:rPr lang="en-US" altLang="zh-CN" sz="1400" b="0" dirty="0" smtClean="0">
                <a:solidFill>
                  <a:schemeClr val="tx1"/>
                </a:solidFill>
                <a:latin typeface="微软雅黑" panose="020B0503020204020204" pitchFamily="34" charset="-122"/>
                <a:ea typeface="微软雅黑" panose="020B0503020204020204" pitchFamily="34" charset="-122"/>
              </a:rPr>
              <a:t>+</a:t>
            </a:r>
            <a:r>
              <a:rPr lang="zh-CN" altLang="en-US" sz="1400" b="0" dirty="0" smtClean="0">
                <a:solidFill>
                  <a:schemeClr val="tx1"/>
                </a:solidFill>
                <a:latin typeface="微软雅黑" panose="020B0503020204020204" pitchFamily="34" charset="-122"/>
                <a:ea typeface="微软雅黑" panose="020B0503020204020204" pitchFamily="34" charset="-122"/>
              </a:rPr>
              <a:t>工厂</a:t>
            </a:r>
            <a:r>
              <a:rPr lang="en-US" altLang="zh-CN" sz="1400" b="0" dirty="0" smtClean="0">
                <a:solidFill>
                  <a:schemeClr val="tx1"/>
                </a:solidFill>
                <a:latin typeface="微软雅黑" panose="020B0503020204020204" pitchFamily="34" charset="-122"/>
                <a:ea typeface="微软雅黑" panose="020B0503020204020204" pitchFamily="34" charset="-122"/>
              </a:rPr>
              <a:t>+</a:t>
            </a:r>
            <a:r>
              <a:rPr lang="zh-CN" altLang="en-US" sz="1400" b="0" dirty="0" smtClean="0">
                <a:solidFill>
                  <a:schemeClr val="tx1"/>
                </a:solidFill>
                <a:latin typeface="微软雅黑" panose="020B0503020204020204" pitchFamily="34" charset="-122"/>
                <a:ea typeface="微软雅黑" panose="020B0503020204020204" pitchFamily="34" charset="-122"/>
              </a:rPr>
              <a:t>钢印号 </a:t>
            </a:r>
            <a:r>
              <a:rPr lang="en-US" altLang="zh-CN" sz="1400" b="0" dirty="0" smtClean="0">
                <a:solidFill>
                  <a:schemeClr val="tx1"/>
                </a:solidFill>
                <a:latin typeface="微软雅黑" panose="020B0503020204020204" pitchFamily="34" charset="-122"/>
                <a:ea typeface="微软雅黑" panose="020B0503020204020204" pitchFamily="34" charset="-122"/>
              </a:rPr>
              <a:t>(</a:t>
            </a:r>
            <a:r>
              <a:rPr lang="zh-CN" altLang="en-US" sz="1400" b="0" dirty="0" smtClean="0">
                <a:solidFill>
                  <a:schemeClr val="tx1"/>
                </a:solidFill>
                <a:latin typeface="微软雅黑" panose="020B0503020204020204" pitchFamily="34" charset="-122"/>
                <a:ea typeface="微软雅黑" panose="020B0503020204020204" pitchFamily="34" charset="-122"/>
              </a:rPr>
              <a:t>批量生产</a:t>
            </a:r>
            <a:r>
              <a:rPr lang="en-US" altLang="zh-CN" sz="1400" b="0" dirty="0" smtClean="0">
                <a:solidFill>
                  <a:schemeClr val="tx1"/>
                </a:solidFill>
                <a:latin typeface="微软雅黑" panose="020B0503020204020204" pitchFamily="34" charset="-122"/>
                <a:ea typeface="微软雅黑" panose="020B0503020204020204" pitchFamily="34" charset="-122"/>
              </a:rPr>
              <a:t>MES</a:t>
            </a:r>
            <a:r>
              <a:rPr lang="zh-CN" altLang="en-US" sz="1400" b="0" dirty="0" smtClean="0">
                <a:solidFill>
                  <a:schemeClr val="tx1"/>
                </a:solidFill>
                <a:latin typeface="微软雅黑" panose="020B0503020204020204" pitchFamily="34" charset="-122"/>
                <a:ea typeface="微软雅黑" panose="020B0503020204020204" pitchFamily="34" charset="-122"/>
              </a:rPr>
              <a:t>中生成，单台生产订单卸货点字段</a:t>
            </a:r>
            <a:r>
              <a:rPr lang="en-US" altLang="zh-CN" sz="1400" b="0" dirty="0" smtClean="0">
                <a:solidFill>
                  <a:schemeClr val="tx1"/>
                </a:solidFill>
                <a:latin typeface="微软雅黑" panose="020B0503020204020204" pitchFamily="34" charset="-122"/>
                <a:ea typeface="微软雅黑" panose="020B0503020204020204" pitchFamily="34" charset="-122"/>
              </a:rPr>
              <a:t>)</a:t>
            </a:r>
            <a:endParaRPr lang="en-US" sz="1400" b="0" dirty="0">
              <a:solidFill>
                <a:schemeClr val="tx1"/>
              </a:solidFill>
              <a:latin typeface="微软雅黑" panose="020B0503020204020204" pitchFamily="34" charset="-122"/>
              <a:ea typeface="微软雅黑" panose="020B0503020204020204" pitchFamily="34" charset="-122"/>
            </a:endParaRPr>
          </a:p>
          <a:p>
            <a:endParaRPr lang="en-US" sz="1400" b="0" dirty="0">
              <a:solidFill>
                <a:schemeClr val="tx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
            </a:pPr>
            <a:r>
              <a:rPr lang="zh-CN" altLang="en-US" sz="1400" b="0" dirty="0">
                <a:solidFill>
                  <a:schemeClr val="tx1"/>
                </a:solidFill>
                <a:latin typeface="微软雅黑" panose="020B0503020204020204" pitchFamily="34" charset="-122"/>
                <a:ea typeface="微软雅黑" panose="020B0503020204020204" pitchFamily="34" charset="-122"/>
              </a:rPr>
              <a:t>非关重件条码规则：物料号</a:t>
            </a:r>
            <a:r>
              <a:rPr lang="en-US" altLang="zh-CN" sz="1400" b="0" dirty="0">
                <a:solidFill>
                  <a:schemeClr val="tx1"/>
                </a:solidFill>
                <a:latin typeface="微软雅黑" panose="020B0503020204020204" pitchFamily="34" charset="-122"/>
                <a:ea typeface="微软雅黑" panose="020B0503020204020204" pitchFamily="34" charset="-122"/>
              </a:rPr>
              <a:t>+</a:t>
            </a:r>
            <a:r>
              <a:rPr lang="zh-CN" altLang="en-US" sz="1400" b="0" dirty="0">
                <a:solidFill>
                  <a:schemeClr val="tx1"/>
                </a:solidFill>
                <a:latin typeface="微软雅黑" panose="020B0503020204020204" pitchFamily="34" charset="-122"/>
                <a:ea typeface="微软雅黑" panose="020B0503020204020204" pitchFamily="34" charset="-122"/>
              </a:rPr>
              <a:t>供应商，数量取送货单汇总信息；</a:t>
            </a:r>
            <a:endParaRPr lang="en-US" altLang="zh-CN" sz="1400" b="0" dirty="0">
              <a:solidFill>
                <a:schemeClr val="tx1"/>
              </a:solidFill>
              <a:latin typeface="微软雅黑" panose="020B0503020204020204" pitchFamily="34" charset="-122"/>
              <a:ea typeface="微软雅黑" panose="020B0503020204020204" pitchFamily="34" charset="-122"/>
            </a:endParaRPr>
          </a:p>
          <a:p>
            <a:endParaRPr kumimoji="1" lang="en-US" b="0" dirty="0">
              <a:solidFill>
                <a:srgbClr val="000000"/>
              </a:solidFill>
              <a:latin typeface="微软雅黑"/>
              <a:ea typeface="微软雅黑"/>
              <a:cs typeface="微软雅黑"/>
            </a:endParaRPr>
          </a:p>
        </p:txBody>
      </p:sp>
      <p:sp>
        <p:nvSpPr>
          <p:cNvPr id="10" name="燕尾形 40">
            <a:extLst>
              <a:ext uri="{FF2B5EF4-FFF2-40B4-BE49-F238E27FC236}">
                <a16:creationId xmlns:a16="http://schemas.microsoft.com/office/drawing/2014/main" id="{E96CEC0E-9F18-4B72-B0D0-11C1D3C4E896}"/>
              </a:ext>
            </a:extLst>
          </p:cNvPr>
          <p:cNvSpPr/>
          <p:nvPr/>
        </p:nvSpPr>
        <p:spPr bwMode="auto">
          <a:xfrm>
            <a:off x="5473224" y="167859"/>
            <a:ext cx="828000" cy="324000"/>
          </a:xfrm>
          <a:prstGeom prst="chevron">
            <a:avLst>
              <a:gd name="adj" fmla="val 36455"/>
            </a:avLst>
          </a:prstGeom>
          <a:solidFill>
            <a:srgbClr val="7889FB"/>
          </a:solidFill>
          <a:ln w="12700" algn="ctr">
            <a:solidFill>
              <a:srgbClr val="000000"/>
            </a:solidFill>
            <a:miter lim="800000"/>
            <a:headEnd/>
            <a:tailEnd/>
          </a:ln>
        </p:spPr>
        <p:txBody>
          <a:bodyPr wrap="none" tIns="72000" anchor="ctr"/>
          <a:lstStyle/>
          <a:p>
            <a:pPr algn="ctr" fontAlgn="auto">
              <a:lnSpc>
                <a:spcPct val="90000"/>
              </a:lnSpc>
              <a:spcBef>
                <a:spcPct val="20000"/>
              </a:spcBef>
              <a:spcAft>
                <a:spcPts val="0"/>
              </a:spcAft>
              <a:buClr>
                <a:srgbClr val="000000"/>
              </a:buClr>
            </a:pPr>
            <a:r>
              <a:rPr lang="zh-CN" altLang="en-US" sz="1000" kern="0" dirty="0">
                <a:latin typeface="微软雅黑" pitchFamily="34" charset="-122"/>
                <a:ea typeface="微软雅黑" pitchFamily="34" charset="-122"/>
              </a:rPr>
              <a:t>条码应用</a:t>
            </a:r>
            <a:r>
              <a:rPr lang="en-US" altLang="zh-CN" sz="1000" kern="0" dirty="0">
                <a:latin typeface="微软雅黑" pitchFamily="34" charset="-122"/>
                <a:ea typeface="微软雅黑" pitchFamily="34" charset="-122"/>
              </a:rPr>
              <a:t>	</a:t>
            </a:r>
            <a:endParaRPr lang="zh-CN" altLang="en-US" sz="1000" kern="0" dirty="0">
              <a:latin typeface="微软雅黑" pitchFamily="34" charset="-122"/>
              <a:ea typeface="微软雅黑" pitchFamily="34" charset="-122"/>
            </a:endParaRPr>
          </a:p>
        </p:txBody>
      </p:sp>
      <p:pic>
        <p:nvPicPr>
          <p:cNvPr id="15" name="图片 142">
            <a:extLst>
              <a:ext uri="{FF2B5EF4-FFF2-40B4-BE49-F238E27FC236}">
                <a16:creationId xmlns:a16="http://schemas.microsoft.com/office/drawing/2014/main" id="{6E8B76DC-866E-45F9-9245-E0604546FABC}"/>
              </a:ext>
            </a:extLst>
          </p:cNvPr>
          <p:cNvPicPr>
            <a:picLocks noChangeAspect="1"/>
          </p:cNvPicPr>
          <p:nvPr/>
        </p:nvPicPr>
        <p:blipFill>
          <a:blip r:embed="rId2" cstate="print"/>
          <a:stretch>
            <a:fillRect/>
          </a:stretch>
        </p:blipFill>
        <p:spPr>
          <a:xfrm>
            <a:off x="232683" y="1508646"/>
            <a:ext cx="1419261" cy="1412620"/>
          </a:xfrm>
          <a:prstGeom prst="rect">
            <a:avLst/>
          </a:prstGeom>
          <a:ln w="12700">
            <a:solidFill>
              <a:schemeClr val="tx2">
                <a:lumMod val="60000"/>
                <a:lumOff val="40000"/>
              </a:schemeClr>
            </a:solidFill>
          </a:ln>
        </p:spPr>
      </p:pic>
      <p:pic>
        <p:nvPicPr>
          <p:cNvPr id="16" name="图片 143">
            <a:extLst>
              <a:ext uri="{FF2B5EF4-FFF2-40B4-BE49-F238E27FC236}">
                <a16:creationId xmlns:a16="http://schemas.microsoft.com/office/drawing/2014/main" id="{E0EB03F7-B44E-434A-AC0D-6D761DDD12DB}"/>
              </a:ext>
            </a:extLst>
          </p:cNvPr>
          <p:cNvPicPr>
            <a:picLocks noChangeAspect="1"/>
          </p:cNvPicPr>
          <p:nvPr/>
        </p:nvPicPr>
        <p:blipFill>
          <a:blip r:embed="rId3" cstate="print"/>
          <a:stretch>
            <a:fillRect/>
          </a:stretch>
        </p:blipFill>
        <p:spPr>
          <a:xfrm>
            <a:off x="2575224" y="1514269"/>
            <a:ext cx="1562471" cy="1406645"/>
          </a:xfrm>
          <a:prstGeom prst="rect">
            <a:avLst/>
          </a:prstGeom>
          <a:ln w="12700">
            <a:solidFill>
              <a:schemeClr val="tx2">
                <a:lumMod val="60000"/>
                <a:lumOff val="40000"/>
              </a:schemeClr>
            </a:solidFill>
          </a:ln>
        </p:spPr>
      </p:pic>
      <p:pic>
        <p:nvPicPr>
          <p:cNvPr id="17" name="图片 144">
            <a:extLst>
              <a:ext uri="{FF2B5EF4-FFF2-40B4-BE49-F238E27FC236}">
                <a16:creationId xmlns:a16="http://schemas.microsoft.com/office/drawing/2014/main" id="{9EACA2DF-C371-4B9B-B3A0-FF0AD2D28DC8}"/>
              </a:ext>
            </a:extLst>
          </p:cNvPr>
          <p:cNvPicPr>
            <a:picLocks noChangeAspect="1"/>
          </p:cNvPicPr>
          <p:nvPr/>
        </p:nvPicPr>
        <p:blipFill>
          <a:blip r:embed="rId4" cstate="print"/>
          <a:stretch>
            <a:fillRect/>
          </a:stretch>
        </p:blipFill>
        <p:spPr>
          <a:xfrm>
            <a:off x="4987316" y="3623898"/>
            <a:ext cx="1212444" cy="1311697"/>
          </a:xfrm>
          <a:prstGeom prst="ellipse">
            <a:avLst/>
          </a:prstGeom>
          <a:ln>
            <a:noFill/>
          </a:ln>
          <a:effectLst>
            <a:softEdge rad="112500"/>
          </a:effectLst>
        </p:spPr>
      </p:pic>
      <p:pic>
        <p:nvPicPr>
          <p:cNvPr id="18" name="图片 145">
            <a:extLst>
              <a:ext uri="{FF2B5EF4-FFF2-40B4-BE49-F238E27FC236}">
                <a16:creationId xmlns:a16="http://schemas.microsoft.com/office/drawing/2014/main" id="{6C392AFB-159C-473E-8D9F-59A39D19EF7C}"/>
              </a:ext>
            </a:extLst>
          </p:cNvPr>
          <p:cNvPicPr>
            <a:picLocks noChangeAspect="1"/>
          </p:cNvPicPr>
          <p:nvPr/>
        </p:nvPicPr>
        <p:blipFill>
          <a:blip r:embed="rId5" cstate="print"/>
          <a:stretch>
            <a:fillRect/>
          </a:stretch>
        </p:blipFill>
        <p:spPr>
          <a:xfrm>
            <a:off x="5032144" y="1662498"/>
            <a:ext cx="1193687" cy="1311697"/>
          </a:xfrm>
          <a:prstGeom prst="ellipse">
            <a:avLst/>
          </a:prstGeom>
          <a:ln>
            <a:noFill/>
          </a:ln>
          <a:effectLst>
            <a:softEdge rad="112500"/>
          </a:effectLst>
        </p:spPr>
      </p:pic>
      <p:sp>
        <p:nvSpPr>
          <p:cNvPr id="19" name="下箭头 146">
            <a:extLst>
              <a:ext uri="{FF2B5EF4-FFF2-40B4-BE49-F238E27FC236}">
                <a16:creationId xmlns:a16="http://schemas.microsoft.com/office/drawing/2014/main" id="{B0C27A52-02DA-416F-867C-55647F561AE3}"/>
              </a:ext>
            </a:extLst>
          </p:cNvPr>
          <p:cNvSpPr/>
          <p:nvPr/>
        </p:nvSpPr>
        <p:spPr bwMode="auto">
          <a:xfrm>
            <a:off x="5390488" y="2994299"/>
            <a:ext cx="476997" cy="609495"/>
          </a:xfrm>
          <a:prstGeom prst="downArrow">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5994" tIns="35994" rIns="35994" bIns="35994" numCol="1" spcCol="0" rtlCol="0" fromWordArt="0" anchor="ctr" anchorCtr="0" forceAA="0" compatLnSpc="1">
            <a:prstTxWarp prst="textNoShape">
              <a:avLst/>
            </a:prstTxWarp>
            <a:noAutofit/>
          </a:bodyPr>
          <a:lstStyle/>
          <a:p>
            <a:pPr algn="ctr">
              <a:lnSpc>
                <a:spcPct val="110000"/>
              </a:lnSpc>
            </a:pPr>
            <a:endParaRPr kumimoji="1" lang="zh-CN" altLang="en-US" sz="1000" b="0" dirty="0">
              <a:solidFill>
                <a:schemeClr val="tx1"/>
              </a:solidFill>
              <a:latin typeface="微软雅黑" pitchFamily="34" charset="-122"/>
              <a:ea typeface="微软雅黑" pitchFamily="34" charset="-122"/>
            </a:endParaRPr>
          </a:p>
        </p:txBody>
      </p:sp>
      <p:pic>
        <p:nvPicPr>
          <p:cNvPr id="20" name="Picture 454">
            <a:extLst>
              <a:ext uri="{FF2B5EF4-FFF2-40B4-BE49-F238E27FC236}">
                <a16:creationId xmlns:a16="http://schemas.microsoft.com/office/drawing/2014/main" id="{66453C8A-6E30-4A16-931F-90BC62DE818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15725" y="3708495"/>
            <a:ext cx="1335205" cy="1023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下箭头 148">
            <a:extLst>
              <a:ext uri="{FF2B5EF4-FFF2-40B4-BE49-F238E27FC236}">
                <a16:creationId xmlns:a16="http://schemas.microsoft.com/office/drawing/2014/main" id="{680E45DF-59D0-4F90-ACE0-A373FC1AB41E}"/>
              </a:ext>
            </a:extLst>
          </p:cNvPr>
          <p:cNvSpPr/>
          <p:nvPr/>
        </p:nvSpPr>
        <p:spPr bwMode="auto">
          <a:xfrm rot="5400000">
            <a:off x="4343654" y="3947239"/>
            <a:ext cx="476997" cy="609495"/>
          </a:xfrm>
          <a:prstGeom prst="downArrow">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5994" tIns="35994" rIns="35994" bIns="35994" numCol="1" spcCol="0" rtlCol="0" fromWordArt="0" anchor="ctr" anchorCtr="0" forceAA="0" compatLnSpc="1">
            <a:prstTxWarp prst="textNoShape">
              <a:avLst/>
            </a:prstTxWarp>
            <a:noAutofit/>
          </a:bodyPr>
          <a:lstStyle/>
          <a:p>
            <a:pPr algn="ctr">
              <a:lnSpc>
                <a:spcPct val="110000"/>
              </a:lnSpc>
            </a:pPr>
            <a:endParaRPr kumimoji="1" lang="zh-CN" altLang="en-US" sz="1000" b="0" dirty="0">
              <a:solidFill>
                <a:schemeClr val="tx1"/>
              </a:solidFill>
              <a:latin typeface="微软雅黑" pitchFamily="34" charset="-122"/>
              <a:ea typeface="微软雅黑" pitchFamily="34" charset="-122"/>
            </a:endParaRPr>
          </a:p>
        </p:txBody>
      </p:sp>
      <p:sp>
        <p:nvSpPr>
          <p:cNvPr id="22" name="TextBox 39">
            <a:extLst>
              <a:ext uri="{FF2B5EF4-FFF2-40B4-BE49-F238E27FC236}">
                <a16:creationId xmlns:a16="http://schemas.microsoft.com/office/drawing/2014/main" id="{D6732ADC-0EC9-45C4-854D-D8C9F467A334}"/>
              </a:ext>
            </a:extLst>
          </p:cNvPr>
          <p:cNvSpPr txBox="1"/>
          <p:nvPr/>
        </p:nvSpPr>
        <p:spPr bwMode="auto">
          <a:xfrm>
            <a:off x="151128" y="1172179"/>
            <a:ext cx="1695984" cy="276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kumimoji="1" lang="zh-CN" altLang="en-US" dirty="0">
                <a:solidFill>
                  <a:srgbClr val="000000"/>
                </a:solidFill>
                <a:latin typeface="微软雅黑"/>
                <a:ea typeface="微软雅黑"/>
                <a:cs typeface="微软雅黑"/>
              </a:rPr>
              <a:t>检索条码打印行项目</a:t>
            </a:r>
          </a:p>
        </p:txBody>
      </p:sp>
      <p:sp>
        <p:nvSpPr>
          <p:cNvPr id="23" name="TextBox 40">
            <a:extLst>
              <a:ext uri="{FF2B5EF4-FFF2-40B4-BE49-F238E27FC236}">
                <a16:creationId xmlns:a16="http://schemas.microsoft.com/office/drawing/2014/main" id="{31F35964-E56B-4D63-B50C-B24B9C2516DA}"/>
              </a:ext>
            </a:extLst>
          </p:cNvPr>
          <p:cNvSpPr txBox="1"/>
          <p:nvPr/>
        </p:nvSpPr>
        <p:spPr bwMode="auto">
          <a:xfrm>
            <a:off x="2549356" y="1225179"/>
            <a:ext cx="1562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ctr"/>
            <a:r>
              <a:rPr kumimoji="1" lang="zh-CN" altLang="en-US" dirty="0">
                <a:solidFill>
                  <a:srgbClr val="000000"/>
                </a:solidFill>
                <a:latin typeface="微软雅黑"/>
                <a:ea typeface="微软雅黑"/>
                <a:cs typeface="微软雅黑"/>
              </a:rPr>
              <a:t>条码打印</a:t>
            </a:r>
          </a:p>
        </p:txBody>
      </p:sp>
      <p:sp>
        <p:nvSpPr>
          <p:cNvPr id="24" name="TextBox 41">
            <a:extLst>
              <a:ext uri="{FF2B5EF4-FFF2-40B4-BE49-F238E27FC236}">
                <a16:creationId xmlns:a16="http://schemas.microsoft.com/office/drawing/2014/main" id="{9D4CAA7A-C2F1-4449-AE02-56487A112931}"/>
              </a:ext>
            </a:extLst>
          </p:cNvPr>
          <p:cNvSpPr txBox="1"/>
          <p:nvPr/>
        </p:nvSpPr>
        <p:spPr bwMode="auto">
          <a:xfrm>
            <a:off x="4985574" y="1283441"/>
            <a:ext cx="1324987" cy="276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ctr"/>
            <a:r>
              <a:rPr kumimoji="1" lang="zh-CN" altLang="en-US" dirty="0">
                <a:solidFill>
                  <a:srgbClr val="000000"/>
                </a:solidFill>
                <a:latin typeface="微软雅黑"/>
                <a:ea typeface="微软雅黑"/>
                <a:cs typeface="微软雅黑"/>
              </a:rPr>
              <a:t>条码粘贴</a:t>
            </a:r>
          </a:p>
        </p:txBody>
      </p:sp>
      <p:sp>
        <p:nvSpPr>
          <p:cNvPr id="25" name="TextBox 42">
            <a:extLst>
              <a:ext uri="{FF2B5EF4-FFF2-40B4-BE49-F238E27FC236}">
                <a16:creationId xmlns:a16="http://schemas.microsoft.com/office/drawing/2014/main" id="{4E5AB54D-CF9B-485C-ABBD-B5319780D8C3}"/>
              </a:ext>
            </a:extLst>
          </p:cNvPr>
          <p:cNvSpPr txBox="1"/>
          <p:nvPr/>
        </p:nvSpPr>
        <p:spPr bwMode="auto">
          <a:xfrm>
            <a:off x="4843738" y="4958158"/>
            <a:ext cx="1457486" cy="276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ctr"/>
            <a:r>
              <a:rPr kumimoji="1" lang="zh-CN" altLang="en-US" dirty="0">
                <a:solidFill>
                  <a:srgbClr val="000000"/>
                </a:solidFill>
                <a:latin typeface="微软雅黑"/>
                <a:ea typeface="微软雅黑"/>
                <a:cs typeface="微软雅黑"/>
              </a:rPr>
              <a:t>入库条码扫描</a:t>
            </a:r>
          </a:p>
        </p:txBody>
      </p:sp>
      <p:sp>
        <p:nvSpPr>
          <p:cNvPr id="26" name="TextBox 43">
            <a:extLst>
              <a:ext uri="{FF2B5EF4-FFF2-40B4-BE49-F238E27FC236}">
                <a16:creationId xmlns:a16="http://schemas.microsoft.com/office/drawing/2014/main" id="{E3C9C5D7-62BB-473A-89BA-6E22F42A27F4}"/>
              </a:ext>
            </a:extLst>
          </p:cNvPr>
          <p:cNvSpPr txBox="1"/>
          <p:nvPr/>
        </p:nvSpPr>
        <p:spPr bwMode="auto">
          <a:xfrm>
            <a:off x="2815725" y="4935595"/>
            <a:ext cx="1457486" cy="276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ctr"/>
            <a:r>
              <a:rPr kumimoji="1" lang="zh-CN" altLang="en-US" dirty="0">
                <a:solidFill>
                  <a:srgbClr val="000000"/>
                </a:solidFill>
                <a:latin typeface="微软雅黑"/>
                <a:ea typeface="微软雅黑"/>
                <a:cs typeface="微软雅黑"/>
              </a:rPr>
              <a:t>质检判定及入库</a:t>
            </a:r>
          </a:p>
        </p:txBody>
      </p:sp>
      <p:sp>
        <p:nvSpPr>
          <p:cNvPr id="27" name="下箭头 154">
            <a:extLst>
              <a:ext uri="{FF2B5EF4-FFF2-40B4-BE49-F238E27FC236}">
                <a16:creationId xmlns:a16="http://schemas.microsoft.com/office/drawing/2014/main" id="{DC12B78A-6EB0-473A-8650-36446379BF77}"/>
              </a:ext>
            </a:extLst>
          </p:cNvPr>
          <p:cNvSpPr/>
          <p:nvPr/>
        </p:nvSpPr>
        <p:spPr bwMode="auto">
          <a:xfrm rot="16200000">
            <a:off x="4368403" y="1898222"/>
            <a:ext cx="476997" cy="609495"/>
          </a:xfrm>
          <a:prstGeom prst="downArrow">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5994" tIns="35994" rIns="35994" bIns="35994" numCol="1" spcCol="0" rtlCol="0" fromWordArt="0" anchor="ctr" anchorCtr="0" forceAA="0" compatLnSpc="1">
            <a:prstTxWarp prst="textNoShape">
              <a:avLst/>
            </a:prstTxWarp>
            <a:noAutofit/>
          </a:bodyPr>
          <a:lstStyle/>
          <a:p>
            <a:pPr algn="ctr">
              <a:lnSpc>
                <a:spcPct val="110000"/>
              </a:lnSpc>
            </a:pPr>
            <a:endParaRPr kumimoji="1" lang="zh-CN" altLang="en-US" sz="1000" b="0" dirty="0">
              <a:solidFill>
                <a:schemeClr val="tx1"/>
              </a:solidFill>
              <a:latin typeface="微软雅黑" pitchFamily="34" charset="-122"/>
              <a:ea typeface="微软雅黑" pitchFamily="34" charset="-122"/>
            </a:endParaRPr>
          </a:p>
        </p:txBody>
      </p:sp>
      <p:sp>
        <p:nvSpPr>
          <p:cNvPr id="28" name="下箭头 155">
            <a:extLst>
              <a:ext uri="{FF2B5EF4-FFF2-40B4-BE49-F238E27FC236}">
                <a16:creationId xmlns:a16="http://schemas.microsoft.com/office/drawing/2014/main" id="{70606B89-F6E7-454B-9C9B-C1FB1DE60C70}"/>
              </a:ext>
            </a:extLst>
          </p:cNvPr>
          <p:cNvSpPr/>
          <p:nvPr/>
        </p:nvSpPr>
        <p:spPr bwMode="auto">
          <a:xfrm rot="16200000">
            <a:off x="1875086" y="1912843"/>
            <a:ext cx="476997" cy="609495"/>
          </a:xfrm>
          <a:prstGeom prst="downArrow">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5994" tIns="35994" rIns="35994" bIns="35994" numCol="1" spcCol="0" rtlCol="0" fromWordArt="0" anchor="ctr" anchorCtr="0" forceAA="0" compatLnSpc="1">
            <a:prstTxWarp prst="textNoShape">
              <a:avLst/>
            </a:prstTxWarp>
            <a:noAutofit/>
          </a:bodyPr>
          <a:lstStyle/>
          <a:p>
            <a:pPr algn="ctr">
              <a:lnSpc>
                <a:spcPct val="110000"/>
              </a:lnSpc>
            </a:pPr>
            <a:endParaRPr kumimoji="1" lang="zh-CN" altLang="en-US" sz="1000" b="0" dirty="0">
              <a:solidFill>
                <a:schemeClr val="tx1"/>
              </a:solidFill>
              <a:latin typeface="微软雅黑" pitchFamily="34" charset="-122"/>
              <a:ea typeface="微软雅黑" pitchFamily="34" charset="-122"/>
            </a:endParaRPr>
          </a:p>
        </p:txBody>
      </p:sp>
      <p:sp>
        <p:nvSpPr>
          <p:cNvPr id="32" name="下箭头 148">
            <a:extLst>
              <a:ext uri="{FF2B5EF4-FFF2-40B4-BE49-F238E27FC236}">
                <a16:creationId xmlns:a16="http://schemas.microsoft.com/office/drawing/2014/main" id="{E93B3F98-41A8-4D24-A1BF-3B5D1390C681}"/>
              </a:ext>
            </a:extLst>
          </p:cNvPr>
          <p:cNvSpPr/>
          <p:nvPr/>
        </p:nvSpPr>
        <p:spPr bwMode="auto">
          <a:xfrm rot="5400000">
            <a:off x="2087200" y="3974998"/>
            <a:ext cx="476997" cy="609495"/>
          </a:xfrm>
          <a:prstGeom prst="downArrow">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5994" tIns="35994" rIns="35994" bIns="35994" numCol="1" spcCol="0" rtlCol="0" fromWordArt="0" anchor="ctr" anchorCtr="0" forceAA="0" compatLnSpc="1">
            <a:prstTxWarp prst="textNoShape">
              <a:avLst/>
            </a:prstTxWarp>
            <a:noAutofit/>
          </a:bodyPr>
          <a:lstStyle/>
          <a:p>
            <a:pPr algn="ctr">
              <a:lnSpc>
                <a:spcPct val="110000"/>
              </a:lnSpc>
            </a:pPr>
            <a:endParaRPr kumimoji="1" lang="zh-CN" altLang="en-US" sz="1000" b="0" dirty="0">
              <a:solidFill>
                <a:schemeClr val="tx1"/>
              </a:solidFill>
              <a:latin typeface="微软雅黑" pitchFamily="34" charset="-122"/>
              <a:ea typeface="微软雅黑" pitchFamily="34" charset="-122"/>
            </a:endParaRPr>
          </a:p>
        </p:txBody>
      </p:sp>
      <p:pic>
        <p:nvPicPr>
          <p:cNvPr id="33" name="Picture 32">
            <a:extLst>
              <a:ext uri="{FF2B5EF4-FFF2-40B4-BE49-F238E27FC236}">
                <a16:creationId xmlns:a16="http://schemas.microsoft.com/office/drawing/2014/main" id="{1300B8DE-C708-464F-8C40-FE56AF0EA01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1601" y="3755010"/>
            <a:ext cx="1590322" cy="993952"/>
          </a:xfrm>
          <a:prstGeom prst="rect">
            <a:avLst/>
          </a:prstGeom>
        </p:spPr>
      </p:pic>
      <p:sp>
        <p:nvSpPr>
          <p:cNvPr id="34" name="TextBox 43">
            <a:extLst>
              <a:ext uri="{FF2B5EF4-FFF2-40B4-BE49-F238E27FC236}">
                <a16:creationId xmlns:a16="http://schemas.microsoft.com/office/drawing/2014/main" id="{8B6A2187-3FB6-46CB-B353-49419A4F7BF2}"/>
              </a:ext>
            </a:extLst>
          </p:cNvPr>
          <p:cNvSpPr txBox="1"/>
          <p:nvPr/>
        </p:nvSpPr>
        <p:spPr bwMode="auto">
          <a:xfrm>
            <a:off x="125778" y="4779844"/>
            <a:ext cx="1457486" cy="276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ctr"/>
            <a:r>
              <a:rPr kumimoji="1" lang="zh-CN" altLang="en-US" dirty="0">
                <a:solidFill>
                  <a:srgbClr val="000000"/>
                </a:solidFill>
                <a:latin typeface="微软雅黑"/>
                <a:ea typeface="微软雅黑"/>
                <a:cs typeface="微软雅黑"/>
              </a:rPr>
              <a:t>上架</a:t>
            </a:r>
          </a:p>
        </p:txBody>
      </p:sp>
      <p:sp>
        <p:nvSpPr>
          <p:cNvPr id="35" name="Rectangle 32">
            <a:extLst>
              <a:ext uri="{FF2B5EF4-FFF2-40B4-BE49-F238E27FC236}">
                <a16:creationId xmlns:a16="http://schemas.microsoft.com/office/drawing/2014/main" id="{D1ED781C-314C-4A2E-9100-1F676F1CEEB1}"/>
              </a:ext>
            </a:extLst>
          </p:cNvPr>
          <p:cNvSpPr>
            <a:spLocks noChangeArrowheads="1"/>
          </p:cNvSpPr>
          <p:nvPr/>
        </p:nvSpPr>
        <p:spPr bwMode="auto">
          <a:xfrm>
            <a:off x="7406883" y="4696795"/>
            <a:ext cx="4399836" cy="360000"/>
          </a:xfrm>
          <a:prstGeom prst="rect">
            <a:avLst/>
          </a:prstGeom>
          <a:solidFill>
            <a:schemeClr val="accent1">
              <a:lumMod val="40000"/>
              <a:lumOff val="60000"/>
            </a:schemeClr>
          </a:solidFill>
          <a:ln w="12700">
            <a:noFill/>
            <a:miter lim="800000"/>
            <a:headEnd/>
            <a:tailEnd/>
          </a:ln>
        </p:spPr>
        <p:txBody>
          <a:bodyPr lIns="82550" tIns="41275" rIns="82550" bIns="41275" anchor="ctr"/>
          <a:lstStyle/>
          <a:p>
            <a:pPr algn="ctr" defTabSz="739775"/>
            <a:r>
              <a:rPr lang="zh-CN" altLang="en-US" sz="1400" kern="0" dirty="0">
                <a:solidFill>
                  <a:sysClr val="windowText" lastClr="000000"/>
                </a:solidFill>
                <a:latin typeface="微软雅黑" pitchFamily="34" charset="-122"/>
                <a:ea typeface="微软雅黑" panose="020B0503020204020204" pitchFamily="34" charset="-122"/>
              </a:rPr>
              <a:t>项目优</a:t>
            </a:r>
            <a:r>
              <a:rPr lang="zh-CN" altLang="en-US" sz="1400" kern="0">
                <a:solidFill>
                  <a:sysClr val="windowText" lastClr="000000"/>
                </a:solidFill>
                <a:latin typeface="微软雅黑" pitchFamily="34" charset="-122"/>
                <a:ea typeface="微软雅黑" panose="020B0503020204020204" pitchFamily="34" charset="-122"/>
              </a:rPr>
              <a:t>化点</a:t>
            </a:r>
            <a:endParaRPr lang="en-US" altLang="zh-CN" sz="1400" kern="0" dirty="0">
              <a:solidFill>
                <a:sysClr val="windowText" lastClr="000000"/>
              </a:solidFill>
              <a:latin typeface="微软雅黑" pitchFamily="34" charset="-122"/>
              <a:ea typeface="微软雅黑" panose="020B0503020204020204" pitchFamily="34" charset="-122"/>
            </a:endParaRPr>
          </a:p>
        </p:txBody>
      </p:sp>
      <p:sp>
        <p:nvSpPr>
          <p:cNvPr id="36" name="Rectangle 32">
            <a:extLst>
              <a:ext uri="{FF2B5EF4-FFF2-40B4-BE49-F238E27FC236}">
                <a16:creationId xmlns:a16="http://schemas.microsoft.com/office/drawing/2014/main" id="{C5E08649-BCC2-4740-86D6-B33AB39C4387}"/>
              </a:ext>
            </a:extLst>
          </p:cNvPr>
          <p:cNvSpPr>
            <a:spLocks noChangeArrowheads="1"/>
          </p:cNvSpPr>
          <p:nvPr/>
        </p:nvSpPr>
        <p:spPr bwMode="auto">
          <a:xfrm>
            <a:off x="7382168" y="1322393"/>
            <a:ext cx="4407268" cy="360000"/>
          </a:xfrm>
          <a:prstGeom prst="rect">
            <a:avLst/>
          </a:prstGeom>
          <a:solidFill>
            <a:srgbClr val="9BBB59">
              <a:lumMod val="40000"/>
              <a:lumOff val="60000"/>
            </a:srgbClr>
          </a:solidFill>
          <a:ln w="12700">
            <a:noFill/>
            <a:miter lim="800000"/>
            <a:headEnd/>
            <a:tailEnd/>
          </a:ln>
        </p:spPr>
        <p:txBody>
          <a:bodyPr lIns="82550" tIns="41275" rIns="82550" bIns="41275" anchor="ctr"/>
          <a:lstStyle/>
          <a:p>
            <a:pPr algn="ctr" defTabSz="739775"/>
            <a:r>
              <a:rPr lang="zh-CN" altLang="en-US" sz="1400" kern="0" dirty="0" smtClean="0">
                <a:solidFill>
                  <a:sysClr val="windowText" lastClr="000000"/>
                </a:solidFill>
                <a:latin typeface="微软雅黑" pitchFamily="34" charset="-122"/>
                <a:ea typeface="微软雅黑" panose="020B0503020204020204" pitchFamily="34" charset="-122"/>
              </a:rPr>
              <a:t>方案</a:t>
            </a:r>
            <a:endParaRPr lang="en-US" altLang="zh-CN" sz="1400" kern="0" dirty="0">
              <a:solidFill>
                <a:sysClr val="windowText" lastClr="000000"/>
              </a:solidFill>
              <a:latin typeface="微软雅黑" pitchFamily="34" charset="-122"/>
              <a:ea typeface="微软雅黑" panose="020B0503020204020204" pitchFamily="34" charset="-122"/>
            </a:endParaRPr>
          </a:p>
        </p:txBody>
      </p:sp>
      <p:sp>
        <p:nvSpPr>
          <p:cNvPr id="37" name="TextBox 36">
            <a:extLst>
              <a:ext uri="{FF2B5EF4-FFF2-40B4-BE49-F238E27FC236}">
                <a16:creationId xmlns:a16="http://schemas.microsoft.com/office/drawing/2014/main" id="{23F9AEC9-A671-444F-ADAB-E60C7320BF95}"/>
              </a:ext>
            </a:extLst>
          </p:cNvPr>
          <p:cNvSpPr txBox="1"/>
          <p:nvPr/>
        </p:nvSpPr>
        <p:spPr bwMode="auto">
          <a:xfrm>
            <a:off x="7406883" y="4864380"/>
            <a:ext cx="4399835" cy="141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endParaRPr lang="en-US" altLang="zh-CN" sz="1600" dirty="0">
              <a:solidFill>
                <a:schemeClr val="tx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
            </a:pPr>
            <a:r>
              <a:rPr lang="zh-CN" altLang="en-US" sz="1400" b="0" kern="0" dirty="0">
                <a:solidFill>
                  <a:schemeClr val="tx1"/>
                </a:solidFill>
                <a:latin typeface="微软雅黑" panose="020B0503020204020204" pitchFamily="34" charset="-122"/>
                <a:ea typeface="微软雅黑" panose="020B0503020204020204" pitchFamily="34" charset="-122"/>
              </a:rPr>
              <a:t>对</a:t>
            </a:r>
            <a:r>
              <a:rPr lang="zh-CN" altLang="en-US" sz="1400" b="0" kern="0" dirty="0">
                <a:solidFill>
                  <a:sysClr val="windowText" lastClr="000000"/>
                </a:solidFill>
                <a:latin typeface="微软雅黑" pitchFamily="34" charset="-122"/>
                <a:ea typeface="微软雅黑" pitchFamily="34" charset="-122"/>
              </a:rPr>
              <a:t>关重件条码在入库、上架、下架及报工时全程扫描，通过</a:t>
            </a:r>
            <a:r>
              <a:rPr lang="en-US" altLang="zh-CN" sz="1400" b="0" kern="0" dirty="0">
                <a:solidFill>
                  <a:sysClr val="windowText" lastClr="000000"/>
                </a:solidFill>
                <a:latin typeface="微软雅黑" pitchFamily="34" charset="-122"/>
                <a:ea typeface="微软雅黑" pitchFamily="34" charset="-122"/>
              </a:rPr>
              <a:t>BCP</a:t>
            </a:r>
            <a:r>
              <a:rPr lang="zh-CN" altLang="en-US" sz="1400" b="0" kern="0" dirty="0">
                <a:solidFill>
                  <a:sysClr val="windowText" lastClr="000000"/>
                </a:solidFill>
                <a:latin typeface="微软雅黑" pitchFamily="34" charset="-122"/>
                <a:ea typeface="微软雅黑" pitchFamily="34" charset="-122"/>
              </a:rPr>
              <a:t>系统记录条码位置，得到追溯效果；</a:t>
            </a:r>
            <a:endParaRPr lang="en-US" altLang="zh-CN" sz="1400" b="0" dirty="0">
              <a:solidFill>
                <a:schemeClr val="tx1"/>
              </a:solidFill>
              <a:latin typeface="微软雅黑" panose="020B0503020204020204" pitchFamily="34" charset="-122"/>
              <a:ea typeface="微软雅黑" panose="020B0503020204020204" pitchFamily="34" charset="-122"/>
            </a:endParaRPr>
          </a:p>
          <a:p>
            <a:endParaRPr lang="en-US" sz="1400" b="0" dirty="0">
              <a:solidFill>
                <a:schemeClr val="tx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
            </a:pPr>
            <a:r>
              <a:rPr lang="zh-CN" altLang="en-US" sz="1400" b="0" kern="0" dirty="0">
                <a:solidFill>
                  <a:schemeClr val="tx1"/>
                </a:solidFill>
                <a:latin typeface="微软雅黑" panose="020B0503020204020204" pitchFamily="34" charset="-122"/>
                <a:ea typeface="微软雅黑" panose="020B0503020204020204" pitchFamily="34" charset="-122"/>
              </a:rPr>
              <a:t>对</a:t>
            </a:r>
            <a:r>
              <a:rPr lang="zh-CN" altLang="en-US" sz="1400" b="0" kern="0" dirty="0">
                <a:solidFill>
                  <a:sysClr val="windowText" lastClr="000000"/>
                </a:solidFill>
                <a:latin typeface="微软雅黑" pitchFamily="34" charset="-122"/>
                <a:ea typeface="微软雅黑" pitchFamily="34" charset="-122"/>
              </a:rPr>
              <a:t>非关重件进行包装条码管理或者物料条码，追溯到</a:t>
            </a:r>
            <a:r>
              <a:rPr lang="zh-CN" altLang="en-US" sz="1400" b="0" kern="0" dirty="0" smtClean="0">
                <a:solidFill>
                  <a:sysClr val="windowText" lastClr="000000"/>
                </a:solidFill>
                <a:latin typeface="微软雅黑" pitchFamily="34" charset="-122"/>
                <a:ea typeface="微软雅黑" pitchFamily="34" charset="-122"/>
              </a:rPr>
              <a:t>批次；</a:t>
            </a:r>
            <a:endParaRPr kumimoji="1" lang="en-US" b="0" dirty="0">
              <a:solidFill>
                <a:srgbClr val="000000"/>
              </a:solidFill>
              <a:latin typeface="微软雅黑"/>
              <a:ea typeface="微软雅黑"/>
              <a:cs typeface="微软雅黑"/>
            </a:endParaRPr>
          </a:p>
        </p:txBody>
      </p:sp>
      <p:pic>
        <p:nvPicPr>
          <p:cNvPr id="29" name="图片 144">
            <a:extLst>
              <a:ext uri="{FF2B5EF4-FFF2-40B4-BE49-F238E27FC236}">
                <a16:creationId xmlns:a16="http://schemas.microsoft.com/office/drawing/2014/main" id="{66489D82-51B7-48C2-A0B7-E922623A90F6}"/>
              </a:ext>
            </a:extLst>
          </p:cNvPr>
          <p:cNvPicPr>
            <a:picLocks noChangeAspect="1"/>
          </p:cNvPicPr>
          <p:nvPr/>
        </p:nvPicPr>
        <p:blipFill>
          <a:blip r:embed="rId4" cstate="print"/>
          <a:stretch>
            <a:fillRect/>
          </a:stretch>
        </p:blipFill>
        <p:spPr>
          <a:xfrm>
            <a:off x="1457755" y="5369414"/>
            <a:ext cx="1308483" cy="1415598"/>
          </a:xfrm>
          <a:prstGeom prst="ellipse">
            <a:avLst/>
          </a:prstGeom>
          <a:ln>
            <a:noFill/>
          </a:ln>
          <a:effectLst>
            <a:softEdge rad="112500"/>
          </a:effectLst>
        </p:spPr>
      </p:pic>
      <p:pic>
        <p:nvPicPr>
          <p:cNvPr id="30" name="Picture 454">
            <a:extLst>
              <a:ext uri="{FF2B5EF4-FFF2-40B4-BE49-F238E27FC236}">
                <a16:creationId xmlns:a16="http://schemas.microsoft.com/office/drawing/2014/main" id="{A9021904-9C54-4066-A0A8-6DE6DD6274F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16746" y="5565519"/>
            <a:ext cx="1335205" cy="1023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下箭头 148">
            <a:extLst>
              <a:ext uri="{FF2B5EF4-FFF2-40B4-BE49-F238E27FC236}">
                <a16:creationId xmlns:a16="http://schemas.microsoft.com/office/drawing/2014/main" id="{1DC55D91-7A95-4131-A732-7FA06360FD06}"/>
              </a:ext>
            </a:extLst>
          </p:cNvPr>
          <p:cNvSpPr/>
          <p:nvPr/>
        </p:nvSpPr>
        <p:spPr bwMode="auto">
          <a:xfrm rot="18982868">
            <a:off x="1232253" y="4892874"/>
            <a:ext cx="476997" cy="609495"/>
          </a:xfrm>
          <a:prstGeom prst="downArrow">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5994" tIns="35994" rIns="35994" bIns="35994" numCol="1" spcCol="0" rtlCol="0" fromWordArt="0" anchor="ctr" anchorCtr="0" forceAA="0" compatLnSpc="1">
            <a:prstTxWarp prst="textNoShape">
              <a:avLst/>
            </a:prstTxWarp>
            <a:noAutofit/>
          </a:bodyPr>
          <a:lstStyle/>
          <a:p>
            <a:pPr algn="ctr">
              <a:lnSpc>
                <a:spcPct val="110000"/>
              </a:lnSpc>
            </a:pPr>
            <a:endParaRPr kumimoji="1" lang="zh-CN" altLang="en-US" sz="1000" b="0" dirty="0">
              <a:solidFill>
                <a:schemeClr val="tx1"/>
              </a:solidFill>
              <a:latin typeface="微软雅黑" pitchFamily="34" charset="-122"/>
              <a:ea typeface="微软雅黑" pitchFamily="34" charset="-122"/>
            </a:endParaRPr>
          </a:p>
        </p:txBody>
      </p:sp>
      <p:sp>
        <p:nvSpPr>
          <p:cNvPr id="38" name="下箭头 148">
            <a:extLst>
              <a:ext uri="{FF2B5EF4-FFF2-40B4-BE49-F238E27FC236}">
                <a16:creationId xmlns:a16="http://schemas.microsoft.com/office/drawing/2014/main" id="{17A04BF0-8755-4873-8EEC-FACB9A6B1C20}"/>
              </a:ext>
            </a:extLst>
          </p:cNvPr>
          <p:cNvSpPr/>
          <p:nvPr/>
        </p:nvSpPr>
        <p:spPr bwMode="auto">
          <a:xfrm rot="16200000">
            <a:off x="3159430" y="5772466"/>
            <a:ext cx="476997" cy="609495"/>
          </a:xfrm>
          <a:prstGeom prst="downArrow">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5994" tIns="35994" rIns="35994" bIns="35994" numCol="1" spcCol="0" rtlCol="0" fromWordArt="0" anchor="ctr" anchorCtr="0" forceAA="0" compatLnSpc="1">
            <a:prstTxWarp prst="textNoShape">
              <a:avLst/>
            </a:prstTxWarp>
            <a:noAutofit/>
          </a:bodyPr>
          <a:lstStyle/>
          <a:p>
            <a:pPr algn="ctr">
              <a:lnSpc>
                <a:spcPct val="110000"/>
              </a:lnSpc>
            </a:pPr>
            <a:endParaRPr kumimoji="1" lang="zh-CN" altLang="en-US" sz="1000" b="0" dirty="0">
              <a:solidFill>
                <a:schemeClr val="tx1"/>
              </a:solidFill>
              <a:latin typeface="微软雅黑" pitchFamily="34" charset="-122"/>
              <a:ea typeface="微软雅黑" pitchFamily="34" charset="-122"/>
            </a:endParaRPr>
          </a:p>
        </p:txBody>
      </p:sp>
      <p:sp>
        <p:nvSpPr>
          <p:cNvPr id="39" name="TextBox 43">
            <a:extLst>
              <a:ext uri="{FF2B5EF4-FFF2-40B4-BE49-F238E27FC236}">
                <a16:creationId xmlns:a16="http://schemas.microsoft.com/office/drawing/2014/main" id="{FB6445C0-5B13-4600-A160-E5BE17962C54}"/>
              </a:ext>
            </a:extLst>
          </p:cNvPr>
          <p:cNvSpPr txBox="1"/>
          <p:nvPr/>
        </p:nvSpPr>
        <p:spPr bwMode="auto">
          <a:xfrm>
            <a:off x="2131670" y="6533837"/>
            <a:ext cx="1457486" cy="276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ctr"/>
            <a:r>
              <a:rPr kumimoji="1" lang="zh-CN" altLang="en-US" dirty="0">
                <a:solidFill>
                  <a:srgbClr val="000000"/>
                </a:solidFill>
                <a:latin typeface="微软雅黑"/>
                <a:ea typeface="微软雅黑"/>
                <a:cs typeface="微软雅黑"/>
              </a:rPr>
              <a:t>扫描下架</a:t>
            </a:r>
          </a:p>
        </p:txBody>
      </p:sp>
      <p:sp>
        <p:nvSpPr>
          <p:cNvPr id="40" name="TextBox 43">
            <a:extLst>
              <a:ext uri="{FF2B5EF4-FFF2-40B4-BE49-F238E27FC236}">
                <a16:creationId xmlns:a16="http://schemas.microsoft.com/office/drawing/2014/main" id="{85887DA0-377D-431D-B3CE-695188005520}"/>
              </a:ext>
            </a:extLst>
          </p:cNvPr>
          <p:cNvSpPr txBox="1"/>
          <p:nvPr/>
        </p:nvSpPr>
        <p:spPr bwMode="auto">
          <a:xfrm>
            <a:off x="4953736" y="6493812"/>
            <a:ext cx="1457486" cy="276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ctr"/>
            <a:r>
              <a:rPr kumimoji="1" lang="zh-CN" altLang="en-US" dirty="0">
                <a:solidFill>
                  <a:srgbClr val="000000"/>
                </a:solidFill>
                <a:latin typeface="微软雅黑"/>
                <a:ea typeface="微软雅黑"/>
                <a:cs typeface="微软雅黑"/>
              </a:rPr>
              <a:t>拣配出库</a:t>
            </a:r>
          </a:p>
        </p:txBody>
      </p:sp>
      <p:sp>
        <p:nvSpPr>
          <p:cNvPr id="44" name="燕尾形 40">
            <a:extLst>
              <a:ext uri="{FF2B5EF4-FFF2-40B4-BE49-F238E27FC236}">
                <a16:creationId xmlns:a16="http://schemas.microsoft.com/office/drawing/2014/main" id="{143651A8-2157-4557-A062-52A2D0EBAEBD}"/>
              </a:ext>
            </a:extLst>
          </p:cNvPr>
          <p:cNvSpPr/>
          <p:nvPr/>
        </p:nvSpPr>
        <p:spPr bwMode="auto">
          <a:xfrm>
            <a:off x="6199760" y="161546"/>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pPr>
            <a:r>
              <a:rPr lang="en-US" altLang="zh-CN" sz="1000" kern="0" dirty="0">
                <a:solidFill>
                  <a:schemeClr val="bg1">
                    <a:lumMod val="65000"/>
                  </a:schemeClr>
                </a:solidFill>
                <a:latin typeface="微软雅黑" pitchFamily="34" charset="-122"/>
                <a:ea typeface="微软雅黑" pitchFamily="34" charset="-122"/>
              </a:rPr>
              <a:t>WM</a:t>
            </a:r>
            <a:r>
              <a:rPr lang="zh-CN" altLang="en-US" sz="1000" kern="0" dirty="0">
                <a:solidFill>
                  <a:schemeClr val="bg1">
                    <a:lumMod val="65000"/>
                  </a:schemeClr>
                </a:solidFill>
                <a:latin typeface="微软雅黑" pitchFamily="34" charset="-122"/>
                <a:ea typeface="微软雅黑" pitchFamily="34" charset="-122"/>
              </a:rPr>
              <a:t>应用</a:t>
            </a:r>
          </a:p>
        </p:txBody>
      </p:sp>
      <p:sp>
        <p:nvSpPr>
          <p:cNvPr id="45" name="燕尾形 40">
            <a:extLst>
              <a:ext uri="{FF2B5EF4-FFF2-40B4-BE49-F238E27FC236}">
                <a16:creationId xmlns:a16="http://schemas.microsoft.com/office/drawing/2014/main" id="{55A8B91B-6477-4F2A-86EF-0B1A56D18715}"/>
              </a:ext>
            </a:extLst>
          </p:cNvPr>
          <p:cNvSpPr/>
          <p:nvPr/>
        </p:nvSpPr>
        <p:spPr bwMode="auto">
          <a:xfrm>
            <a:off x="6895967" y="161546"/>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pPr>
            <a:r>
              <a:rPr lang="zh-CN" altLang="en-US" sz="1000" kern="0" dirty="0">
                <a:solidFill>
                  <a:schemeClr val="bg1">
                    <a:lumMod val="65000"/>
                  </a:schemeClr>
                </a:solidFill>
                <a:latin typeface="微软雅黑" pitchFamily="34" charset="-122"/>
                <a:ea typeface="微软雅黑" pitchFamily="34" charset="-122"/>
              </a:rPr>
              <a:t>配送专题</a:t>
            </a:r>
          </a:p>
        </p:txBody>
      </p:sp>
      <p:sp>
        <p:nvSpPr>
          <p:cNvPr id="46" name="燕尾形 40">
            <a:extLst>
              <a:ext uri="{FF2B5EF4-FFF2-40B4-BE49-F238E27FC236}">
                <a16:creationId xmlns:a16="http://schemas.microsoft.com/office/drawing/2014/main" id="{4E190AB9-1377-4C09-A685-A79ED904000C}"/>
              </a:ext>
            </a:extLst>
          </p:cNvPr>
          <p:cNvSpPr/>
          <p:nvPr/>
        </p:nvSpPr>
        <p:spPr bwMode="auto">
          <a:xfrm>
            <a:off x="7592174" y="161546"/>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pPr>
            <a:r>
              <a:rPr lang="zh-CN" altLang="en-US" sz="1000" kern="0" dirty="0">
                <a:solidFill>
                  <a:schemeClr val="bg1">
                    <a:lumMod val="65000"/>
                  </a:schemeClr>
                </a:solidFill>
                <a:latin typeface="微软雅黑" pitchFamily="34" charset="-122"/>
                <a:ea typeface="微软雅黑" pitchFamily="34" charset="-122"/>
              </a:rPr>
              <a:t>废料管理</a:t>
            </a:r>
          </a:p>
        </p:txBody>
      </p:sp>
      <p:sp>
        <p:nvSpPr>
          <p:cNvPr id="48" name="燕尾形 40">
            <a:extLst>
              <a:ext uri="{FF2B5EF4-FFF2-40B4-BE49-F238E27FC236}">
                <a16:creationId xmlns:a16="http://schemas.microsoft.com/office/drawing/2014/main" id="{C545D657-845E-428A-92E5-2B10EB389866}"/>
              </a:ext>
            </a:extLst>
          </p:cNvPr>
          <p:cNvSpPr/>
          <p:nvPr/>
        </p:nvSpPr>
        <p:spPr bwMode="auto">
          <a:xfrm>
            <a:off x="8315749" y="155734"/>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defRPr/>
            </a:pPr>
            <a:r>
              <a:rPr lang="zh-CN" altLang="en-US" sz="1000" kern="0" dirty="0" smtClean="0">
                <a:solidFill>
                  <a:schemeClr val="bg1">
                    <a:lumMod val="65000"/>
                  </a:schemeClr>
                </a:solidFill>
                <a:latin typeface="微软雅黑" pitchFamily="34" charset="-122"/>
                <a:ea typeface="微软雅黑" pitchFamily="34" charset="-122"/>
              </a:rPr>
              <a:t>零星领料</a:t>
            </a:r>
            <a:endParaRPr lang="zh-CN" altLang="en-US" sz="1000" kern="0" dirty="0">
              <a:solidFill>
                <a:schemeClr val="bg1">
                  <a:lumMod val="65000"/>
                </a:schemeClr>
              </a:solidFill>
              <a:latin typeface="微软雅黑" pitchFamily="34" charset="-122"/>
              <a:ea typeface="微软雅黑" pitchFamily="34" charset="-122"/>
            </a:endParaRPr>
          </a:p>
        </p:txBody>
      </p:sp>
      <p:sp>
        <p:nvSpPr>
          <p:cNvPr id="49" name="燕尾形 40">
            <a:extLst>
              <a:ext uri="{FF2B5EF4-FFF2-40B4-BE49-F238E27FC236}">
                <a16:creationId xmlns:a16="http://schemas.microsoft.com/office/drawing/2014/main" id="{C545D657-845E-428A-92E5-2B10EB389866}"/>
              </a:ext>
            </a:extLst>
          </p:cNvPr>
          <p:cNvSpPr/>
          <p:nvPr/>
        </p:nvSpPr>
        <p:spPr bwMode="auto">
          <a:xfrm>
            <a:off x="9039324" y="149922"/>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defRPr/>
            </a:pPr>
            <a:r>
              <a:rPr lang="zh-CN" altLang="en-US" sz="1000" kern="0" dirty="0" smtClean="0">
                <a:solidFill>
                  <a:schemeClr val="bg1">
                    <a:lumMod val="65000"/>
                  </a:schemeClr>
                </a:solidFill>
                <a:latin typeface="微软雅黑" pitchFamily="34" charset="-122"/>
                <a:ea typeface="微软雅黑" pitchFamily="34" charset="-122"/>
              </a:rPr>
              <a:t>盘点</a:t>
            </a:r>
            <a:endParaRPr lang="zh-CN" altLang="en-US" sz="1000" kern="0" dirty="0">
              <a:solidFill>
                <a:schemeClr val="bg1">
                  <a:lumMod val="6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7050498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72">
            <a:extLst>
              <a:ext uri="{FF2B5EF4-FFF2-40B4-BE49-F238E27FC236}">
                <a16:creationId xmlns:a16="http://schemas.microsoft.com/office/drawing/2014/main" id="{DD043449-291A-4962-AFBD-E9199EB5B480}"/>
              </a:ext>
            </a:extLst>
          </p:cNvPr>
          <p:cNvSpPr/>
          <p:nvPr/>
        </p:nvSpPr>
        <p:spPr bwMode="auto">
          <a:xfrm>
            <a:off x="2288081" y="3215431"/>
            <a:ext cx="1664218" cy="2996304"/>
          </a:xfrm>
          <a:prstGeom prst="rect">
            <a:avLst/>
          </a:prstGeom>
          <a:solidFill>
            <a:srgbClr val="FFFF00"/>
          </a:solidFill>
          <a:ln>
            <a:noFill/>
          </a:ln>
          <a:extLst/>
        </p:spPr>
        <p:style>
          <a:lnRef idx="0">
            <a:scrgbClr r="0" g="0" b="0"/>
          </a:lnRef>
          <a:fillRef idx="0">
            <a:scrgbClr r="0" g="0" b="0"/>
          </a:fillRef>
          <a:effectRef idx="0">
            <a:scrgbClr r="0" g="0" b="0"/>
          </a:effectRef>
          <a:fontRef idx="minor">
            <a:schemeClr val="lt1"/>
          </a:fontRef>
        </p:style>
        <p:txBody>
          <a:bodyPr rtlCol="0" anchor="t"/>
          <a:lstStyle/>
          <a:p>
            <a:r>
              <a:rPr lang="en-US" altLang="zh-CN" dirty="0">
                <a:solidFill>
                  <a:schemeClr val="tx1"/>
                </a:solidFill>
                <a:latin typeface="微软雅黑" panose="020B0503020204020204" pitchFamily="34" charset="-122"/>
                <a:ea typeface="微软雅黑" panose="020B0503020204020204" pitchFamily="34" charset="-122"/>
              </a:rPr>
              <a:t>NMAM</a:t>
            </a:r>
            <a:r>
              <a:rPr lang="zh-CN" altLang="en-US" dirty="0">
                <a:solidFill>
                  <a:schemeClr val="tx1"/>
                </a:solidFill>
                <a:latin typeface="微软雅黑" panose="020B0503020204020204" pitchFamily="34" charset="-122"/>
                <a:ea typeface="微软雅黑" panose="020B0503020204020204" pitchFamily="34" charset="-122"/>
              </a:rPr>
              <a:t>系统</a:t>
            </a:r>
          </a:p>
        </p:txBody>
      </p:sp>
      <p:sp>
        <p:nvSpPr>
          <p:cNvPr id="2" name="Title 1">
            <a:extLst>
              <a:ext uri="{FF2B5EF4-FFF2-40B4-BE49-F238E27FC236}">
                <a16:creationId xmlns:a16="http://schemas.microsoft.com/office/drawing/2014/main" id="{10FC4593-AAE0-4871-990F-DC9096BC65F2}"/>
              </a:ext>
            </a:extLst>
          </p:cNvPr>
          <p:cNvSpPr>
            <a:spLocks noGrp="1"/>
          </p:cNvSpPr>
          <p:nvPr>
            <p:ph type="title"/>
          </p:nvPr>
        </p:nvSpPr>
        <p:spPr>
          <a:xfrm>
            <a:off x="215900" y="593726"/>
            <a:ext cx="11760200" cy="432680"/>
          </a:xfrm>
        </p:spPr>
        <p:txBody>
          <a:bodyPr/>
          <a:lstStyle/>
          <a:p>
            <a:r>
              <a:rPr lang="zh-CN" altLang="en-US" dirty="0"/>
              <a:t>出入库流程涉及的条码应用：</a:t>
            </a:r>
            <a:endParaRPr lang="en-US" dirty="0"/>
          </a:p>
        </p:txBody>
      </p:sp>
      <p:sp>
        <p:nvSpPr>
          <p:cNvPr id="3" name="矩形 70">
            <a:extLst>
              <a:ext uri="{FF2B5EF4-FFF2-40B4-BE49-F238E27FC236}">
                <a16:creationId xmlns:a16="http://schemas.microsoft.com/office/drawing/2014/main" id="{FDCE6D21-C03A-482E-97F8-4C4990569EB7}"/>
              </a:ext>
            </a:extLst>
          </p:cNvPr>
          <p:cNvSpPr/>
          <p:nvPr/>
        </p:nvSpPr>
        <p:spPr bwMode="auto">
          <a:xfrm>
            <a:off x="215899" y="1396733"/>
            <a:ext cx="9003515" cy="1757085"/>
          </a:xfrm>
          <a:prstGeom prst="rect">
            <a:avLst/>
          </a:prstGeom>
          <a:solidFill>
            <a:schemeClr val="accent1">
              <a:lumMod val="40000"/>
              <a:lumOff val="60000"/>
            </a:schemeClr>
          </a:solidFill>
          <a:ln>
            <a:noFill/>
          </a:ln>
          <a:extLst/>
        </p:spPr>
        <p:style>
          <a:lnRef idx="0">
            <a:scrgbClr r="0" g="0" b="0"/>
          </a:lnRef>
          <a:fillRef idx="0">
            <a:scrgbClr r="0" g="0" b="0"/>
          </a:fillRef>
          <a:effectRef idx="0">
            <a:scrgbClr r="0" g="0" b="0"/>
          </a:effectRef>
          <a:fontRef idx="minor">
            <a:schemeClr val="lt1"/>
          </a:fontRef>
        </p:style>
        <p:txBody>
          <a:bodyPr rtlCol="0" anchor="t"/>
          <a:lstStyle/>
          <a:p>
            <a:r>
              <a:rPr lang="zh-CN" altLang="en-US" dirty="0">
                <a:solidFill>
                  <a:schemeClr val="tx1"/>
                </a:solidFill>
                <a:latin typeface="微软雅黑" panose="020B0503020204020204" pitchFamily="34" charset="-122"/>
                <a:ea typeface="微软雅黑" panose="020B0503020204020204" pitchFamily="34" charset="-122"/>
              </a:rPr>
              <a:t>入库业务</a:t>
            </a:r>
            <a:endParaRPr lang="en-US" altLang="zh-CN" dirty="0">
              <a:solidFill>
                <a:schemeClr val="tx1"/>
              </a:solidFill>
              <a:latin typeface="微软雅黑" panose="020B0503020204020204" pitchFamily="34" charset="-122"/>
              <a:ea typeface="微软雅黑" panose="020B0503020204020204" pitchFamily="34" charset="-122"/>
            </a:endParaRPr>
          </a:p>
          <a:p>
            <a:r>
              <a:rPr lang="en-US" altLang="zh-CN" dirty="0">
                <a:solidFill>
                  <a:schemeClr val="tx1"/>
                </a:solidFill>
                <a:latin typeface="微软雅黑" panose="020B0503020204020204" pitchFamily="34" charset="-122"/>
                <a:ea typeface="微软雅黑" panose="020B0503020204020204" pitchFamily="34" charset="-122"/>
              </a:rPr>
              <a:t>SAP</a:t>
            </a:r>
            <a:r>
              <a:rPr lang="zh-CN" altLang="en-US" dirty="0">
                <a:solidFill>
                  <a:schemeClr val="tx1"/>
                </a:solidFill>
                <a:latin typeface="微软雅黑" panose="020B0503020204020204" pitchFamily="34" charset="-122"/>
                <a:ea typeface="微软雅黑" panose="020B0503020204020204" pitchFamily="34" charset="-122"/>
              </a:rPr>
              <a:t>系统</a:t>
            </a:r>
          </a:p>
        </p:txBody>
      </p:sp>
      <p:sp>
        <p:nvSpPr>
          <p:cNvPr id="4" name="矩形 72">
            <a:extLst>
              <a:ext uri="{FF2B5EF4-FFF2-40B4-BE49-F238E27FC236}">
                <a16:creationId xmlns:a16="http://schemas.microsoft.com/office/drawing/2014/main" id="{43174C04-E639-4D76-A025-D5647BD1A947}"/>
              </a:ext>
            </a:extLst>
          </p:cNvPr>
          <p:cNvSpPr/>
          <p:nvPr/>
        </p:nvSpPr>
        <p:spPr bwMode="auto">
          <a:xfrm>
            <a:off x="215899" y="3215431"/>
            <a:ext cx="2025280" cy="2996304"/>
          </a:xfrm>
          <a:prstGeom prst="rect">
            <a:avLst/>
          </a:prstGeom>
          <a:solidFill>
            <a:schemeClr val="accent3">
              <a:lumMod val="60000"/>
              <a:lumOff val="40000"/>
            </a:schemeClr>
          </a:solidFill>
          <a:ln>
            <a:noFill/>
          </a:ln>
          <a:extLst/>
        </p:spPr>
        <p:style>
          <a:lnRef idx="0">
            <a:scrgbClr r="0" g="0" b="0"/>
          </a:lnRef>
          <a:fillRef idx="0">
            <a:scrgbClr r="0" g="0" b="0"/>
          </a:fillRef>
          <a:effectRef idx="0">
            <a:scrgbClr r="0" g="0" b="0"/>
          </a:effectRef>
          <a:fontRef idx="minor">
            <a:schemeClr val="lt1"/>
          </a:fontRef>
        </p:style>
        <p:txBody>
          <a:bodyPr rtlCol="0" anchor="t"/>
          <a:lstStyle/>
          <a:p>
            <a:r>
              <a:rPr lang="en-US" altLang="zh-CN" dirty="0">
                <a:solidFill>
                  <a:schemeClr val="tx1"/>
                </a:solidFill>
                <a:latin typeface="微软雅黑" panose="020B0503020204020204" pitchFamily="34" charset="-122"/>
                <a:ea typeface="微软雅黑" panose="020B0503020204020204" pitchFamily="34" charset="-122"/>
              </a:rPr>
              <a:t>GSP</a:t>
            </a:r>
            <a:r>
              <a:rPr lang="zh-CN" altLang="en-US" dirty="0">
                <a:solidFill>
                  <a:schemeClr val="tx1"/>
                </a:solidFill>
                <a:latin typeface="微软雅黑" panose="020B0503020204020204" pitchFamily="34" charset="-122"/>
                <a:ea typeface="微软雅黑" panose="020B0503020204020204" pitchFamily="34" charset="-122"/>
              </a:rPr>
              <a:t>系统</a:t>
            </a:r>
          </a:p>
        </p:txBody>
      </p:sp>
      <p:sp>
        <p:nvSpPr>
          <p:cNvPr id="5" name="矩形 73">
            <a:extLst>
              <a:ext uri="{FF2B5EF4-FFF2-40B4-BE49-F238E27FC236}">
                <a16:creationId xmlns:a16="http://schemas.microsoft.com/office/drawing/2014/main" id="{2E3457F7-1259-4DC1-9B30-B3003E85945D}"/>
              </a:ext>
            </a:extLst>
          </p:cNvPr>
          <p:cNvSpPr/>
          <p:nvPr/>
        </p:nvSpPr>
        <p:spPr bwMode="auto">
          <a:xfrm>
            <a:off x="717238" y="2200508"/>
            <a:ext cx="980031" cy="344829"/>
          </a:xfrm>
          <a:prstGeom prst="rect">
            <a:avLst/>
          </a:prstGeom>
          <a:ln/>
          <a:extLst/>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采购订单下达</a:t>
            </a:r>
          </a:p>
        </p:txBody>
      </p:sp>
      <p:sp>
        <p:nvSpPr>
          <p:cNvPr id="6" name="矩形 81">
            <a:extLst>
              <a:ext uri="{FF2B5EF4-FFF2-40B4-BE49-F238E27FC236}">
                <a16:creationId xmlns:a16="http://schemas.microsoft.com/office/drawing/2014/main" id="{E45C5F7F-160D-4071-918D-216899D58BCF}"/>
              </a:ext>
            </a:extLst>
          </p:cNvPr>
          <p:cNvSpPr/>
          <p:nvPr/>
        </p:nvSpPr>
        <p:spPr bwMode="auto">
          <a:xfrm>
            <a:off x="4259772" y="2200507"/>
            <a:ext cx="980031" cy="344829"/>
          </a:xfrm>
          <a:prstGeom prst="rect">
            <a:avLst/>
          </a:prstGeom>
          <a:ln/>
          <a:extLst/>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采购订单收货</a:t>
            </a:r>
          </a:p>
        </p:txBody>
      </p:sp>
      <p:sp>
        <p:nvSpPr>
          <p:cNvPr id="7" name="矩形 84">
            <a:extLst>
              <a:ext uri="{FF2B5EF4-FFF2-40B4-BE49-F238E27FC236}">
                <a16:creationId xmlns:a16="http://schemas.microsoft.com/office/drawing/2014/main" id="{F91181B3-991D-4815-A267-56F77477626D}"/>
              </a:ext>
            </a:extLst>
          </p:cNvPr>
          <p:cNvSpPr/>
          <p:nvPr/>
        </p:nvSpPr>
        <p:spPr bwMode="auto">
          <a:xfrm>
            <a:off x="3999201" y="3215431"/>
            <a:ext cx="5220214" cy="2996304"/>
          </a:xfrm>
          <a:prstGeom prst="rect">
            <a:avLst/>
          </a:prstGeom>
          <a:solidFill>
            <a:srgbClr val="16AE4A"/>
          </a:solidFill>
          <a:ln>
            <a:noFill/>
          </a:ln>
          <a:extLst/>
        </p:spPr>
        <p:style>
          <a:lnRef idx="0">
            <a:scrgbClr r="0" g="0" b="0"/>
          </a:lnRef>
          <a:fillRef idx="0">
            <a:scrgbClr r="0" g="0" b="0"/>
          </a:fillRef>
          <a:effectRef idx="0">
            <a:scrgbClr r="0" g="0" b="0"/>
          </a:effectRef>
          <a:fontRef idx="minor">
            <a:schemeClr val="lt1"/>
          </a:fontRef>
        </p:style>
        <p:txBody>
          <a:bodyPr rtlCol="0" anchor="t"/>
          <a:lstStyle/>
          <a:p>
            <a:r>
              <a:rPr lang="en-US" altLang="zh-CN" dirty="0">
                <a:solidFill>
                  <a:schemeClr val="tx1"/>
                </a:solidFill>
                <a:latin typeface="微软雅黑" panose="020B0503020204020204" pitchFamily="34" charset="-122"/>
                <a:ea typeface="微软雅黑" panose="020B0503020204020204" pitchFamily="34" charset="-122"/>
              </a:rPr>
              <a:t>BCP</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8" name="矩形 85">
            <a:extLst>
              <a:ext uri="{FF2B5EF4-FFF2-40B4-BE49-F238E27FC236}">
                <a16:creationId xmlns:a16="http://schemas.microsoft.com/office/drawing/2014/main" id="{AEDDB30A-638B-4F60-AEB0-389CC25C812D}"/>
              </a:ext>
            </a:extLst>
          </p:cNvPr>
          <p:cNvSpPr/>
          <p:nvPr/>
        </p:nvSpPr>
        <p:spPr bwMode="auto">
          <a:xfrm>
            <a:off x="4259772" y="5213843"/>
            <a:ext cx="980031" cy="344829"/>
          </a:xfrm>
          <a:prstGeom prst="rect">
            <a:avLst/>
          </a:prstGeom>
          <a:ln/>
          <a:extLst/>
        </p:spPr>
        <p:style>
          <a:lnRef idx="1">
            <a:schemeClr val="dk1"/>
          </a:lnRef>
          <a:fillRef idx="2">
            <a:schemeClr val="dk1"/>
          </a:fillRef>
          <a:effectRef idx="1">
            <a:schemeClr val="dk1"/>
          </a:effectRef>
          <a:fontRef idx="minor">
            <a:schemeClr val="dk1"/>
          </a:fontRef>
        </p:style>
        <p:txBody>
          <a:bodyPr rtlCol="0" anchor="ctr">
            <a:noAutofit/>
          </a:bodyPr>
          <a:lstStyle/>
          <a:p>
            <a:pPr algn="ctr"/>
            <a:r>
              <a:rPr lang="zh-CN" altLang="en-US" dirty="0">
                <a:latin typeface="微软雅黑" panose="020B0503020204020204" pitchFamily="34" charset="-122"/>
                <a:ea typeface="微软雅黑" panose="020B0503020204020204" pitchFamily="34" charset="-122"/>
              </a:rPr>
              <a:t>送货单扫描收货</a:t>
            </a:r>
            <a:endParaRPr lang="en-US" altLang="zh-CN" dirty="0">
              <a:latin typeface="微软雅黑" panose="020B0503020204020204" pitchFamily="34" charset="-122"/>
              <a:ea typeface="微软雅黑" panose="020B0503020204020204" pitchFamily="34" charset="-122"/>
            </a:endParaRPr>
          </a:p>
        </p:txBody>
      </p:sp>
      <p:cxnSp>
        <p:nvCxnSpPr>
          <p:cNvPr id="9" name="直接箭头连接符 86">
            <a:extLst>
              <a:ext uri="{FF2B5EF4-FFF2-40B4-BE49-F238E27FC236}">
                <a16:creationId xmlns:a16="http://schemas.microsoft.com/office/drawing/2014/main" id="{FAB18007-FCAA-40B7-95D9-CFC414165DAB}"/>
              </a:ext>
            </a:extLst>
          </p:cNvPr>
          <p:cNvCxnSpPr>
            <a:stCxn id="12" idx="3"/>
            <a:endCxn id="8" idx="1"/>
          </p:cNvCxnSpPr>
          <p:nvPr/>
        </p:nvCxnSpPr>
        <p:spPr bwMode="auto">
          <a:xfrm>
            <a:off x="1697269" y="5386258"/>
            <a:ext cx="2562503"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10" name="直接箭头连接符 87">
            <a:extLst>
              <a:ext uri="{FF2B5EF4-FFF2-40B4-BE49-F238E27FC236}">
                <a16:creationId xmlns:a16="http://schemas.microsoft.com/office/drawing/2014/main" id="{07D1AA7C-B73C-45A2-A9D6-B91C0AF7E54B}"/>
              </a:ext>
            </a:extLst>
          </p:cNvPr>
          <p:cNvCxnSpPr>
            <a:stCxn id="8" idx="0"/>
            <a:endCxn id="6" idx="2"/>
          </p:cNvCxnSpPr>
          <p:nvPr/>
        </p:nvCxnSpPr>
        <p:spPr bwMode="auto">
          <a:xfrm flipV="1">
            <a:off x="4749788" y="2545336"/>
            <a:ext cx="0" cy="2668507"/>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11" name="矩形 117">
            <a:extLst>
              <a:ext uri="{FF2B5EF4-FFF2-40B4-BE49-F238E27FC236}">
                <a16:creationId xmlns:a16="http://schemas.microsoft.com/office/drawing/2014/main" id="{E2AC82C0-BDA5-4E15-A6A3-38D2DFD4A77A}"/>
              </a:ext>
            </a:extLst>
          </p:cNvPr>
          <p:cNvSpPr/>
          <p:nvPr/>
        </p:nvSpPr>
        <p:spPr bwMode="auto">
          <a:xfrm>
            <a:off x="717238" y="4081741"/>
            <a:ext cx="980031" cy="344829"/>
          </a:xfrm>
          <a:prstGeom prst="rect">
            <a:avLst/>
          </a:prstGeom>
          <a:ln/>
          <a:extLst/>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采购订单发布</a:t>
            </a:r>
          </a:p>
        </p:txBody>
      </p:sp>
      <p:sp>
        <p:nvSpPr>
          <p:cNvPr id="12" name="矩形 118">
            <a:extLst>
              <a:ext uri="{FF2B5EF4-FFF2-40B4-BE49-F238E27FC236}">
                <a16:creationId xmlns:a16="http://schemas.microsoft.com/office/drawing/2014/main" id="{EF186F2C-EC3E-4F9A-8149-A1BDA404707A}"/>
              </a:ext>
            </a:extLst>
          </p:cNvPr>
          <p:cNvSpPr/>
          <p:nvPr/>
        </p:nvSpPr>
        <p:spPr bwMode="auto">
          <a:xfrm>
            <a:off x="717238" y="5213843"/>
            <a:ext cx="980031" cy="344829"/>
          </a:xfrm>
          <a:prstGeom prst="rect">
            <a:avLst/>
          </a:prstGeom>
          <a:ln/>
          <a:extLst/>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送货单创建</a:t>
            </a:r>
          </a:p>
        </p:txBody>
      </p:sp>
      <p:sp>
        <p:nvSpPr>
          <p:cNvPr id="13" name="矩形 119">
            <a:extLst>
              <a:ext uri="{FF2B5EF4-FFF2-40B4-BE49-F238E27FC236}">
                <a16:creationId xmlns:a16="http://schemas.microsoft.com/office/drawing/2014/main" id="{06A1456E-F049-452E-AFEE-71F4EE1389C1}"/>
              </a:ext>
            </a:extLst>
          </p:cNvPr>
          <p:cNvSpPr/>
          <p:nvPr/>
        </p:nvSpPr>
        <p:spPr bwMode="auto">
          <a:xfrm>
            <a:off x="738523" y="5721766"/>
            <a:ext cx="980031" cy="344829"/>
          </a:xfrm>
          <a:prstGeom prst="rect">
            <a:avLst/>
          </a:prstGeom>
          <a:ln/>
          <a:extLst/>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关重件钢印号维护打印</a:t>
            </a:r>
          </a:p>
        </p:txBody>
      </p:sp>
      <p:cxnSp>
        <p:nvCxnSpPr>
          <p:cNvPr id="14" name="直接箭头连接符 4">
            <a:extLst>
              <a:ext uri="{FF2B5EF4-FFF2-40B4-BE49-F238E27FC236}">
                <a16:creationId xmlns:a16="http://schemas.microsoft.com/office/drawing/2014/main" id="{32E07F03-DD33-4588-AABB-00B828E26587}"/>
              </a:ext>
            </a:extLst>
          </p:cNvPr>
          <p:cNvCxnSpPr>
            <a:stCxn id="5" idx="2"/>
            <a:endCxn id="11" idx="0"/>
          </p:cNvCxnSpPr>
          <p:nvPr/>
        </p:nvCxnSpPr>
        <p:spPr bwMode="auto">
          <a:xfrm>
            <a:off x="1207254" y="2545337"/>
            <a:ext cx="0" cy="1536404"/>
          </a:xfrm>
          <a:prstGeom prst="straightConnector1">
            <a:avLst/>
          </a:prstGeom>
          <a:solidFill>
            <a:schemeClr val="accent1"/>
          </a:solidFill>
          <a:ln w="12700" cap="flat" cmpd="sng" algn="ctr">
            <a:solidFill>
              <a:schemeClr val="tx2">
                <a:lumMod val="75000"/>
              </a:schemeClr>
            </a:solidFill>
            <a:prstDash val="solid"/>
            <a:round/>
            <a:headEnd type="none" w="med" len="med"/>
            <a:tailEnd type="triangle"/>
          </a:ln>
          <a:effectLst/>
        </p:spPr>
      </p:cxnSp>
      <p:cxnSp>
        <p:nvCxnSpPr>
          <p:cNvPr id="15" name="直接箭头连接符 6">
            <a:extLst>
              <a:ext uri="{FF2B5EF4-FFF2-40B4-BE49-F238E27FC236}">
                <a16:creationId xmlns:a16="http://schemas.microsoft.com/office/drawing/2014/main" id="{E577A9BF-685D-4079-9F37-5684B778E514}"/>
              </a:ext>
            </a:extLst>
          </p:cNvPr>
          <p:cNvCxnSpPr>
            <a:cxnSpLocks/>
            <a:stCxn id="11" idx="2"/>
            <a:endCxn id="12" idx="0"/>
          </p:cNvCxnSpPr>
          <p:nvPr/>
        </p:nvCxnSpPr>
        <p:spPr bwMode="auto">
          <a:xfrm>
            <a:off x="1207254" y="4426570"/>
            <a:ext cx="0" cy="787273"/>
          </a:xfrm>
          <a:prstGeom prst="straightConnector1">
            <a:avLst/>
          </a:prstGeom>
          <a:solidFill>
            <a:schemeClr val="accent1"/>
          </a:solidFill>
          <a:ln w="12700" cap="flat" cmpd="sng" algn="ctr">
            <a:solidFill>
              <a:schemeClr val="tx2">
                <a:lumMod val="75000"/>
              </a:schemeClr>
            </a:solidFill>
            <a:prstDash val="solid"/>
            <a:round/>
            <a:headEnd type="none" w="med" len="med"/>
            <a:tailEnd type="triangle"/>
          </a:ln>
          <a:effectLst/>
        </p:spPr>
      </p:cxnSp>
      <p:cxnSp>
        <p:nvCxnSpPr>
          <p:cNvPr id="16" name="肘形连接符 8">
            <a:extLst>
              <a:ext uri="{FF2B5EF4-FFF2-40B4-BE49-F238E27FC236}">
                <a16:creationId xmlns:a16="http://schemas.microsoft.com/office/drawing/2014/main" id="{E3B68850-3D90-4F65-B793-5F86893A87C6}"/>
              </a:ext>
            </a:extLst>
          </p:cNvPr>
          <p:cNvCxnSpPr>
            <a:cxnSpLocks/>
            <a:stCxn id="13" idx="3"/>
            <a:endCxn id="8" idx="1"/>
          </p:cNvCxnSpPr>
          <p:nvPr/>
        </p:nvCxnSpPr>
        <p:spPr bwMode="auto">
          <a:xfrm flipV="1">
            <a:off x="1718554" y="5386258"/>
            <a:ext cx="2541218" cy="507923"/>
          </a:xfrm>
          <a:prstGeom prst="bentConnector3">
            <a:avLst>
              <a:gd name="adj1" fmla="val 50000"/>
            </a:avLst>
          </a:prstGeom>
          <a:solidFill>
            <a:schemeClr val="accent1"/>
          </a:solidFill>
          <a:ln w="12700" cap="flat" cmpd="sng" algn="ctr">
            <a:solidFill>
              <a:schemeClr val="tx2">
                <a:lumMod val="75000"/>
              </a:schemeClr>
            </a:solidFill>
            <a:prstDash val="solid"/>
            <a:round/>
            <a:headEnd type="none" w="med" len="med"/>
            <a:tailEnd type="triangle"/>
          </a:ln>
          <a:effectLst/>
        </p:spPr>
      </p:cxnSp>
      <p:sp>
        <p:nvSpPr>
          <p:cNvPr id="17" name="矩形 81">
            <a:extLst>
              <a:ext uri="{FF2B5EF4-FFF2-40B4-BE49-F238E27FC236}">
                <a16:creationId xmlns:a16="http://schemas.microsoft.com/office/drawing/2014/main" id="{0BB87CB8-75B9-4611-91CC-438B415FC621}"/>
              </a:ext>
            </a:extLst>
          </p:cNvPr>
          <p:cNvSpPr/>
          <p:nvPr/>
        </p:nvSpPr>
        <p:spPr bwMode="auto">
          <a:xfrm>
            <a:off x="6647408" y="2200507"/>
            <a:ext cx="980031" cy="344829"/>
          </a:xfrm>
          <a:prstGeom prst="rect">
            <a:avLst/>
          </a:prstGeom>
          <a:ln/>
          <a:extLst/>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检验批</a:t>
            </a:r>
          </a:p>
        </p:txBody>
      </p:sp>
      <p:cxnSp>
        <p:nvCxnSpPr>
          <p:cNvPr id="18" name="直接箭头连接符 87">
            <a:extLst>
              <a:ext uri="{FF2B5EF4-FFF2-40B4-BE49-F238E27FC236}">
                <a16:creationId xmlns:a16="http://schemas.microsoft.com/office/drawing/2014/main" id="{132E500B-BD56-4AA1-8EE2-DF5D5ECF1C94}"/>
              </a:ext>
            </a:extLst>
          </p:cNvPr>
          <p:cNvCxnSpPr>
            <a:cxnSpLocks/>
            <a:stCxn id="6" idx="3"/>
            <a:endCxn id="17" idx="1"/>
          </p:cNvCxnSpPr>
          <p:nvPr/>
        </p:nvCxnSpPr>
        <p:spPr bwMode="auto">
          <a:xfrm>
            <a:off x="5239803" y="2372922"/>
            <a:ext cx="1407605"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19" name="矩形 85">
            <a:extLst>
              <a:ext uri="{FF2B5EF4-FFF2-40B4-BE49-F238E27FC236}">
                <a16:creationId xmlns:a16="http://schemas.microsoft.com/office/drawing/2014/main" id="{A751199B-56AD-4F18-8DE3-9A830D3C4EB5}"/>
              </a:ext>
            </a:extLst>
          </p:cNvPr>
          <p:cNvSpPr/>
          <p:nvPr/>
        </p:nvSpPr>
        <p:spPr bwMode="auto">
          <a:xfrm>
            <a:off x="7819127" y="4249224"/>
            <a:ext cx="980031" cy="344829"/>
          </a:xfrm>
          <a:prstGeom prst="rect">
            <a:avLst/>
          </a:prstGeom>
          <a:ln/>
          <a:extLst/>
        </p:spPr>
        <p:style>
          <a:lnRef idx="1">
            <a:schemeClr val="dk1"/>
          </a:lnRef>
          <a:fillRef idx="2">
            <a:schemeClr val="dk1"/>
          </a:fillRef>
          <a:effectRef idx="1">
            <a:schemeClr val="dk1"/>
          </a:effectRef>
          <a:fontRef idx="minor">
            <a:schemeClr val="dk1"/>
          </a:fontRef>
        </p:style>
        <p:txBody>
          <a:bodyPr rtlCol="0" anchor="ctr">
            <a:noAutofit/>
          </a:bodyPr>
          <a:lstStyle/>
          <a:p>
            <a:pPr algn="ctr"/>
            <a:r>
              <a:rPr lang="zh-CN" altLang="en-US" dirty="0">
                <a:latin typeface="微软雅黑" panose="020B0503020204020204" pitchFamily="34" charset="-122"/>
                <a:ea typeface="微软雅黑" panose="020B0503020204020204" pitchFamily="34" charset="-122"/>
              </a:rPr>
              <a:t>合格序列号采集并放行</a:t>
            </a:r>
            <a:endParaRPr lang="en-US" altLang="zh-CN" dirty="0">
              <a:latin typeface="微软雅黑" panose="020B0503020204020204" pitchFamily="34" charset="-122"/>
              <a:ea typeface="微软雅黑" panose="020B0503020204020204" pitchFamily="34" charset="-122"/>
            </a:endParaRPr>
          </a:p>
        </p:txBody>
      </p:sp>
      <p:sp>
        <p:nvSpPr>
          <p:cNvPr id="20" name="矩形 85">
            <a:extLst>
              <a:ext uri="{FF2B5EF4-FFF2-40B4-BE49-F238E27FC236}">
                <a16:creationId xmlns:a16="http://schemas.microsoft.com/office/drawing/2014/main" id="{2E8103CC-F059-4214-9253-735CC0A8A0F6}"/>
              </a:ext>
            </a:extLst>
          </p:cNvPr>
          <p:cNvSpPr/>
          <p:nvPr/>
        </p:nvSpPr>
        <p:spPr bwMode="auto">
          <a:xfrm>
            <a:off x="5647450" y="4249224"/>
            <a:ext cx="980031" cy="344829"/>
          </a:xfrm>
          <a:prstGeom prst="rect">
            <a:avLst/>
          </a:prstGeom>
          <a:ln/>
          <a:extLst/>
        </p:spPr>
        <p:style>
          <a:lnRef idx="1">
            <a:schemeClr val="dk1"/>
          </a:lnRef>
          <a:fillRef idx="2">
            <a:schemeClr val="dk1"/>
          </a:fillRef>
          <a:effectRef idx="1">
            <a:schemeClr val="dk1"/>
          </a:effectRef>
          <a:fontRef idx="minor">
            <a:schemeClr val="dk1"/>
          </a:fontRef>
        </p:style>
        <p:txBody>
          <a:bodyPr rtlCol="0" anchor="ctr">
            <a:noAutofit/>
          </a:bodyPr>
          <a:lstStyle/>
          <a:p>
            <a:pPr algn="ctr"/>
            <a:r>
              <a:rPr lang="zh-CN" altLang="en-US" dirty="0">
                <a:latin typeface="微软雅黑" panose="020B0503020204020204" pitchFamily="34" charset="-122"/>
                <a:ea typeface="微软雅黑" panose="020B0503020204020204" pitchFamily="34" charset="-122"/>
              </a:rPr>
              <a:t>质检判定不合格退货</a:t>
            </a:r>
            <a:endParaRPr lang="en-US" altLang="zh-CN" dirty="0">
              <a:latin typeface="微软雅黑" panose="020B0503020204020204" pitchFamily="34" charset="-122"/>
              <a:ea typeface="微软雅黑" panose="020B0503020204020204" pitchFamily="34" charset="-122"/>
            </a:endParaRPr>
          </a:p>
        </p:txBody>
      </p:sp>
      <p:sp>
        <p:nvSpPr>
          <p:cNvPr id="21" name="矩形 85">
            <a:extLst>
              <a:ext uri="{FF2B5EF4-FFF2-40B4-BE49-F238E27FC236}">
                <a16:creationId xmlns:a16="http://schemas.microsoft.com/office/drawing/2014/main" id="{4E0E504F-3F59-4678-B9F4-D1918E077CE2}"/>
              </a:ext>
            </a:extLst>
          </p:cNvPr>
          <p:cNvSpPr/>
          <p:nvPr/>
        </p:nvSpPr>
        <p:spPr bwMode="auto">
          <a:xfrm>
            <a:off x="5647979" y="5548025"/>
            <a:ext cx="980031" cy="344829"/>
          </a:xfrm>
          <a:prstGeom prst="rect">
            <a:avLst/>
          </a:prstGeom>
          <a:ln/>
          <a:extLst/>
        </p:spPr>
        <p:style>
          <a:lnRef idx="1">
            <a:schemeClr val="dk1"/>
          </a:lnRef>
          <a:fillRef idx="2">
            <a:schemeClr val="dk1"/>
          </a:fillRef>
          <a:effectRef idx="1">
            <a:schemeClr val="dk1"/>
          </a:effectRef>
          <a:fontRef idx="minor">
            <a:schemeClr val="dk1"/>
          </a:fontRef>
        </p:style>
        <p:txBody>
          <a:bodyPr rtlCol="0" anchor="ctr">
            <a:noAutofit/>
          </a:bodyPr>
          <a:lstStyle/>
          <a:p>
            <a:pPr algn="ctr"/>
            <a:r>
              <a:rPr lang="zh-CN" altLang="en-US" dirty="0">
                <a:latin typeface="微软雅黑" panose="020B0503020204020204" pitchFamily="34" charset="-122"/>
                <a:ea typeface="微软雅黑" panose="020B0503020204020204" pitchFamily="34" charset="-122"/>
              </a:rPr>
              <a:t>删除</a:t>
            </a:r>
            <a:r>
              <a:rPr lang="en-US" altLang="zh-CN" dirty="0">
                <a:latin typeface="微软雅黑" panose="020B0503020204020204" pitchFamily="34" charset="-122"/>
                <a:ea typeface="微软雅黑" panose="020B0503020204020204" pitchFamily="34" charset="-122"/>
              </a:rPr>
              <a:t>BCP</a:t>
            </a:r>
            <a:r>
              <a:rPr lang="zh-CN" altLang="en-US" dirty="0">
                <a:latin typeface="微软雅黑" panose="020B0503020204020204" pitchFamily="34" charset="-122"/>
                <a:ea typeface="微软雅黑" panose="020B0503020204020204" pitchFamily="34" charset="-122"/>
              </a:rPr>
              <a:t>序列号数据</a:t>
            </a:r>
            <a:endParaRPr lang="en-US" altLang="zh-CN" dirty="0">
              <a:latin typeface="微软雅黑" panose="020B0503020204020204" pitchFamily="34" charset="-122"/>
              <a:ea typeface="微软雅黑" panose="020B0503020204020204" pitchFamily="34" charset="-122"/>
            </a:endParaRPr>
          </a:p>
        </p:txBody>
      </p:sp>
      <p:sp>
        <p:nvSpPr>
          <p:cNvPr id="22" name="矩形 81">
            <a:extLst>
              <a:ext uri="{FF2B5EF4-FFF2-40B4-BE49-F238E27FC236}">
                <a16:creationId xmlns:a16="http://schemas.microsoft.com/office/drawing/2014/main" id="{32ECC83A-C7B2-4291-B21B-08B6CF6FA33D}"/>
              </a:ext>
            </a:extLst>
          </p:cNvPr>
          <p:cNvSpPr/>
          <p:nvPr/>
        </p:nvSpPr>
        <p:spPr bwMode="auto">
          <a:xfrm>
            <a:off x="7819127" y="2200507"/>
            <a:ext cx="980031" cy="344829"/>
          </a:xfrm>
          <a:prstGeom prst="rect">
            <a:avLst/>
          </a:prstGeom>
          <a:ln/>
          <a:extLst/>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latin typeface="微软雅黑" panose="020B0503020204020204" pitchFamily="34" charset="-122"/>
                <a:ea typeface="微软雅黑" panose="020B0503020204020204" pitchFamily="34" charset="-122"/>
              </a:rPr>
              <a:t>WM</a:t>
            </a:r>
            <a:r>
              <a:rPr lang="zh-CN" altLang="en-US" dirty="0">
                <a:latin typeface="微软雅黑" panose="020B0503020204020204" pitchFamily="34" charset="-122"/>
                <a:ea typeface="微软雅黑" panose="020B0503020204020204" pitchFamily="34" charset="-122"/>
              </a:rPr>
              <a:t>上架</a:t>
            </a:r>
          </a:p>
        </p:txBody>
      </p:sp>
      <p:cxnSp>
        <p:nvCxnSpPr>
          <p:cNvPr id="23" name="直接箭头连接符 87">
            <a:extLst>
              <a:ext uri="{FF2B5EF4-FFF2-40B4-BE49-F238E27FC236}">
                <a16:creationId xmlns:a16="http://schemas.microsoft.com/office/drawing/2014/main" id="{B146E5A2-A697-49B6-B15C-5B9BBAC40B4F}"/>
              </a:ext>
            </a:extLst>
          </p:cNvPr>
          <p:cNvCxnSpPr>
            <a:cxnSpLocks/>
            <a:stCxn id="19" idx="0"/>
            <a:endCxn id="22" idx="2"/>
          </p:cNvCxnSpPr>
          <p:nvPr/>
        </p:nvCxnSpPr>
        <p:spPr bwMode="auto">
          <a:xfrm flipV="1">
            <a:off x="8309143" y="2545336"/>
            <a:ext cx="0" cy="1703888"/>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26" name="Straight Arrow Connector 25">
            <a:extLst>
              <a:ext uri="{FF2B5EF4-FFF2-40B4-BE49-F238E27FC236}">
                <a16:creationId xmlns:a16="http://schemas.microsoft.com/office/drawing/2014/main" id="{879EFAF1-F032-419A-A3ED-EECB0DF45AE8}"/>
              </a:ext>
            </a:extLst>
          </p:cNvPr>
          <p:cNvCxnSpPr>
            <a:stCxn id="20" idx="2"/>
            <a:endCxn id="21" idx="0"/>
          </p:cNvCxnSpPr>
          <p:nvPr/>
        </p:nvCxnSpPr>
        <p:spPr bwMode="auto">
          <a:xfrm>
            <a:off x="6137466" y="4594053"/>
            <a:ext cx="529" cy="953972"/>
          </a:xfrm>
          <a:prstGeom prst="straightConnector1">
            <a:avLst/>
          </a:prstGeom>
          <a:solidFill>
            <a:schemeClr val="accent1"/>
          </a:solidFill>
          <a:ln w="19050" cap="flat" cmpd="sng" algn="ctr">
            <a:solidFill>
              <a:schemeClr val="tx2">
                <a:lumMod val="75000"/>
              </a:schemeClr>
            </a:solidFill>
            <a:prstDash val="solid"/>
            <a:round/>
            <a:headEnd type="none" w="med" len="med"/>
            <a:tailEnd type="triangle"/>
          </a:ln>
          <a:effectLst/>
        </p:spPr>
      </p:cxnSp>
      <p:cxnSp>
        <p:nvCxnSpPr>
          <p:cNvPr id="44" name="Connector: Elbow 43">
            <a:extLst>
              <a:ext uri="{FF2B5EF4-FFF2-40B4-BE49-F238E27FC236}">
                <a16:creationId xmlns:a16="http://schemas.microsoft.com/office/drawing/2014/main" id="{69FE85C1-82B2-4354-A608-FB405B188BE8}"/>
              </a:ext>
            </a:extLst>
          </p:cNvPr>
          <p:cNvCxnSpPr>
            <a:stCxn id="17" idx="2"/>
            <a:endCxn id="20" idx="3"/>
          </p:cNvCxnSpPr>
          <p:nvPr/>
        </p:nvCxnSpPr>
        <p:spPr bwMode="auto">
          <a:xfrm rot="5400000">
            <a:off x="5944302" y="3228516"/>
            <a:ext cx="1876303" cy="509943"/>
          </a:xfrm>
          <a:prstGeom prst="bentConnector2">
            <a:avLst/>
          </a:prstGeom>
          <a:solidFill>
            <a:schemeClr val="accent1"/>
          </a:solidFill>
          <a:ln w="9525" cap="flat" cmpd="sng" algn="ctr">
            <a:solidFill>
              <a:schemeClr val="accent1">
                <a:lumMod val="75000"/>
              </a:schemeClr>
            </a:solidFill>
            <a:prstDash val="solid"/>
            <a:round/>
            <a:headEnd type="none" w="med" len="med"/>
            <a:tailEnd type="triangle"/>
          </a:ln>
          <a:effectLst/>
        </p:spPr>
      </p:cxnSp>
      <p:cxnSp>
        <p:nvCxnSpPr>
          <p:cNvPr id="46" name="Connector: Elbow 45">
            <a:extLst>
              <a:ext uri="{FF2B5EF4-FFF2-40B4-BE49-F238E27FC236}">
                <a16:creationId xmlns:a16="http://schemas.microsoft.com/office/drawing/2014/main" id="{F28A5D3F-B5B3-4BF2-84B6-D11513118B60}"/>
              </a:ext>
            </a:extLst>
          </p:cNvPr>
          <p:cNvCxnSpPr>
            <a:cxnSpLocks/>
            <a:stCxn id="17" idx="2"/>
            <a:endCxn id="19" idx="1"/>
          </p:cNvCxnSpPr>
          <p:nvPr/>
        </p:nvCxnSpPr>
        <p:spPr bwMode="auto">
          <a:xfrm rot="16200000" flipH="1">
            <a:off x="6540124" y="3142635"/>
            <a:ext cx="1876303" cy="681703"/>
          </a:xfrm>
          <a:prstGeom prst="bentConnector2">
            <a:avLst/>
          </a:prstGeom>
          <a:solidFill>
            <a:schemeClr val="accent1"/>
          </a:solidFill>
          <a:ln w="9525" cap="flat" cmpd="sng" algn="ctr">
            <a:solidFill>
              <a:schemeClr val="accent1">
                <a:lumMod val="75000"/>
              </a:schemeClr>
            </a:solidFill>
            <a:prstDash val="solid"/>
            <a:round/>
            <a:headEnd type="none" w="med" len="med"/>
            <a:tailEnd type="triangle"/>
          </a:ln>
          <a:effectLst/>
        </p:spPr>
      </p:cxnSp>
      <p:sp>
        <p:nvSpPr>
          <p:cNvPr id="32" name="燕尾形 40">
            <a:extLst>
              <a:ext uri="{FF2B5EF4-FFF2-40B4-BE49-F238E27FC236}">
                <a16:creationId xmlns:a16="http://schemas.microsoft.com/office/drawing/2014/main" id="{79C16127-7EEF-4211-94E5-86727BB93EE8}"/>
              </a:ext>
            </a:extLst>
          </p:cNvPr>
          <p:cNvSpPr/>
          <p:nvPr/>
        </p:nvSpPr>
        <p:spPr bwMode="auto">
          <a:xfrm>
            <a:off x="5473224" y="167859"/>
            <a:ext cx="828000" cy="324000"/>
          </a:xfrm>
          <a:prstGeom prst="chevron">
            <a:avLst>
              <a:gd name="adj" fmla="val 36455"/>
            </a:avLst>
          </a:prstGeom>
          <a:solidFill>
            <a:srgbClr val="7889FB"/>
          </a:solidFill>
          <a:ln w="12700" algn="ctr">
            <a:solidFill>
              <a:srgbClr val="000000"/>
            </a:solidFill>
            <a:miter lim="800000"/>
            <a:headEnd/>
            <a:tailEnd/>
          </a:ln>
        </p:spPr>
        <p:txBody>
          <a:bodyPr wrap="none" tIns="72000" anchor="ctr"/>
          <a:lstStyle/>
          <a:p>
            <a:pPr algn="ctr" fontAlgn="auto">
              <a:lnSpc>
                <a:spcPct val="90000"/>
              </a:lnSpc>
              <a:spcBef>
                <a:spcPct val="20000"/>
              </a:spcBef>
              <a:spcAft>
                <a:spcPts val="0"/>
              </a:spcAft>
              <a:buClr>
                <a:srgbClr val="000000"/>
              </a:buClr>
            </a:pPr>
            <a:r>
              <a:rPr lang="zh-CN" altLang="en-US" sz="1000" kern="0" dirty="0">
                <a:latin typeface="微软雅黑" pitchFamily="34" charset="-122"/>
                <a:ea typeface="微软雅黑" pitchFamily="34" charset="-122"/>
              </a:rPr>
              <a:t>条码应用</a:t>
            </a:r>
            <a:r>
              <a:rPr lang="en-US" altLang="zh-CN" sz="1000" kern="0" dirty="0">
                <a:latin typeface="微软雅黑" pitchFamily="34" charset="-122"/>
                <a:ea typeface="微软雅黑" pitchFamily="34" charset="-122"/>
              </a:rPr>
              <a:t>	</a:t>
            </a:r>
            <a:endParaRPr lang="zh-CN" altLang="en-US" sz="1000" kern="0" dirty="0">
              <a:latin typeface="微软雅黑" pitchFamily="34" charset="-122"/>
              <a:ea typeface="微软雅黑" pitchFamily="34" charset="-122"/>
            </a:endParaRPr>
          </a:p>
        </p:txBody>
      </p:sp>
      <p:sp>
        <p:nvSpPr>
          <p:cNvPr id="33" name="燕尾形 40">
            <a:extLst>
              <a:ext uri="{FF2B5EF4-FFF2-40B4-BE49-F238E27FC236}">
                <a16:creationId xmlns:a16="http://schemas.microsoft.com/office/drawing/2014/main" id="{86ECA48D-C8DD-4E6F-B2EA-E86148BD1B12}"/>
              </a:ext>
            </a:extLst>
          </p:cNvPr>
          <p:cNvSpPr/>
          <p:nvPr/>
        </p:nvSpPr>
        <p:spPr bwMode="auto">
          <a:xfrm>
            <a:off x="6169431"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pPr>
            <a:r>
              <a:rPr lang="en-US" altLang="zh-CN" sz="1000" kern="0" dirty="0">
                <a:solidFill>
                  <a:schemeClr val="bg1">
                    <a:lumMod val="65000"/>
                  </a:schemeClr>
                </a:solidFill>
                <a:latin typeface="微软雅黑" pitchFamily="34" charset="-122"/>
                <a:ea typeface="微软雅黑" pitchFamily="34" charset="-122"/>
              </a:rPr>
              <a:t>WM</a:t>
            </a:r>
            <a:r>
              <a:rPr lang="zh-CN" altLang="en-US" sz="1000" kern="0" dirty="0">
                <a:solidFill>
                  <a:schemeClr val="bg1">
                    <a:lumMod val="65000"/>
                  </a:schemeClr>
                </a:solidFill>
                <a:latin typeface="微软雅黑" pitchFamily="34" charset="-122"/>
                <a:ea typeface="微软雅黑" pitchFamily="34" charset="-122"/>
              </a:rPr>
              <a:t>应用</a:t>
            </a:r>
          </a:p>
        </p:txBody>
      </p:sp>
      <p:sp>
        <p:nvSpPr>
          <p:cNvPr id="34" name="燕尾形 40">
            <a:extLst>
              <a:ext uri="{FF2B5EF4-FFF2-40B4-BE49-F238E27FC236}">
                <a16:creationId xmlns:a16="http://schemas.microsoft.com/office/drawing/2014/main" id="{0B5ECE6F-01C6-4633-9AAE-F493F7B0B1DE}"/>
              </a:ext>
            </a:extLst>
          </p:cNvPr>
          <p:cNvSpPr/>
          <p:nvPr/>
        </p:nvSpPr>
        <p:spPr bwMode="auto">
          <a:xfrm>
            <a:off x="6865638"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defRPr/>
            </a:pPr>
            <a:r>
              <a:rPr lang="zh-CN" altLang="en-US" sz="1000" kern="0" dirty="0">
                <a:solidFill>
                  <a:schemeClr val="bg1">
                    <a:lumMod val="65000"/>
                  </a:schemeClr>
                </a:solidFill>
                <a:latin typeface="微软雅黑" pitchFamily="34" charset="-122"/>
                <a:ea typeface="微软雅黑" pitchFamily="34" charset="-122"/>
              </a:rPr>
              <a:t>配送专题</a:t>
            </a:r>
          </a:p>
        </p:txBody>
      </p:sp>
      <p:sp>
        <p:nvSpPr>
          <p:cNvPr id="35" name="燕尾形 40">
            <a:extLst>
              <a:ext uri="{FF2B5EF4-FFF2-40B4-BE49-F238E27FC236}">
                <a16:creationId xmlns:a16="http://schemas.microsoft.com/office/drawing/2014/main" id="{328F1153-0552-40E8-96E7-77DD8F467B2C}"/>
              </a:ext>
            </a:extLst>
          </p:cNvPr>
          <p:cNvSpPr/>
          <p:nvPr/>
        </p:nvSpPr>
        <p:spPr bwMode="auto">
          <a:xfrm>
            <a:off x="7561845"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defRPr/>
            </a:pPr>
            <a:r>
              <a:rPr lang="zh-CN" altLang="en-US" sz="1000" kern="0" dirty="0">
                <a:solidFill>
                  <a:schemeClr val="bg1">
                    <a:lumMod val="65000"/>
                  </a:schemeClr>
                </a:solidFill>
                <a:latin typeface="微软雅黑" pitchFamily="34" charset="-122"/>
                <a:ea typeface="微软雅黑" pitchFamily="34" charset="-122"/>
              </a:rPr>
              <a:t>废料管理</a:t>
            </a:r>
          </a:p>
        </p:txBody>
      </p:sp>
      <p:sp>
        <p:nvSpPr>
          <p:cNvPr id="37" name="文本框 101">
            <a:extLst>
              <a:ext uri="{FF2B5EF4-FFF2-40B4-BE49-F238E27FC236}">
                <a16:creationId xmlns:a16="http://schemas.microsoft.com/office/drawing/2014/main" id="{A474F90D-99AF-4C61-9C36-A40D60A61E99}"/>
              </a:ext>
            </a:extLst>
          </p:cNvPr>
          <p:cNvSpPr txBox="1"/>
          <p:nvPr/>
        </p:nvSpPr>
        <p:spPr bwMode="auto">
          <a:xfrm>
            <a:off x="1057837" y="6311153"/>
            <a:ext cx="69587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kumimoji="1" lang="zh-CN" altLang="en-US" b="0" dirty="0">
                <a:solidFill>
                  <a:srgbClr val="000000"/>
                </a:solidFill>
                <a:latin typeface="微软雅黑"/>
                <a:ea typeface="微软雅黑"/>
                <a:cs typeface="微软雅黑"/>
              </a:rPr>
              <a:t>图示：</a:t>
            </a:r>
          </a:p>
        </p:txBody>
      </p:sp>
      <p:sp>
        <p:nvSpPr>
          <p:cNvPr id="38" name="圆角矩形 9">
            <a:extLst>
              <a:ext uri="{FF2B5EF4-FFF2-40B4-BE49-F238E27FC236}">
                <a16:creationId xmlns:a16="http://schemas.microsoft.com/office/drawing/2014/main" id="{43C888FC-D17B-4716-9AF4-AC1FD25164EA}"/>
              </a:ext>
            </a:extLst>
          </p:cNvPr>
          <p:cNvSpPr/>
          <p:nvPr/>
        </p:nvSpPr>
        <p:spPr bwMode="auto">
          <a:xfrm>
            <a:off x="1661241" y="6386732"/>
            <a:ext cx="579938" cy="203685"/>
          </a:xfrm>
          <a:prstGeom prst="roundRect">
            <a:avLst/>
          </a:prstGeom>
          <a:solidFill>
            <a:schemeClr val="tx2">
              <a:lumMod val="20000"/>
              <a:lumOff val="8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b="0" dirty="0">
                <a:solidFill>
                  <a:prstClr val="black"/>
                </a:solidFill>
                <a:latin typeface="微软雅黑" panose="020B0503020204020204" pitchFamily="34" charset="-122"/>
                <a:ea typeface="微软雅黑" panose="020B0503020204020204" pitchFamily="34" charset="-122"/>
              </a:rPr>
              <a:t>SAP</a:t>
            </a:r>
            <a:endParaRPr kumimoji="1" lang="zh-CN" altLang="en-US" b="0" dirty="0">
              <a:solidFill>
                <a:prstClr val="black"/>
              </a:solidFill>
              <a:latin typeface="微软雅黑" panose="020B0503020204020204" pitchFamily="34" charset="-122"/>
              <a:ea typeface="微软雅黑" panose="020B0503020204020204" pitchFamily="34" charset="-122"/>
            </a:endParaRPr>
          </a:p>
        </p:txBody>
      </p:sp>
      <p:sp>
        <p:nvSpPr>
          <p:cNvPr id="39" name="圆角矩形 9">
            <a:extLst>
              <a:ext uri="{FF2B5EF4-FFF2-40B4-BE49-F238E27FC236}">
                <a16:creationId xmlns:a16="http://schemas.microsoft.com/office/drawing/2014/main" id="{4C12D17B-B04D-4A20-9EFA-3D60DF928DED}"/>
              </a:ext>
            </a:extLst>
          </p:cNvPr>
          <p:cNvSpPr/>
          <p:nvPr/>
        </p:nvSpPr>
        <p:spPr bwMode="auto">
          <a:xfrm>
            <a:off x="2357120" y="6386007"/>
            <a:ext cx="579938" cy="203685"/>
          </a:xfrm>
          <a:prstGeom prst="roundRect">
            <a:avLst/>
          </a:prstGeom>
          <a:solidFill>
            <a:schemeClr val="accent3">
              <a:lumMod val="60000"/>
              <a:lumOff val="40000"/>
            </a:schemeClr>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b="0" dirty="0">
                <a:solidFill>
                  <a:prstClr val="black"/>
                </a:solidFill>
                <a:latin typeface="微软雅黑" panose="020B0503020204020204" pitchFamily="34" charset="-122"/>
                <a:ea typeface="微软雅黑" panose="020B0503020204020204" pitchFamily="34" charset="-122"/>
              </a:rPr>
              <a:t>GSP</a:t>
            </a:r>
            <a:endParaRPr kumimoji="1" lang="zh-CN" altLang="en-US" b="0" dirty="0">
              <a:solidFill>
                <a:prstClr val="black"/>
              </a:solidFill>
              <a:latin typeface="微软雅黑" panose="020B0503020204020204" pitchFamily="34" charset="-122"/>
              <a:ea typeface="微软雅黑" panose="020B0503020204020204" pitchFamily="34" charset="-122"/>
            </a:endParaRPr>
          </a:p>
        </p:txBody>
      </p:sp>
      <p:sp>
        <p:nvSpPr>
          <p:cNvPr id="41" name="圆角矩形 9">
            <a:extLst>
              <a:ext uri="{FF2B5EF4-FFF2-40B4-BE49-F238E27FC236}">
                <a16:creationId xmlns:a16="http://schemas.microsoft.com/office/drawing/2014/main" id="{8E8A3B9C-5372-4FCD-A0E1-7EEEDC3EEADB}"/>
              </a:ext>
            </a:extLst>
          </p:cNvPr>
          <p:cNvSpPr/>
          <p:nvPr/>
        </p:nvSpPr>
        <p:spPr bwMode="auto">
          <a:xfrm>
            <a:off x="3100020" y="6382873"/>
            <a:ext cx="579938" cy="203685"/>
          </a:xfrm>
          <a:prstGeom prst="roundRect">
            <a:avLst/>
          </a:prstGeom>
          <a:solidFill>
            <a:srgbClr val="16AE4A"/>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b="0" dirty="0">
                <a:solidFill>
                  <a:prstClr val="black"/>
                </a:solidFill>
                <a:latin typeface="微软雅黑" panose="020B0503020204020204" pitchFamily="34" charset="-122"/>
                <a:ea typeface="微软雅黑" panose="020B0503020204020204" pitchFamily="34" charset="-122"/>
              </a:rPr>
              <a:t>BCP</a:t>
            </a:r>
            <a:endParaRPr kumimoji="1" lang="zh-CN" altLang="en-US" b="0" dirty="0">
              <a:solidFill>
                <a:prstClr val="black"/>
              </a:solidFill>
              <a:latin typeface="微软雅黑" panose="020B0503020204020204" pitchFamily="34" charset="-122"/>
              <a:ea typeface="微软雅黑" panose="020B0503020204020204" pitchFamily="34" charset="-122"/>
            </a:endParaRPr>
          </a:p>
        </p:txBody>
      </p:sp>
      <p:sp>
        <p:nvSpPr>
          <p:cNvPr id="42" name="圆角矩形 9">
            <a:extLst>
              <a:ext uri="{FF2B5EF4-FFF2-40B4-BE49-F238E27FC236}">
                <a16:creationId xmlns:a16="http://schemas.microsoft.com/office/drawing/2014/main" id="{14F1592E-12C3-4A14-93EB-52EEB8CD815C}"/>
              </a:ext>
            </a:extLst>
          </p:cNvPr>
          <p:cNvSpPr/>
          <p:nvPr/>
        </p:nvSpPr>
        <p:spPr bwMode="auto">
          <a:xfrm>
            <a:off x="4553310" y="6382581"/>
            <a:ext cx="579938" cy="203685"/>
          </a:xfrm>
          <a:prstGeom prst="roundRect">
            <a:avLst/>
          </a:prstGeom>
          <a:no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b="0" dirty="0">
                <a:solidFill>
                  <a:prstClr val="black"/>
                </a:solidFill>
                <a:latin typeface="微软雅黑" panose="020B0503020204020204" pitchFamily="34" charset="-122"/>
                <a:ea typeface="微软雅黑" panose="020B0503020204020204" pitchFamily="34" charset="-122"/>
              </a:rPr>
              <a:t>系统外</a:t>
            </a:r>
          </a:p>
        </p:txBody>
      </p:sp>
      <p:sp>
        <p:nvSpPr>
          <p:cNvPr id="43" name="圆角矩形 9">
            <a:extLst>
              <a:ext uri="{FF2B5EF4-FFF2-40B4-BE49-F238E27FC236}">
                <a16:creationId xmlns:a16="http://schemas.microsoft.com/office/drawing/2014/main" id="{671413D0-E200-4B66-B051-FCE2D4517F78}"/>
              </a:ext>
            </a:extLst>
          </p:cNvPr>
          <p:cNvSpPr/>
          <p:nvPr/>
        </p:nvSpPr>
        <p:spPr bwMode="auto">
          <a:xfrm>
            <a:off x="3795899" y="6382581"/>
            <a:ext cx="641470" cy="203685"/>
          </a:xfrm>
          <a:prstGeom prst="roundRect">
            <a:avLst/>
          </a:prstGeom>
          <a:solidFill>
            <a:srgbClr val="FFFF00"/>
          </a:solidFill>
          <a:ln w="19050" cmpd="sng">
            <a:solidFill>
              <a:schemeClr val="tx2">
                <a:lumMod val="75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en-US" altLang="zh-CN" b="0" dirty="0">
                <a:solidFill>
                  <a:prstClr val="black"/>
                </a:solidFill>
                <a:latin typeface="微软雅黑" panose="020B0503020204020204" pitchFamily="34" charset="-122"/>
                <a:ea typeface="微软雅黑" panose="020B0503020204020204" pitchFamily="34" charset="-122"/>
              </a:rPr>
              <a:t>NMAM</a:t>
            </a:r>
            <a:endParaRPr kumimoji="1" lang="zh-CN" altLang="en-US" b="0" dirty="0">
              <a:solidFill>
                <a:prstClr val="black"/>
              </a:solidFill>
              <a:latin typeface="微软雅黑" panose="020B0503020204020204" pitchFamily="34" charset="-122"/>
              <a:ea typeface="微软雅黑" panose="020B0503020204020204" pitchFamily="34" charset="-122"/>
            </a:endParaRPr>
          </a:p>
        </p:txBody>
      </p:sp>
      <p:sp>
        <p:nvSpPr>
          <p:cNvPr id="49" name="矩形 73">
            <a:extLst>
              <a:ext uri="{FF2B5EF4-FFF2-40B4-BE49-F238E27FC236}">
                <a16:creationId xmlns:a16="http://schemas.microsoft.com/office/drawing/2014/main" id="{219068D5-C40D-4C8B-8A2C-ABA180A11E57}"/>
              </a:ext>
            </a:extLst>
          </p:cNvPr>
          <p:cNvSpPr/>
          <p:nvPr/>
        </p:nvSpPr>
        <p:spPr bwMode="auto">
          <a:xfrm>
            <a:off x="2653919" y="4076809"/>
            <a:ext cx="980031" cy="344829"/>
          </a:xfrm>
          <a:prstGeom prst="rect">
            <a:avLst/>
          </a:prstGeom>
          <a:ln/>
          <a:extLst/>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入门单预约</a:t>
            </a:r>
          </a:p>
        </p:txBody>
      </p:sp>
      <p:cxnSp>
        <p:nvCxnSpPr>
          <p:cNvPr id="53" name="Straight Arrow Connector 52">
            <a:extLst>
              <a:ext uri="{FF2B5EF4-FFF2-40B4-BE49-F238E27FC236}">
                <a16:creationId xmlns:a16="http://schemas.microsoft.com/office/drawing/2014/main" id="{C25D63C2-B443-49E7-AE7E-96FD530177A6}"/>
              </a:ext>
            </a:extLst>
          </p:cNvPr>
          <p:cNvCxnSpPr>
            <a:stCxn id="11" idx="3"/>
            <a:endCxn id="49" idx="1"/>
          </p:cNvCxnSpPr>
          <p:nvPr/>
        </p:nvCxnSpPr>
        <p:spPr bwMode="auto">
          <a:xfrm flipV="1">
            <a:off x="1697269" y="4249224"/>
            <a:ext cx="956650" cy="4932"/>
          </a:xfrm>
          <a:prstGeom prst="straightConnector1">
            <a:avLst/>
          </a:prstGeom>
          <a:solidFill>
            <a:schemeClr val="accent1"/>
          </a:solidFill>
          <a:ln w="9525" cap="flat" cmpd="sng" algn="ctr">
            <a:solidFill>
              <a:schemeClr val="accent1">
                <a:lumMod val="75000"/>
              </a:schemeClr>
            </a:solidFill>
            <a:prstDash val="solid"/>
            <a:round/>
            <a:headEnd type="none" w="med" len="med"/>
            <a:tailEnd type="triangle"/>
          </a:ln>
          <a:effectLst/>
        </p:spPr>
      </p:cxnSp>
      <p:sp>
        <p:nvSpPr>
          <p:cNvPr id="45" name="矩形 70">
            <a:extLst>
              <a:ext uri="{FF2B5EF4-FFF2-40B4-BE49-F238E27FC236}">
                <a16:creationId xmlns:a16="http://schemas.microsoft.com/office/drawing/2014/main" id="{F424315A-A3E8-4375-A835-A84785C530D5}"/>
              </a:ext>
            </a:extLst>
          </p:cNvPr>
          <p:cNvSpPr/>
          <p:nvPr/>
        </p:nvSpPr>
        <p:spPr bwMode="auto">
          <a:xfrm>
            <a:off x="9283677" y="1396733"/>
            <a:ext cx="2755302" cy="1757085"/>
          </a:xfrm>
          <a:prstGeom prst="rect">
            <a:avLst/>
          </a:prstGeom>
          <a:solidFill>
            <a:schemeClr val="accent1">
              <a:lumMod val="40000"/>
              <a:lumOff val="60000"/>
            </a:schemeClr>
          </a:solidFill>
          <a:ln>
            <a:noFill/>
          </a:ln>
          <a:extLst/>
        </p:spPr>
        <p:style>
          <a:lnRef idx="0">
            <a:scrgbClr r="0" g="0" b="0"/>
          </a:lnRef>
          <a:fillRef idx="0">
            <a:scrgbClr r="0" g="0" b="0"/>
          </a:fillRef>
          <a:effectRef idx="0">
            <a:scrgbClr r="0" g="0" b="0"/>
          </a:effectRef>
          <a:fontRef idx="minor">
            <a:schemeClr val="lt1"/>
          </a:fontRef>
        </p:style>
        <p:txBody>
          <a:bodyPr rtlCol="0" anchor="t"/>
          <a:lstStyle/>
          <a:p>
            <a:r>
              <a:rPr lang="zh-CN" altLang="en-US" dirty="0">
                <a:solidFill>
                  <a:schemeClr val="tx1"/>
                </a:solidFill>
                <a:latin typeface="微软雅黑" panose="020B0503020204020204" pitchFamily="34" charset="-122"/>
                <a:ea typeface="微软雅黑" panose="020B0503020204020204" pitchFamily="34" charset="-122"/>
              </a:rPr>
              <a:t>出库业务</a:t>
            </a:r>
            <a:endParaRPr lang="en-US" altLang="zh-CN" dirty="0">
              <a:solidFill>
                <a:schemeClr val="tx1"/>
              </a:solidFill>
              <a:latin typeface="微软雅黑" panose="020B0503020204020204" pitchFamily="34" charset="-122"/>
              <a:ea typeface="微软雅黑" panose="020B0503020204020204" pitchFamily="34" charset="-122"/>
            </a:endParaRPr>
          </a:p>
          <a:p>
            <a:r>
              <a:rPr lang="en-US" altLang="zh-CN" dirty="0">
                <a:solidFill>
                  <a:schemeClr val="tx1"/>
                </a:solidFill>
                <a:latin typeface="微软雅黑" panose="020B0503020204020204" pitchFamily="34" charset="-122"/>
                <a:ea typeface="微软雅黑" panose="020B0503020204020204" pitchFamily="34" charset="-122"/>
              </a:rPr>
              <a:t>SAP</a:t>
            </a:r>
            <a:r>
              <a:rPr lang="zh-CN" altLang="en-US" dirty="0">
                <a:solidFill>
                  <a:schemeClr val="tx1"/>
                </a:solidFill>
                <a:latin typeface="微软雅黑" panose="020B0503020204020204" pitchFamily="34" charset="-122"/>
                <a:ea typeface="微软雅黑" panose="020B0503020204020204" pitchFamily="34" charset="-122"/>
              </a:rPr>
              <a:t>系统</a:t>
            </a:r>
          </a:p>
        </p:txBody>
      </p:sp>
      <p:sp>
        <p:nvSpPr>
          <p:cNvPr id="47" name="矩形 70">
            <a:extLst>
              <a:ext uri="{FF2B5EF4-FFF2-40B4-BE49-F238E27FC236}">
                <a16:creationId xmlns:a16="http://schemas.microsoft.com/office/drawing/2014/main" id="{DDC2FAC8-2ECD-4681-94BD-AC85198F8A80}"/>
              </a:ext>
            </a:extLst>
          </p:cNvPr>
          <p:cNvSpPr/>
          <p:nvPr/>
        </p:nvSpPr>
        <p:spPr bwMode="auto">
          <a:xfrm>
            <a:off x="9283676" y="3215431"/>
            <a:ext cx="2755302" cy="2996304"/>
          </a:xfrm>
          <a:prstGeom prst="rect">
            <a:avLst/>
          </a:prstGeom>
          <a:solidFill>
            <a:srgbClr val="16AE4A"/>
          </a:solidFill>
          <a:ln>
            <a:noFill/>
          </a:ln>
          <a:extLst/>
        </p:spPr>
        <p:style>
          <a:lnRef idx="0">
            <a:scrgbClr r="0" g="0" b="0"/>
          </a:lnRef>
          <a:fillRef idx="0">
            <a:scrgbClr r="0" g="0" b="0"/>
          </a:fillRef>
          <a:effectRef idx="0">
            <a:scrgbClr r="0" g="0" b="0"/>
          </a:effectRef>
          <a:fontRef idx="minor">
            <a:schemeClr val="lt1"/>
          </a:fontRef>
        </p:style>
        <p:txBody>
          <a:bodyPr rtlCol="0" anchor="t"/>
          <a:lstStyle/>
          <a:p>
            <a:r>
              <a:rPr lang="en-US" altLang="zh-CN" dirty="0">
                <a:solidFill>
                  <a:schemeClr val="tx1"/>
                </a:solidFill>
                <a:latin typeface="微软雅黑" panose="020B0503020204020204" pitchFamily="34" charset="-122"/>
                <a:ea typeface="微软雅黑" panose="020B0503020204020204" pitchFamily="34" charset="-122"/>
              </a:rPr>
              <a:t>BCP</a:t>
            </a:r>
            <a:r>
              <a:rPr lang="zh-CN" altLang="en-US" dirty="0">
                <a:solidFill>
                  <a:schemeClr val="tx1"/>
                </a:solidFill>
                <a:latin typeface="微软雅黑" panose="020B0503020204020204" pitchFamily="34" charset="-122"/>
                <a:ea typeface="微软雅黑" panose="020B0503020204020204" pitchFamily="34" charset="-122"/>
              </a:rPr>
              <a:t>系统</a:t>
            </a:r>
          </a:p>
        </p:txBody>
      </p:sp>
      <p:sp>
        <p:nvSpPr>
          <p:cNvPr id="50" name="矩形 81">
            <a:extLst>
              <a:ext uri="{FF2B5EF4-FFF2-40B4-BE49-F238E27FC236}">
                <a16:creationId xmlns:a16="http://schemas.microsoft.com/office/drawing/2014/main" id="{0C27272F-E424-470A-9C09-13644D527A19}"/>
              </a:ext>
            </a:extLst>
          </p:cNvPr>
          <p:cNvSpPr/>
          <p:nvPr/>
        </p:nvSpPr>
        <p:spPr bwMode="auto">
          <a:xfrm>
            <a:off x="9534774" y="1917698"/>
            <a:ext cx="980031" cy="344829"/>
          </a:xfrm>
          <a:prstGeom prst="rect">
            <a:avLst/>
          </a:prstGeom>
          <a:ln/>
          <a:extLst/>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拣配单</a:t>
            </a:r>
          </a:p>
        </p:txBody>
      </p:sp>
      <p:sp>
        <p:nvSpPr>
          <p:cNvPr id="51" name="矩形 81">
            <a:extLst>
              <a:ext uri="{FF2B5EF4-FFF2-40B4-BE49-F238E27FC236}">
                <a16:creationId xmlns:a16="http://schemas.microsoft.com/office/drawing/2014/main" id="{9E2DDED4-CF74-47CA-8C46-F1B67E926C74}"/>
              </a:ext>
            </a:extLst>
          </p:cNvPr>
          <p:cNvSpPr/>
          <p:nvPr/>
        </p:nvSpPr>
        <p:spPr bwMode="auto">
          <a:xfrm>
            <a:off x="10815335" y="1917697"/>
            <a:ext cx="980031" cy="344829"/>
          </a:xfrm>
          <a:prstGeom prst="rect">
            <a:avLst/>
          </a:prstGeom>
          <a:ln/>
          <a:extLst/>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转储交货单</a:t>
            </a:r>
          </a:p>
        </p:txBody>
      </p:sp>
      <p:sp>
        <p:nvSpPr>
          <p:cNvPr id="52" name="矩形 85">
            <a:extLst>
              <a:ext uri="{FF2B5EF4-FFF2-40B4-BE49-F238E27FC236}">
                <a16:creationId xmlns:a16="http://schemas.microsoft.com/office/drawing/2014/main" id="{4C126728-BCBF-422D-8923-B97385AD2613}"/>
              </a:ext>
            </a:extLst>
          </p:cNvPr>
          <p:cNvSpPr/>
          <p:nvPr/>
        </p:nvSpPr>
        <p:spPr bwMode="auto">
          <a:xfrm>
            <a:off x="10171312" y="4647791"/>
            <a:ext cx="980031" cy="344829"/>
          </a:xfrm>
          <a:prstGeom prst="rect">
            <a:avLst/>
          </a:prstGeom>
          <a:ln/>
          <a:extLst/>
        </p:spPr>
        <p:style>
          <a:lnRef idx="1">
            <a:schemeClr val="dk1"/>
          </a:lnRef>
          <a:fillRef idx="2">
            <a:schemeClr val="dk1"/>
          </a:fillRef>
          <a:effectRef idx="1">
            <a:schemeClr val="dk1"/>
          </a:effectRef>
          <a:fontRef idx="minor">
            <a:schemeClr val="dk1"/>
          </a:fontRef>
        </p:style>
        <p:txBody>
          <a:bodyPr rtlCol="0" anchor="ctr">
            <a:noAutofit/>
          </a:bodyPr>
          <a:lstStyle/>
          <a:p>
            <a:pPr algn="ctr"/>
            <a:r>
              <a:rPr lang="zh-CN" altLang="en-US" dirty="0">
                <a:latin typeface="微软雅黑" panose="020B0503020204020204" pitchFamily="34" charset="-122"/>
                <a:ea typeface="微软雅黑" panose="020B0503020204020204" pitchFamily="34" charset="-122"/>
              </a:rPr>
              <a:t>扫描下架并出库过账</a:t>
            </a:r>
            <a:endParaRPr lang="en-US" altLang="zh-CN" dirty="0">
              <a:latin typeface="微软雅黑" panose="020B0503020204020204" pitchFamily="34" charset="-122"/>
              <a:ea typeface="微软雅黑" panose="020B0503020204020204" pitchFamily="34" charset="-122"/>
            </a:endParaRPr>
          </a:p>
        </p:txBody>
      </p:sp>
      <p:cxnSp>
        <p:nvCxnSpPr>
          <p:cNvPr id="27" name="Connector: Elbow 26">
            <a:extLst>
              <a:ext uri="{FF2B5EF4-FFF2-40B4-BE49-F238E27FC236}">
                <a16:creationId xmlns:a16="http://schemas.microsoft.com/office/drawing/2014/main" id="{DFBA0075-D9F5-45F0-9E83-5F1F88C0CA56}"/>
              </a:ext>
            </a:extLst>
          </p:cNvPr>
          <p:cNvCxnSpPr>
            <a:stCxn id="50" idx="2"/>
            <a:endCxn id="52" idx="0"/>
          </p:cNvCxnSpPr>
          <p:nvPr/>
        </p:nvCxnSpPr>
        <p:spPr bwMode="auto">
          <a:xfrm rot="16200000" flipH="1">
            <a:off x="9150427" y="3136890"/>
            <a:ext cx="2385264" cy="636538"/>
          </a:xfrm>
          <a:prstGeom prst="bentConnector3">
            <a:avLst/>
          </a:prstGeom>
          <a:solidFill>
            <a:schemeClr val="accent1"/>
          </a:solidFill>
          <a:ln w="9525" cap="flat" cmpd="sng" algn="ctr">
            <a:solidFill>
              <a:schemeClr val="accent1">
                <a:lumMod val="75000"/>
              </a:schemeClr>
            </a:solidFill>
            <a:prstDash val="solid"/>
            <a:round/>
            <a:headEnd type="none" w="med" len="med"/>
            <a:tailEnd type="triangle"/>
          </a:ln>
          <a:effectLst/>
        </p:spPr>
      </p:cxnSp>
      <p:cxnSp>
        <p:nvCxnSpPr>
          <p:cNvPr id="29" name="Connector: Elbow 28">
            <a:extLst>
              <a:ext uri="{FF2B5EF4-FFF2-40B4-BE49-F238E27FC236}">
                <a16:creationId xmlns:a16="http://schemas.microsoft.com/office/drawing/2014/main" id="{0E7A5C72-B8D9-4862-B19B-1B79B316DE6E}"/>
              </a:ext>
            </a:extLst>
          </p:cNvPr>
          <p:cNvCxnSpPr>
            <a:stCxn id="51" idx="2"/>
            <a:endCxn id="52" idx="0"/>
          </p:cNvCxnSpPr>
          <p:nvPr/>
        </p:nvCxnSpPr>
        <p:spPr bwMode="auto">
          <a:xfrm rot="5400000">
            <a:off x="9790708" y="3133147"/>
            <a:ext cx="2385265" cy="644023"/>
          </a:xfrm>
          <a:prstGeom prst="bentConnector3">
            <a:avLst/>
          </a:prstGeom>
          <a:solidFill>
            <a:schemeClr val="accent1"/>
          </a:solidFill>
          <a:ln w="9525" cap="flat" cmpd="sng" algn="ctr">
            <a:solidFill>
              <a:schemeClr val="accent1">
                <a:lumMod val="75000"/>
              </a:schemeClr>
            </a:solidFill>
            <a:prstDash val="solid"/>
            <a:round/>
            <a:headEnd type="none" w="med" len="med"/>
            <a:tailEnd type="triangle"/>
          </a:ln>
          <a:effectLst/>
        </p:spPr>
      </p:cxnSp>
      <p:sp>
        <p:nvSpPr>
          <p:cNvPr id="55" name="矩形 81">
            <a:extLst>
              <a:ext uri="{FF2B5EF4-FFF2-40B4-BE49-F238E27FC236}">
                <a16:creationId xmlns:a16="http://schemas.microsoft.com/office/drawing/2014/main" id="{CA8DC6F9-D397-48F6-9AF6-63F7ABC27EFD}"/>
              </a:ext>
            </a:extLst>
          </p:cNvPr>
          <p:cNvSpPr/>
          <p:nvPr/>
        </p:nvSpPr>
        <p:spPr bwMode="auto">
          <a:xfrm>
            <a:off x="10165525" y="2548995"/>
            <a:ext cx="980031" cy="344829"/>
          </a:xfrm>
          <a:prstGeom prst="rect">
            <a:avLst/>
          </a:prstGeom>
          <a:ln/>
          <a:extLst/>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委外维修订单</a:t>
            </a:r>
          </a:p>
        </p:txBody>
      </p:sp>
      <p:cxnSp>
        <p:nvCxnSpPr>
          <p:cNvPr id="59" name="Straight Arrow Connector 58">
            <a:extLst>
              <a:ext uri="{FF2B5EF4-FFF2-40B4-BE49-F238E27FC236}">
                <a16:creationId xmlns:a16="http://schemas.microsoft.com/office/drawing/2014/main" id="{887C2759-7A5F-4DEB-A621-91921D0F52F9}"/>
              </a:ext>
            </a:extLst>
          </p:cNvPr>
          <p:cNvCxnSpPr>
            <a:stCxn id="55" idx="2"/>
            <a:endCxn id="52" idx="0"/>
          </p:cNvCxnSpPr>
          <p:nvPr/>
        </p:nvCxnSpPr>
        <p:spPr bwMode="auto">
          <a:xfrm>
            <a:off x="10655541" y="2893824"/>
            <a:ext cx="5787" cy="1753967"/>
          </a:xfrm>
          <a:prstGeom prst="straightConnector1">
            <a:avLst/>
          </a:prstGeom>
          <a:solidFill>
            <a:schemeClr val="accent1"/>
          </a:solidFill>
          <a:ln w="9525" cap="flat" cmpd="sng" algn="ctr">
            <a:solidFill>
              <a:schemeClr val="accent1">
                <a:lumMod val="75000"/>
              </a:schemeClr>
            </a:solidFill>
            <a:prstDash val="solid"/>
            <a:round/>
            <a:headEnd type="none" w="med" len="med"/>
            <a:tailEnd type="triangle"/>
          </a:ln>
          <a:effectLst/>
        </p:spPr>
      </p:cxnSp>
      <p:sp>
        <p:nvSpPr>
          <p:cNvPr id="54" name="燕尾形 40">
            <a:extLst>
              <a:ext uri="{FF2B5EF4-FFF2-40B4-BE49-F238E27FC236}">
                <a16:creationId xmlns:a16="http://schemas.microsoft.com/office/drawing/2014/main" id="{C545D657-845E-428A-92E5-2B10EB389866}"/>
              </a:ext>
            </a:extLst>
          </p:cNvPr>
          <p:cNvSpPr/>
          <p:nvPr/>
        </p:nvSpPr>
        <p:spPr bwMode="auto">
          <a:xfrm>
            <a:off x="8315749" y="155734"/>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defRPr/>
            </a:pPr>
            <a:r>
              <a:rPr lang="zh-CN" altLang="en-US" sz="1000" kern="0" dirty="0" smtClean="0">
                <a:solidFill>
                  <a:schemeClr val="bg1">
                    <a:lumMod val="65000"/>
                  </a:schemeClr>
                </a:solidFill>
                <a:latin typeface="微软雅黑" pitchFamily="34" charset="-122"/>
                <a:ea typeface="微软雅黑" pitchFamily="34" charset="-122"/>
              </a:rPr>
              <a:t>零星领料</a:t>
            </a:r>
            <a:endParaRPr lang="zh-CN" altLang="en-US" sz="1000" kern="0" dirty="0">
              <a:solidFill>
                <a:schemeClr val="bg1">
                  <a:lumMod val="65000"/>
                </a:schemeClr>
              </a:solidFill>
              <a:latin typeface="微软雅黑" pitchFamily="34" charset="-122"/>
              <a:ea typeface="微软雅黑" pitchFamily="34" charset="-122"/>
            </a:endParaRPr>
          </a:p>
        </p:txBody>
      </p:sp>
      <p:sp>
        <p:nvSpPr>
          <p:cNvPr id="56" name="燕尾形 40">
            <a:extLst>
              <a:ext uri="{FF2B5EF4-FFF2-40B4-BE49-F238E27FC236}">
                <a16:creationId xmlns:a16="http://schemas.microsoft.com/office/drawing/2014/main" id="{C545D657-845E-428A-92E5-2B10EB389866}"/>
              </a:ext>
            </a:extLst>
          </p:cNvPr>
          <p:cNvSpPr/>
          <p:nvPr/>
        </p:nvSpPr>
        <p:spPr bwMode="auto">
          <a:xfrm>
            <a:off x="9039324" y="149922"/>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defRPr/>
            </a:pPr>
            <a:r>
              <a:rPr lang="zh-CN" altLang="en-US" sz="1000" kern="0" dirty="0" smtClean="0">
                <a:solidFill>
                  <a:schemeClr val="bg1">
                    <a:lumMod val="65000"/>
                  </a:schemeClr>
                </a:solidFill>
                <a:latin typeface="微软雅黑" pitchFamily="34" charset="-122"/>
                <a:ea typeface="微软雅黑" pitchFamily="34" charset="-122"/>
              </a:rPr>
              <a:t>盘点</a:t>
            </a:r>
            <a:endParaRPr lang="zh-CN" altLang="en-US" sz="1000" kern="0" dirty="0">
              <a:solidFill>
                <a:schemeClr val="bg1">
                  <a:lumMod val="6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7343217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4B81A-168A-4A4D-880D-A368EB38A4AF}"/>
              </a:ext>
            </a:extLst>
          </p:cNvPr>
          <p:cNvSpPr>
            <a:spLocks noGrp="1"/>
          </p:cNvSpPr>
          <p:nvPr>
            <p:ph type="title"/>
          </p:nvPr>
        </p:nvSpPr>
        <p:spPr>
          <a:xfrm>
            <a:off x="215900" y="593726"/>
            <a:ext cx="11760200" cy="451528"/>
          </a:xfrm>
        </p:spPr>
        <p:txBody>
          <a:bodyPr/>
          <a:lstStyle/>
          <a:p>
            <a:r>
              <a:rPr lang="en-US" altLang="zh-CN" dirty="0"/>
              <a:t>SAP </a:t>
            </a:r>
            <a:r>
              <a:rPr lang="zh-CN" altLang="en-US" dirty="0"/>
              <a:t>库存管理（</a:t>
            </a:r>
            <a:r>
              <a:rPr lang="en-US" altLang="zh-CN" dirty="0"/>
              <a:t>IM)</a:t>
            </a:r>
            <a:r>
              <a:rPr lang="zh-CN" altLang="en-US" dirty="0"/>
              <a:t>与</a:t>
            </a:r>
            <a:r>
              <a:rPr lang="en-US" altLang="zh-CN" dirty="0"/>
              <a:t>WM</a:t>
            </a:r>
            <a:r>
              <a:rPr lang="zh-CN" altLang="en-US" dirty="0"/>
              <a:t>模块对比</a:t>
            </a:r>
            <a:endParaRPr lang="en-US" dirty="0"/>
          </a:p>
        </p:txBody>
      </p:sp>
      <p:sp>
        <p:nvSpPr>
          <p:cNvPr id="3" name="Rectangle 2">
            <a:extLst>
              <a:ext uri="{FF2B5EF4-FFF2-40B4-BE49-F238E27FC236}">
                <a16:creationId xmlns:a16="http://schemas.microsoft.com/office/drawing/2014/main" id="{ABC204F4-1513-49A3-AC7C-0266BE47B1DA}"/>
              </a:ext>
            </a:extLst>
          </p:cNvPr>
          <p:cNvSpPr/>
          <p:nvPr/>
        </p:nvSpPr>
        <p:spPr>
          <a:xfrm>
            <a:off x="215900" y="1367524"/>
            <a:ext cx="6096000" cy="1785104"/>
          </a:xfrm>
          <a:prstGeom prst="rect">
            <a:avLst/>
          </a:prstGeom>
        </p:spPr>
        <p:txBody>
          <a:bodyPr>
            <a:spAutoFit/>
          </a:bodyPr>
          <a:lstStyle/>
          <a:p>
            <a:r>
              <a:rPr kumimoji="1" lang="zh-CN" altLang="en-US" sz="1400" dirty="0">
                <a:solidFill>
                  <a:schemeClr val="tx1"/>
                </a:solidFill>
                <a:latin typeface="微软雅黑" panose="020B0503020204020204" pitchFamily="34" charset="-122"/>
                <a:ea typeface="微软雅黑" panose="020B0503020204020204" pitchFamily="34" charset="-122"/>
                <a:cs typeface="微软雅黑"/>
              </a:rPr>
              <a:t>库存管理（</a:t>
            </a:r>
            <a:r>
              <a:rPr kumimoji="1" lang="en-US" altLang="zh-CN" sz="1400" dirty="0">
                <a:solidFill>
                  <a:schemeClr val="tx1"/>
                </a:solidFill>
                <a:latin typeface="微软雅黑" panose="020B0503020204020204" pitchFamily="34" charset="-122"/>
                <a:ea typeface="微软雅黑" panose="020B0503020204020204" pitchFamily="34" charset="-122"/>
                <a:cs typeface="微软雅黑"/>
              </a:rPr>
              <a:t>IM)</a:t>
            </a:r>
            <a:r>
              <a:rPr kumimoji="1" lang="zh-CN" altLang="en-US" sz="1400" dirty="0">
                <a:solidFill>
                  <a:schemeClr val="tx1"/>
                </a:solidFill>
                <a:latin typeface="微软雅黑" panose="020B0503020204020204" pitchFamily="34" charset="-122"/>
                <a:ea typeface="微软雅黑" panose="020B0503020204020204" pitchFamily="34" charset="-122"/>
                <a:cs typeface="微软雅黑"/>
              </a:rPr>
              <a:t>功能：</a:t>
            </a:r>
            <a:endParaRPr kumimoji="1" lang="en-US" altLang="zh-CN" sz="1400" dirty="0">
              <a:solidFill>
                <a:schemeClr val="tx1"/>
              </a:solidFill>
              <a:latin typeface="微软雅黑" panose="020B0503020204020204" pitchFamily="34" charset="-122"/>
              <a:ea typeface="微软雅黑" panose="020B0503020204020204" pitchFamily="34" charset="-122"/>
              <a:cs typeface="微软雅黑"/>
            </a:endParaRPr>
          </a:p>
          <a:p>
            <a:pPr marL="171450" indent="-171450">
              <a:buFont typeface="Wingdings" panose="05000000000000000000" pitchFamily="2" charset="2"/>
              <a:buChar char="ü"/>
            </a:pPr>
            <a:r>
              <a:rPr kumimoji="1" lang="zh-CN" altLang="en-US" b="0" dirty="0">
                <a:solidFill>
                  <a:schemeClr val="tx1"/>
                </a:solidFill>
                <a:latin typeface="微软雅黑" panose="020B0503020204020204" pitchFamily="34" charset="-122"/>
                <a:ea typeface="微软雅黑" panose="020B0503020204020204" pitchFamily="34" charset="-122"/>
                <a:cs typeface="微软雅黑"/>
              </a:rPr>
              <a:t>库存管理主要是对库存数量与价值的管理；</a:t>
            </a:r>
            <a:endParaRPr kumimoji="1" lang="en-US" altLang="zh-CN" b="0" dirty="0">
              <a:solidFill>
                <a:schemeClr val="tx1"/>
              </a:solidFill>
              <a:latin typeface="微软雅黑" panose="020B0503020204020204" pitchFamily="34" charset="-122"/>
              <a:ea typeface="微软雅黑" panose="020B0503020204020204" pitchFamily="34" charset="-122"/>
              <a:cs typeface="微软雅黑"/>
            </a:endParaRPr>
          </a:p>
          <a:p>
            <a:pPr marL="171450" indent="-171450">
              <a:buFont typeface="Wingdings" panose="05000000000000000000" pitchFamily="2" charset="2"/>
              <a:buChar char="ü"/>
            </a:pPr>
            <a:r>
              <a:rPr kumimoji="1" lang="zh-CN" altLang="en-US" b="0" dirty="0">
                <a:solidFill>
                  <a:schemeClr val="tx1"/>
                </a:solidFill>
                <a:latin typeface="微软雅黑" panose="020B0503020204020204" pitchFamily="34" charset="-122"/>
                <a:ea typeface="微软雅黑" panose="020B0503020204020204" pitchFamily="34" charset="-122"/>
                <a:cs typeface="微软雅黑"/>
              </a:rPr>
              <a:t>可以管理每个库存地点的数量和金额；</a:t>
            </a:r>
            <a:endParaRPr kumimoji="1" lang="en-US" altLang="zh-CN" b="0" dirty="0">
              <a:solidFill>
                <a:schemeClr val="tx1"/>
              </a:solidFill>
              <a:latin typeface="微软雅黑" panose="020B0503020204020204" pitchFamily="34" charset="-122"/>
              <a:ea typeface="微软雅黑" panose="020B0503020204020204" pitchFamily="34" charset="-122"/>
              <a:cs typeface="微软雅黑"/>
            </a:endParaRPr>
          </a:p>
          <a:p>
            <a:pPr marL="171450" indent="-171450">
              <a:buFont typeface="Wingdings" panose="05000000000000000000" pitchFamily="2" charset="2"/>
              <a:buChar char="ü"/>
            </a:pPr>
            <a:r>
              <a:rPr kumimoji="1" lang="zh-CN" altLang="en-US" b="0" dirty="0">
                <a:solidFill>
                  <a:schemeClr val="tx1"/>
                </a:solidFill>
                <a:latin typeface="微软雅黑" panose="020B0503020204020204" pitchFamily="34" charset="-122"/>
                <a:ea typeface="微软雅黑" panose="020B0503020204020204" pitchFamily="34" charset="-122"/>
                <a:cs typeface="微软雅黑"/>
              </a:rPr>
              <a:t>所有的出入库实时更新库存信息；</a:t>
            </a:r>
            <a:endParaRPr kumimoji="1" lang="en-US" altLang="zh-CN" b="0" dirty="0">
              <a:solidFill>
                <a:schemeClr val="tx1"/>
              </a:solidFill>
              <a:latin typeface="微软雅黑" panose="020B0503020204020204" pitchFamily="34" charset="-122"/>
              <a:ea typeface="微软雅黑" panose="020B0503020204020204" pitchFamily="34" charset="-122"/>
              <a:cs typeface="微软雅黑"/>
            </a:endParaRPr>
          </a:p>
          <a:p>
            <a:pPr marL="171450" indent="-171450">
              <a:buFont typeface="Wingdings" panose="05000000000000000000" pitchFamily="2" charset="2"/>
              <a:buChar char="ü"/>
            </a:pPr>
            <a:r>
              <a:rPr kumimoji="1" lang="zh-CN" altLang="en-US" b="0" dirty="0">
                <a:solidFill>
                  <a:schemeClr val="tx1"/>
                </a:solidFill>
                <a:latin typeface="微软雅黑" panose="020B0503020204020204" pitchFamily="34" charset="-122"/>
                <a:ea typeface="微软雅黑" panose="020B0503020204020204" pitchFamily="34" charset="-122"/>
                <a:cs typeface="微软雅黑"/>
              </a:rPr>
              <a:t>与</a:t>
            </a:r>
            <a:r>
              <a:rPr kumimoji="1" lang="en-US" altLang="zh-CN" b="0" dirty="0">
                <a:solidFill>
                  <a:schemeClr val="tx1"/>
                </a:solidFill>
                <a:latin typeface="微软雅黑" panose="020B0503020204020204" pitchFamily="34" charset="-122"/>
                <a:ea typeface="微软雅黑" panose="020B0503020204020204" pitchFamily="34" charset="-122"/>
                <a:cs typeface="微软雅黑"/>
              </a:rPr>
              <a:t>MRP,</a:t>
            </a:r>
            <a:r>
              <a:rPr kumimoji="1" lang="zh-CN" altLang="en-US" b="0" dirty="0">
                <a:solidFill>
                  <a:schemeClr val="tx1"/>
                </a:solidFill>
                <a:latin typeface="微软雅黑" panose="020B0503020204020204" pitchFamily="34" charset="-122"/>
                <a:ea typeface="微软雅黑" panose="020B0503020204020204" pitchFamily="34" charset="-122"/>
                <a:cs typeface="微软雅黑"/>
              </a:rPr>
              <a:t>采购</a:t>
            </a:r>
            <a:r>
              <a:rPr kumimoji="1" lang="en-US" altLang="zh-CN" b="0" dirty="0">
                <a:solidFill>
                  <a:schemeClr val="tx1"/>
                </a:solidFill>
                <a:latin typeface="微软雅黑" panose="020B0503020204020204" pitchFamily="34" charset="-122"/>
                <a:ea typeface="微软雅黑" panose="020B0503020204020204" pitchFamily="34" charset="-122"/>
                <a:cs typeface="微软雅黑"/>
              </a:rPr>
              <a:t>,</a:t>
            </a:r>
            <a:r>
              <a:rPr kumimoji="1" lang="zh-CN" altLang="en-US" b="0" dirty="0">
                <a:solidFill>
                  <a:schemeClr val="tx1"/>
                </a:solidFill>
                <a:latin typeface="微软雅黑" panose="020B0503020204020204" pitchFamily="34" charset="-122"/>
                <a:ea typeface="微软雅黑" panose="020B0503020204020204" pitchFamily="34" charset="-122"/>
                <a:cs typeface="微软雅黑"/>
              </a:rPr>
              <a:t>发票直接集成</a:t>
            </a:r>
            <a:endParaRPr kumimoji="1" lang="en-US" altLang="zh-CN" b="0" dirty="0">
              <a:solidFill>
                <a:schemeClr val="tx1"/>
              </a:solidFill>
              <a:latin typeface="微软雅黑" panose="020B0503020204020204" pitchFamily="34" charset="-122"/>
              <a:ea typeface="微软雅黑" panose="020B0503020204020204" pitchFamily="34" charset="-122"/>
              <a:cs typeface="微软雅黑"/>
            </a:endParaRPr>
          </a:p>
          <a:p>
            <a:pPr marL="171450" indent="-171450">
              <a:buFont typeface="Wingdings" panose="05000000000000000000" pitchFamily="2" charset="2"/>
              <a:buChar char="ü"/>
            </a:pPr>
            <a:r>
              <a:rPr kumimoji="1" lang="zh-CN" altLang="en-US" b="0" dirty="0">
                <a:solidFill>
                  <a:schemeClr val="tx1"/>
                </a:solidFill>
                <a:latin typeface="微软雅黑" panose="020B0503020204020204" pitchFamily="34" charset="-122"/>
                <a:ea typeface="微软雅黑" panose="020B0503020204020204" pitchFamily="34" charset="-122"/>
                <a:cs typeface="微软雅黑"/>
              </a:rPr>
              <a:t>不能实现物料具体位置的管理；</a:t>
            </a:r>
            <a:endParaRPr kumimoji="1" lang="en-US" altLang="zh-CN" b="0" dirty="0">
              <a:solidFill>
                <a:schemeClr val="tx1"/>
              </a:solidFill>
              <a:latin typeface="微软雅黑" panose="020B0503020204020204" pitchFamily="34" charset="-122"/>
              <a:ea typeface="微软雅黑" panose="020B0503020204020204" pitchFamily="34" charset="-122"/>
              <a:cs typeface="微软雅黑"/>
            </a:endParaRPr>
          </a:p>
          <a:p>
            <a:pPr marL="171450" indent="-171450">
              <a:buFont typeface="Wingdings" panose="05000000000000000000" pitchFamily="2" charset="2"/>
              <a:buChar char="ü"/>
            </a:pPr>
            <a:r>
              <a:rPr kumimoji="1" lang="zh-CN" altLang="en-US" b="0" dirty="0">
                <a:solidFill>
                  <a:schemeClr val="tx1"/>
                </a:solidFill>
                <a:latin typeface="微软雅黑" panose="020B0503020204020204" pitchFamily="34" charset="-122"/>
                <a:ea typeface="微软雅黑" panose="020B0503020204020204" pitchFamily="34" charset="-122"/>
                <a:cs typeface="微软雅黑"/>
              </a:rPr>
              <a:t>不能管理实物的上下架过程；</a:t>
            </a:r>
            <a:endParaRPr kumimoji="1" lang="en-US" altLang="zh-CN" b="0" dirty="0">
              <a:solidFill>
                <a:schemeClr val="tx1"/>
              </a:solidFill>
              <a:latin typeface="微软雅黑" panose="020B0503020204020204" pitchFamily="34" charset="-122"/>
              <a:ea typeface="微软雅黑" panose="020B0503020204020204" pitchFamily="34" charset="-122"/>
              <a:cs typeface="微软雅黑"/>
            </a:endParaRPr>
          </a:p>
          <a:p>
            <a:pPr marL="171450" indent="-171450">
              <a:buFont typeface="Wingdings" panose="05000000000000000000" pitchFamily="2" charset="2"/>
              <a:buChar char="ü"/>
            </a:pPr>
            <a:r>
              <a:rPr kumimoji="1" lang="zh-CN" altLang="en-US" b="0" dirty="0">
                <a:solidFill>
                  <a:schemeClr val="tx1"/>
                </a:solidFill>
                <a:latin typeface="微软雅黑" panose="020B0503020204020204" pitchFamily="34" charset="-122"/>
                <a:ea typeface="微软雅黑" panose="020B0503020204020204" pitchFamily="34" charset="-122"/>
                <a:cs typeface="微软雅黑"/>
              </a:rPr>
              <a:t>固定货架只是个信息，可打印在出库单中，指导仓库作业；</a:t>
            </a:r>
            <a:endParaRPr kumimoji="1" lang="en-US" altLang="zh-CN" b="0" dirty="0">
              <a:solidFill>
                <a:schemeClr val="tx1"/>
              </a:solidFill>
              <a:latin typeface="微软雅黑" panose="020B0503020204020204" pitchFamily="34" charset="-122"/>
              <a:ea typeface="微软雅黑" panose="020B0503020204020204" pitchFamily="34" charset="-122"/>
              <a:cs typeface="微软雅黑"/>
            </a:endParaRPr>
          </a:p>
          <a:p>
            <a:pPr marL="171450" indent="-171450">
              <a:buFont typeface="Wingdings" panose="05000000000000000000" pitchFamily="2" charset="2"/>
              <a:buChar char="ü"/>
            </a:pPr>
            <a:r>
              <a:rPr kumimoji="1" lang="zh-CN" altLang="en-US" dirty="0">
                <a:solidFill>
                  <a:schemeClr val="tx1"/>
                </a:solidFill>
                <a:latin typeface="微软雅黑" panose="020B0503020204020204" pitchFamily="34" charset="-122"/>
                <a:ea typeface="微软雅黑" panose="020B0503020204020204" pitchFamily="34" charset="-122"/>
                <a:cs typeface="微软雅黑"/>
              </a:rPr>
              <a:t>必须启用</a:t>
            </a:r>
            <a:endParaRPr kumimoji="1" lang="en-US" altLang="zh-CN" dirty="0">
              <a:solidFill>
                <a:schemeClr val="tx1"/>
              </a:solidFill>
              <a:latin typeface="微软雅黑" panose="020B0503020204020204" pitchFamily="34" charset="-122"/>
              <a:ea typeface="微软雅黑" panose="020B0503020204020204" pitchFamily="34" charset="-122"/>
              <a:cs typeface="微软雅黑"/>
            </a:endParaRPr>
          </a:p>
        </p:txBody>
      </p:sp>
      <p:sp>
        <p:nvSpPr>
          <p:cNvPr id="4" name="Rectangle 3">
            <a:extLst>
              <a:ext uri="{FF2B5EF4-FFF2-40B4-BE49-F238E27FC236}">
                <a16:creationId xmlns:a16="http://schemas.microsoft.com/office/drawing/2014/main" id="{2A5194D0-F5D6-4A0D-9116-2A45BD2F513A}"/>
              </a:ext>
            </a:extLst>
          </p:cNvPr>
          <p:cNvSpPr/>
          <p:nvPr/>
        </p:nvSpPr>
        <p:spPr>
          <a:xfrm>
            <a:off x="215900" y="3736150"/>
            <a:ext cx="6096000" cy="1754326"/>
          </a:xfrm>
          <a:prstGeom prst="rect">
            <a:avLst/>
          </a:prstGeom>
        </p:spPr>
        <p:txBody>
          <a:bodyPr>
            <a:spAutoFit/>
          </a:bodyPr>
          <a:lstStyle/>
          <a:p>
            <a:r>
              <a:rPr kumimoji="1" lang="en-US" altLang="zh-CN" dirty="0">
                <a:solidFill>
                  <a:schemeClr val="tx1"/>
                </a:solidFill>
                <a:latin typeface="微软雅黑" panose="020B0503020204020204" pitchFamily="34" charset="-122"/>
                <a:ea typeface="微软雅黑" panose="020B0503020204020204" pitchFamily="34" charset="-122"/>
                <a:cs typeface="微软雅黑"/>
              </a:rPr>
              <a:t>WM</a:t>
            </a:r>
            <a:r>
              <a:rPr kumimoji="1" lang="zh-CN" altLang="en-US" dirty="0">
                <a:solidFill>
                  <a:schemeClr val="tx1"/>
                </a:solidFill>
                <a:latin typeface="微软雅黑" panose="020B0503020204020204" pitchFamily="34" charset="-122"/>
                <a:ea typeface="微软雅黑" panose="020B0503020204020204" pitchFamily="34" charset="-122"/>
                <a:cs typeface="微软雅黑"/>
              </a:rPr>
              <a:t>功能：</a:t>
            </a:r>
            <a:endParaRPr kumimoji="1" lang="en-US" altLang="zh-CN" dirty="0">
              <a:solidFill>
                <a:schemeClr val="tx1"/>
              </a:solidFill>
              <a:latin typeface="微软雅黑" panose="020B0503020204020204" pitchFamily="34" charset="-122"/>
              <a:ea typeface="微软雅黑" panose="020B0503020204020204" pitchFamily="34" charset="-122"/>
              <a:cs typeface="微软雅黑"/>
            </a:endParaRPr>
          </a:p>
          <a:p>
            <a:pPr marL="171450" indent="-171450">
              <a:buFont typeface="Wingdings" panose="05000000000000000000" pitchFamily="2" charset="2"/>
              <a:buChar char="ü"/>
            </a:pPr>
            <a:r>
              <a:rPr kumimoji="1" lang="en-US" altLang="zh-CN" b="0" dirty="0">
                <a:solidFill>
                  <a:schemeClr val="tx1"/>
                </a:solidFill>
                <a:latin typeface="微软雅黑" panose="020B0503020204020204" pitchFamily="34" charset="-122"/>
                <a:ea typeface="微软雅黑" panose="020B0503020204020204" pitchFamily="34" charset="-122"/>
                <a:cs typeface="微软雅黑"/>
              </a:rPr>
              <a:t>WM</a:t>
            </a:r>
            <a:r>
              <a:rPr kumimoji="1" lang="zh-CN" altLang="en-US" b="0" dirty="0">
                <a:solidFill>
                  <a:schemeClr val="tx1"/>
                </a:solidFill>
                <a:latin typeface="微软雅黑" panose="020B0503020204020204" pitchFamily="34" charset="-122"/>
                <a:ea typeface="微软雅黑" panose="020B0503020204020204" pitchFamily="34" charset="-122"/>
                <a:cs typeface="微软雅黑"/>
              </a:rPr>
              <a:t>是与</a:t>
            </a:r>
            <a:r>
              <a:rPr kumimoji="1" lang="en-US" altLang="zh-CN" b="0" dirty="0">
                <a:solidFill>
                  <a:schemeClr val="tx1"/>
                </a:solidFill>
                <a:latin typeface="微软雅黑" panose="020B0503020204020204" pitchFamily="34" charset="-122"/>
                <a:ea typeface="微软雅黑" panose="020B0503020204020204" pitchFamily="34" charset="-122"/>
                <a:cs typeface="微软雅黑"/>
              </a:rPr>
              <a:t>IM</a:t>
            </a:r>
            <a:r>
              <a:rPr kumimoji="1" lang="zh-CN" altLang="en-US" b="0" dirty="0">
                <a:solidFill>
                  <a:schemeClr val="tx1"/>
                </a:solidFill>
                <a:latin typeface="微软雅黑" panose="020B0503020204020204" pitchFamily="34" charset="-122"/>
                <a:ea typeface="微软雅黑" panose="020B0503020204020204" pitchFamily="34" charset="-122"/>
                <a:cs typeface="微软雅黑"/>
              </a:rPr>
              <a:t>集成，主要负责实物位置的管理，基于货架层级的管理；</a:t>
            </a:r>
            <a:endParaRPr kumimoji="1" lang="en-US" altLang="zh-CN" b="0" dirty="0">
              <a:solidFill>
                <a:schemeClr val="tx1"/>
              </a:solidFill>
              <a:latin typeface="微软雅黑" panose="020B0503020204020204" pitchFamily="34" charset="-122"/>
              <a:ea typeface="微软雅黑" panose="020B0503020204020204" pitchFamily="34" charset="-122"/>
              <a:cs typeface="微软雅黑"/>
            </a:endParaRPr>
          </a:p>
          <a:p>
            <a:pPr marL="171450" indent="-171450">
              <a:buFont typeface="Wingdings" panose="05000000000000000000" pitchFamily="2" charset="2"/>
              <a:buChar char="ü"/>
            </a:pPr>
            <a:r>
              <a:rPr kumimoji="1" lang="zh-CN" altLang="en-US" b="0" dirty="0">
                <a:solidFill>
                  <a:schemeClr val="tx1"/>
                </a:solidFill>
                <a:latin typeface="微软雅黑" panose="020B0503020204020204" pitchFamily="34" charset="-122"/>
                <a:ea typeface="微软雅黑" panose="020B0503020204020204" pitchFamily="34" charset="-122"/>
                <a:cs typeface="微软雅黑"/>
              </a:rPr>
              <a:t>可以实现简单和复杂的出入库策略：如先进先出；</a:t>
            </a:r>
            <a:endParaRPr kumimoji="1" lang="en-US" altLang="zh-CN" b="0" dirty="0">
              <a:solidFill>
                <a:schemeClr val="tx1"/>
              </a:solidFill>
              <a:latin typeface="微软雅黑" panose="020B0503020204020204" pitchFamily="34" charset="-122"/>
              <a:ea typeface="微软雅黑" panose="020B0503020204020204" pitchFamily="34" charset="-122"/>
              <a:cs typeface="微软雅黑"/>
            </a:endParaRPr>
          </a:p>
          <a:p>
            <a:pPr marL="171450" indent="-171450">
              <a:buFont typeface="Wingdings" panose="05000000000000000000" pitchFamily="2" charset="2"/>
              <a:buChar char="ü"/>
            </a:pPr>
            <a:r>
              <a:rPr kumimoji="1" lang="zh-CN" altLang="en-US" b="0" dirty="0">
                <a:solidFill>
                  <a:schemeClr val="tx1"/>
                </a:solidFill>
                <a:latin typeface="微软雅黑" panose="020B0503020204020204" pitchFamily="34" charset="-122"/>
                <a:ea typeface="微软雅黑" panose="020B0503020204020204" pitchFamily="34" charset="-122"/>
                <a:cs typeface="微软雅黑"/>
              </a:rPr>
              <a:t>可以定义仓库的不同存储类型，如高架存储，低货架存储等</a:t>
            </a:r>
            <a:endParaRPr kumimoji="1" lang="en-US" altLang="zh-CN" b="0" dirty="0">
              <a:solidFill>
                <a:schemeClr val="tx1"/>
              </a:solidFill>
              <a:latin typeface="微软雅黑" panose="020B0503020204020204" pitchFamily="34" charset="-122"/>
              <a:ea typeface="微软雅黑" panose="020B0503020204020204" pitchFamily="34" charset="-122"/>
              <a:cs typeface="微软雅黑"/>
            </a:endParaRPr>
          </a:p>
          <a:p>
            <a:pPr marL="171450" indent="-171450">
              <a:buFont typeface="Wingdings" panose="05000000000000000000" pitchFamily="2" charset="2"/>
              <a:buChar char="ü"/>
            </a:pPr>
            <a:r>
              <a:rPr kumimoji="1" lang="zh-CN" altLang="en-US" b="0" dirty="0">
                <a:solidFill>
                  <a:schemeClr val="tx1"/>
                </a:solidFill>
                <a:latin typeface="微软雅黑" panose="020B0503020204020204" pitchFamily="34" charset="-122"/>
                <a:ea typeface="微软雅黑" panose="020B0503020204020204" pitchFamily="34" charset="-122"/>
                <a:cs typeface="微软雅黑"/>
              </a:rPr>
              <a:t>可以实现仓库上下架过程管理；</a:t>
            </a:r>
            <a:endParaRPr kumimoji="1" lang="en-US" altLang="zh-CN" b="0" dirty="0">
              <a:solidFill>
                <a:schemeClr val="tx1"/>
              </a:solidFill>
              <a:latin typeface="微软雅黑" panose="020B0503020204020204" pitchFamily="34" charset="-122"/>
              <a:ea typeface="微软雅黑" panose="020B0503020204020204" pitchFamily="34" charset="-122"/>
              <a:cs typeface="微软雅黑"/>
            </a:endParaRPr>
          </a:p>
          <a:p>
            <a:pPr marL="171450" indent="-171450">
              <a:buFont typeface="Wingdings" panose="05000000000000000000" pitchFamily="2" charset="2"/>
              <a:buChar char="ü"/>
            </a:pPr>
            <a:r>
              <a:rPr kumimoji="1" lang="zh-CN" altLang="en-US" b="0" dirty="0">
                <a:solidFill>
                  <a:schemeClr val="tx1"/>
                </a:solidFill>
                <a:latin typeface="微软雅黑" panose="020B0503020204020204" pitchFamily="34" charset="-122"/>
                <a:ea typeface="微软雅黑" panose="020B0503020204020204" pitchFamily="34" charset="-122"/>
                <a:cs typeface="微软雅黑"/>
              </a:rPr>
              <a:t>对于复杂仓库，能够指导仓库更加高效的上下架操作；</a:t>
            </a:r>
            <a:endParaRPr kumimoji="1" lang="en-US" altLang="zh-CN" b="0" dirty="0">
              <a:solidFill>
                <a:schemeClr val="tx1"/>
              </a:solidFill>
              <a:latin typeface="微软雅黑" panose="020B0503020204020204" pitchFamily="34" charset="-122"/>
              <a:ea typeface="微软雅黑" panose="020B0503020204020204" pitchFamily="34" charset="-122"/>
              <a:cs typeface="微软雅黑"/>
            </a:endParaRPr>
          </a:p>
          <a:p>
            <a:pPr marL="171450" indent="-171450">
              <a:buFont typeface="Wingdings" panose="05000000000000000000" pitchFamily="2" charset="2"/>
              <a:buChar char="ü"/>
            </a:pPr>
            <a:r>
              <a:rPr kumimoji="1" lang="zh-CN" altLang="en-US" b="0" dirty="0">
                <a:solidFill>
                  <a:schemeClr val="tx1"/>
                </a:solidFill>
                <a:latin typeface="微软雅黑" panose="020B0503020204020204" pitchFamily="34" charset="-122"/>
                <a:ea typeface="微软雅黑" panose="020B0503020204020204" pitchFamily="34" charset="-122"/>
                <a:cs typeface="微软雅黑"/>
              </a:rPr>
              <a:t>需要定义仓库结构，并且维护物料主数据</a:t>
            </a:r>
            <a:r>
              <a:rPr kumimoji="1" lang="en-US" altLang="zh-CN" b="0" dirty="0">
                <a:solidFill>
                  <a:schemeClr val="tx1"/>
                </a:solidFill>
                <a:latin typeface="微软雅黑" panose="020B0503020204020204" pitchFamily="34" charset="-122"/>
                <a:ea typeface="微软雅黑" panose="020B0503020204020204" pitchFamily="34" charset="-122"/>
                <a:cs typeface="微软雅黑"/>
              </a:rPr>
              <a:t>WM</a:t>
            </a:r>
            <a:r>
              <a:rPr kumimoji="1" lang="zh-CN" altLang="en-US" b="0" dirty="0">
                <a:solidFill>
                  <a:schemeClr val="tx1"/>
                </a:solidFill>
                <a:latin typeface="微软雅黑" panose="020B0503020204020204" pitchFamily="34" charset="-122"/>
                <a:ea typeface="微软雅黑" panose="020B0503020204020204" pitchFamily="34" charset="-122"/>
                <a:cs typeface="微软雅黑"/>
              </a:rPr>
              <a:t>视图后，才能操作。</a:t>
            </a:r>
            <a:endParaRPr kumimoji="1" lang="en-US" altLang="zh-CN" b="0" dirty="0">
              <a:solidFill>
                <a:schemeClr val="tx1"/>
              </a:solidFill>
              <a:latin typeface="微软雅黑" panose="020B0503020204020204" pitchFamily="34" charset="-122"/>
              <a:ea typeface="微软雅黑" panose="020B0503020204020204" pitchFamily="34" charset="-122"/>
              <a:cs typeface="微软雅黑"/>
            </a:endParaRPr>
          </a:p>
          <a:p>
            <a:pPr marL="171450" indent="-171450">
              <a:buFont typeface="Wingdings" panose="05000000000000000000" pitchFamily="2" charset="2"/>
              <a:buChar char="ü"/>
            </a:pPr>
            <a:r>
              <a:rPr kumimoji="1" lang="zh-CN" altLang="en-US" b="0" dirty="0">
                <a:solidFill>
                  <a:schemeClr val="tx1"/>
                </a:solidFill>
                <a:latin typeface="微软雅黑" panose="020B0503020204020204" pitchFamily="34" charset="-122"/>
                <a:ea typeface="微软雅黑" panose="020B0503020204020204" pitchFamily="34" charset="-122"/>
                <a:cs typeface="微软雅黑"/>
              </a:rPr>
              <a:t>需要辅助</a:t>
            </a:r>
            <a:r>
              <a:rPr kumimoji="1" lang="en-US" altLang="zh-CN" b="0" dirty="0">
                <a:solidFill>
                  <a:schemeClr val="tx1"/>
                </a:solidFill>
                <a:latin typeface="微软雅黑" panose="020B0503020204020204" pitchFamily="34" charset="-122"/>
                <a:ea typeface="微软雅黑" panose="020B0503020204020204" pitchFamily="34" charset="-122"/>
                <a:cs typeface="微软雅黑"/>
              </a:rPr>
              <a:t>barcode</a:t>
            </a:r>
            <a:r>
              <a:rPr kumimoji="1" lang="zh-CN" altLang="en-US" b="0" dirty="0">
                <a:solidFill>
                  <a:schemeClr val="tx1"/>
                </a:solidFill>
                <a:latin typeface="微软雅黑" panose="020B0503020204020204" pitchFamily="34" charset="-122"/>
                <a:ea typeface="微软雅黑" panose="020B0503020204020204" pitchFamily="34" charset="-122"/>
                <a:cs typeface="微软雅黑"/>
              </a:rPr>
              <a:t>，或</a:t>
            </a:r>
            <a:r>
              <a:rPr kumimoji="1" lang="en-US" altLang="zh-CN" b="0" dirty="0">
                <a:solidFill>
                  <a:schemeClr val="tx1"/>
                </a:solidFill>
                <a:latin typeface="微软雅黑" panose="020B0503020204020204" pitchFamily="34" charset="-122"/>
                <a:ea typeface="微软雅黑" panose="020B0503020204020204" pitchFamily="34" charset="-122"/>
                <a:cs typeface="微软雅黑"/>
              </a:rPr>
              <a:t>RFID,</a:t>
            </a:r>
            <a:r>
              <a:rPr kumimoji="1" lang="zh-CN" altLang="en-US" b="0" dirty="0">
                <a:solidFill>
                  <a:schemeClr val="tx1"/>
                </a:solidFill>
                <a:latin typeface="微软雅黑" panose="020B0503020204020204" pitchFamily="34" charset="-122"/>
                <a:ea typeface="微软雅黑" panose="020B0503020204020204" pitchFamily="34" charset="-122"/>
                <a:cs typeface="微软雅黑"/>
              </a:rPr>
              <a:t>才能更快捷的操作</a:t>
            </a:r>
            <a:endParaRPr kumimoji="1" lang="en-US" altLang="zh-CN" b="0" dirty="0">
              <a:solidFill>
                <a:schemeClr val="tx1"/>
              </a:solidFill>
              <a:latin typeface="微软雅黑" panose="020B0503020204020204" pitchFamily="34" charset="-122"/>
              <a:ea typeface="微软雅黑" panose="020B0503020204020204" pitchFamily="34" charset="-122"/>
              <a:cs typeface="微软雅黑"/>
            </a:endParaRPr>
          </a:p>
          <a:p>
            <a:pPr marL="171450" indent="-171450">
              <a:buFont typeface="Wingdings" panose="05000000000000000000" pitchFamily="2" charset="2"/>
              <a:buChar char="ü"/>
            </a:pPr>
            <a:r>
              <a:rPr kumimoji="1" lang="zh-CN" altLang="en-US" dirty="0">
                <a:solidFill>
                  <a:schemeClr val="tx1"/>
                </a:solidFill>
                <a:latin typeface="微软雅黑" panose="020B0503020204020204" pitchFamily="34" charset="-122"/>
                <a:ea typeface="微软雅黑" panose="020B0503020204020204" pitchFamily="34" charset="-122"/>
                <a:cs typeface="微软雅黑"/>
              </a:rPr>
              <a:t>非必须启用</a:t>
            </a:r>
          </a:p>
        </p:txBody>
      </p:sp>
      <p:sp>
        <p:nvSpPr>
          <p:cNvPr id="82" name="圆角矩形 81"/>
          <p:cNvSpPr/>
          <p:nvPr/>
        </p:nvSpPr>
        <p:spPr bwMode="auto">
          <a:xfrm>
            <a:off x="8974942" y="1289049"/>
            <a:ext cx="828000" cy="432987"/>
          </a:xfrm>
          <a:prstGeom prst="roundRect">
            <a:avLst/>
          </a:prstGeom>
          <a:solidFill>
            <a:schemeClr val="tx2">
              <a:lumMod val="40000"/>
              <a:lumOff val="60000"/>
            </a:schemeClr>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400" dirty="0">
                <a:solidFill>
                  <a:schemeClr val="accent1">
                    <a:lumMod val="75000"/>
                  </a:schemeClr>
                </a:solidFill>
                <a:latin typeface="微软雅黑" pitchFamily="34" charset="-122"/>
                <a:ea typeface="微软雅黑" pitchFamily="34" charset="-122"/>
              </a:rPr>
              <a:t>公司</a:t>
            </a:r>
          </a:p>
        </p:txBody>
      </p:sp>
      <p:sp>
        <p:nvSpPr>
          <p:cNvPr id="83" name="圆角矩形 82"/>
          <p:cNvSpPr/>
          <p:nvPr/>
        </p:nvSpPr>
        <p:spPr bwMode="auto">
          <a:xfrm>
            <a:off x="8061764" y="2065374"/>
            <a:ext cx="828000" cy="432987"/>
          </a:xfrm>
          <a:prstGeom prst="roundRect">
            <a:avLst/>
          </a:prstGeom>
          <a:solidFill>
            <a:schemeClr val="tx2">
              <a:lumMod val="40000"/>
              <a:lumOff val="60000"/>
            </a:schemeClr>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400" dirty="0">
                <a:solidFill>
                  <a:schemeClr val="accent1">
                    <a:lumMod val="75000"/>
                  </a:schemeClr>
                </a:solidFill>
                <a:latin typeface="微软雅黑" pitchFamily="34" charset="-122"/>
                <a:ea typeface="微软雅黑" pitchFamily="34" charset="-122"/>
              </a:rPr>
              <a:t>工厂</a:t>
            </a:r>
            <a:r>
              <a:rPr kumimoji="1" lang="en-US" altLang="zh-CN" sz="1400" dirty="0">
                <a:solidFill>
                  <a:schemeClr val="accent1">
                    <a:lumMod val="75000"/>
                  </a:schemeClr>
                </a:solidFill>
                <a:latin typeface="微软雅黑" pitchFamily="34" charset="-122"/>
                <a:ea typeface="微软雅黑" pitchFamily="34" charset="-122"/>
              </a:rPr>
              <a:t>1</a:t>
            </a:r>
            <a:endParaRPr kumimoji="1" lang="zh-CN" altLang="en-US" sz="1400" dirty="0">
              <a:solidFill>
                <a:schemeClr val="accent1">
                  <a:lumMod val="75000"/>
                </a:schemeClr>
              </a:solidFill>
              <a:latin typeface="微软雅黑" pitchFamily="34" charset="-122"/>
              <a:ea typeface="微软雅黑" pitchFamily="34" charset="-122"/>
            </a:endParaRPr>
          </a:p>
        </p:txBody>
      </p:sp>
      <p:sp>
        <p:nvSpPr>
          <p:cNvPr id="84" name="圆角矩形 83"/>
          <p:cNvSpPr/>
          <p:nvPr/>
        </p:nvSpPr>
        <p:spPr bwMode="auto">
          <a:xfrm>
            <a:off x="9989176" y="2065374"/>
            <a:ext cx="828000" cy="432987"/>
          </a:xfrm>
          <a:prstGeom prst="roundRect">
            <a:avLst/>
          </a:prstGeom>
          <a:solidFill>
            <a:schemeClr val="tx2">
              <a:lumMod val="40000"/>
              <a:lumOff val="60000"/>
            </a:schemeClr>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sz="1400" dirty="0">
                <a:solidFill>
                  <a:schemeClr val="accent1">
                    <a:lumMod val="75000"/>
                  </a:schemeClr>
                </a:solidFill>
                <a:latin typeface="微软雅黑" pitchFamily="34" charset="-122"/>
                <a:ea typeface="微软雅黑" pitchFamily="34" charset="-122"/>
              </a:rPr>
              <a:t>工厂</a:t>
            </a:r>
            <a:r>
              <a:rPr kumimoji="1" lang="en-US" altLang="zh-CN" sz="1400" dirty="0">
                <a:solidFill>
                  <a:schemeClr val="accent1">
                    <a:lumMod val="75000"/>
                  </a:schemeClr>
                </a:solidFill>
                <a:latin typeface="微软雅黑" pitchFamily="34" charset="-122"/>
                <a:ea typeface="微软雅黑" pitchFamily="34" charset="-122"/>
              </a:rPr>
              <a:t>2</a:t>
            </a:r>
            <a:endParaRPr kumimoji="1" lang="zh-CN" altLang="en-US" sz="1400" dirty="0">
              <a:solidFill>
                <a:schemeClr val="accent1">
                  <a:lumMod val="75000"/>
                </a:schemeClr>
              </a:solidFill>
              <a:latin typeface="微软雅黑" pitchFamily="34" charset="-122"/>
              <a:ea typeface="微软雅黑" pitchFamily="34" charset="-122"/>
            </a:endParaRPr>
          </a:p>
        </p:txBody>
      </p:sp>
      <p:sp>
        <p:nvSpPr>
          <p:cNvPr id="85" name="圆角矩形 84"/>
          <p:cNvSpPr/>
          <p:nvPr/>
        </p:nvSpPr>
        <p:spPr bwMode="auto">
          <a:xfrm>
            <a:off x="7188077" y="2848701"/>
            <a:ext cx="828000" cy="432987"/>
          </a:xfrm>
          <a:prstGeom prst="roundRect">
            <a:avLst/>
          </a:prstGeom>
          <a:solidFill>
            <a:schemeClr val="tx2">
              <a:lumMod val="40000"/>
              <a:lumOff val="60000"/>
            </a:schemeClr>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dirty="0">
                <a:solidFill>
                  <a:schemeClr val="accent1">
                    <a:lumMod val="75000"/>
                  </a:schemeClr>
                </a:solidFill>
                <a:latin typeface="微软雅黑" pitchFamily="34" charset="-122"/>
                <a:ea typeface="微软雅黑" pitchFamily="34" charset="-122"/>
              </a:rPr>
              <a:t>库存地点</a:t>
            </a:r>
            <a:r>
              <a:rPr kumimoji="1" lang="en-US" altLang="zh-CN" dirty="0">
                <a:solidFill>
                  <a:schemeClr val="accent1">
                    <a:lumMod val="75000"/>
                  </a:schemeClr>
                </a:solidFill>
                <a:latin typeface="微软雅黑" pitchFamily="34" charset="-122"/>
                <a:ea typeface="微软雅黑" pitchFamily="34" charset="-122"/>
              </a:rPr>
              <a:t>1</a:t>
            </a:r>
            <a:endParaRPr kumimoji="1" lang="zh-CN" altLang="en-US" dirty="0">
              <a:solidFill>
                <a:schemeClr val="accent1">
                  <a:lumMod val="75000"/>
                </a:schemeClr>
              </a:solidFill>
              <a:latin typeface="微软雅黑" pitchFamily="34" charset="-122"/>
              <a:ea typeface="微软雅黑" pitchFamily="34" charset="-122"/>
            </a:endParaRPr>
          </a:p>
        </p:txBody>
      </p:sp>
      <p:sp>
        <p:nvSpPr>
          <p:cNvPr id="86" name="圆角矩形 85"/>
          <p:cNvSpPr/>
          <p:nvPr/>
        </p:nvSpPr>
        <p:spPr bwMode="auto">
          <a:xfrm>
            <a:off x="9043777" y="2848700"/>
            <a:ext cx="828000" cy="432987"/>
          </a:xfrm>
          <a:prstGeom prst="roundRect">
            <a:avLst/>
          </a:prstGeom>
          <a:solidFill>
            <a:schemeClr val="tx2">
              <a:lumMod val="40000"/>
              <a:lumOff val="60000"/>
            </a:schemeClr>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dirty="0">
                <a:solidFill>
                  <a:schemeClr val="accent1">
                    <a:lumMod val="75000"/>
                  </a:schemeClr>
                </a:solidFill>
                <a:latin typeface="微软雅黑" pitchFamily="34" charset="-122"/>
                <a:ea typeface="微软雅黑" pitchFamily="34" charset="-122"/>
              </a:rPr>
              <a:t>库存地点</a:t>
            </a:r>
            <a:r>
              <a:rPr kumimoji="1" lang="en-US" altLang="zh-CN" dirty="0">
                <a:solidFill>
                  <a:schemeClr val="accent1">
                    <a:lumMod val="75000"/>
                  </a:schemeClr>
                </a:solidFill>
                <a:latin typeface="微软雅黑" pitchFamily="34" charset="-122"/>
                <a:ea typeface="微软雅黑" pitchFamily="34" charset="-122"/>
              </a:rPr>
              <a:t>2</a:t>
            </a:r>
            <a:endParaRPr kumimoji="1" lang="zh-CN" altLang="en-US" dirty="0">
              <a:solidFill>
                <a:schemeClr val="accent1">
                  <a:lumMod val="75000"/>
                </a:schemeClr>
              </a:solidFill>
              <a:latin typeface="微软雅黑" pitchFamily="34" charset="-122"/>
              <a:ea typeface="微软雅黑" pitchFamily="34" charset="-122"/>
            </a:endParaRPr>
          </a:p>
        </p:txBody>
      </p:sp>
      <p:sp>
        <p:nvSpPr>
          <p:cNvPr id="87" name="圆角矩形 86"/>
          <p:cNvSpPr/>
          <p:nvPr/>
        </p:nvSpPr>
        <p:spPr bwMode="auto">
          <a:xfrm>
            <a:off x="7185373" y="3567520"/>
            <a:ext cx="828000" cy="432987"/>
          </a:xfrm>
          <a:prstGeom prst="roundRect">
            <a:avLst/>
          </a:prstGeom>
          <a:solidFill>
            <a:schemeClr val="accent3">
              <a:lumMod val="40000"/>
              <a:lumOff val="60000"/>
            </a:schemeClr>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dirty="0">
                <a:solidFill>
                  <a:schemeClr val="accent1">
                    <a:lumMod val="75000"/>
                  </a:schemeClr>
                </a:solidFill>
                <a:latin typeface="微软雅黑" pitchFamily="34" charset="-122"/>
                <a:ea typeface="微软雅黑" pitchFamily="34" charset="-122"/>
              </a:rPr>
              <a:t>仓库号</a:t>
            </a:r>
            <a:r>
              <a:rPr kumimoji="1" lang="en-US" altLang="zh-CN" dirty="0">
                <a:solidFill>
                  <a:schemeClr val="accent1">
                    <a:lumMod val="75000"/>
                  </a:schemeClr>
                </a:solidFill>
                <a:latin typeface="微软雅黑" pitchFamily="34" charset="-122"/>
                <a:ea typeface="微软雅黑" pitchFamily="34" charset="-122"/>
              </a:rPr>
              <a:t>1</a:t>
            </a:r>
            <a:endParaRPr kumimoji="1" lang="zh-CN" altLang="en-US" dirty="0">
              <a:solidFill>
                <a:schemeClr val="accent1">
                  <a:lumMod val="75000"/>
                </a:schemeClr>
              </a:solidFill>
              <a:latin typeface="微软雅黑" pitchFamily="34" charset="-122"/>
              <a:ea typeface="微软雅黑" pitchFamily="34" charset="-122"/>
            </a:endParaRPr>
          </a:p>
        </p:txBody>
      </p:sp>
      <p:sp>
        <p:nvSpPr>
          <p:cNvPr id="88" name="圆角矩形 87"/>
          <p:cNvSpPr/>
          <p:nvPr/>
        </p:nvSpPr>
        <p:spPr bwMode="auto">
          <a:xfrm>
            <a:off x="9041067" y="3567520"/>
            <a:ext cx="828000" cy="432987"/>
          </a:xfrm>
          <a:prstGeom prst="roundRect">
            <a:avLst/>
          </a:prstGeom>
          <a:solidFill>
            <a:schemeClr val="accent3">
              <a:lumMod val="40000"/>
              <a:lumOff val="60000"/>
            </a:schemeClr>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dirty="0">
                <a:solidFill>
                  <a:schemeClr val="accent1">
                    <a:lumMod val="75000"/>
                  </a:schemeClr>
                </a:solidFill>
                <a:latin typeface="微软雅黑" pitchFamily="34" charset="-122"/>
                <a:ea typeface="微软雅黑" pitchFamily="34" charset="-122"/>
              </a:rPr>
              <a:t>仓库号</a:t>
            </a:r>
            <a:r>
              <a:rPr kumimoji="1" lang="en-US" altLang="zh-CN" dirty="0">
                <a:solidFill>
                  <a:schemeClr val="accent1">
                    <a:lumMod val="75000"/>
                  </a:schemeClr>
                </a:solidFill>
                <a:latin typeface="微软雅黑" pitchFamily="34" charset="-122"/>
                <a:ea typeface="微软雅黑" pitchFamily="34" charset="-122"/>
              </a:rPr>
              <a:t>2</a:t>
            </a:r>
            <a:endParaRPr kumimoji="1" lang="zh-CN" altLang="en-US" dirty="0">
              <a:solidFill>
                <a:schemeClr val="accent1">
                  <a:lumMod val="75000"/>
                </a:schemeClr>
              </a:solidFill>
              <a:latin typeface="微软雅黑" pitchFamily="34" charset="-122"/>
              <a:ea typeface="微软雅黑" pitchFamily="34" charset="-122"/>
            </a:endParaRPr>
          </a:p>
        </p:txBody>
      </p:sp>
      <p:sp>
        <p:nvSpPr>
          <p:cNvPr id="89" name="圆角矩形 88"/>
          <p:cNvSpPr/>
          <p:nvPr/>
        </p:nvSpPr>
        <p:spPr bwMode="auto">
          <a:xfrm>
            <a:off x="6291597" y="4275874"/>
            <a:ext cx="828000" cy="432987"/>
          </a:xfrm>
          <a:prstGeom prst="roundRect">
            <a:avLst/>
          </a:prstGeom>
          <a:solidFill>
            <a:schemeClr val="accent3">
              <a:lumMod val="40000"/>
              <a:lumOff val="60000"/>
            </a:schemeClr>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dirty="0">
                <a:solidFill>
                  <a:schemeClr val="accent1">
                    <a:lumMod val="75000"/>
                  </a:schemeClr>
                </a:solidFill>
                <a:latin typeface="微软雅黑" pitchFamily="34" charset="-122"/>
                <a:ea typeface="微软雅黑" pitchFamily="34" charset="-122"/>
              </a:rPr>
              <a:t>存储类型</a:t>
            </a:r>
            <a:r>
              <a:rPr kumimoji="1" lang="en-US" altLang="zh-CN" dirty="0">
                <a:solidFill>
                  <a:schemeClr val="accent1">
                    <a:lumMod val="75000"/>
                  </a:schemeClr>
                </a:solidFill>
                <a:latin typeface="微软雅黑" pitchFamily="34" charset="-122"/>
                <a:ea typeface="微软雅黑" pitchFamily="34" charset="-122"/>
              </a:rPr>
              <a:t>1</a:t>
            </a:r>
            <a:endParaRPr kumimoji="1" lang="zh-CN" altLang="en-US" dirty="0">
              <a:solidFill>
                <a:schemeClr val="accent1">
                  <a:lumMod val="75000"/>
                </a:schemeClr>
              </a:solidFill>
              <a:latin typeface="微软雅黑" pitchFamily="34" charset="-122"/>
              <a:ea typeface="微软雅黑" pitchFamily="34" charset="-122"/>
            </a:endParaRPr>
          </a:p>
        </p:txBody>
      </p:sp>
      <p:sp>
        <p:nvSpPr>
          <p:cNvPr id="90" name="圆角矩形 89"/>
          <p:cNvSpPr/>
          <p:nvPr/>
        </p:nvSpPr>
        <p:spPr bwMode="auto">
          <a:xfrm>
            <a:off x="7182571" y="4272381"/>
            <a:ext cx="828000" cy="432987"/>
          </a:xfrm>
          <a:prstGeom prst="roundRect">
            <a:avLst/>
          </a:prstGeom>
          <a:solidFill>
            <a:schemeClr val="accent3">
              <a:lumMod val="40000"/>
              <a:lumOff val="60000"/>
            </a:schemeClr>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dirty="0">
                <a:solidFill>
                  <a:schemeClr val="accent1">
                    <a:lumMod val="75000"/>
                  </a:schemeClr>
                </a:solidFill>
                <a:latin typeface="微软雅黑" pitchFamily="34" charset="-122"/>
                <a:ea typeface="微软雅黑" pitchFamily="34" charset="-122"/>
              </a:rPr>
              <a:t>存储类型</a:t>
            </a:r>
            <a:r>
              <a:rPr kumimoji="1" lang="en-US" altLang="zh-CN" dirty="0">
                <a:solidFill>
                  <a:schemeClr val="accent1">
                    <a:lumMod val="75000"/>
                  </a:schemeClr>
                </a:solidFill>
                <a:latin typeface="微软雅黑" pitchFamily="34" charset="-122"/>
                <a:ea typeface="微软雅黑" pitchFamily="34" charset="-122"/>
              </a:rPr>
              <a:t>2</a:t>
            </a:r>
            <a:endParaRPr kumimoji="1" lang="zh-CN" altLang="en-US" dirty="0">
              <a:solidFill>
                <a:schemeClr val="accent1">
                  <a:lumMod val="75000"/>
                </a:schemeClr>
              </a:solidFill>
              <a:latin typeface="微软雅黑" pitchFamily="34" charset="-122"/>
              <a:ea typeface="微软雅黑" pitchFamily="34" charset="-122"/>
            </a:endParaRPr>
          </a:p>
        </p:txBody>
      </p:sp>
      <p:sp>
        <p:nvSpPr>
          <p:cNvPr id="91" name="圆角矩形 90"/>
          <p:cNvSpPr/>
          <p:nvPr/>
        </p:nvSpPr>
        <p:spPr bwMode="auto">
          <a:xfrm>
            <a:off x="5372873" y="5052050"/>
            <a:ext cx="828000" cy="432987"/>
          </a:xfrm>
          <a:prstGeom prst="roundRect">
            <a:avLst/>
          </a:prstGeom>
          <a:solidFill>
            <a:schemeClr val="accent3">
              <a:lumMod val="40000"/>
              <a:lumOff val="60000"/>
            </a:schemeClr>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dirty="0">
                <a:solidFill>
                  <a:schemeClr val="accent1">
                    <a:lumMod val="75000"/>
                  </a:schemeClr>
                </a:solidFill>
                <a:latin typeface="微软雅黑" pitchFamily="34" charset="-122"/>
                <a:ea typeface="微软雅黑" pitchFamily="34" charset="-122"/>
              </a:rPr>
              <a:t>货架</a:t>
            </a:r>
            <a:r>
              <a:rPr kumimoji="1" lang="en-US" altLang="zh-CN" dirty="0">
                <a:solidFill>
                  <a:schemeClr val="accent1">
                    <a:lumMod val="75000"/>
                  </a:schemeClr>
                </a:solidFill>
                <a:latin typeface="微软雅黑" pitchFamily="34" charset="-122"/>
                <a:ea typeface="微软雅黑" pitchFamily="34" charset="-122"/>
              </a:rPr>
              <a:t>1</a:t>
            </a:r>
            <a:endParaRPr kumimoji="1" lang="zh-CN" altLang="en-US" dirty="0">
              <a:solidFill>
                <a:schemeClr val="accent1">
                  <a:lumMod val="75000"/>
                </a:schemeClr>
              </a:solidFill>
              <a:latin typeface="微软雅黑" pitchFamily="34" charset="-122"/>
              <a:ea typeface="微软雅黑" pitchFamily="34" charset="-122"/>
            </a:endParaRPr>
          </a:p>
        </p:txBody>
      </p:sp>
      <p:sp>
        <p:nvSpPr>
          <p:cNvPr id="92" name="圆角矩形 91"/>
          <p:cNvSpPr/>
          <p:nvPr/>
        </p:nvSpPr>
        <p:spPr bwMode="auto">
          <a:xfrm>
            <a:off x="7242924" y="5057113"/>
            <a:ext cx="828000" cy="432987"/>
          </a:xfrm>
          <a:prstGeom prst="roundRect">
            <a:avLst/>
          </a:prstGeom>
          <a:solidFill>
            <a:schemeClr val="accent3">
              <a:lumMod val="40000"/>
              <a:lumOff val="60000"/>
            </a:schemeClr>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dirty="0">
                <a:solidFill>
                  <a:schemeClr val="accent1">
                    <a:lumMod val="75000"/>
                  </a:schemeClr>
                </a:solidFill>
                <a:latin typeface="微软雅黑" pitchFamily="34" charset="-122"/>
                <a:ea typeface="微软雅黑" pitchFamily="34" charset="-122"/>
              </a:rPr>
              <a:t>货架</a:t>
            </a:r>
            <a:r>
              <a:rPr kumimoji="1" lang="en-US" altLang="zh-CN" dirty="0">
                <a:solidFill>
                  <a:schemeClr val="accent1">
                    <a:lumMod val="75000"/>
                  </a:schemeClr>
                </a:solidFill>
                <a:latin typeface="微软雅黑" pitchFamily="34" charset="-122"/>
                <a:ea typeface="微软雅黑" pitchFamily="34" charset="-122"/>
              </a:rPr>
              <a:t>2</a:t>
            </a:r>
            <a:endParaRPr kumimoji="1" lang="zh-CN" altLang="en-US" dirty="0">
              <a:solidFill>
                <a:schemeClr val="accent1">
                  <a:lumMod val="75000"/>
                </a:schemeClr>
              </a:solidFill>
              <a:latin typeface="微软雅黑" pitchFamily="34" charset="-122"/>
              <a:ea typeface="微软雅黑" pitchFamily="34" charset="-122"/>
            </a:endParaRPr>
          </a:p>
        </p:txBody>
      </p:sp>
      <p:sp>
        <p:nvSpPr>
          <p:cNvPr id="93" name="圆角矩形 92"/>
          <p:cNvSpPr/>
          <p:nvPr/>
        </p:nvSpPr>
        <p:spPr bwMode="auto">
          <a:xfrm>
            <a:off x="5376004" y="5741824"/>
            <a:ext cx="828000" cy="432987"/>
          </a:xfrm>
          <a:prstGeom prst="roundRect">
            <a:avLst/>
          </a:prstGeom>
          <a:solidFill>
            <a:schemeClr val="accent3">
              <a:lumMod val="40000"/>
              <a:lumOff val="60000"/>
            </a:schemeClr>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dirty="0">
                <a:solidFill>
                  <a:schemeClr val="accent1">
                    <a:lumMod val="75000"/>
                  </a:schemeClr>
                </a:solidFill>
                <a:latin typeface="微软雅黑" pitchFamily="34" charset="-122"/>
                <a:ea typeface="微软雅黑" pitchFamily="34" charset="-122"/>
              </a:rPr>
              <a:t>份</a:t>
            </a:r>
            <a:r>
              <a:rPr kumimoji="1" lang="en-US" altLang="zh-CN" dirty="0">
                <a:solidFill>
                  <a:schemeClr val="accent1">
                    <a:lumMod val="75000"/>
                  </a:schemeClr>
                </a:solidFill>
                <a:latin typeface="微软雅黑" pitchFamily="34" charset="-122"/>
                <a:ea typeface="微软雅黑" pitchFamily="34" charset="-122"/>
              </a:rPr>
              <a:t>1</a:t>
            </a:r>
            <a:endParaRPr kumimoji="1" lang="zh-CN" altLang="en-US" dirty="0">
              <a:solidFill>
                <a:schemeClr val="accent1">
                  <a:lumMod val="75000"/>
                </a:schemeClr>
              </a:solidFill>
              <a:latin typeface="微软雅黑" pitchFamily="34" charset="-122"/>
              <a:ea typeface="微软雅黑" pitchFamily="34" charset="-122"/>
            </a:endParaRPr>
          </a:p>
        </p:txBody>
      </p:sp>
      <p:sp>
        <p:nvSpPr>
          <p:cNvPr id="94" name="圆角矩形 93"/>
          <p:cNvSpPr/>
          <p:nvPr/>
        </p:nvSpPr>
        <p:spPr bwMode="auto">
          <a:xfrm>
            <a:off x="6335948" y="5739349"/>
            <a:ext cx="828000" cy="432987"/>
          </a:xfrm>
          <a:prstGeom prst="roundRect">
            <a:avLst/>
          </a:prstGeom>
          <a:solidFill>
            <a:schemeClr val="accent3">
              <a:lumMod val="40000"/>
              <a:lumOff val="60000"/>
            </a:schemeClr>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dirty="0">
                <a:solidFill>
                  <a:schemeClr val="accent1">
                    <a:lumMod val="75000"/>
                  </a:schemeClr>
                </a:solidFill>
                <a:latin typeface="微软雅黑" pitchFamily="34" charset="-122"/>
                <a:ea typeface="微软雅黑" pitchFamily="34" charset="-122"/>
              </a:rPr>
              <a:t>份</a:t>
            </a:r>
            <a:r>
              <a:rPr kumimoji="1" lang="en-US" altLang="zh-CN" dirty="0">
                <a:solidFill>
                  <a:schemeClr val="accent1">
                    <a:lumMod val="75000"/>
                  </a:schemeClr>
                </a:solidFill>
                <a:latin typeface="微软雅黑" pitchFamily="34" charset="-122"/>
                <a:ea typeface="微软雅黑" pitchFamily="34" charset="-122"/>
              </a:rPr>
              <a:t>1</a:t>
            </a:r>
            <a:endParaRPr kumimoji="1" lang="zh-CN" altLang="en-US" dirty="0">
              <a:solidFill>
                <a:schemeClr val="accent1">
                  <a:lumMod val="75000"/>
                </a:schemeClr>
              </a:solidFill>
              <a:latin typeface="微软雅黑" pitchFamily="34" charset="-122"/>
              <a:ea typeface="微软雅黑" pitchFamily="34" charset="-122"/>
            </a:endParaRPr>
          </a:p>
        </p:txBody>
      </p:sp>
      <p:sp>
        <p:nvSpPr>
          <p:cNvPr id="95" name="圆角矩形 94"/>
          <p:cNvSpPr/>
          <p:nvPr/>
        </p:nvSpPr>
        <p:spPr bwMode="auto">
          <a:xfrm>
            <a:off x="9986417" y="2852342"/>
            <a:ext cx="828000" cy="432987"/>
          </a:xfrm>
          <a:prstGeom prst="roundRect">
            <a:avLst/>
          </a:prstGeom>
          <a:solidFill>
            <a:schemeClr val="tx2">
              <a:lumMod val="40000"/>
              <a:lumOff val="60000"/>
            </a:schemeClr>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dirty="0">
                <a:solidFill>
                  <a:schemeClr val="accent1">
                    <a:lumMod val="75000"/>
                  </a:schemeClr>
                </a:solidFill>
                <a:latin typeface="微软雅黑" pitchFamily="34" charset="-122"/>
                <a:ea typeface="微软雅黑" pitchFamily="34" charset="-122"/>
              </a:rPr>
              <a:t>库存地点</a:t>
            </a:r>
            <a:r>
              <a:rPr kumimoji="1" lang="en-US" altLang="zh-CN" dirty="0">
                <a:solidFill>
                  <a:schemeClr val="accent1">
                    <a:lumMod val="75000"/>
                  </a:schemeClr>
                </a:solidFill>
                <a:latin typeface="微软雅黑" pitchFamily="34" charset="-122"/>
                <a:ea typeface="微软雅黑" pitchFamily="34" charset="-122"/>
              </a:rPr>
              <a:t>1</a:t>
            </a:r>
            <a:endParaRPr kumimoji="1" lang="zh-CN" altLang="en-US" dirty="0">
              <a:solidFill>
                <a:schemeClr val="accent1">
                  <a:lumMod val="75000"/>
                </a:schemeClr>
              </a:solidFill>
              <a:latin typeface="微软雅黑" pitchFamily="34" charset="-122"/>
              <a:ea typeface="微软雅黑" pitchFamily="34" charset="-122"/>
            </a:endParaRPr>
          </a:p>
        </p:txBody>
      </p:sp>
      <p:sp>
        <p:nvSpPr>
          <p:cNvPr id="96" name="圆角矩形 95"/>
          <p:cNvSpPr/>
          <p:nvPr/>
        </p:nvSpPr>
        <p:spPr bwMode="auto">
          <a:xfrm>
            <a:off x="8129441" y="4272381"/>
            <a:ext cx="828000" cy="432987"/>
          </a:xfrm>
          <a:prstGeom prst="roundRect">
            <a:avLst/>
          </a:prstGeom>
          <a:solidFill>
            <a:schemeClr val="accent3">
              <a:lumMod val="40000"/>
              <a:lumOff val="60000"/>
            </a:schemeClr>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dirty="0">
                <a:solidFill>
                  <a:schemeClr val="accent1">
                    <a:lumMod val="75000"/>
                  </a:schemeClr>
                </a:solidFill>
                <a:latin typeface="微软雅黑" pitchFamily="34" charset="-122"/>
                <a:ea typeface="微软雅黑" pitchFamily="34" charset="-122"/>
              </a:rPr>
              <a:t>存储类型</a:t>
            </a:r>
            <a:r>
              <a:rPr kumimoji="1" lang="en-US" altLang="zh-CN" dirty="0">
                <a:solidFill>
                  <a:schemeClr val="accent1">
                    <a:lumMod val="75000"/>
                  </a:schemeClr>
                </a:solidFill>
                <a:latin typeface="微软雅黑" pitchFamily="34" charset="-122"/>
                <a:ea typeface="微软雅黑" pitchFamily="34" charset="-122"/>
              </a:rPr>
              <a:t>3</a:t>
            </a:r>
            <a:endParaRPr kumimoji="1" lang="zh-CN" altLang="en-US" dirty="0">
              <a:solidFill>
                <a:schemeClr val="accent1">
                  <a:lumMod val="75000"/>
                </a:schemeClr>
              </a:solidFill>
              <a:latin typeface="微软雅黑" pitchFamily="34" charset="-122"/>
              <a:ea typeface="微软雅黑" pitchFamily="34" charset="-122"/>
            </a:endParaRPr>
          </a:p>
        </p:txBody>
      </p:sp>
      <p:sp>
        <p:nvSpPr>
          <p:cNvPr id="99" name="圆角矩形 98"/>
          <p:cNvSpPr/>
          <p:nvPr/>
        </p:nvSpPr>
        <p:spPr bwMode="auto">
          <a:xfrm>
            <a:off x="9044311" y="4267277"/>
            <a:ext cx="828000" cy="432987"/>
          </a:xfrm>
          <a:prstGeom prst="roundRect">
            <a:avLst/>
          </a:prstGeom>
          <a:solidFill>
            <a:schemeClr val="accent3">
              <a:lumMod val="40000"/>
              <a:lumOff val="60000"/>
            </a:schemeClr>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dirty="0">
                <a:solidFill>
                  <a:schemeClr val="accent1">
                    <a:lumMod val="75000"/>
                  </a:schemeClr>
                </a:solidFill>
                <a:latin typeface="微软雅黑" pitchFamily="34" charset="-122"/>
                <a:ea typeface="微软雅黑" pitchFamily="34" charset="-122"/>
              </a:rPr>
              <a:t>存储类型</a:t>
            </a:r>
            <a:r>
              <a:rPr kumimoji="1" lang="en-US" altLang="zh-CN" dirty="0">
                <a:solidFill>
                  <a:schemeClr val="accent1">
                    <a:lumMod val="75000"/>
                  </a:schemeClr>
                </a:solidFill>
                <a:latin typeface="微软雅黑" pitchFamily="34" charset="-122"/>
                <a:ea typeface="微软雅黑" pitchFamily="34" charset="-122"/>
              </a:rPr>
              <a:t>1</a:t>
            </a:r>
            <a:endParaRPr kumimoji="1" lang="zh-CN" altLang="en-US" dirty="0">
              <a:solidFill>
                <a:schemeClr val="accent1">
                  <a:lumMod val="75000"/>
                </a:schemeClr>
              </a:solidFill>
              <a:latin typeface="微软雅黑" pitchFamily="34" charset="-122"/>
              <a:ea typeface="微软雅黑" pitchFamily="34" charset="-122"/>
            </a:endParaRPr>
          </a:p>
        </p:txBody>
      </p:sp>
      <p:sp>
        <p:nvSpPr>
          <p:cNvPr id="100" name="圆角矩形 99"/>
          <p:cNvSpPr/>
          <p:nvPr/>
        </p:nvSpPr>
        <p:spPr bwMode="auto">
          <a:xfrm>
            <a:off x="7248118" y="5733896"/>
            <a:ext cx="828000" cy="432987"/>
          </a:xfrm>
          <a:prstGeom prst="roundRect">
            <a:avLst/>
          </a:prstGeom>
          <a:solidFill>
            <a:schemeClr val="accent3">
              <a:lumMod val="40000"/>
              <a:lumOff val="60000"/>
            </a:schemeClr>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dirty="0">
                <a:solidFill>
                  <a:schemeClr val="accent1">
                    <a:lumMod val="75000"/>
                  </a:schemeClr>
                </a:solidFill>
                <a:latin typeface="微软雅黑" pitchFamily="34" charset="-122"/>
                <a:ea typeface="微软雅黑" pitchFamily="34" charset="-122"/>
              </a:rPr>
              <a:t>份</a:t>
            </a:r>
            <a:r>
              <a:rPr kumimoji="1" lang="en-US" altLang="zh-CN" dirty="0">
                <a:solidFill>
                  <a:schemeClr val="accent1">
                    <a:lumMod val="75000"/>
                  </a:schemeClr>
                </a:solidFill>
                <a:latin typeface="微软雅黑" pitchFamily="34" charset="-122"/>
                <a:ea typeface="微软雅黑" pitchFamily="34" charset="-122"/>
              </a:rPr>
              <a:t>2</a:t>
            </a:r>
            <a:endParaRPr kumimoji="1" lang="zh-CN" altLang="en-US" dirty="0">
              <a:solidFill>
                <a:schemeClr val="accent1">
                  <a:lumMod val="75000"/>
                </a:schemeClr>
              </a:solidFill>
              <a:latin typeface="微软雅黑" pitchFamily="34" charset="-122"/>
              <a:ea typeface="微软雅黑" pitchFamily="34" charset="-122"/>
            </a:endParaRPr>
          </a:p>
        </p:txBody>
      </p:sp>
      <p:sp>
        <p:nvSpPr>
          <p:cNvPr id="101" name="圆角矩形 100"/>
          <p:cNvSpPr/>
          <p:nvPr/>
        </p:nvSpPr>
        <p:spPr bwMode="auto">
          <a:xfrm>
            <a:off x="8226896" y="5734905"/>
            <a:ext cx="828000" cy="432987"/>
          </a:xfrm>
          <a:prstGeom prst="roundRect">
            <a:avLst/>
          </a:prstGeom>
          <a:solidFill>
            <a:schemeClr val="accent3">
              <a:lumMod val="40000"/>
              <a:lumOff val="60000"/>
            </a:schemeClr>
          </a:solidFill>
          <a:ln w="12700" cmpd="sng">
            <a:solidFill>
              <a:schemeClr val="tx2">
                <a:lumMod val="60000"/>
                <a:lumOff val="40000"/>
              </a:schemeClr>
            </a:solidFill>
            <a:miter lim="800000"/>
            <a:headEnd/>
            <a:tailEnd/>
          </a:ln>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10000"/>
              </a:lnSpc>
            </a:pPr>
            <a:r>
              <a:rPr kumimoji="1" lang="zh-CN" altLang="en-US" dirty="0">
                <a:solidFill>
                  <a:schemeClr val="accent1">
                    <a:lumMod val="75000"/>
                  </a:schemeClr>
                </a:solidFill>
                <a:latin typeface="微软雅黑" pitchFamily="34" charset="-122"/>
                <a:ea typeface="微软雅黑" pitchFamily="34" charset="-122"/>
              </a:rPr>
              <a:t>份</a:t>
            </a:r>
            <a:r>
              <a:rPr kumimoji="1" lang="en-US" altLang="zh-CN" dirty="0">
                <a:solidFill>
                  <a:schemeClr val="accent1">
                    <a:lumMod val="75000"/>
                  </a:schemeClr>
                </a:solidFill>
                <a:latin typeface="微软雅黑" pitchFamily="34" charset="-122"/>
                <a:ea typeface="微软雅黑" pitchFamily="34" charset="-122"/>
              </a:rPr>
              <a:t>3</a:t>
            </a:r>
            <a:endParaRPr kumimoji="1" lang="zh-CN" altLang="en-US" dirty="0">
              <a:solidFill>
                <a:schemeClr val="accent1">
                  <a:lumMod val="75000"/>
                </a:schemeClr>
              </a:solidFill>
              <a:latin typeface="微软雅黑" pitchFamily="34" charset="-122"/>
              <a:ea typeface="微软雅黑" pitchFamily="34" charset="-122"/>
            </a:endParaRPr>
          </a:p>
        </p:txBody>
      </p:sp>
      <p:cxnSp>
        <p:nvCxnSpPr>
          <p:cNvPr id="105" name="肘形连接符 104"/>
          <p:cNvCxnSpPr>
            <a:stCxn id="82" idx="2"/>
            <a:endCxn id="83" idx="0"/>
          </p:cNvCxnSpPr>
          <p:nvPr/>
        </p:nvCxnSpPr>
        <p:spPr bwMode="auto">
          <a:xfrm rot="5400000">
            <a:off x="8760684" y="1437116"/>
            <a:ext cx="343338" cy="913178"/>
          </a:xfrm>
          <a:prstGeom prst="bentConnector3">
            <a:avLst/>
          </a:prstGeom>
          <a:solidFill>
            <a:schemeClr val="accent1"/>
          </a:solidFill>
          <a:ln w="9525" cap="flat" cmpd="sng" algn="ctr">
            <a:solidFill>
              <a:schemeClr val="accent1">
                <a:lumMod val="75000"/>
              </a:schemeClr>
            </a:solidFill>
            <a:prstDash val="solid"/>
            <a:round/>
            <a:headEnd type="none" w="med" len="med"/>
            <a:tailEnd type="none"/>
          </a:ln>
          <a:effectLst/>
        </p:spPr>
      </p:cxnSp>
      <p:cxnSp>
        <p:nvCxnSpPr>
          <p:cNvPr id="106" name="肘形连接符 105"/>
          <p:cNvCxnSpPr>
            <a:stCxn id="82" idx="2"/>
            <a:endCxn id="84" idx="0"/>
          </p:cNvCxnSpPr>
          <p:nvPr/>
        </p:nvCxnSpPr>
        <p:spPr bwMode="auto">
          <a:xfrm rot="16200000" flipH="1">
            <a:off x="9724390" y="1386588"/>
            <a:ext cx="343338" cy="1014234"/>
          </a:xfrm>
          <a:prstGeom prst="bentConnector3">
            <a:avLst/>
          </a:prstGeom>
          <a:solidFill>
            <a:schemeClr val="accent1"/>
          </a:solidFill>
          <a:ln w="9525" cap="flat" cmpd="sng" algn="ctr">
            <a:solidFill>
              <a:schemeClr val="accent1">
                <a:lumMod val="75000"/>
              </a:schemeClr>
            </a:solidFill>
            <a:prstDash val="solid"/>
            <a:round/>
            <a:headEnd type="none" w="med" len="med"/>
            <a:tailEnd type="none"/>
          </a:ln>
          <a:effectLst/>
        </p:spPr>
      </p:cxnSp>
      <p:cxnSp>
        <p:nvCxnSpPr>
          <p:cNvPr id="109" name="肘形连接符 108"/>
          <p:cNvCxnSpPr>
            <a:stCxn id="83" idx="2"/>
            <a:endCxn id="85" idx="0"/>
          </p:cNvCxnSpPr>
          <p:nvPr/>
        </p:nvCxnSpPr>
        <p:spPr bwMode="auto">
          <a:xfrm rot="5400000">
            <a:off x="7863751" y="2236688"/>
            <a:ext cx="350340" cy="873687"/>
          </a:xfrm>
          <a:prstGeom prst="bentConnector3">
            <a:avLst/>
          </a:prstGeom>
          <a:solidFill>
            <a:schemeClr val="accent1"/>
          </a:solidFill>
          <a:ln w="9525" cap="flat" cmpd="sng" algn="ctr">
            <a:solidFill>
              <a:schemeClr val="accent1">
                <a:lumMod val="75000"/>
              </a:schemeClr>
            </a:solidFill>
            <a:prstDash val="solid"/>
            <a:round/>
            <a:headEnd type="none" w="med" len="med"/>
            <a:tailEnd type="none"/>
          </a:ln>
          <a:effectLst/>
        </p:spPr>
      </p:cxnSp>
      <p:cxnSp>
        <p:nvCxnSpPr>
          <p:cNvPr id="112" name="肘形连接符 111"/>
          <p:cNvCxnSpPr>
            <a:stCxn id="83" idx="2"/>
            <a:endCxn id="86" idx="0"/>
          </p:cNvCxnSpPr>
          <p:nvPr/>
        </p:nvCxnSpPr>
        <p:spPr bwMode="auto">
          <a:xfrm rot="16200000" flipH="1">
            <a:off x="8791601" y="2182523"/>
            <a:ext cx="350339" cy="982013"/>
          </a:xfrm>
          <a:prstGeom prst="bentConnector3">
            <a:avLst/>
          </a:prstGeom>
          <a:solidFill>
            <a:schemeClr val="accent1"/>
          </a:solidFill>
          <a:ln w="9525" cap="flat" cmpd="sng" algn="ctr">
            <a:solidFill>
              <a:schemeClr val="accent1">
                <a:lumMod val="75000"/>
              </a:schemeClr>
            </a:solidFill>
            <a:prstDash val="solid"/>
            <a:round/>
            <a:headEnd type="none" w="med" len="med"/>
            <a:tailEnd type="none"/>
          </a:ln>
          <a:effectLst/>
        </p:spPr>
      </p:cxnSp>
      <p:cxnSp>
        <p:nvCxnSpPr>
          <p:cNvPr id="115" name="肘形连接符 114"/>
          <p:cNvCxnSpPr>
            <a:stCxn id="84" idx="2"/>
            <a:endCxn id="95" idx="0"/>
          </p:cNvCxnSpPr>
          <p:nvPr/>
        </p:nvCxnSpPr>
        <p:spPr bwMode="auto">
          <a:xfrm rot="5400000">
            <a:off x="10224807" y="2673972"/>
            <a:ext cx="353981" cy="2759"/>
          </a:xfrm>
          <a:prstGeom prst="bentConnector3">
            <a:avLst>
              <a:gd name="adj1" fmla="val 50000"/>
            </a:avLst>
          </a:prstGeom>
          <a:solidFill>
            <a:schemeClr val="accent1"/>
          </a:solidFill>
          <a:ln w="9525" cap="flat" cmpd="sng" algn="ctr">
            <a:solidFill>
              <a:schemeClr val="accent1">
                <a:lumMod val="75000"/>
              </a:schemeClr>
            </a:solidFill>
            <a:prstDash val="solid"/>
            <a:round/>
            <a:headEnd type="none" w="med" len="med"/>
            <a:tailEnd type="none"/>
          </a:ln>
          <a:effectLst/>
        </p:spPr>
      </p:cxnSp>
      <p:cxnSp>
        <p:nvCxnSpPr>
          <p:cNvPr id="118" name="肘形连接符 117"/>
          <p:cNvCxnSpPr>
            <a:stCxn id="85" idx="2"/>
            <a:endCxn id="87" idx="0"/>
          </p:cNvCxnSpPr>
          <p:nvPr/>
        </p:nvCxnSpPr>
        <p:spPr bwMode="auto">
          <a:xfrm rot="5400000">
            <a:off x="7457809" y="3423252"/>
            <a:ext cx="285832" cy="2704"/>
          </a:xfrm>
          <a:prstGeom prst="bentConnector3">
            <a:avLst>
              <a:gd name="adj1" fmla="val 50000"/>
            </a:avLst>
          </a:prstGeom>
          <a:solidFill>
            <a:schemeClr val="accent1"/>
          </a:solidFill>
          <a:ln w="9525" cap="flat" cmpd="sng" algn="ctr">
            <a:solidFill>
              <a:schemeClr val="accent1">
                <a:lumMod val="75000"/>
              </a:schemeClr>
            </a:solidFill>
            <a:prstDash val="solid"/>
            <a:round/>
            <a:headEnd type="none" w="med" len="med"/>
            <a:tailEnd type="none"/>
          </a:ln>
          <a:effectLst/>
        </p:spPr>
      </p:cxnSp>
      <p:cxnSp>
        <p:nvCxnSpPr>
          <p:cNvPr id="121" name="肘形连接符 120"/>
          <p:cNvCxnSpPr>
            <a:stCxn id="86" idx="2"/>
            <a:endCxn id="88" idx="0"/>
          </p:cNvCxnSpPr>
          <p:nvPr/>
        </p:nvCxnSpPr>
        <p:spPr bwMode="auto">
          <a:xfrm rot="5400000">
            <a:off x="9313506" y="3423248"/>
            <a:ext cx="285833" cy="2710"/>
          </a:xfrm>
          <a:prstGeom prst="bentConnector3">
            <a:avLst>
              <a:gd name="adj1" fmla="val 50000"/>
            </a:avLst>
          </a:prstGeom>
          <a:solidFill>
            <a:schemeClr val="accent1"/>
          </a:solidFill>
          <a:ln w="9525" cap="flat" cmpd="sng" algn="ctr">
            <a:solidFill>
              <a:schemeClr val="accent1">
                <a:lumMod val="75000"/>
              </a:schemeClr>
            </a:solidFill>
            <a:prstDash val="solid"/>
            <a:round/>
            <a:headEnd type="none" w="med" len="med"/>
            <a:tailEnd type="none"/>
          </a:ln>
          <a:effectLst/>
        </p:spPr>
      </p:cxnSp>
      <p:cxnSp>
        <p:nvCxnSpPr>
          <p:cNvPr id="124" name="肘形连接符 123"/>
          <p:cNvCxnSpPr>
            <a:stCxn id="88" idx="2"/>
            <a:endCxn id="99" idx="0"/>
          </p:cNvCxnSpPr>
          <p:nvPr/>
        </p:nvCxnSpPr>
        <p:spPr bwMode="auto">
          <a:xfrm rot="16200000" flipH="1">
            <a:off x="9323304" y="4132270"/>
            <a:ext cx="266770" cy="3244"/>
          </a:xfrm>
          <a:prstGeom prst="bentConnector3">
            <a:avLst>
              <a:gd name="adj1" fmla="val 50000"/>
            </a:avLst>
          </a:prstGeom>
          <a:solidFill>
            <a:schemeClr val="accent1"/>
          </a:solidFill>
          <a:ln w="9525" cap="flat" cmpd="sng" algn="ctr">
            <a:solidFill>
              <a:schemeClr val="accent1">
                <a:lumMod val="75000"/>
              </a:schemeClr>
            </a:solidFill>
            <a:prstDash val="solid"/>
            <a:round/>
            <a:headEnd type="none" w="med" len="med"/>
            <a:tailEnd type="none"/>
          </a:ln>
          <a:effectLst/>
        </p:spPr>
      </p:cxnSp>
      <p:cxnSp>
        <p:nvCxnSpPr>
          <p:cNvPr id="127" name="肘形连接符 126"/>
          <p:cNvCxnSpPr>
            <a:stCxn id="87" idx="2"/>
            <a:endCxn id="89" idx="0"/>
          </p:cNvCxnSpPr>
          <p:nvPr/>
        </p:nvCxnSpPr>
        <p:spPr bwMode="auto">
          <a:xfrm rot="5400000">
            <a:off x="7014802" y="3691302"/>
            <a:ext cx="275367" cy="893776"/>
          </a:xfrm>
          <a:prstGeom prst="bentConnector3">
            <a:avLst>
              <a:gd name="adj1" fmla="val 50000"/>
            </a:avLst>
          </a:prstGeom>
          <a:solidFill>
            <a:schemeClr val="accent1"/>
          </a:solidFill>
          <a:ln w="9525" cap="flat" cmpd="sng" algn="ctr">
            <a:solidFill>
              <a:schemeClr val="accent1">
                <a:lumMod val="75000"/>
              </a:schemeClr>
            </a:solidFill>
            <a:prstDash val="solid"/>
            <a:round/>
            <a:headEnd type="none" w="med" len="med"/>
            <a:tailEnd type="none"/>
          </a:ln>
          <a:effectLst/>
        </p:spPr>
      </p:cxnSp>
      <p:cxnSp>
        <p:nvCxnSpPr>
          <p:cNvPr id="130" name="肘形连接符 129"/>
          <p:cNvCxnSpPr>
            <a:stCxn id="87" idx="2"/>
            <a:endCxn id="90" idx="0"/>
          </p:cNvCxnSpPr>
          <p:nvPr/>
        </p:nvCxnSpPr>
        <p:spPr bwMode="auto">
          <a:xfrm rot="5400000">
            <a:off x="7462035" y="4135043"/>
            <a:ext cx="271874" cy="2802"/>
          </a:xfrm>
          <a:prstGeom prst="bentConnector3">
            <a:avLst>
              <a:gd name="adj1" fmla="val 50000"/>
            </a:avLst>
          </a:prstGeom>
          <a:solidFill>
            <a:schemeClr val="accent1"/>
          </a:solidFill>
          <a:ln w="9525" cap="flat" cmpd="sng" algn="ctr">
            <a:solidFill>
              <a:schemeClr val="accent1">
                <a:lumMod val="75000"/>
              </a:schemeClr>
            </a:solidFill>
            <a:prstDash val="solid"/>
            <a:round/>
            <a:headEnd type="none" w="med" len="med"/>
            <a:tailEnd type="none"/>
          </a:ln>
          <a:effectLst/>
        </p:spPr>
      </p:cxnSp>
      <p:cxnSp>
        <p:nvCxnSpPr>
          <p:cNvPr id="131" name="肘形连接符 130"/>
          <p:cNvCxnSpPr>
            <a:stCxn id="87" idx="2"/>
            <a:endCxn id="96" idx="0"/>
          </p:cNvCxnSpPr>
          <p:nvPr/>
        </p:nvCxnSpPr>
        <p:spPr bwMode="auto">
          <a:xfrm rot="16200000" flipH="1">
            <a:off x="7935470" y="3664410"/>
            <a:ext cx="271874" cy="944068"/>
          </a:xfrm>
          <a:prstGeom prst="bentConnector3">
            <a:avLst>
              <a:gd name="adj1" fmla="val 50000"/>
            </a:avLst>
          </a:prstGeom>
          <a:solidFill>
            <a:schemeClr val="accent1"/>
          </a:solidFill>
          <a:ln w="9525" cap="flat" cmpd="sng" algn="ctr">
            <a:solidFill>
              <a:schemeClr val="accent1">
                <a:lumMod val="75000"/>
              </a:schemeClr>
            </a:solidFill>
            <a:prstDash val="solid"/>
            <a:round/>
            <a:headEnd type="none" w="med" len="med"/>
            <a:tailEnd type="none"/>
          </a:ln>
          <a:effectLst/>
        </p:spPr>
      </p:cxnSp>
      <p:cxnSp>
        <p:nvCxnSpPr>
          <p:cNvPr id="139" name="肘形连接符 138"/>
          <p:cNvCxnSpPr>
            <a:stCxn id="89" idx="2"/>
            <a:endCxn id="91" idx="0"/>
          </p:cNvCxnSpPr>
          <p:nvPr/>
        </p:nvCxnSpPr>
        <p:spPr bwMode="auto">
          <a:xfrm rot="5400000">
            <a:off x="6074641" y="4421093"/>
            <a:ext cx="343189" cy="918724"/>
          </a:xfrm>
          <a:prstGeom prst="bentConnector3">
            <a:avLst>
              <a:gd name="adj1" fmla="val 50000"/>
            </a:avLst>
          </a:prstGeom>
          <a:solidFill>
            <a:schemeClr val="accent1"/>
          </a:solidFill>
          <a:ln w="9525" cap="flat" cmpd="sng" algn="ctr">
            <a:solidFill>
              <a:schemeClr val="accent1">
                <a:lumMod val="75000"/>
              </a:schemeClr>
            </a:solidFill>
            <a:prstDash val="solid"/>
            <a:round/>
            <a:headEnd type="none" w="med" len="med"/>
            <a:tailEnd type="none"/>
          </a:ln>
          <a:effectLst/>
        </p:spPr>
      </p:cxnSp>
      <p:cxnSp>
        <p:nvCxnSpPr>
          <p:cNvPr id="140" name="肘形连接符 139"/>
          <p:cNvCxnSpPr>
            <a:stCxn id="94" idx="0"/>
            <a:endCxn id="92" idx="2"/>
          </p:cNvCxnSpPr>
          <p:nvPr/>
        </p:nvCxnSpPr>
        <p:spPr bwMode="auto">
          <a:xfrm rot="5400000" flipH="1" flipV="1">
            <a:off x="7078812" y="5161237"/>
            <a:ext cx="249249" cy="906976"/>
          </a:xfrm>
          <a:prstGeom prst="bentConnector3">
            <a:avLst>
              <a:gd name="adj1" fmla="val 50000"/>
            </a:avLst>
          </a:prstGeom>
          <a:solidFill>
            <a:schemeClr val="accent1"/>
          </a:solidFill>
          <a:ln w="9525" cap="flat" cmpd="sng" algn="ctr">
            <a:solidFill>
              <a:schemeClr val="accent1">
                <a:lumMod val="75000"/>
              </a:schemeClr>
            </a:solidFill>
            <a:prstDash val="solid"/>
            <a:round/>
            <a:headEnd type="none" w="med" len="med"/>
            <a:tailEnd type="none"/>
          </a:ln>
          <a:effectLst/>
        </p:spPr>
      </p:cxnSp>
      <p:cxnSp>
        <p:nvCxnSpPr>
          <p:cNvPr id="141" name="肘形连接符 140"/>
          <p:cNvCxnSpPr>
            <a:stCxn id="89" idx="2"/>
            <a:endCxn id="92" idx="0"/>
          </p:cNvCxnSpPr>
          <p:nvPr/>
        </p:nvCxnSpPr>
        <p:spPr bwMode="auto">
          <a:xfrm rot="16200000" flipH="1">
            <a:off x="7007134" y="4407323"/>
            <a:ext cx="348252" cy="951327"/>
          </a:xfrm>
          <a:prstGeom prst="bentConnector3">
            <a:avLst>
              <a:gd name="adj1" fmla="val 50000"/>
            </a:avLst>
          </a:prstGeom>
          <a:solidFill>
            <a:schemeClr val="accent1"/>
          </a:solidFill>
          <a:ln w="9525" cap="flat" cmpd="sng" algn="ctr">
            <a:solidFill>
              <a:schemeClr val="accent1">
                <a:lumMod val="75000"/>
              </a:schemeClr>
            </a:solidFill>
            <a:prstDash val="solid"/>
            <a:round/>
            <a:headEnd type="none" w="med" len="med"/>
            <a:tailEnd type="none"/>
          </a:ln>
          <a:effectLst/>
        </p:spPr>
      </p:cxnSp>
      <p:cxnSp>
        <p:nvCxnSpPr>
          <p:cNvPr id="142" name="肘形连接符 141"/>
          <p:cNvCxnSpPr>
            <a:stCxn id="91" idx="2"/>
            <a:endCxn id="93" idx="0"/>
          </p:cNvCxnSpPr>
          <p:nvPr/>
        </p:nvCxnSpPr>
        <p:spPr bwMode="auto">
          <a:xfrm rot="16200000" flipH="1">
            <a:off x="5660045" y="5611864"/>
            <a:ext cx="256787" cy="3131"/>
          </a:xfrm>
          <a:prstGeom prst="bentConnector3">
            <a:avLst>
              <a:gd name="adj1" fmla="val 50000"/>
            </a:avLst>
          </a:prstGeom>
          <a:solidFill>
            <a:schemeClr val="accent1"/>
          </a:solidFill>
          <a:ln w="9525" cap="flat" cmpd="sng" algn="ctr">
            <a:solidFill>
              <a:schemeClr val="accent1">
                <a:lumMod val="75000"/>
              </a:schemeClr>
            </a:solidFill>
            <a:prstDash val="solid"/>
            <a:round/>
            <a:headEnd type="none" w="med" len="med"/>
            <a:tailEnd type="none"/>
          </a:ln>
          <a:effectLst/>
        </p:spPr>
      </p:cxnSp>
      <p:cxnSp>
        <p:nvCxnSpPr>
          <p:cNvPr id="143" name="肘形连接符 142"/>
          <p:cNvCxnSpPr>
            <a:stCxn id="92" idx="2"/>
            <a:endCxn id="101" idx="0"/>
          </p:cNvCxnSpPr>
          <p:nvPr/>
        </p:nvCxnSpPr>
        <p:spPr bwMode="auto">
          <a:xfrm rot="16200000" flipH="1">
            <a:off x="8026508" y="5120516"/>
            <a:ext cx="244805" cy="983972"/>
          </a:xfrm>
          <a:prstGeom prst="bentConnector3">
            <a:avLst>
              <a:gd name="adj1" fmla="val 50000"/>
            </a:avLst>
          </a:prstGeom>
          <a:solidFill>
            <a:schemeClr val="accent1"/>
          </a:solidFill>
          <a:ln w="9525" cap="flat" cmpd="sng" algn="ctr">
            <a:solidFill>
              <a:schemeClr val="accent1">
                <a:lumMod val="75000"/>
              </a:schemeClr>
            </a:solidFill>
            <a:prstDash val="solid"/>
            <a:round/>
            <a:headEnd type="none" w="med" len="med"/>
            <a:tailEnd type="none"/>
          </a:ln>
          <a:effectLst/>
        </p:spPr>
      </p:cxnSp>
      <p:cxnSp>
        <p:nvCxnSpPr>
          <p:cNvPr id="144" name="肘形连接符 143"/>
          <p:cNvCxnSpPr>
            <a:stCxn id="92" idx="2"/>
            <a:endCxn id="100" idx="0"/>
          </p:cNvCxnSpPr>
          <p:nvPr/>
        </p:nvCxnSpPr>
        <p:spPr bwMode="auto">
          <a:xfrm rot="16200000" flipH="1">
            <a:off x="7537623" y="5609401"/>
            <a:ext cx="243796" cy="5194"/>
          </a:xfrm>
          <a:prstGeom prst="bentConnector3">
            <a:avLst>
              <a:gd name="adj1" fmla="val 50000"/>
            </a:avLst>
          </a:prstGeom>
          <a:solidFill>
            <a:schemeClr val="accent1"/>
          </a:solidFill>
          <a:ln w="9525" cap="flat" cmpd="sng" algn="ctr">
            <a:solidFill>
              <a:schemeClr val="accent1">
                <a:lumMod val="75000"/>
              </a:schemeClr>
            </a:solidFill>
            <a:prstDash val="solid"/>
            <a:round/>
            <a:headEnd type="none" w="med" len="med"/>
            <a:tailEnd type="none"/>
          </a:ln>
          <a:effectLst/>
        </p:spPr>
      </p:cxnSp>
      <p:cxnSp>
        <p:nvCxnSpPr>
          <p:cNvPr id="159" name="直接连接符 158"/>
          <p:cNvCxnSpPr/>
          <p:nvPr/>
        </p:nvCxnSpPr>
        <p:spPr bwMode="auto">
          <a:xfrm>
            <a:off x="5701265" y="3379700"/>
            <a:ext cx="5910632" cy="0"/>
          </a:xfrm>
          <a:prstGeom prst="line">
            <a:avLst/>
          </a:prstGeom>
          <a:solidFill>
            <a:schemeClr val="accent1"/>
          </a:solidFill>
          <a:ln w="25400" cap="flat" cmpd="sng" algn="ctr">
            <a:solidFill>
              <a:schemeClr val="accent1">
                <a:lumMod val="75000"/>
              </a:schemeClr>
            </a:solidFill>
            <a:prstDash val="dashDot"/>
            <a:round/>
            <a:headEnd type="none" w="med" len="med"/>
            <a:tailEnd type="none"/>
          </a:ln>
          <a:effectLst/>
        </p:spPr>
      </p:cxnSp>
      <p:sp>
        <p:nvSpPr>
          <p:cNvPr id="162" name="文本框 161"/>
          <p:cNvSpPr txBox="1"/>
          <p:nvPr/>
        </p:nvSpPr>
        <p:spPr bwMode="auto">
          <a:xfrm>
            <a:off x="10972800" y="2281867"/>
            <a:ext cx="8849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kumimoji="1" lang="en-US" altLang="zh-CN" sz="1400" dirty="0">
                <a:solidFill>
                  <a:srgbClr val="000000"/>
                </a:solidFill>
                <a:latin typeface="微软雅黑"/>
                <a:ea typeface="微软雅黑"/>
                <a:cs typeface="微软雅黑"/>
              </a:rPr>
              <a:t>IM LEVEL</a:t>
            </a:r>
            <a:endParaRPr kumimoji="1" lang="zh-CN" altLang="en-US" sz="1400" dirty="0">
              <a:solidFill>
                <a:srgbClr val="000000"/>
              </a:solidFill>
              <a:latin typeface="微软雅黑"/>
              <a:ea typeface="微软雅黑"/>
              <a:cs typeface="微软雅黑"/>
            </a:endParaRPr>
          </a:p>
        </p:txBody>
      </p:sp>
      <p:sp>
        <p:nvSpPr>
          <p:cNvPr id="163" name="文本框 162"/>
          <p:cNvSpPr txBox="1"/>
          <p:nvPr/>
        </p:nvSpPr>
        <p:spPr bwMode="auto">
          <a:xfrm>
            <a:off x="10972800" y="3606773"/>
            <a:ext cx="8849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kumimoji="1" lang="en-US" altLang="zh-CN" sz="1400" dirty="0">
                <a:solidFill>
                  <a:srgbClr val="000000"/>
                </a:solidFill>
                <a:latin typeface="微软雅黑"/>
                <a:ea typeface="微软雅黑"/>
                <a:cs typeface="微软雅黑"/>
              </a:rPr>
              <a:t>WM LEVEL</a:t>
            </a:r>
            <a:endParaRPr kumimoji="1" lang="zh-CN" altLang="en-US" sz="1400" dirty="0">
              <a:solidFill>
                <a:srgbClr val="000000"/>
              </a:solidFill>
              <a:latin typeface="微软雅黑"/>
              <a:ea typeface="微软雅黑"/>
              <a:cs typeface="微软雅黑"/>
            </a:endParaRPr>
          </a:p>
        </p:txBody>
      </p:sp>
      <p:sp>
        <p:nvSpPr>
          <p:cNvPr id="48" name="燕尾形 40">
            <a:extLst>
              <a:ext uri="{FF2B5EF4-FFF2-40B4-BE49-F238E27FC236}">
                <a16:creationId xmlns:a16="http://schemas.microsoft.com/office/drawing/2014/main" id="{D2A5466E-78A0-4BC6-955C-5515D19A81D0}"/>
              </a:ext>
            </a:extLst>
          </p:cNvPr>
          <p:cNvSpPr/>
          <p:nvPr/>
        </p:nvSpPr>
        <p:spPr bwMode="auto">
          <a:xfrm>
            <a:off x="5473224"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pPr>
            <a:r>
              <a:rPr lang="zh-CN" altLang="en-US" sz="1000" kern="0" dirty="0">
                <a:solidFill>
                  <a:schemeClr val="bg1">
                    <a:lumMod val="65000"/>
                  </a:schemeClr>
                </a:solidFill>
                <a:latin typeface="微软雅黑" pitchFamily="34" charset="-122"/>
                <a:ea typeface="微软雅黑" pitchFamily="34" charset="-122"/>
              </a:rPr>
              <a:t>条码</a:t>
            </a:r>
            <a:r>
              <a:rPr lang="zh-CN" altLang="en-US" sz="1000" kern="0">
                <a:solidFill>
                  <a:schemeClr val="bg1">
                    <a:lumMod val="65000"/>
                  </a:schemeClr>
                </a:solidFill>
                <a:latin typeface="微软雅黑" pitchFamily="34" charset="-122"/>
                <a:ea typeface="微软雅黑" pitchFamily="34" charset="-122"/>
              </a:rPr>
              <a:t>应用</a:t>
            </a:r>
            <a:r>
              <a:rPr lang="en-US" altLang="zh-CN" sz="1000" kern="0" dirty="0">
                <a:solidFill>
                  <a:schemeClr val="bg1">
                    <a:lumMod val="65000"/>
                  </a:schemeClr>
                </a:solidFill>
                <a:latin typeface="微软雅黑" pitchFamily="34" charset="-122"/>
                <a:ea typeface="微软雅黑" pitchFamily="34" charset="-122"/>
              </a:rPr>
              <a:t>	</a:t>
            </a:r>
            <a:endParaRPr lang="zh-CN" altLang="en-US" sz="1000" kern="0" dirty="0">
              <a:solidFill>
                <a:schemeClr val="bg1">
                  <a:lumMod val="65000"/>
                </a:schemeClr>
              </a:solidFill>
              <a:latin typeface="微软雅黑" pitchFamily="34" charset="-122"/>
              <a:ea typeface="微软雅黑" pitchFamily="34" charset="-122"/>
            </a:endParaRPr>
          </a:p>
        </p:txBody>
      </p:sp>
      <p:sp>
        <p:nvSpPr>
          <p:cNvPr id="49" name="燕尾形 40">
            <a:extLst>
              <a:ext uri="{FF2B5EF4-FFF2-40B4-BE49-F238E27FC236}">
                <a16:creationId xmlns:a16="http://schemas.microsoft.com/office/drawing/2014/main" id="{706520E0-C408-46A1-AEDF-1F9B74A71B28}"/>
              </a:ext>
            </a:extLst>
          </p:cNvPr>
          <p:cNvSpPr/>
          <p:nvPr/>
        </p:nvSpPr>
        <p:spPr bwMode="auto">
          <a:xfrm>
            <a:off x="6169431" y="167859"/>
            <a:ext cx="828000" cy="324000"/>
          </a:xfrm>
          <a:prstGeom prst="chevron">
            <a:avLst>
              <a:gd name="adj" fmla="val 36455"/>
            </a:avLst>
          </a:prstGeom>
          <a:solidFill>
            <a:srgbClr val="7889FB"/>
          </a:solidFill>
          <a:ln w="12700" algn="ctr">
            <a:solidFill>
              <a:srgbClr val="000000"/>
            </a:solidFill>
            <a:miter lim="800000"/>
            <a:headEnd/>
            <a:tailEnd/>
          </a:ln>
        </p:spPr>
        <p:txBody>
          <a:bodyPr wrap="none" tIns="72000" anchor="ctr"/>
          <a:lstStyle/>
          <a:p>
            <a:pPr algn="ctr" fontAlgn="auto">
              <a:lnSpc>
                <a:spcPct val="90000"/>
              </a:lnSpc>
              <a:spcBef>
                <a:spcPct val="20000"/>
              </a:spcBef>
              <a:spcAft>
                <a:spcPts val="0"/>
              </a:spcAft>
              <a:buClr>
                <a:srgbClr val="000000"/>
              </a:buClr>
            </a:pPr>
            <a:r>
              <a:rPr lang="en-US" altLang="zh-CN" sz="1000" kern="0" dirty="0">
                <a:latin typeface="微软雅黑" pitchFamily="34" charset="-122"/>
                <a:ea typeface="微软雅黑" pitchFamily="34" charset="-122"/>
              </a:rPr>
              <a:t>WM</a:t>
            </a:r>
            <a:r>
              <a:rPr lang="zh-CN" altLang="en-US" sz="1000" kern="0" dirty="0">
                <a:latin typeface="微软雅黑" pitchFamily="34" charset="-122"/>
                <a:ea typeface="微软雅黑" pitchFamily="34" charset="-122"/>
              </a:rPr>
              <a:t>应用</a:t>
            </a:r>
          </a:p>
        </p:txBody>
      </p:sp>
      <p:sp>
        <p:nvSpPr>
          <p:cNvPr id="50" name="燕尾形 40">
            <a:extLst>
              <a:ext uri="{FF2B5EF4-FFF2-40B4-BE49-F238E27FC236}">
                <a16:creationId xmlns:a16="http://schemas.microsoft.com/office/drawing/2014/main" id="{4EB28F4B-D541-4C3A-A540-D5855EC097CC}"/>
              </a:ext>
            </a:extLst>
          </p:cNvPr>
          <p:cNvSpPr/>
          <p:nvPr/>
        </p:nvSpPr>
        <p:spPr bwMode="auto">
          <a:xfrm>
            <a:off x="6865638"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defRPr/>
            </a:pPr>
            <a:r>
              <a:rPr lang="zh-CN" altLang="en-US" sz="1000" kern="0" dirty="0">
                <a:solidFill>
                  <a:schemeClr val="bg1">
                    <a:lumMod val="65000"/>
                  </a:schemeClr>
                </a:solidFill>
                <a:latin typeface="微软雅黑" pitchFamily="34" charset="-122"/>
                <a:ea typeface="微软雅黑" pitchFamily="34" charset="-122"/>
              </a:rPr>
              <a:t>配送专题</a:t>
            </a:r>
          </a:p>
        </p:txBody>
      </p:sp>
      <p:sp>
        <p:nvSpPr>
          <p:cNvPr id="51" name="燕尾形 40">
            <a:extLst>
              <a:ext uri="{FF2B5EF4-FFF2-40B4-BE49-F238E27FC236}">
                <a16:creationId xmlns:a16="http://schemas.microsoft.com/office/drawing/2014/main" id="{161DE3CC-F598-4F60-906A-A04D789CBB68}"/>
              </a:ext>
            </a:extLst>
          </p:cNvPr>
          <p:cNvSpPr/>
          <p:nvPr/>
        </p:nvSpPr>
        <p:spPr bwMode="auto">
          <a:xfrm>
            <a:off x="7561845" y="16785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defRPr/>
            </a:pPr>
            <a:r>
              <a:rPr lang="zh-CN" altLang="en-US" sz="1000" kern="0" dirty="0">
                <a:solidFill>
                  <a:schemeClr val="bg1">
                    <a:lumMod val="65000"/>
                  </a:schemeClr>
                </a:solidFill>
                <a:latin typeface="微软雅黑" pitchFamily="34" charset="-122"/>
                <a:ea typeface="微软雅黑" pitchFamily="34" charset="-122"/>
              </a:rPr>
              <a:t>废料管理</a:t>
            </a:r>
          </a:p>
        </p:txBody>
      </p:sp>
      <p:sp>
        <p:nvSpPr>
          <p:cNvPr id="53" name="燕尾形 40">
            <a:extLst>
              <a:ext uri="{FF2B5EF4-FFF2-40B4-BE49-F238E27FC236}">
                <a16:creationId xmlns:a16="http://schemas.microsoft.com/office/drawing/2014/main" id="{C545D657-845E-428A-92E5-2B10EB389866}"/>
              </a:ext>
            </a:extLst>
          </p:cNvPr>
          <p:cNvSpPr/>
          <p:nvPr/>
        </p:nvSpPr>
        <p:spPr bwMode="auto">
          <a:xfrm>
            <a:off x="8300585" y="156189"/>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defRPr/>
            </a:pPr>
            <a:r>
              <a:rPr lang="zh-CN" altLang="en-US" sz="1000" kern="0" dirty="0" smtClean="0">
                <a:solidFill>
                  <a:schemeClr val="bg1">
                    <a:lumMod val="65000"/>
                  </a:schemeClr>
                </a:solidFill>
                <a:latin typeface="微软雅黑" pitchFamily="34" charset="-122"/>
                <a:ea typeface="微软雅黑" pitchFamily="34" charset="-122"/>
              </a:rPr>
              <a:t>零星领料</a:t>
            </a:r>
            <a:endParaRPr lang="zh-CN" altLang="en-US" sz="1000" kern="0" dirty="0">
              <a:solidFill>
                <a:schemeClr val="bg1">
                  <a:lumMod val="65000"/>
                </a:schemeClr>
              </a:solidFill>
              <a:latin typeface="微软雅黑" pitchFamily="34" charset="-122"/>
              <a:ea typeface="微软雅黑" pitchFamily="34" charset="-122"/>
            </a:endParaRPr>
          </a:p>
        </p:txBody>
      </p:sp>
      <p:sp>
        <p:nvSpPr>
          <p:cNvPr id="54" name="燕尾形 40">
            <a:extLst>
              <a:ext uri="{FF2B5EF4-FFF2-40B4-BE49-F238E27FC236}">
                <a16:creationId xmlns:a16="http://schemas.microsoft.com/office/drawing/2014/main" id="{C545D657-845E-428A-92E5-2B10EB389866}"/>
              </a:ext>
            </a:extLst>
          </p:cNvPr>
          <p:cNvSpPr/>
          <p:nvPr/>
        </p:nvSpPr>
        <p:spPr bwMode="auto">
          <a:xfrm>
            <a:off x="9031441" y="149922"/>
            <a:ext cx="828000" cy="324000"/>
          </a:xfrm>
          <a:prstGeom prst="chevron">
            <a:avLst>
              <a:gd name="adj" fmla="val 36455"/>
            </a:avLst>
          </a:prstGeom>
          <a:noFill/>
          <a:ln w="9525" algn="ctr">
            <a:solidFill>
              <a:schemeClr val="bg1">
                <a:lumMod val="65000"/>
              </a:schemeClr>
            </a:solidFill>
            <a:miter lim="800000"/>
            <a:headEnd/>
            <a:tailEnd/>
          </a:ln>
        </p:spPr>
        <p:txBody>
          <a:bodyPr wrap="none" lIns="90000" tIns="72000" rIns="90000" bIns="36000" rtlCol="0" anchor="ctr"/>
          <a:lstStyle/>
          <a:p>
            <a:pPr algn="ctr" fontAlgn="auto">
              <a:lnSpc>
                <a:spcPct val="90000"/>
              </a:lnSpc>
              <a:spcBef>
                <a:spcPct val="20000"/>
              </a:spcBef>
              <a:spcAft>
                <a:spcPts val="0"/>
              </a:spcAft>
              <a:buClr>
                <a:srgbClr val="000000"/>
              </a:buClr>
              <a:defRPr/>
            </a:pPr>
            <a:r>
              <a:rPr lang="zh-CN" altLang="en-US" sz="1000" kern="0" dirty="0" smtClean="0">
                <a:solidFill>
                  <a:schemeClr val="bg1">
                    <a:lumMod val="65000"/>
                  </a:schemeClr>
                </a:solidFill>
                <a:latin typeface="微软雅黑" pitchFamily="34" charset="-122"/>
                <a:ea typeface="微软雅黑" pitchFamily="34" charset="-122"/>
              </a:rPr>
              <a:t>盘点</a:t>
            </a:r>
            <a:endParaRPr lang="zh-CN" altLang="en-US" sz="1000" kern="0" dirty="0">
              <a:solidFill>
                <a:schemeClr val="bg1">
                  <a:lumMod val="6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4439154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xaqhWDi9M0uWTmTvv67iK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0RAJ5JdxQUy7zEUlLMaLsg"/>
</p:tagLst>
</file>

<file path=ppt/theme/theme1.xml><?xml version="1.0" encoding="utf-8"?>
<a:theme xmlns:a="http://schemas.openxmlformats.org/drawingml/2006/main" name="IBM GBS PP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0 September 2009">
      <a:majorFont>
        <a:latin typeface="华文中宋"/>
        <a:ea typeface="华文中宋"/>
        <a:cs typeface=""/>
      </a:majorFont>
      <a:minorFont>
        <a:latin typeface="华文楷体"/>
        <a:ea typeface="华文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mpd="sng">
          <a:solidFill>
            <a:schemeClr val="tx2">
              <a:lumMod val="60000"/>
              <a:lumOff val="40000"/>
            </a:schemeClr>
          </a:solidFill>
          <a:miter lim="800000"/>
          <a:headEnd/>
          <a:tailEnd/>
        </a:ln>
        <a:ex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lnSpc>
            <a:spcPct val="110000"/>
          </a:lnSpc>
          <a:defRPr kumimoji="1" sz="1000" b="0" dirty="0" smtClean="0">
            <a:solidFill>
              <a:schemeClr val="accent1">
                <a:lumMod val="75000"/>
              </a:schemeClr>
            </a:solidFill>
            <a:latin typeface="微软雅黑" pitchFamily="34" charset="-122"/>
            <a:ea typeface="微软雅黑" pitchFamily="34" charset="-122"/>
          </a:defRPr>
        </a:defPPr>
      </a:lstStyle>
    </a:spDef>
    <a:lnDef>
      <a:spPr bwMode="auto">
        <a:solidFill>
          <a:schemeClr val="accent1"/>
        </a:solidFill>
        <a:ln w="9525" cap="flat" cmpd="sng" algn="ctr">
          <a:solidFill>
            <a:schemeClr val="accent1">
              <a:lumMod val="75000"/>
            </a:schemeClr>
          </a:solidFill>
          <a:prstDash val="solid"/>
          <a:round/>
          <a:headEnd type="none" w="med" len="med"/>
          <a:tailEnd type="none"/>
        </a:ln>
        <a:effectLst/>
      </a:spPr>
      <a:body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wrap="none" rtlCol="0">
        <a:spAutoFit/>
      </a:bodyPr>
      <a:lstStyle>
        <a:defPPr>
          <a:defRPr kumimoji="1" b="0" dirty="0" smtClean="0">
            <a:solidFill>
              <a:srgbClr val="000000"/>
            </a:solidFill>
            <a:latin typeface="微软雅黑"/>
            <a:ea typeface="微软雅黑"/>
            <a:cs typeface="微软雅黑"/>
          </a:defRPr>
        </a:defPPr>
      </a:lstStyle>
    </a:txDef>
  </a:objectDefaults>
  <a:extraClrSchemeLst>
    <a:extraClrScheme>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97913</TotalTime>
  <Words>4583</Words>
  <Application>Microsoft Office PowerPoint</Application>
  <PresentationFormat>宽屏</PresentationFormat>
  <Paragraphs>1017</Paragraphs>
  <Slides>34</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华文楷体</vt:lpstr>
      <vt:lpstr>华文细黑</vt:lpstr>
      <vt:lpstr>华文中宋</vt:lpstr>
      <vt:lpstr>SimSun</vt:lpstr>
      <vt:lpstr>SimSun</vt:lpstr>
      <vt:lpstr>Microsoft YaHei</vt:lpstr>
      <vt:lpstr>Microsoft YaHei</vt:lpstr>
      <vt:lpstr>Arial</vt:lpstr>
      <vt:lpstr>Wingdings</vt:lpstr>
      <vt:lpstr>IBM GBS PPT</vt:lpstr>
      <vt:lpstr>泵送事业部IT部 SCM2.0物流培训</vt:lpstr>
      <vt:lpstr>目录</vt:lpstr>
      <vt:lpstr>泵送事业部工厂组织架构(13家公司内15家工厂）</vt:lpstr>
      <vt:lpstr>库存地点编码规则</vt:lpstr>
      <vt:lpstr>目录</vt:lpstr>
      <vt:lpstr>PowerPoint 演示文稿</vt:lpstr>
      <vt:lpstr>条码追溯应用方案：</vt:lpstr>
      <vt:lpstr>出入库流程涉及的条码应用：</vt:lpstr>
      <vt:lpstr>SAP 库存管理（IM)与WM模块对比</vt:lpstr>
      <vt:lpstr>配送业务概览-沿用一期生产物料5种配送/领料方式，配送由手工拉动变为手工拉动与系统拉动并存，实现精准物流</vt:lpstr>
      <vt:lpstr>供应商直供日供业务备货：将预计采购需求发布至供应商，作为备货的依据</vt:lpstr>
      <vt:lpstr>供应商直供业务是在生产订单下达时自动触发需求产生并发送至供应商，供应商依据生产计划进行送货到工位。</vt:lpstr>
      <vt:lpstr>供应商送分拣区业务是在生产订单下达时自动触发需求产生并发送至供应商，供应商依据生产计划进行送货到分拣区。MES报工时产生对后续工序物料的拉动需求，配送员根据配送单将实物从分拣区配送至工位</vt:lpstr>
      <vt:lpstr>下线结算是直供日供业务中的一种特定结算方式。于生产订单下线报工时依据生产订单定额进行结算。</vt:lpstr>
      <vt:lpstr>厂内配送业务先将仓库中小件依据生产计划提前进行拣配并转运至分拣区，然后配送员依据配送需求配送至工位</vt:lpstr>
      <vt:lpstr>厂内直送（大件）依据MES报工产生的配送需求将大件从仓库配送至工位</vt:lpstr>
      <vt:lpstr>三方物流系统集成-直供日供需求发布同步至三方物流系统，其根据直供日供需求创建送货通知单回传至GSP以实现信息无缝集成。</vt:lpstr>
      <vt:lpstr>供应商直发工地方案</vt:lpstr>
      <vt:lpstr>废料管理专题方案</vt:lpstr>
      <vt:lpstr>零星领料流程框架</vt:lpstr>
      <vt:lpstr>厂内领料流程说明及操作要领</vt:lpstr>
      <vt:lpstr>VMI供应商管理库存D02库领料</vt:lpstr>
      <vt:lpstr>跨公司领料流程说明</vt:lpstr>
      <vt:lpstr>盘点流程</vt:lpstr>
      <vt:lpstr>物流系统集成方案</vt:lpstr>
      <vt:lpstr>目录</vt:lpstr>
      <vt:lpstr>设计了端到端的流程，包括13个基本流程，6个核心业务流程，17个相关业务流程</vt:lpstr>
      <vt:lpstr>采购入库</vt:lpstr>
      <vt:lpstr>直供上线入库</vt:lpstr>
      <vt:lpstr>下线结算入库</vt:lpstr>
      <vt:lpstr>生产配送</vt:lpstr>
      <vt:lpstr>生产领料</vt:lpstr>
      <vt:lpstr>缺件处理</vt:lpstr>
      <vt:lpstr>PowerPoint 演示文稿</vt:lpstr>
    </vt:vector>
  </TitlesOfParts>
  <Company>IBM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Presentations: Smart Planet Template</dc:title>
  <dc:creator>IBM GBS SAP SCM</dc:creator>
  <cp:lastModifiedBy>艾伟峰</cp:lastModifiedBy>
  <cp:revision>5419</cp:revision>
  <dcterms:created xsi:type="dcterms:W3CDTF">2009-05-28T20:28:13Z</dcterms:created>
  <dcterms:modified xsi:type="dcterms:W3CDTF">2019-08-12T09:58:24Z</dcterms:modified>
</cp:coreProperties>
</file>