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4" r:id="rId4"/>
    <p:sldId id="258" r:id="rId5"/>
    <p:sldId id="263" r:id="rId6"/>
    <p:sldId id="265" r:id="rId7"/>
    <p:sldId id="296" r:id="rId8"/>
    <p:sldId id="267" r:id="rId9"/>
    <p:sldId id="268" r:id="rId10"/>
    <p:sldId id="269" r:id="rId11"/>
    <p:sldId id="271" r:id="rId12"/>
    <p:sldId id="272" r:id="rId13"/>
    <p:sldId id="273" r:id="rId14"/>
    <p:sldId id="291" r:id="rId15"/>
    <p:sldId id="295" r:id="rId16"/>
    <p:sldId id="292" r:id="rId17"/>
    <p:sldId id="293" r:id="rId18"/>
    <p:sldId id="294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3"/>
    <p:restoredTop sz="77870" autoAdjust="0"/>
  </p:normalViewPr>
  <p:slideViewPr>
    <p:cSldViewPr snapToGrid="0" snapToObjects="1">
      <p:cViewPr varScale="1">
        <p:scale>
          <a:sx n="71" d="100"/>
          <a:sy n="71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91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488FA-E7C9-724A-AE82-EE7BAF6589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B5C10-1FDB-394B-BC35-1819FE5B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C2C1D-9061-6B45-A154-51384E75B27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D7E4E-B5BD-6343-AD0D-B359C87B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0B4E63-6DC4-A840-9D30-7807BE4305A6}" type="slidenum">
              <a:rPr lang="en-US" altLang="x-none"/>
              <a:pPr eaLnBrk="1" hangingPunct="1"/>
              <a:t>12</a:t>
            </a:fld>
            <a:endParaRPr lang="en-US" altLang="x-non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149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1AE55A-9021-9F41-A11E-14375803A7F7}" type="slidenum">
              <a:rPr lang="en-US" altLang="x-none"/>
              <a:pPr eaLnBrk="1" hangingPunct="1"/>
              <a:t>13</a:t>
            </a:fld>
            <a:endParaRPr lang="en-US" altLang="x-non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0463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195B29-EADB-0642-A065-7B9068955302}" type="slidenum">
              <a:rPr lang="en-US" altLang="x-none"/>
              <a:pPr eaLnBrk="1" hangingPunct="1"/>
              <a:t>14</a:t>
            </a:fld>
            <a:endParaRPr lang="en-US" altLang="x-none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45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modify</a:t>
            </a:r>
            <a:r>
              <a:rPr lang="en-US" baseline="0" dirty="0"/>
              <a:t> for 2 </a:t>
            </a:r>
            <a:r>
              <a:rPr lang="en-US" baseline="0" dirty="0" err="1"/>
              <a:t>params</a:t>
            </a:r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numWordsOfLength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= 0;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for(String s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if(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count++;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count;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6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Need to modify for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removeWordsOfLength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for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myList.size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()-1;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0;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String temp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myList.get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if(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temp.length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myList.remove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5A6BC2-0C47-194D-A393-07D06D68758A}" type="slidenum">
              <a:rPr lang="en-US" altLang="x-none"/>
              <a:pPr eaLnBrk="1" hangingPunct="1"/>
              <a:t>3</a:t>
            </a:fld>
            <a:endParaRPr lang="en-US" altLang="x-non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3784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FBF1B5-7D7C-3A43-BDED-22FEB6684D0D}" type="slidenum">
              <a:rPr lang="en-US" altLang="x-none"/>
              <a:pPr eaLnBrk="1" hangingPunct="1"/>
              <a:t>5</a:t>
            </a:fld>
            <a:endParaRPr lang="en-US" altLang="x-non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949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725B2-691A-9A45-9496-0A1549DD89A4}" type="slidenum">
              <a:rPr lang="en-US" altLang="x-none"/>
              <a:pPr eaLnBrk="1" hangingPunct="1"/>
              <a:t>6</a:t>
            </a:fld>
            <a:endParaRPr lang="en-US" altLang="x-non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368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725B2-691A-9A45-9496-0A1549DD89A4}" type="slidenum">
              <a:rPr lang="en-US" altLang="x-none"/>
              <a:pPr eaLnBrk="1" hangingPunct="1"/>
              <a:t>7</a:t>
            </a:fld>
            <a:endParaRPr lang="en-US" altLang="x-non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2940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5909D8-FBEA-8044-AE4C-74A8F463F7E5}" type="slidenum">
              <a:rPr lang="en-US" altLang="x-none"/>
              <a:pPr eaLnBrk="1" hangingPunct="1"/>
              <a:t>8</a:t>
            </a:fld>
            <a:endParaRPr lang="en-US" altLang="x-non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7362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B0EC33-C502-7E44-BE6A-90AAAC8D4AC3}" type="slidenum">
              <a:rPr lang="en-US" altLang="x-none"/>
              <a:pPr eaLnBrk="1" hangingPunct="1"/>
              <a:t>9</a:t>
            </a:fld>
            <a:endParaRPr lang="en-US" altLang="x-non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54209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A5C99A-E2C0-0E4A-A24D-53D42510A835}" type="slidenum">
              <a:rPr lang="en-US" altLang="x-none"/>
              <a:pPr eaLnBrk="1" hangingPunct="1"/>
              <a:t>10</a:t>
            </a:fld>
            <a:endParaRPr lang="en-US" altLang="x-non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0090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17C7FB-FFE9-D64F-A2E5-DDB89841DFB3}" type="slidenum">
              <a:rPr lang="en-US" altLang="x-none"/>
              <a:pPr eaLnBrk="1" hangingPunct="1"/>
              <a:t>11</a:t>
            </a:fld>
            <a:endParaRPr lang="en-US" altLang="x-non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9586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CS111 - Cenento-Trees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B88F9-7A1A-8D43-8E59-5E760EAA1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28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CS111 - Cenento-Trees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7B449-9BB4-2C44-B8C8-5AC4046B6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Cenento-Trees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111 - Trees-Centeno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CS111 - Cenento-Trees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890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</p:spTree>
    <p:extLst>
      <p:ext uri="{BB962C8B-B14F-4D97-AF65-F5344CB8AC3E}">
        <p14:creationId xmlns:p14="http://schemas.microsoft.com/office/powerpoint/2010/main" val="122218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40B220-E892-2D49-B7CC-1A391E859E1C}" type="slidenum">
              <a:rPr lang="en-US" altLang="en-US">
                <a:latin typeface="Garamond" charset="0"/>
              </a:rPr>
              <a:pPr eaLnBrk="1" hangingPunct="1"/>
              <a:t>10</a:t>
            </a:fld>
            <a:endParaRPr lang="en-US" altLang="en-US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092" y="4028"/>
            <a:ext cx="10515600" cy="857251"/>
          </a:xfrm>
        </p:spPr>
        <p:txBody>
          <a:bodyPr/>
          <a:lstStyle/>
          <a:p>
            <a:pPr eaLnBrk="1" hangingPunct="1"/>
            <a:r>
              <a:rPr lang="en-US" altLang="x-none" dirty="0"/>
              <a:t>An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092" y="861279"/>
            <a:ext cx="9372600" cy="5696684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sz="1800" i="1" dirty="0" err="1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sz="1800" i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800" i="1" dirty="0" err="1">
                <a:latin typeface="Courier New" charset="0"/>
                <a:ea typeface="Courier New" charset="0"/>
                <a:cs typeface="Courier New" charset="0"/>
              </a:rPr>
              <a:t>ArrayListTest</a:t>
            </a:r>
            <a:r>
              <a:rPr lang="en-US" altLang="x-none" sz="1800" i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&lt;String&gt;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&lt;String&gt;();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aList.add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("Dan");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aList.add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("George");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aList.add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("Mary");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sz="1800" i="1" dirty="0" err="1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sz="1800" i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800" i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altLang="x-none" sz="1800" i="1" dirty="0">
                <a:latin typeface="Courier New" charset="0"/>
                <a:ea typeface="Courier New" charset="0"/>
                <a:cs typeface="Courier New" charset="0"/>
              </a:rPr>
              <a:t> contains:");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x = 0; x &lt;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aList.size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(); x++)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sz="1800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sz="1800" i="1" dirty="0" err="1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sz="1800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800" i="1" dirty="0" err="1">
                <a:latin typeface="Courier New" charset="0"/>
                <a:ea typeface="Courier New" charset="0"/>
                <a:cs typeface="Courier New" charset="0"/>
              </a:rPr>
              <a:t>aList.get</a:t>
            </a:r>
            <a:r>
              <a:rPr lang="en-US" altLang="x-none" sz="1800" i="1" dirty="0">
                <a:latin typeface="Courier New" charset="0"/>
                <a:ea typeface="Courier New" charset="0"/>
                <a:cs typeface="Courier New" charset="0"/>
              </a:rPr>
              <a:t>(x));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 err="1">
                <a:solidFill>
                  <a:srgbClr val="C00000"/>
                </a:solidFill>
              </a:rPr>
              <a:t>ArrayListTest</a:t>
            </a:r>
            <a:endParaRPr lang="en-US" altLang="x-none" sz="18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1800" dirty="0" err="1">
                <a:solidFill>
                  <a:srgbClr val="C00000"/>
                </a:solidFill>
              </a:rPr>
              <a:t>aList</a:t>
            </a:r>
            <a:r>
              <a:rPr lang="en-US" altLang="x-none" sz="1800" dirty="0">
                <a:solidFill>
                  <a:srgbClr val="C00000"/>
                </a:solidFill>
              </a:rPr>
              <a:t> contains: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solidFill>
                  <a:srgbClr val="C00000"/>
                </a:solidFill>
              </a:rPr>
              <a:t>Dan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solidFill>
                  <a:srgbClr val="C00000"/>
                </a:solidFill>
              </a:rPr>
              <a:t>George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solidFill>
                  <a:srgbClr val="C00000"/>
                </a:solidFill>
              </a:rPr>
              <a:t>Mary</a:t>
            </a:r>
          </a:p>
          <a:p>
            <a:pPr eaLnBrk="1" hangingPunct="1">
              <a:buFont typeface="Wingdings" charset="2"/>
              <a:buNone/>
            </a:pPr>
            <a:endParaRPr lang="en-US" altLang="x-non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9319" y="5004395"/>
            <a:ext cx="5262562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x-none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for(String e : </a:t>
            </a:r>
            <a:r>
              <a:rPr lang="en-US" altLang="x-none" b="1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altLang="x-none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altLang="x-none" i="1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altLang="x-none" i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(e);</a:t>
            </a:r>
          </a:p>
          <a:p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9319" y="3786188"/>
            <a:ext cx="992981" cy="12182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B58DA5-678A-F744-B777-820D49E2C8A7}"/>
              </a:ext>
            </a:extLst>
          </p:cNvPr>
          <p:cNvSpPr txBox="1"/>
          <p:nvPr/>
        </p:nvSpPr>
        <p:spPr>
          <a:xfrm>
            <a:off x="7870317" y="3601522"/>
            <a:ext cx="37147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1B5AA-B94D-EB4C-8846-1DC346AEAA7D}"/>
              </a:ext>
            </a:extLst>
          </p:cNvPr>
          <p:cNvCxnSpPr/>
          <p:nvPr/>
        </p:nvCxnSpPr>
        <p:spPr>
          <a:xfrm>
            <a:off x="6096000" y="3786188"/>
            <a:ext cx="177431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46AF4E-4955-1746-AAB1-9B46D2129C81}" type="slidenum">
              <a:rPr lang="en-US" altLang="en-US">
                <a:latin typeface="Garamond" charset="0"/>
              </a:rPr>
              <a:pPr eaLnBrk="1" hangingPunct="1"/>
              <a:t>11</a:t>
            </a:fld>
            <a:endParaRPr lang="en-US" altLang="en-US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Another Example: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1"/>
            <a:ext cx="8610600" cy="453072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>
                <a:latin typeface="Courier New" charset="0"/>
              </a:rPr>
              <a:t>ArrayList</a:t>
            </a:r>
            <a:r>
              <a:rPr lang="en-US" altLang="x-none" sz="2000" dirty="0">
                <a:latin typeface="Courier New" charset="0"/>
              </a:rPr>
              <a:t>&lt;String&gt; students = new </a:t>
            </a:r>
            <a:r>
              <a:rPr lang="en-US" altLang="x-none" sz="2000" dirty="0" err="1">
                <a:latin typeface="Courier New" charset="0"/>
              </a:rPr>
              <a:t>ArrayList</a:t>
            </a:r>
            <a:r>
              <a:rPr lang="en-US" altLang="x-none" sz="2000" dirty="0">
                <a:latin typeface="Courier New" charset="0"/>
              </a:rPr>
              <a:t>&lt;String&gt;();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x-none" sz="2000" dirty="0">
              <a:latin typeface="Courier New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students.add</a:t>
            </a:r>
            <a:r>
              <a:rPr lang="en-US" altLang="x-none" sz="2000" dirty="0">
                <a:latin typeface="Courier New" charset="0"/>
              </a:rPr>
              <a:t>("Mary");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students.add</a:t>
            </a:r>
            <a:r>
              <a:rPr lang="en-US" altLang="x-none" sz="2000" dirty="0">
                <a:latin typeface="Courier New" charset="0"/>
              </a:rPr>
              <a:t>("James");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students.add</a:t>
            </a:r>
            <a:r>
              <a:rPr lang="en-US" altLang="x-none" sz="2000" dirty="0">
                <a:latin typeface="Courier New" charset="0"/>
              </a:rPr>
              <a:t>("Kevin");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students.add</a:t>
            </a:r>
            <a:r>
              <a:rPr lang="en-US" altLang="x-none" sz="2000" dirty="0">
                <a:latin typeface="Courier New" charset="0"/>
              </a:rPr>
              <a:t>(1, "Tanya");	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>
                <a:latin typeface="Courier New" charset="0"/>
              </a:rPr>
              <a:t>String temp = </a:t>
            </a:r>
            <a:r>
              <a:rPr lang="en-US" altLang="x-none" sz="2000" dirty="0" err="1">
                <a:latin typeface="Courier New" charset="0"/>
              </a:rPr>
              <a:t>students.get</a:t>
            </a:r>
            <a:r>
              <a:rPr lang="en-US" altLang="x-none" sz="2000" dirty="0">
                <a:latin typeface="Courier New" charset="0"/>
              </a:rPr>
              <a:t>(3);	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System.out.println</a:t>
            </a:r>
            <a:r>
              <a:rPr lang="en-US" altLang="x-none" sz="2000" dirty="0">
                <a:latin typeface="Courier New" charset="0"/>
              </a:rPr>
              <a:t>(temp);	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students.remove</a:t>
            </a:r>
            <a:r>
              <a:rPr lang="en-US" altLang="x-none" sz="2000" dirty="0">
                <a:latin typeface="Courier New" charset="0"/>
              </a:rPr>
              <a:t>(2);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students.set</a:t>
            </a:r>
            <a:r>
              <a:rPr lang="en-US" altLang="x-none" sz="2000" dirty="0">
                <a:latin typeface="Courier New" charset="0"/>
              </a:rPr>
              <a:t>(1, "John");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2000" dirty="0" err="1">
                <a:latin typeface="Courier New" charset="0"/>
              </a:rPr>
              <a:t>System.out.println</a:t>
            </a:r>
            <a:r>
              <a:rPr lang="en-US" altLang="x-none" sz="2000" dirty="0">
                <a:latin typeface="Courier New" charset="0"/>
              </a:rPr>
              <a:t>(</a:t>
            </a:r>
            <a:r>
              <a:rPr lang="en-US" altLang="x-none" sz="2000" dirty="0" err="1">
                <a:latin typeface="Courier New" charset="0"/>
              </a:rPr>
              <a:t>students.size</a:t>
            </a:r>
            <a:r>
              <a:rPr lang="en-US" altLang="x-none" sz="2000" dirty="0">
                <a:latin typeface="Courier New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3747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5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9FC117-1B4F-C245-8823-FFAE2E4F6232}" type="slidenum">
              <a:rPr lang="en-US" altLang="en-US">
                <a:latin typeface="Garamond" charset="0"/>
              </a:rPr>
              <a:pPr eaLnBrk="1" hangingPunct="1"/>
              <a:t>12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5"/>
            <a:ext cx="10972800" cy="811024"/>
          </a:xfrm>
        </p:spPr>
        <p:txBody>
          <a:bodyPr/>
          <a:lstStyle/>
          <a:p>
            <a:pPr algn="ctr" eaLnBrk="1" hangingPunct="1"/>
            <a:r>
              <a:rPr lang="en-US" altLang="x-none" dirty="0"/>
              <a:t>What happens?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941" y="1088839"/>
            <a:ext cx="4966447" cy="5083361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b="1" dirty="0" err="1">
                <a:latin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</a:rPr>
              <a:t>&lt;String&gt; students = new </a:t>
            </a:r>
            <a:r>
              <a:rPr lang="en-US" altLang="x-none" sz="1800" b="1" dirty="0" err="1">
                <a:latin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</a:rPr>
              <a:t>&lt;String&gt;();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x-none" sz="1800" b="1" dirty="0">
              <a:latin typeface="Courier New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students.add</a:t>
            </a:r>
            <a:r>
              <a:rPr lang="en-US" altLang="x-none" sz="1800" dirty="0">
                <a:latin typeface="Courier New" charset="0"/>
              </a:rPr>
              <a:t>("Mary");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students.add</a:t>
            </a:r>
            <a:r>
              <a:rPr lang="en-US" altLang="x-none" sz="1800" dirty="0">
                <a:latin typeface="Courier New" charset="0"/>
              </a:rPr>
              <a:t>("James");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students.add</a:t>
            </a:r>
            <a:r>
              <a:rPr lang="en-US" altLang="x-none" sz="1800" dirty="0">
                <a:latin typeface="Courier New" charset="0"/>
              </a:rPr>
              <a:t>("Kevin");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students.add</a:t>
            </a:r>
            <a:r>
              <a:rPr lang="en-US" altLang="x-none" sz="1800" dirty="0">
                <a:latin typeface="Courier New" charset="0"/>
              </a:rPr>
              <a:t>(1, "Tanya");	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x-none" sz="1800" dirty="0">
              <a:latin typeface="Courier New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String temp = </a:t>
            </a:r>
            <a:r>
              <a:rPr lang="en-US" altLang="x-none" sz="1800" b="1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students.get</a:t>
            </a:r>
            <a:r>
              <a:rPr lang="en-US" altLang="x-none" sz="18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(3);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System.out.println</a:t>
            </a:r>
            <a:r>
              <a:rPr lang="en-US" altLang="x-none" sz="1800" dirty="0">
                <a:latin typeface="Courier New" charset="0"/>
              </a:rPr>
              <a:t>(temp);	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students.remove</a:t>
            </a:r>
            <a:r>
              <a:rPr lang="en-US" altLang="x-none" sz="1800" dirty="0">
                <a:latin typeface="Courier New" charset="0"/>
              </a:rPr>
              <a:t>(2);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x-none" sz="1800" dirty="0">
              <a:latin typeface="Courier New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x-none" sz="1800" dirty="0" err="1">
                <a:latin typeface="Courier New" charset="0"/>
              </a:rPr>
              <a:t>students.set</a:t>
            </a:r>
            <a:r>
              <a:rPr lang="en-US" altLang="x-none" sz="1800" dirty="0">
                <a:latin typeface="Courier New" charset="0"/>
              </a:rPr>
              <a:t>(1, "John");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x-none" sz="1800" dirty="0">
              <a:latin typeface="Courier New" charset="0"/>
            </a:endParaRPr>
          </a:p>
        </p:txBody>
      </p:sp>
      <p:graphicFrame>
        <p:nvGraphicFramePr>
          <p:cNvPr id="20496" name="Group 1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67893952"/>
              </p:ext>
            </p:extLst>
          </p:nvPr>
        </p:nvGraphicFramePr>
        <p:xfrm>
          <a:off x="6176964" y="1600200"/>
          <a:ext cx="4033837" cy="426720"/>
        </p:xfrm>
        <a:graphic>
          <a:graphicData uri="http://schemas.openxmlformats.org/drawingml/2006/table">
            <a:tbl>
              <a:tblPr/>
              <a:tblGrid>
                <a:gridCol w="13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39" name="Group 5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873627"/>
              </p:ext>
            </p:extLst>
          </p:nvPr>
        </p:nvGraphicFramePr>
        <p:xfrm>
          <a:off x="6176964" y="2667000"/>
          <a:ext cx="4033837" cy="5334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4" name="Text Box 61"/>
          <p:cNvSpPr txBox="1">
            <a:spLocks noChangeArrowheads="1"/>
          </p:cNvSpPr>
          <p:nvPr/>
        </p:nvSpPr>
        <p:spPr bwMode="auto">
          <a:xfrm>
            <a:off x="5383305" y="3608894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dirty="0"/>
              <a:t> temp</a:t>
            </a:r>
          </a:p>
        </p:txBody>
      </p:sp>
      <p:cxnSp>
        <p:nvCxnSpPr>
          <p:cNvPr id="14365" name="AutoShape 62"/>
          <p:cNvCxnSpPr>
            <a:cxnSpLocks noChangeShapeType="1"/>
          </p:cNvCxnSpPr>
          <p:nvPr/>
        </p:nvCxnSpPr>
        <p:spPr bwMode="auto">
          <a:xfrm flipV="1">
            <a:off x="6133072" y="3086100"/>
            <a:ext cx="3611564" cy="777879"/>
          </a:xfrm>
          <a:prstGeom prst="curvedConnector3">
            <a:avLst>
              <a:gd name="adj1" fmla="val 1006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54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50333"/>
              </p:ext>
            </p:extLst>
          </p:nvPr>
        </p:nvGraphicFramePr>
        <p:xfrm>
          <a:off x="6154270" y="4317547"/>
          <a:ext cx="3810000" cy="5334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5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98939"/>
              </p:ext>
            </p:extLst>
          </p:nvPr>
        </p:nvGraphicFramePr>
        <p:xfrm>
          <a:off x="6248400" y="5410200"/>
          <a:ext cx="3810000" cy="5334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93459" y="1764268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25788" y="1948934"/>
            <a:ext cx="125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4823" y="2667000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87152" y="2851666"/>
            <a:ext cx="125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1400" y="4429827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25787" y="4614493"/>
            <a:ext cx="125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4823" y="5542098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87152" y="5726764"/>
            <a:ext cx="125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41459" y="1219200"/>
            <a:ext cx="233082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41459" y="86784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126506" y="1156236"/>
            <a:ext cx="165846" cy="66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59270" y="804884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466729" y="1120390"/>
            <a:ext cx="277907" cy="70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11554" y="76903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418730" y="2464549"/>
            <a:ext cx="233082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9586" y="20766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502245" y="2429895"/>
            <a:ext cx="233082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02245" y="2078543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Tanya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543365" y="2429895"/>
            <a:ext cx="233082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43365" y="2078543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780494" y="2356100"/>
            <a:ext cx="233082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62848" y="2094450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490448" y="4133225"/>
            <a:ext cx="233082" cy="3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3730" y="3779600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Mary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001001" y="4118522"/>
            <a:ext cx="233082" cy="3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01001" y="3767170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Tanya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202271" y="4156886"/>
            <a:ext cx="233082" cy="3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02271" y="3805534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723530" y="5293666"/>
            <a:ext cx="233082" cy="3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23530" y="4942314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Mary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204340" y="5241744"/>
            <a:ext cx="233082" cy="3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04340" y="489039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9466729" y="5174907"/>
            <a:ext cx="233082" cy="3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6729" y="4823555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9728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64" grpId="0"/>
      <p:bldP spid="2" grpId="0"/>
      <p:bldP spid="16" grpId="0"/>
      <p:bldP spid="18" grpId="0"/>
      <p:bldP spid="20" grpId="0"/>
      <p:bldP spid="8" grpId="0"/>
      <p:bldP spid="26" grpId="0"/>
      <p:bldP spid="28" grpId="0"/>
      <p:bldP spid="32" grpId="0"/>
      <p:bldP spid="34" grpId="0"/>
      <p:bldP spid="37" grpId="0"/>
      <p:bldP spid="39" grpId="0"/>
      <p:bldP spid="44" grpId="0"/>
      <p:bldP spid="47" grpId="0"/>
      <p:bldP spid="51" grpId="0"/>
      <p:bldP spid="53" grpId="0"/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7F0FF-5C88-3443-84D3-9CA76E3E6E4F}" type="slidenum">
              <a:rPr lang="en-US" altLang="en-US">
                <a:latin typeface="Garamond" charset="0"/>
              </a:rPr>
              <a:pPr eaLnBrk="1" hangingPunct="1"/>
              <a:t>13</a:t>
            </a:fld>
            <a:endParaRPr lang="en-US" altLang="en-US">
              <a:latin typeface="Garamond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942" y="901794"/>
            <a:ext cx="11725834" cy="58196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sz="3400" dirty="0" err="1"/>
              <a:t>ArrayLists</a:t>
            </a:r>
            <a:r>
              <a:rPr lang="en-US" altLang="x-none" sz="3400" dirty="0"/>
              <a:t> can hold any kind of object.</a:t>
            </a:r>
          </a:p>
          <a:p>
            <a:pPr lvl="1" eaLnBrk="1" hangingPunct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&lt;Athlete&gt; team = new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&lt;Athlete&gt;();</a:t>
            </a:r>
          </a:p>
          <a:p>
            <a:pPr lvl="1" eaLnBrk="1" hangingPunct="1"/>
            <a:endParaRPr lang="en-US" altLang="x-none" dirty="0">
              <a:latin typeface="Courier New" charset="0"/>
            </a:endParaRPr>
          </a:p>
          <a:p>
            <a:pPr lvl="1" eaLnBrk="1" hangingPunct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&lt;Student&gt; cs111 = new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&lt;Student&gt;();</a:t>
            </a:r>
          </a:p>
          <a:p>
            <a:pPr lvl="1" eaLnBrk="1" hangingPunct="1"/>
            <a:endParaRPr lang="en-US" altLang="x-none" dirty="0">
              <a:latin typeface="Courier New" charset="0"/>
            </a:endParaRPr>
          </a:p>
          <a:p>
            <a:pPr lvl="1" eaLnBrk="1" hangingPunct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</a:t>
            </a:r>
            <a:r>
              <a:rPr lang="en-US" altLang="x-none" dirty="0" err="1">
                <a:latin typeface="Courier New" charset="0"/>
              </a:rPr>
              <a:t>BankAccount</a:t>
            </a:r>
            <a:r>
              <a:rPr lang="en-US" altLang="x-none" dirty="0">
                <a:latin typeface="Courier New" charset="0"/>
              </a:rPr>
              <a:t>&gt; accounts = new   </a:t>
            </a:r>
          </a:p>
          <a:p>
            <a:pPr marL="457200" lvl="1" indent="0" eaLnBrk="1" hangingPunct="1">
              <a:buNone/>
            </a:pPr>
            <a:r>
              <a:rPr lang="en-US" altLang="x-none" dirty="0">
                <a:latin typeface="Courier New" charset="0"/>
              </a:rPr>
              <a:t>  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</a:t>
            </a:r>
            <a:r>
              <a:rPr lang="en-US" altLang="x-none" dirty="0" err="1">
                <a:latin typeface="Courier New" charset="0"/>
              </a:rPr>
              <a:t>BankAccount</a:t>
            </a:r>
            <a:r>
              <a:rPr lang="en-US" altLang="x-none" dirty="0">
                <a:latin typeface="Courier New" charset="0"/>
              </a:rPr>
              <a:t>&gt; ();</a:t>
            </a:r>
          </a:p>
          <a:p>
            <a:pPr marL="457200" lvl="1" indent="0" eaLnBrk="1" hangingPunct="1">
              <a:buNone/>
            </a:pPr>
            <a:endParaRPr lang="en-US" altLang="x-none" dirty="0">
              <a:latin typeface="Courier New" charset="0"/>
            </a:endParaRPr>
          </a:p>
          <a:p>
            <a:pPr marL="0" indent="0">
              <a:buNone/>
            </a:pPr>
            <a:r>
              <a:rPr lang="en-US" altLang="x-none" sz="3400" dirty="0" err="1">
                <a:solidFill>
                  <a:srgbClr val="C00000"/>
                </a:solidFill>
              </a:rPr>
              <a:t>ArrayLists</a:t>
            </a:r>
            <a:r>
              <a:rPr lang="en-US" altLang="x-none" dirty="0">
                <a:solidFill>
                  <a:srgbClr val="C00000"/>
                </a:solidFill>
              </a:rPr>
              <a:t> </a:t>
            </a:r>
            <a:r>
              <a:rPr lang="en-US" altLang="x-none" sz="3400" dirty="0">
                <a:solidFill>
                  <a:srgbClr val="C00000"/>
                </a:solidFill>
              </a:rPr>
              <a:t> DO NOT hold primitives.</a:t>
            </a:r>
          </a:p>
          <a:p>
            <a:pPr marL="0" indent="0">
              <a:buNone/>
            </a:pPr>
            <a:r>
              <a:rPr lang="en-US" altLang="x-none" sz="3400" i="1" dirty="0"/>
              <a:t>But Java "wraps" primitives! (Don't worry about this yet-112)</a:t>
            </a:r>
          </a:p>
          <a:p>
            <a:pPr lvl="1"/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&lt;Integer&gt; </a:t>
            </a:r>
            <a:r>
              <a:rPr lang="en-US" altLang="x-none" dirty="0" err="1">
                <a:latin typeface="Courier New" charset="0"/>
              </a:rPr>
              <a:t>nums</a:t>
            </a:r>
            <a:r>
              <a:rPr lang="en-US" altLang="x-none" dirty="0">
                <a:latin typeface="Courier New" charset="0"/>
              </a:rPr>
              <a:t> = new   </a:t>
            </a:r>
          </a:p>
          <a:p>
            <a:pPr marL="457200" lvl="1" indent="0">
              <a:buNone/>
            </a:pPr>
            <a:r>
              <a:rPr lang="en-US" altLang="x-none" dirty="0">
                <a:latin typeface="Courier New" charset="0"/>
              </a:rPr>
              <a:t>   </a:t>
            </a:r>
            <a:r>
              <a:rPr lang="en-US" altLang="x-none" dirty="0" err="1">
                <a:latin typeface="Courier New" charset="0"/>
              </a:rPr>
              <a:t>ArrayList</a:t>
            </a:r>
            <a:r>
              <a:rPr lang="en-US" altLang="x-none" dirty="0">
                <a:latin typeface="Courier New" charset="0"/>
              </a:rPr>
              <a:t>&lt;Integer&gt; ();</a:t>
            </a:r>
          </a:p>
          <a:p>
            <a:pPr marL="0" indent="0">
              <a:buNone/>
            </a:pPr>
            <a:endParaRPr lang="en-US" altLang="x-none" sz="3400" i="1" dirty="0"/>
          </a:p>
          <a:p>
            <a:pPr marL="0" indent="0">
              <a:buNone/>
            </a:pPr>
            <a:endParaRPr lang="en-US" altLang="x-none" sz="3400" i="1" dirty="0"/>
          </a:p>
          <a:p>
            <a:pPr marL="0" indent="0">
              <a:buNone/>
            </a:pP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3691C2-5275-614F-936E-3C317F397E70}" type="slidenum">
              <a:rPr lang="en-US" altLang="en-US">
                <a:latin typeface="Garamond" charset="0"/>
              </a:rPr>
              <a:pPr eaLnBrk="1" hangingPunct="1"/>
              <a:t>14</a:t>
            </a:fld>
            <a:endParaRPr lang="en-US" altLang="en-US">
              <a:latin typeface="Garamond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Reminder about number of elements</a:t>
            </a:r>
          </a:p>
        </p:txBody>
      </p:sp>
      <p:graphicFrame>
        <p:nvGraphicFramePr>
          <p:cNvPr id="202778" name="Group 26"/>
          <p:cNvGraphicFramePr>
            <a:graphicFrameLocks noGrp="1"/>
          </p:cNvGraphicFramePr>
          <p:nvPr>
            <p:ph idx="1"/>
          </p:nvPr>
        </p:nvGraphicFramePr>
        <p:xfrm>
          <a:off x="2438400" y="1600200"/>
          <a:ext cx="6781800" cy="2667000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a.length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a.size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a.length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>
            <a:normAutofit fontScale="90000"/>
          </a:bodyPr>
          <a:lstStyle/>
          <a:p>
            <a:br>
              <a:rPr lang="en-US" altLang="x-none" sz="3200" b="1">
                <a:latin typeface="Serifa Std 45 Light" charset="0"/>
                <a:ea typeface="Courier New" charset="0"/>
                <a:cs typeface="Courier New" charset="0"/>
              </a:rPr>
            </a:br>
            <a:br>
              <a:rPr lang="en-US" altLang="x-none" sz="3200" b="1">
                <a:latin typeface="Serifa Std 45 Light" charset="0"/>
                <a:ea typeface="Courier New" charset="0"/>
                <a:cs typeface="Courier New" charset="0"/>
              </a:rPr>
            </a:br>
            <a:br>
              <a:rPr lang="en-US" altLang="x-none" sz="3200" b="1">
                <a:latin typeface="Serifa Std 45 Light" charset="0"/>
                <a:ea typeface="Courier New" charset="0"/>
                <a:cs typeface="Courier New" charset="0"/>
              </a:rPr>
            </a:br>
            <a:endParaRPr lang="en-US" altLang="x-none" sz="3200" b="1">
              <a:latin typeface="Serifa Std 45 Light" charset="0"/>
            </a:endParaRP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2438400" y="457201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 b="1" dirty="0">
                <a:solidFill>
                  <a:srgbClr val="C00000"/>
                </a:solidFill>
                <a:latin typeface="Univers 45 Light" charset="0"/>
              </a:rPr>
              <a:t>Array and Array List Manipulations:</a:t>
            </a:r>
            <a:endParaRPr lang="en-US" altLang="x-none" sz="2000" dirty="0">
              <a:solidFill>
                <a:srgbClr val="C00000"/>
              </a:solidFill>
              <a:latin typeface="Univers 45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80565"/>
            <a:ext cx="845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Access elements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Traverse arrays 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Find the maximum/minimum value --ARRAYS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Accumulate values -- ARRAYS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Work with consecutive  terms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Add an element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Remove an element</a:t>
            </a:r>
          </a:p>
          <a:p>
            <a:pPr>
              <a:defRPr/>
            </a:pPr>
            <a:endParaRPr lang="en-US" sz="2400" dirty="0">
              <a:cs typeface="Courier New" pitchFamily="49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>
          <a:xfrm>
            <a:off x="259976" y="424904"/>
            <a:ext cx="10157013" cy="1559576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b="1" dirty="0">
                <a:latin typeface="Serifa Std 45 Light" charset="0"/>
              </a:rPr>
              <a:t> Arrays and </a:t>
            </a:r>
            <a:r>
              <a:rPr lang="en-US" altLang="x-none" sz="3200" b="1" dirty="0" err="1">
                <a:latin typeface="Serifa Std 45 Light" charset="0"/>
              </a:rPr>
              <a:t>ArrayLists</a:t>
            </a:r>
            <a:endParaRPr lang="en-US" altLang="x-none" sz="3200" b="1" dirty="0">
              <a:latin typeface="Serifa Std 45 Light" charset="0"/>
            </a:endParaRP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5824" y="1321175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C00000"/>
                </a:solidFill>
                <a:latin typeface="Univers 45 Light" charset="0"/>
              </a:rPr>
              <a:t>The appropriate data structure</a:t>
            </a:r>
            <a:r>
              <a:rPr lang="en-US" altLang="x-none" sz="2000">
                <a:solidFill>
                  <a:srgbClr val="C00000"/>
                </a:solidFill>
                <a:latin typeface="Univers 45 Light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2872" y="1783138"/>
            <a:ext cx="58674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Arrays are a fixed length.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2400" dirty="0"/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 err="1"/>
              <a:t>ArrayLists</a:t>
            </a:r>
            <a:r>
              <a:rPr lang="en-US" sz="2400" dirty="0"/>
              <a:t> grow and shrink as needed.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2400" dirty="0"/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/>
              <a:t>Arrays can hold primitive values or objects.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sz="2400" dirty="0"/>
          </a:p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400" dirty="0" err="1"/>
              <a:t>ArrayLists</a:t>
            </a:r>
            <a:r>
              <a:rPr lang="en-US" sz="2400" dirty="0"/>
              <a:t> hold objects.</a:t>
            </a:r>
          </a:p>
          <a:p>
            <a:pPr>
              <a:defRPr/>
            </a:pPr>
            <a:endParaRPr lang="en-US" sz="2400" dirty="0">
              <a:cs typeface="Courier New" pitchFamily="49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>
          <a:xfrm>
            <a:off x="681318" y="219449"/>
            <a:ext cx="11331388" cy="13267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x-none" sz="3200" b="1">
                <a:latin typeface="Serifa Std 45 Light" charset="0"/>
              </a:rPr>
              <a:t> Arrays and Array Lists</a:t>
            </a:r>
            <a:br>
              <a:rPr lang="en-US" altLang="x-none" sz="3200" b="1">
                <a:latin typeface="Serifa Std 45 Light" charset="0"/>
                <a:ea typeface="Courier New" charset="0"/>
                <a:cs typeface="Courier New" charset="0"/>
              </a:rPr>
            </a:br>
            <a:br>
              <a:rPr lang="en-US" altLang="x-none" sz="3200" b="1">
                <a:latin typeface="Serifa Std 45 Light" charset="0"/>
                <a:ea typeface="Courier New" charset="0"/>
                <a:cs typeface="Courier New" charset="0"/>
              </a:rPr>
            </a:br>
            <a:endParaRPr lang="en-US" altLang="x-none" sz="3200" b="1">
              <a:latin typeface="Serifa Std 45 Light" charset="0"/>
            </a:endParaRP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-342900" y="1111250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 b="1" dirty="0">
                <a:solidFill>
                  <a:srgbClr val="C00000"/>
                </a:solidFill>
                <a:latin typeface="Univers 45 Light" charset="0"/>
              </a:rPr>
              <a:t>Selecting the appropriate data structure</a:t>
            </a:r>
            <a:r>
              <a:rPr lang="en-US" altLang="x-none" sz="2000" dirty="0">
                <a:solidFill>
                  <a:srgbClr val="C00000"/>
                </a:solidFill>
                <a:latin typeface="Univers 45 Light" charset="0"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6257"/>
              </p:ext>
            </p:extLst>
          </p:nvPr>
        </p:nvGraphicFramePr>
        <p:xfrm>
          <a:off x="1600200" y="1981200"/>
          <a:ext cx="9753599" cy="4348162"/>
        </p:xfrm>
        <a:graphic>
          <a:graphicData uri="http://schemas.openxmlformats.org/drawingml/2006/table">
            <a:tbl>
              <a:tblPr/>
              <a:tblGrid>
                <a:gridCol w="355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6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Arrays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ArrayList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5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access each element separately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list.get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explicitly overwrite an element in a specific position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arr[i] = "Tom";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list.set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,"Tom");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inspect the object at a specified location in the sequence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[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]...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if 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list.get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)...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x-none" sz="3200" b="1" dirty="0">
                <a:latin typeface="Serifa Std 45 Light" charset="0"/>
              </a:rPr>
              <a:t>Introducing Arrays and Array Lists</a:t>
            </a:r>
            <a:br>
              <a:rPr lang="en-US" altLang="x-none" sz="3200" b="1" dirty="0">
                <a:latin typeface="Serifa Std 45 Light" charset="0"/>
                <a:ea typeface="Courier New" charset="0"/>
                <a:cs typeface="Courier New" charset="0"/>
              </a:rPr>
            </a:br>
            <a:br>
              <a:rPr lang="en-US" altLang="x-none" sz="3200" b="1" dirty="0">
                <a:latin typeface="Serifa Std 45 Light" charset="0"/>
                <a:ea typeface="Courier New" charset="0"/>
                <a:cs typeface="Courier New" charset="0"/>
              </a:rPr>
            </a:br>
            <a:endParaRPr lang="en-US" altLang="x-none" sz="3200" b="1" dirty="0">
              <a:latin typeface="Serifa Std 45 Light" charset="0"/>
            </a:endParaRP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2362200" y="990601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 b="1">
                <a:solidFill>
                  <a:srgbClr val="C00000"/>
                </a:solidFill>
                <a:latin typeface="Univers 45 Light" charset="0"/>
              </a:rPr>
              <a:t>Selecting the appropriate data structure</a:t>
            </a:r>
            <a:r>
              <a:rPr lang="en-US" altLang="x-none" sz="2000">
                <a:solidFill>
                  <a:srgbClr val="C00000"/>
                </a:solidFill>
                <a:latin typeface="Univers 45 Light" charset="0"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5450"/>
              </p:ext>
            </p:extLst>
          </p:nvPr>
        </p:nvGraphicFramePr>
        <p:xfrm>
          <a:off x="179295" y="1981199"/>
          <a:ext cx="11779623" cy="4025153"/>
        </p:xfrm>
        <a:graphic>
          <a:graphicData uri="http://schemas.openxmlformats.org/drawingml/2006/table">
            <a:tbl>
              <a:tblPr/>
              <a:tblGrid>
                <a:gridCol w="4292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1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Arrays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ArrayList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add an object into a specified position of the sequence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Lots of work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,"Joe");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add an object to the end.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Only if there is room and you are keeping track of what and where you are adding.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list.add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("Joe");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Can remove an object from a specified location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45 Light" charset="0"/>
                          <a:ea typeface="Times New Roman" charset="0"/>
                          <a:cs typeface="Times New Roman" charset="0"/>
                        </a:rPr>
                        <a:t>Lots of work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list.remove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</a:t>
                      </a:r>
                      <a:r>
                        <a:rPr kumimoji="0" lang="en-US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i</a:t>
                      </a: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);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numWordsOfLength</a:t>
            </a:r>
            <a:r>
              <a:rPr lang="en-US" dirty="0"/>
              <a:t>, that has two parameters,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&lt;String&gt;</a:t>
            </a:r>
            <a:r>
              <a:rPr lang="en-US" dirty="0"/>
              <a:t>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dirty="0"/>
              <a:t>, and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dirty="0"/>
              <a:t>.  The method returns the number of words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dirty="0"/>
              <a:t> that are exactly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dirty="0"/>
              <a:t> letters long. For example,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 = ["cat", "dog", "mouse", "rat", "frog"]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numWordsOfLength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(list, 3) returns 3;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numWordsOfLength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(list, 4) returns 1;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numWordsOfLength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(list, 2) returns 0;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</a:t>
            </a:r>
            <a:r>
              <a:rPr lang="en-US" sz="32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3200" b="1" dirty="0"/>
              <a:t>  </a:t>
            </a:r>
            <a:r>
              <a:rPr lang="en-US" altLang="x-none" sz="3200" b="1" dirty="0"/>
              <a:t>also store large amounts of data in a single collection that can be referred to with a single variable.</a:t>
            </a:r>
            <a:br>
              <a:rPr lang="en-US" altLang="x-none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6821"/>
            <a:ext cx="10043160" cy="38226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class provides a </a:t>
            </a:r>
            <a:r>
              <a:rPr lang="en-US" dirty="0">
                <a:solidFill>
                  <a:srgbClr val="0000FF"/>
                </a:solidFill>
              </a:rPr>
              <a:t>dynamic</a:t>
            </a:r>
            <a:r>
              <a:rPr lang="en-US" dirty="0"/>
              <a:t> array implementation</a:t>
            </a:r>
          </a:p>
          <a:p>
            <a:pPr lvl="1"/>
            <a:r>
              <a:rPr lang="en-US" dirty="0"/>
              <a:t>stores elements of the same type sequentially</a:t>
            </a:r>
          </a:p>
          <a:p>
            <a:pPr lvl="1"/>
            <a:r>
              <a:rPr lang="en-US" dirty="0"/>
              <a:t>grows as needed (double its size)</a:t>
            </a:r>
          </a:p>
          <a:p>
            <a:pPr lvl="1"/>
            <a:r>
              <a:rPr lang="en-US" dirty="0"/>
              <a:t>useful if the size of the array is unknown </a:t>
            </a:r>
          </a:p>
          <a:p>
            <a:pPr lvl="1"/>
            <a:r>
              <a:rPr lang="en-US" dirty="0"/>
              <a:t>implements the List interface</a:t>
            </a:r>
          </a:p>
          <a:p>
            <a:r>
              <a:rPr lang="en-US" dirty="0"/>
              <a:t>Declaring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9603-A7C3-3141-B05B-C1236BC7195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6629" y="5081938"/>
            <a:ext cx="5879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&lt;E&gt;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arrayReferenceVariable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2955304" y="5730261"/>
            <a:ext cx="2203203" cy="430420"/>
          </a:xfrm>
          <a:prstGeom prst="borderCallout1">
            <a:avLst>
              <a:gd name="adj1" fmla="val -962"/>
              <a:gd name="adj2" fmla="val 51405"/>
              <a:gd name="adj3" fmla="val -74568"/>
              <a:gd name="adj4" fmla="val 7180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Item data type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</p:spTree>
    <p:extLst>
      <p:ext uri="{BB962C8B-B14F-4D97-AF65-F5344CB8AC3E}">
        <p14:creationId xmlns:p14="http://schemas.microsoft.com/office/powerpoint/2010/main" val="21278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551"/>
            <a:ext cx="10515600" cy="4902799"/>
          </a:xfrm>
        </p:spPr>
        <p:txBody>
          <a:bodyPr/>
          <a:lstStyle/>
          <a:p>
            <a:r>
              <a:rPr lang="en-US" dirty="0"/>
              <a:t>Write a method,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removeWordsOfLength</a:t>
            </a:r>
            <a:r>
              <a:rPr lang="en-US" dirty="0"/>
              <a:t>, that has two parameters, an </a:t>
            </a:r>
            <a:r>
              <a:rPr lang="en-US" dirty="0" err="1"/>
              <a:t>ArrayList</a:t>
            </a:r>
            <a:r>
              <a:rPr lang="en-US" dirty="0"/>
              <a:t>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dirty="0"/>
              <a:t>, and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dirty="0"/>
              <a:t>.  The method removes all words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dirty="0"/>
              <a:t> that are exactly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dirty="0"/>
              <a:t> letters long. For example,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 = ["cat", "dog", "mouse", "rat", "frog"]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removeWordsOfLength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(list, 3) </a:t>
            </a:r>
          </a:p>
          <a:p>
            <a:pPr lvl="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Results with  list = ["mouse", "frog"]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removeWordsOfLength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(list, 4) </a:t>
            </a:r>
          </a:p>
          <a:p>
            <a:pPr lvl="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Results with list = ["cat", "dog", "mouse", "rat"]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removeWordsOfLength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(list, 2) </a:t>
            </a:r>
          </a:p>
          <a:p>
            <a:pPr lvl="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Results with list = ["cat", "dog", "mouse", "rat", "frog"]</a:t>
            </a:r>
          </a:p>
          <a:p>
            <a:pPr lvl="2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839-675C-6747-A686-716F746AE2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F8C421-2F8F-4E48-B26F-44F37F7AFA07}" type="slidenum">
              <a:rPr lang="en-US" altLang="en-US">
                <a:latin typeface="Garamond" charset="0"/>
              </a:rPr>
              <a:pPr eaLnBrk="1" hangingPunct="1"/>
              <a:t>3</a:t>
            </a:fld>
            <a:endParaRPr lang="en-US" altLang="en-US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b="1" dirty="0" err="1">
                <a:latin typeface="Courier New" charset="0"/>
              </a:rPr>
              <a:t>ArrayList</a:t>
            </a:r>
            <a:endParaRPr lang="en-US" altLang="x-none" b="1" dirty="0">
              <a:latin typeface="Courier New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648" y="147955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x-none" sz="2600" dirty="0"/>
              <a:t>Each element in the sequence can be accessed separately. </a:t>
            </a:r>
          </a:p>
          <a:p>
            <a:pPr eaLnBrk="1" hangingPunct="1"/>
            <a:r>
              <a:rPr lang="en-US" altLang="x-none" sz="2600" dirty="0"/>
              <a:t>We can explicitly overwrite an object at a specified position in the sequence, thus changing its value.</a:t>
            </a:r>
          </a:p>
          <a:p>
            <a:pPr eaLnBrk="1" hangingPunct="1"/>
            <a:r>
              <a:rPr lang="en-US" altLang="x-none" sz="2600" dirty="0"/>
              <a:t>We can inspect the object at a specified location in the sequence.</a:t>
            </a:r>
          </a:p>
          <a:p>
            <a:pPr eaLnBrk="1" hangingPunct="1"/>
            <a:r>
              <a:rPr lang="en-US" altLang="x-none" sz="2600" dirty="0"/>
              <a:t>We can add an object into a specified position of the sequence.</a:t>
            </a:r>
          </a:p>
          <a:p>
            <a:pPr eaLnBrk="1" hangingPunct="1"/>
            <a:r>
              <a:rPr lang="en-US" altLang="x-none" sz="2600" dirty="0"/>
              <a:t>We can add an object to the end of the sequence.</a:t>
            </a:r>
          </a:p>
          <a:p>
            <a:pPr eaLnBrk="1" hangingPunct="1"/>
            <a:r>
              <a:rPr lang="en-US" altLang="x-none" sz="2600" dirty="0"/>
              <a:t>We can remove an object from a specified location in the sequence. </a:t>
            </a:r>
          </a:p>
        </p:txBody>
      </p:sp>
    </p:spTree>
    <p:extLst>
      <p:ext uri="{BB962C8B-B14F-4D97-AF65-F5344CB8AC3E}">
        <p14:creationId xmlns:p14="http://schemas.microsoft.com/office/powerpoint/2010/main" val="6176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07" y="181440"/>
            <a:ext cx="6462786" cy="1325563"/>
          </a:xfrm>
        </p:spPr>
        <p:txBody>
          <a:bodyPr/>
          <a:lstStyle/>
          <a:p>
            <a:r>
              <a:rPr lang="en-US" dirty="0"/>
              <a:t>Declare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Trees-Centeno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C9D-6CB4-2442-B7C4-D6B440E58ABA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055" y="1122543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&lt;String&gt;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list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&lt;String&gt;();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51698" y="3477742"/>
            <a:ext cx="1995263" cy="1117039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3586" y="3801238"/>
            <a:ext cx="97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5630" y="3840707"/>
            <a:ext cx="34336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4291" y="3025647"/>
            <a:ext cx="155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main’s frame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52744" y="274442"/>
            <a:ext cx="2781973" cy="569518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12793" y="26163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Heap</a:t>
            </a: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3772720" y="1646238"/>
            <a:ext cx="4207119" cy="2340351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01726"/>
              </p:ext>
            </p:extLst>
          </p:nvPr>
        </p:nvGraphicFramePr>
        <p:xfrm>
          <a:off x="8089800" y="566927"/>
          <a:ext cx="117122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25398" y="2639103"/>
            <a:ext cx="461665" cy="27243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456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F51CF3-10AC-6241-847F-865F192527A6}" type="slidenum">
              <a:rPr lang="en-US" altLang="en-US">
                <a:latin typeface="Garamond" charset="0"/>
              </a:rPr>
              <a:pPr eaLnBrk="1" hangingPunct="1"/>
              <a:t>5</a:t>
            </a:fld>
            <a:endParaRPr lang="en-US" altLang="en-US">
              <a:latin typeface="Garamond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Courier New" charset="0"/>
              </a:rPr>
              <a:t>ArrayList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57350"/>
            <a:ext cx="8839200" cy="5064125"/>
          </a:xfrm>
        </p:spPr>
        <p:txBody>
          <a:bodyPr/>
          <a:lstStyle/>
          <a:p>
            <a:pPr eaLnBrk="1" hangingPunct="1"/>
            <a:r>
              <a:rPr lang="en-US" altLang="x-none" sz="2400" dirty="0"/>
              <a:t>An </a:t>
            </a:r>
            <a:r>
              <a:rPr lang="en-US" altLang="x-none" sz="2400" dirty="0" err="1">
                <a:latin typeface="Courier New" charset="0"/>
              </a:rPr>
              <a:t>ArrayList</a:t>
            </a:r>
            <a:r>
              <a:rPr lang="en-US" altLang="x-none" sz="2400" dirty="0"/>
              <a:t> implements the </a:t>
            </a:r>
            <a:r>
              <a:rPr lang="en-US" altLang="x-none" sz="2400" dirty="0">
                <a:latin typeface="Courier New" charset="0"/>
              </a:rPr>
              <a:t>List</a:t>
            </a:r>
            <a:r>
              <a:rPr lang="en-US" altLang="x-none" sz="2400" dirty="0"/>
              <a:t> interface</a:t>
            </a:r>
          </a:p>
          <a:p>
            <a:r>
              <a:rPr lang="en-US" sz="2400" dirty="0" err="1">
                <a:latin typeface="Courier New" charset="0"/>
              </a:rPr>
              <a:t>ArrayLists</a:t>
            </a:r>
            <a:r>
              <a:rPr lang="en-US" sz="2400" dirty="0"/>
              <a:t> can only hold </a:t>
            </a:r>
            <a:r>
              <a:rPr lang="en-US" sz="2400" b="1" dirty="0"/>
              <a:t>objects</a:t>
            </a:r>
            <a:r>
              <a:rPr lang="en-US" sz="2400" dirty="0"/>
              <a:t>, and </a:t>
            </a:r>
            <a:r>
              <a:rPr lang="en-US" sz="2400" b="1" dirty="0"/>
              <a:t>not primitive </a:t>
            </a:r>
            <a:r>
              <a:rPr lang="en-US" sz="2400" dirty="0"/>
              <a:t>types such as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altLang="x-none" sz="2400" dirty="0"/>
          </a:p>
          <a:p>
            <a:pPr eaLnBrk="1" hangingPunct="1"/>
            <a:r>
              <a:rPr lang="en-US" altLang="x-none" sz="2400" dirty="0"/>
              <a:t>To declare and instantiate an </a:t>
            </a:r>
            <a:r>
              <a:rPr lang="en-US" altLang="x-none" sz="2400" dirty="0" err="1">
                <a:latin typeface="Courier New" charset="0"/>
              </a:rPr>
              <a:t>ArrayList</a:t>
            </a:r>
            <a:r>
              <a:rPr lang="en-US" altLang="x-none" sz="2400" dirty="0">
                <a:latin typeface="Courier New" charset="0"/>
              </a:rPr>
              <a:t>:</a:t>
            </a:r>
          </a:p>
          <a:p>
            <a:pPr lvl="1" eaLnBrk="1" hangingPunct="1"/>
            <a:r>
              <a:rPr lang="en-US" altLang="x-none" sz="2000" b="1" dirty="0" err="1">
                <a:latin typeface="Courier New" charset="0"/>
              </a:rPr>
              <a:t>ArrayList</a:t>
            </a:r>
            <a:r>
              <a:rPr lang="en-US" altLang="x-none" sz="2000" b="1" dirty="0">
                <a:latin typeface="Courier New" charset="0"/>
              </a:rPr>
              <a:t>&lt;String&gt;</a:t>
            </a:r>
            <a:r>
              <a:rPr lang="en-US" altLang="x-none" sz="2000" dirty="0">
                <a:latin typeface="Courier New" charset="0"/>
              </a:rPr>
              <a:t> names = new </a:t>
            </a:r>
            <a:r>
              <a:rPr lang="en-US" altLang="x-none" sz="2000" dirty="0" err="1">
                <a:latin typeface="Courier New" charset="0"/>
              </a:rPr>
              <a:t>ArrayList</a:t>
            </a:r>
            <a:r>
              <a:rPr lang="en-US" altLang="x-none" sz="2000" dirty="0">
                <a:latin typeface="Courier New" charset="0"/>
              </a:rPr>
              <a:t>&lt;String&gt;();</a:t>
            </a:r>
          </a:p>
          <a:p>
            <a:pPr lvl="1" eaLnBrk="1" hangingPunct="1"/>
            <a:endParaRPr lang="en-US" altLang="x-none" sz="2000" dirty="0">
              <a:latin typeface="Courier New" charset="0"/>
            </a:endParaRPr>
          </a:p>
          <a:p>
            <a:pPr eaLnBrk="1" hangingPunct="1"/>
            <a:endParaRPr lang="en-US" altLang="x-none" sz="2400" dirty="0">
              <a:latin typeface="Courier New" charset="0"/>
            </a:endParaRPr>
          </a:p>
          <a:p>
            <a:pPr lvl="1" eaLnBrk="1" hangingPunct="1"/>
            <a:endParaRPr lang="en-US" altLang="x-none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D11189-9EBA-594F-A869-F5D8505497C6}" type="slidenum">
              <a:rPr lang="en-US" altLang="en-US">
                <a:latin typeface="Garamond" charset="0"/>
              </a:rPr>
              <a:pPr eaLnBrk="1" hangingPunct="1"/>
              <a:t>6</a:t>
            </a:fld>
            <a:endParaRPr lang="en-US" altLang="en-US">
              <a:latin typeface="Garamond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440" y="213361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x-none" sz="2800" b="1" dirty="0"/>
              <a:t>Some methods for the </a:t>
            </a:r>
            <a:r>
              <a:rPr lang="en-US" altLang="x-none" sz="2400" b="1" dirty="0" err="1">
                <a:latin typeface="Courier New" charset="0"/>
              </a:rPr>
              <a:t>ArrayList</a:t>
            </a:r>
            <a:r>
              <a:rPr lang="en-US" altLang="x-none" sz="2800" b="1" dirty="0"/>
              <a:t>: </a:t>
            </a:r>
            <a:br>
              <a:rPr lang="en-US" altLang="x-none" sz="2800" b="1" dirty="0"/>
            </a:br>
            <a:r>
              <a:rPr lang="en-US" altLang="x-none" sz="2400" b="1" dirty="0" err="1">
                <a:latin typeface="Courier New" charset="0"/>
              </a:rPr>
              <a:t>ArrayList</a:t>
            </a:r>
            <a:r>
              <a:rPr lang="en-US" altLang="x-none" sz="2400" b="1" dirty="0">
                <a:latin typeface="Courier New" charset="0"/>
              </a:rPr>
              <a:t>&lt;E&gt;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32" y="1118616"/>
            <a:ext cx="11759184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sz="1800" dirty="0" err="1">
                <a:latin typeface="Courier New" charset="0"/>
              </a:rPr>
              <a:t>int</a:t>
            </a:r>
            <a:r>
              <a:rPr lang="en-US" altLang="x-none" sz="1800" dirty="0">
                <a:latin typeface="Courier New" charset="0"/>
              </a:rPr>
              <a:t> size()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1800" dirty="0"/>
              <a:t>	// returns the number of elements in this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 dirty="0" err="1">
                <a:latin typeface="Courier New" charset="0"/>
              </a:rPr>
              <a:t>boolean</a:t>
            </a:r>
            <a:r>
              <a:rPr lang="en-US" altLang="x-none" sz="1800" dirty="0">
                <a:latin typeface="Courier New" charset="0"/>
              </a:rPr>
              <a:t> add(x) 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1800" dirty="0"/>
              <a:t>// appends </a:t>
            </a:r>
            <a:r>
              <a:rPr lang="en-US" altLang="x-none" sz="1800" dirty="0">
                <a:latin typeface="Courier New" charset="0"/>
              </a:rPr>
              <a:t>x</a:t>
            </a:r>
            <a:r>
              <a:rPr lang="en-US" altLang="x-none" sz="1800" dirty="0"/>
              <a:t> to the end of list; returns true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 dirty="0">
                <a:latin typeface="Courier New" charset="0"/>
              </a:rPr>
              <a:t>void add(index, x)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1800" dirty="0"/>
              <a:t>    // inserts </a:t>
            </a:r>
            <a:r>
              <a:rPr lang="en-US" altLang="x-none" sz="1800" dirty="0">
                <a:latin typeface="Courier New" charset="0"/>
              </a:rPr>
              <a:t>x</a:t>
            </a:r>
            <a:r>
              <a:rPr lang="en-US" altLang="x-none" sz="1800" dirty="0"/>
              <a:t> at position </a:t>
            </a:r>
            <a:r>
              <a:rPr lang="en-US" altLang="x-none" sz="1800" dirty="0">
                <a:latin typeface="Courier New" charset="0"/>
              </a:rPr>
              <a:t>index</a:t>
            </a:r>
            <a:r>
              <a:rPr lang="en-US" altLang="x-none" sz="1800" dirty="0"/>
              <a:t>, sliding elements </a:t>
            </a:r>
            <a:br>
              <a:rPr lang="en-US" altLang="x-none" sz="1800" dirty="0"/>
            </a:br>
            <a:r>
              <a:rPr lang="en-US" altLang="x-none" sz="1800" dirty="0"/>
              <a:t>// at position index and higher to the right </a:t>
            </a:r>
            <a:br>
              <a:rPr lang="en-US" altLang="x-none" sz="1800" dirty="0"/>
            </a:br>
            <a:r>
              <a:rPr lang="en-US" altLang="x-none" sz="1800" dirty="0"/>
              <a:t>// (adds 1 to their indices) and adjusts </a:t>
            </a:r>
            <a:r>
              <a:rPr lang="en-US" altLang="x-none" sz="1800" dirty="0">
                <a:latin typeface="Courier New" charset="0"/>
              </a:rPr>
              <a:t>size</a:t>
            </a:r>
            <a:endParaRPr lang="en-US" altLang="x-none" sz="18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1800" dirty="0">
                <a:latin typeface="Courier New" charset="0"/>
              </a:rPr>
              <a:t>E get(index)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1800" dirty="0"/>
              <a:t>// returns the element at the specified position in this list.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 dirty="0">
                <a:latin typeface="Courier New" charset="0"/>
              </a:rPr>
              <a:t>E set(index, x)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1800" dirty="0"/>
              <a:t>// replaces the element at </a:t>
            </a:r>
            <a:r>
              <a:rPr lang="en-US" altLang="x-none" sz="1800" dirty="0">
                <a:latin typeface="Courier New" charset="0"/>
              </a:rPr>
              <a:t>index</a:t>
            </a:r>
            <a:r>
              <a:rPr lang="en-US" altLang="x-none" sz="1800" dirty="0"/>
              <a:t> with </a:t>
            </a:r>
            <a:r>
              <a:rPr lang="en-US" altLang="x-none" sz="1800" dirty="0">
                <a:latin typeface="Courier New" charset="0"/>
              </a:rPr>
              <a:t>x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1800" dirty="0"/>
              <a:t>// returns the element formerly at the specified position</a:t>
            </a:r>
          </a:p>
          <a:p>
            <a:pPr eaLnBrk="1" hangingPunct="1"/>
            <a:r>
              <a:rPr lang="en-US" altLang="x-none" sz="1800" dirty="0">
                <a:latin typeface="Courier New" charset="0"/>
              </a:rPr>
              <a:t>E remove(index) 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sz="1800" dirty="0"/>
              <a:t>    // removes element from position index, sliding subsequent elements to the left (subtracts 1 from their indices) 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sz="1800" dirty="0"/>
              <a:t>   // and adjusts size and returns the element at the specified position in this list. </a:t>
            </a:r>
          </a:p>
          <a:p>
            <a:pPr eaLnBrk="1" hangingPunct="1"/>
            <a:endParaRPr lang="en-US" altLang="x-none" sz="1800" dirty="0"/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1800" dirty="0"/>
          </a:p>
        </p:txBody>
      </p:sp>
    </p:spTree>
    <p:extLst>
      <p:ext uri="{BB962C8B-B14F-4D97-AF65-F5344CB8AC3E}">
        <p14:creationId xmlns:p14="http://schemas.microsoft.com/office/powerpoint/2010/main" val="16561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D11189-9EBA-594F-A869-F5D8505497C6}" type="slidenum">
              <a:rPr lang="en-US" altLang="en-US">
                <a:latin typeface="Garamond" charset="0"/>
              </a:rPr>
              <a:pPr eaLnBrk="1" hangingPunct="1"/>
              <a:t>7</a:t>
            </a:fld>
            <a:endParaRPr lang="en-US" altLang="en-US">
              <a:latin typeface="Garamond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440" y="213361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x-none" sz="2800" b="1" dirty="0"/>
              <a:t>Some methods for the </a:t>
            </a:r>
            <a:r>
              <a:rPr lang="en-US" altLang="x-none" sz="2400" b="1" dirty="0" err="1">
                <a:latin typeface="Courier New" charset="0"/>
              </a:rPr>
              <a:t>ArrayList</a:t>
            </a:r>
            <a:r>
              <a:rPr lang="en-US" altLang="x-none" sz="2800" b="1" dirty="0"/>
              <a:t>: </a:t>
            </a:r>
            <a:br>
              <a:rPr lang="en-US" altLang="x-none" sz="2800" b="1" dirty="0"/>
            </a:br>
            <a:r>
              <a:rPr lang="en-US" altLang="x-none" sz="2400" b="1" dirty="0" err="1">
                <a:latin typeface="Courier New" charset="0"/>
              </a:rPr>
              <a:t>ArrayList</a:t>
            </a:r>
            <a:r>
              <a:rPr lang="en-US" altLang="x-none" sz="2400" b="1" dirty="0">
                <a:latin typeface="Courier New" charset="0"/>
              </a:rPr>
              <a:t>&lt;E&gt;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536192"/>
            <a:ext cx="12009120" cy="46878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sz="2000" dirty="0">
                <a:latin typeface="Courier New" charset="0"/>
              </a:rPr>
              <a:t>E remove(</a:t>
            </a:r>
            <a:r>
              <a:rPr lang="en-US" altLang="x-none" sz="2000" dirty="0" err="1">
                <a:latin typeface="Courier New" charset="0"/>
              </a:rPr>
              <a:t>obj</a:t>
            </a:r>
            <a:r>
              <a:rPr lang="en-US" altLang="x-none" sz="2000" dirty="0">
                <a:latin typeface="Courier New" charset="0"/>
              </a:rPr>
              <a:t>) 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dirty="0"/>
              <a:t>    // removes element from position index, sliding subsequent elements to the left (subtracts 1 from 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dirty="0"/>
              <a:t>   // their  indices) and adjusts size and returns the element at the specified position in this list. </a:t>
            </a:r>
          </a:p>
          <a:p>
            <a:pPr lvl="2" eaLnBrk="1" hangingPunct="1">
              <a:buFont typeface="Wingdings" charset="2"/>
              <a:buNone/>
            </a:pPr>
            <a:endParaRPr lang="en-US" altLang="x-none" dirty="0"/>
          </a:p>
          <a:p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>
                <a:latin typeface="Courier New" charset="0"/>
              </a:rPr>
              <a:t>indexOf</a:t>
            </a:r>
            <a:r>
              <a:rPr lang="en-US" sz="2000" dirty="0">
                <a:latin typeface="Courier New" charset="0"/>
              </a:rPr>
              <a:t>(</a:t>
            </a:r>
            <a:r>
              <a:rPr lang="en-US" sz="2000" dirty="0" err="1">
                <a:latin typeface="Courier New" charset="0"/>
              </a:rPr>
              <a:t>obj</a:t>
            </a:r>
            <a:r>
              <a:rPr lang="en-US" sz="2000" dirty="0">
                <a:latin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</a:rPr>
              <a:t>       </a:t>
            </a:r>
            <a:r>
              <a:rPr lang="en-US" sz="2000" dirty="0"/>
              <a:t>//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/>
              <a:t> If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sz="2000" dirty="0"/>
              <a:t> is found in the list, then the position number where it is found is returned. If the </a:t>
            </a:r>
          </a:p>
          <a:p>
            <a:pPr>
              <a:buNone/>
            </a:pPr>
            <a:r>
              <a:rPr lang="en-US" sz="2000" dirty="0"/>
              <a:t>                  //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sz="2000" dirty="0"/>
              <a:t> is not found, then -1 is returned.</a:t>
            </a:r>
            <a:endParaRPr lang="en-US" altLang="x-none" sz="2000" dirty="0"/>
          </a:p>
          <a:p>
            <a:pPr lvl="2" eaLnBrk="1" hangingPunct="1">
              <a:buFont typeface="Wingdings" charset="2"/>
              <a:buNone/>
            </a:pPr>
            <a:endParaRPr lang="en-US" altLang="x-none" sz="1800" dirty="0"/>
          </a:p>
          <a:p>
            <a:pPr eaLnBrk="1" hangingPunct="1"/>
            <a:endParaRPr lang="en-US" altLang="x-none" sz="1800" dirty="0"/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1800" dirty="0"/>
          </a:p>
        </p:txBody>
      </p:sp>
    </p:spTree>
    <p:extLst>
      <p:ext uri="{BB962C8B-B14F-4D97-AF65-F5344CB8AC3E}">
        <p14:creationId xmlns:p14="http://schemas.microsoft.com/office/powerpoint/2010/main" val="99110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44D7B2-7A21-874E-AA39-D3EC50D60B62}" type="slidenum">
              <a:rPr lang="en-US" altLang="en-US">
                <a:latin typeface="Garamond" charset="0"/>
              </a:rPr>
              <a:pPr eaLnBrk="1" hangingPunct="1"/>
              <a:t>8</a:t>
            </a:fld>
            <a:endParaRPr lang="en-US" altLang="en-US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x-none"/>
              <a:t>An example  (What's printed?)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456" y="1087184"/>
            <a:ext cx="10796016" cy="5269166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public static void main(String[] </a:t>
            </a:r>
            <a:r>
              <a:rPr lang="en-US" altLang="x-none" sz="1800" dirty="0" err="1">
                <a:latin typeface="Courier New" charset="0"/>
              </a:rPr>
              <a:t>args</a:t>
            </a:r>
            <a:r>
              <a:rPr lang="en-US" altLang="x-none" sz="1800" dirty="0">
                <a:latin typeface="Courier New" charset="0"/>
              </a:rPr>
              <a:t>){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b="1" dirty="0">
                <a:latin typeface="Courier New" charset="0"/>
              </a:rPr>
              <a:t>	    </a:t>
            </a:r>
            <a:r>
              <a:rPr lang="en-US" altLang="x-none" sz="1800" b="1" dirty="0" err="1">
                <a:latin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</a:rPr>
              <a:t> &lt;String&gt; names = new </a:t>
            </a:r>
            <a:r>
              <a:rPr lang="en-US" altLang="x-none" sz="1800" b="1" dirty="0" err="1">
                <a:latin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</a:rPr>
              <a:t>&lt;String&gt;();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("Ann");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("Robert");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("Tim");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(1,"Michael");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(3,"Susan");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b="1" dirty="0" err="1">
                <a:latin typeface="Courier New" charset="0"/>
              </a:rPr>
              <a:t>printList</a:t>
            </a:r>
            <a:r>
              <a:rPr lang="en-US" altLang="x-none" sz="1800" b="1" dirty="0">
                <a:latin typeface="Courier New" charset="0"/>
              </a:rPr>
              <a:t>(names</a:t>
            </a:r>
            <a:r>
              <a:rPr lang="en-US" altLang="x-none" sz="1800" dirty="0">
                <a:latin typeface="Courier New" charset="0"/>
              </a:rPr>
              <a:t>); 		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names.remove</a:t>
            </a:r>
            <a:r>
              <a:rPr lang="en-US" altLang="x-none" sz="1800" dirty="0">
                <a:latin typeface="Courier New" charset="0"/>
              </a:rPr>
              <a:t>(2);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b="1" dirty="0" err="1">
                <a:latin typeface="Courier New" charset="0"/>
              </a:rPr>
              <a:t>printList</a:t>
            </a:r>
            <a:r>
              <a:rPr lang="en-US" altLang="x-none" sz="1800" b="1" dirty="0">
                <a:latin typeface="Courier New" charset="0"/>
              </a:rPr>
              <a:t>(names</a:t>
            </a:r>
            <a:r>
              <a:rPr lang="en-US" altLang="x-none" sz="1800" dirty="0">
                <a:latin typeface="Courier New" charset="0"/>
              </a:rPr>
              <a:t>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names.set</a:t>
            </a:r>
            <a:r>
              <a:rPr lang="en-US" altLang="x-none" sz="1800" dirty="0">
                <a:latin typeface="Courier New" charset="0"/>
              </a:rPr>
              <a:t>(2,"Lenny");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printList</a:t>
            </a:r>
            <a:r>
              <a:rPr lang="en-US" altLang="x-none" sz="1800" dirty="0">
                <a:latin typeface="Courier New" charset="0"/>
              </a:rPr>
              <a:t>(names);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 </a:t>
            </a:r>
            <a:r>
              <a:rPr lang="en-US" altLang="x-none" sz="1800" dirty="0" err="1">
                <a:latin typeface="Courier New" charset="0"/>
              </a:rPr>
              <a:t>System.out.println</a:t>
            </a:r>
            <a:r>
              <a:rPr lang="en-US" altLang="x-none" sz="1800" dirty="0">
                <a:latin typeface="Courier New" charset="0"/>
              </a:rPr>
              <a:t>("The name in position 1 is :" + </a:t>
            </a:r>
            <a:r>
              <a:rPr lang="en-US" altLang="x-none" sz="1800" dirty="0" err="1">
                <a:latin typeface="Courier New" charset="0"/>
              </a:rPr>
              <a:t>names.get</a:t>
            </a:r>
            <a:r>
              <a:rPr lang="en-US" altLang="x-none" sz="1800" dirty="0">
                <a:latin typeface="Courier New" charset="0"/>
              </a:rPr>
              <a:t>(1));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0757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111 - Trees-Centeno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226ECA-46EF-6842-B252-15F1A165D0A8}" type="slidenum">
              <a:rPr lang="en-US" altLang="en-US">
                <a:latin typeface="Garamond" charset="0"/>
              </a:rPr>
              <a:pPr eaLnBrk="1" hangingPunct="1"/>
              <a:t>9</a:t>
            </a:fld>
            <a:endParaRPr lang="en-US" altLang="en-US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881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x-none" dirty="0"/>
              <a:t>An example  (What's printed?)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24" y="1170432"/>
            <a:ext cx="10820400" cy="5551043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public static void main(String[] </a:t>
            </a:r>
            <a:r>
              <a:rPr lang="en-US" altLang="x-none" sz="1800" dirty="0" err="1">
                <a:latin typeface="Courier New" charset="0"/>
              </a:rPr>
              <a:t>args</a:t>
            </a:r>
            <a:r>
              <a:rPr lang="en-US" altLang="x-none" sz="1800" dirty="0">
                <a:latin typeface="Courier New" charset="0"/>
              </a:rPr>
              <a:t>){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b="1" dirty="0" err="1">
                <a:latin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</a:rPr>
              <a:t>&lt;String&gt; names = new </a:t>
            </a:r>
            <a:r>
              <a:rPr lang="en-US" altLang="x-none" sz="1800" b="1" dirty="0" err="1">
                <a:latin typeface="Courier New" charset="0"/>
              </a:rPr>
              <a:t>ArrayList</a:t>
            </a:r>
            <a:r>
              <a:rPr lang="en-US" altLang="x-none" sz="1800" b="1" dirty="0">
                <a:latin typeface="Courier New" charset="0"/>
              </a:rPr>
              <a:t>&lt;String&gt;();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("Ann");		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Ann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("Robert");		    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Ann  Robert</a:t>
            </a:r>
            <a:endParaRPr lang="en-US" altLang="x-none" sz="18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("Tim");		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Ann Robert Tim</a:t>
            </a:r>
            <a:r>
              <a:rPr lang="en-US" altLang="x-none" sz="1800" dirty="0">
                <a:latin typeface="Courier New" charset="0"/>
              </a:rPr>
              <a:t>	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(1,"Michael");	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Ann Michael Robert Tim</a:t>
            </a:r>
            <a:r>
              <a:rPr lang="en-US" altLang="x-none" sz="1800" dirty="0">
                <a:latin typeface="Courier New" charset="0"/>
              </a:rPr>
              <a:t>	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names.add</a:t>
            </a:r>
            <a:r>
              <a:rPr lang="en-US" altLang="x-none" sz="1800" dirty="0">
                <a:latin typeface="Courier New" charset="0"/>
              </a:rPr>
              <a:t>(3,"Susan");		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Ann Michael Robert Susan Tim</a:t>
            </a:r>
            <a:endParaRPr lang="en-US" altLang="x-none" sz="18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	   </a:t>
            </a:r>
            <a:r>
              <a:rPr lang="en-US" altLang="x-none" sz="1800" b="1" dirty="0" err="1">
                <a:latin typeface="Courier New" charset="0"/>
              </a:rPr>
              <a:t>System.out.println</a:t>
            </a:r>
            <a:r>
              <a:rPr lang="en-US" altLang="x-none" sz="1800" b="1" dirty="0">
                <a:latin typeface="Courier New" charset="0"/>
              </a:rPr>
              <a:t>(names);       </a:t>
            </a:r>
            <a:r>
              <a:rPr lang="en-US" altLang="x-none" sz="1800" dirty="0">
                <a:latin typeface="Courier New" charset="0"/>
              </a:rPr>
              <a:t>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[</a:t>
            </a:r>
            <a:r>
              <a:rPr lang="en-US" altLang="x-none" sz="1800" dirty="0" err="1">
                <a:solidFill>
                  <a:srgbClr val="FF0000"/>
                </a:solidFill>
                <a:latin typeface="Courier New" charset="0"/>
              </a:rPr>
              <a:t>Ann,Michael,Robert,Susan,Tim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]</a:t>
            </a:r>
            <a:endParaRPr lang="en-US" altLang="x-none" sz="18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names.remove</a:t>
            </a:r>
            <a:r>
              <a:rPr lang="en-US" altLang="x-none" sz="1800" dirty="0">
                <a:latin typeface="Courier New" charset="0"/>
              </a:rPr>
              <a:t>(2);		     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Ann Michael Susan</a:t>
            </a:r>
            <a:r>
              <a:rPr lang="en-US" altLang="x-none" sz="1800" dirty="0">
                <a:latin typeface="Courier New" charset="0"/>
              </a:rPr>
              <a:t> 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Tim</a:t>
            </a:r>
            <a:r>
              <a:rPr lang="en-US" altLang="x-none" sz="1800" dirty="0">
                <a:latin typeface="Courier New" charset="0"/>
              </a:rPr>
              <a:t>   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	   </a:t>
            </a:r>
            <a:r>
              <a:rPr lang="en-US" altLang="x-none" sz="1800" b="1" dirty="0" err="1">
                <a:latin typeface="Courier New" charset="0"/>
              </a:rPr>
              <a:t>System.out.println</a:t>
            </a:r>
            <a:r>
              <a:rPr lang="en-US" altLang="x-none" sz="1800" b="1" dirty="0">
                <a:latin typeface="Courier New" charset="0"/>
              </a:rPr>
              <a:t> (names);</a:t>
            </a:r>
            <a:r>
              <a:rPr lang="en-US" altLang="x-none" sz="1800" dirty="0">
                <a:latin typeface="Courier New" charset="0"/>
              </a:rPr>
              <a:t>	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[</a:t>
            </a:r>
            <a:r>
              <a:rPr lang="en-US" altLang="x-none" sz="1800" dirty="0" err="1">
                <a:solidFill>
                  <a:srgbClr val="FF0000"/>
                </a:solidFill>
                <a:latin typeface="Courier New" charset="0"/>
              </a:rPr>
              <a:t>Ann,Michael,Susan,Tim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]</a:t>
            </a:r>
            <a:endParaRPr lang="en-US" altLang="x-none" sz="18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names.set</a:t>
            </a:r>
            <a:r>
              <a:rPr lang="en-US" altLang="x-none" sz="1800" dirty="0">
                <a:latin typeface="Courier New" charset="0"/>
              </a:rPr>
              <a:t>(2,"Lenny");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    	     	// Ann Michael Lenny Tim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b="1" dirty="0" err="1">
                <a:latin typeface="Courier New" charset="0"/>
              </a:rPr>
              <a:t>System.out.println</a:t>
            </a:r>
            <a:r>
              <a:rPr lang="en-US" altLang="x-none" sz="1800" b="1" dirty="0">
                <a:latin typeface="Courier New" charset="0"/>
              </a:rPr>
              <a:t> (names);</a:t>
            </a:r>
            <a:r>
              <a:rPr lang="en-US" altLang="x-none" sz="1800" dirty="0">
                <a:latin typeface="Courier New" charset="0"/>
              </a:rPr>
              <a:t>		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[Ann, Michael, </a:t>
            </a:r>
            <a:r>
              <a:rPr lang="en-US" altLang="x-none" sz="1800" dirty="0" err="1">
                <a:solidFill>
                  <a:srgbClr val="FF0000"/>
                </a:solidFill>
                <a:latin typeface="Courier New" charset="0"/>
              </a:rPr>
              <a:t>Lenny,Tim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]</a:t>
            </a:r>
            <a:endParaRPr lang="en-US" altLang="x-none" sz="18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  </a:t>
            </a:r>
            <a:r>
              <a:rPr lang="en-US" altLang="x-none" sz="1800" dirty="0" err="1">
                <a:latin typeface="Courier New" charset="0"/>
              </a:rPr>
              <a:t>System.out.println</a:t>
            </a:r>
            <a:r>
              <a:rPr lang="en-US" altLang="x-none" sz="1800" dirty="0">
                <a:latin typeface="Courier New" charset="0"/>
              </a:rPr>
              <a:t>("The name in position 1 is : " + </a:t>
            </a:r>
            <a:r>
              <a:rPr lang="en-US" altLang="x-none" sz="1800" dirty="0" err="1">
                <a:latin typeface="Courier New" charset="0"/>
              </a:rPr>
              <a:t>names.get</a:t>
            </a:r>
            <a:r>
              <a:rPr lang="en-US" altLang="x-none" sz="1800" dirty="0">
                <a:latin typeface="Courier New" charset="0"/>
              </a:rPr>
              <a:t>(1));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1800" dirty="0">
                <a:latin typeface="Courier New" charset="0"/>
              </a:rPr>
              <a:t>   }			      </a:t>
            </a:r>
            <a:r>
              <a:rPr lang="en-US" altLang="x-none" sz="1800" dirty="0">
                <a:solidFill>
                  <a:srgbClr val="FF0000"/>
                </a:solidFill>
                <a:latin typeface="Courier New" charset="0"/>
              </a:rPr>
              <a:t>// The name in position 1 is : Michael </a:t>
            </a:r>
          </a:p>
          <a:p>
            <a:pPr eaLnBrk="1" hangingPunct="1">
              <a:buFont typeface="Wingdings" charset="2"/>
              <a:buNone/>
            </a:pPr>
            <a:endParaRPr lang="en-US" altLang="x-none" sz="18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x-none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1936</Words>
  <Application>Microsoft Office PowerPoint</Application>
  <PresentationFormat>Widescreen</PresentationFormat>
  <Paragraphs>320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Courier New</vt:lpstr>
      <vt:lpstr>Garamond</vt:lpstr>
      <vt:lpstr>Serifa Std 45 Light</vt:lpstr>
      <vt:lpstr>Univers 45 Light</vt:lpstr>
      <vt:lpstr>Wingdings</vt:lpstr>
      <vt:lpstr>Office Theme</vt:lpstr>
      <vt:lpstr>  Java ArrayList Class </vt:lpstr>
      <vt:lpstr>An ArrayList  also store large amounts of data in a single collection that can be referred to with a single variable. </vt:lpstr>
      <vt:lpstr>ArrayList</vt:lpstr>
      <vt:lpstr>Declare an ArrayList</vt:lpstr>
      <vt:lpstr>ArrayList</vt:lpstr>
      <vt:lpstr>Some methods for the ArrayList:  ArrayList&lt;E&gt;</vt:lpstr>
      <vt:lpstr>Some methods for the ArrayList:  ArrayList&lt;E&gt;</vt:lpstr>
      <vt:lpstr>An example  (What's printed?)</vt:lpstr>
      <vt:lpstr>An example  (What's printed?)</vt:lpstr>
      <vt:lpstr>An example</vt:lpstr>
      <vt:lpstr>Another Example:</vt:lpstr>
      <vt:lpstr>What happens?</vt:lpstr>
      <vt:lpstr>PowerPoint Presentation</vt:lpstr>
      <vt:lpstr>Reminder about number of elements</vt:lpstr>
      <vt:lpstr>   </vt:lpstr>
      <vt:lpstr> Arrays and ArrayLists</vt:lpstr>
      <vt:lpstr> Arrays and Array Lists  </vt:lpstr>
      <vt:lpstr>Introducing Arrays and Array Lists  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Trees</dc:creator>
  <cp:lastModifiedBy>Lars Sorensen</cp:lastModifiedBy>
  <cp:revision>373</cp:revision>
  <cp:lastPrinted>2017-11-05T21:52:32Z</cp:lastPrinted>
  <dcterms:created xsi:type="dcterms:W3CDTF">2017-09-09T00:28:17Z</dcterms:created>
  <dcterms:modified xsi:type="dcterms:W3CDTF">2020-11-12T02:19:29Z</dcterms:modified>
</cp:coreProperties>
</file>