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3"/>
  </p:notesMasterIdLst>
  <p:handoutMasterIdLst>
    <p:handoutMasterId r:id="rId34"/>
  </p:handoutMasterIdLst>
  <p:sldIdLst>
    <p:sldId id="257" r:id="rId2"/>
    <p:sldId id="264" r:id="rId3"/>
    <p:sldId id="261" r:id="rId4"/>
    <p:sldId id="263" r:id="rId5"/>
    <p:sldId id="287" r:id="rId6"/>
    <p:sldId id="262" r:id="rId7"/>
    <p:sldId id="288" r:id="rId8"/>
    <p:sldId id="259" r:id="rId9"/>
    <p:sldId id="293" r:id="rId10"/>
    <p:sldId id="298" r:id="rId11"/>
    <p:sldId id="289" r:id="rId12"/>
    <p:sldId id="292" r:id="rId13"/>
    <p:sldId id="270" r:id="rId14"/>
    <p:sldId id="272" r:id="rId15"/>
    <p:sldId id="275" r:id="rId16"/>
    <p:sldId id="274" r:id="rId17"/>
    <p:sldId id="276" r:id="rId18"/>
    <p:sldId id="290" r:id="rId19"/>
    <p:sldId id="291" r:id="rId20"/>
    <p:sldId id="295" r:id="rId21"/>
    <p:sldId id="279" r:id="rId22"/>
    <p:sldId id="282" r:id="rId23"/>
    <p:sldId id="283" r:id="rId24"/>
    <p:sldId id="284" r:id="rId25"/>
    <p:sldId id="280" r:id="rId26"/>
    <p:sldId id="294" r:id="rId27"/>
    <p:sldId id="296" r:id="rId28"/>
    <p:sldId id="297" r:id="rId29"/>
    <p:sldId id="281" r:id="rId30"/>
    <p:sldId id="285" r:id="rId31"/>
    <p:sldId id="28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6462"/>
    <a:srgbClr val="FF3C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4082" autoAdjust="0"/>
  </p:normalViewPr>
  <p:slideViewPr>
    <p:cSldViewPr snapToGrid="0" snapToObjects="1">
      <p:cViewPr varScale="1">
        <p:scale>
          <a:sx n="76" d="100"/>
          <a:sy n="76" d="100"/>
        </p:scale>
        <p:origin x="1469"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Sheet1!$B$1</c:f>
              <c:strCache>
                <c:ptCount val="1"/>
                <c:pt idx="0">
                  <c:v>f(n)</c:v>
                </c:pt>
              </c:strCache>
            </c:strRef>
          </c:tx>
          <c:spPr>
            <a:ln>
              <a:solidFill>
                <a:srgbClr val="0000FF"/>
              </a:solidFill>
            </a:ln>
          </c:spPr>
          <c:marker>
            <c:symbol val="none"/>
          </c:marker>
          <c:cat>
            <c:numRef>
              <c:f>Sheet1!$A$2:$A$15</c:f>
              <c:numCache>
                <c:formatCode>General</c:formatCode>
                <c:ptCount val="14"/>
                <c:pt idx="0">
                  <c:v>1</c:v>
                </c:pt>
                <c:pt idx="1">
                  <c:v>2</c:v>
                </c:pt>
                <c:pt idx="2">
                  <c:v>3</c:v>
                </c:pt>
                <c:pt idx="3">
                  <c:v>4</c:v>
                </c:pt>
                <c:pt idx="4">
                  <c:v>5</c:v>
                </c:pt>
                <c:pt idx="5">
                  <c:v>6</c:v>
                </c:pt>
                <c:pt idx="6">
                  <c:v>7</c:v>
                </c:pt>
                <c:pt idx="7">
                  <c:v>8</c:v>
                </c:pt>
                <c:pt idx="8">
                  <c:v>9</c:v>
                </c:pt>
                <c:pt idx="9">
                  <c:v>10</c:v>
                </c:pt>
                <c:pt idx="10">
                  <c:v>15</c:v>
                </c:pt>
                <c:pt idx="11">
                  <c:v>20</c:v>
                </c:pt>
                <c:pt idx="12">
                  <c:v>25</c:v>
                </c:pt>
                <c:pt idx="13">
                  <c:v>30</c:v>
                </c:pt>
              </c:numCache>
            </c:numRef>
          </c:cat>
          <c:val>
            <c:numRef>
              <c:f>Sheet1!$B$2:$B$15</c:f>
              <c:numCache>
                <c:formatCode>General</c:formatCode>
                <c:ptCount val="14"/>
                <c:pt idx="0">
                  <c:v>1</c:v>
                </c:pt>
                <c:pt idx="1">
                  <c:v>4</c:v>
                </c:pt>
                <c:pt idx="2">
                  <c:v>9</c:v>
                </c:pt>
                <c:pt idx="3">
                  <c:v>16</c:v>
                </c:pt>
                <c:pt idx="4">
                  <c:v>25</c:v>
                </c:pt>
                <c:pt idx="5">
                  <c:v>36</c:v>
                </c:pt>
                <c:pt idx="6">
                  <c:v>49</c:v>
                </c:pt>
                <c:pt idx="7">
                  <c:v>64</c:v>
                </c:pt>
                <c:pt idx="8">
                  <c:v>81</c:v>
                </c:pt>
                <c:pt idx="9">
                  <c:v>100</c:v>
                </c:pt>
                <c:pt idx="10">
                  <c:v>225</c:v>
                </c:pt>
                <c:pt idx="11">
                  <c:v>400</c:v>
                </c:pt>
                <c:pt idx="12">
                  <c:v>625</c:v>
                </c:pt>
                <c:pt idx="13">
                  <c:v>900</c:v>
                </c:pt>
              </c:numCache>
            </c:numRef>
          </c:val>
          <c:smooth val="0"/>
          <c:extLst>
            <c:ext xmlns:c16="http://schemas.microsoft.com/office/drawing/2014/chart" uri="{C3380CC4-5D6E-409C-BE32-E72D297353CC}">
              <c16:uniqueId val="{00000000-82F9-8341-9B13-6640C63998E5}"/>
            </c:ext>
          </c:extLst>
        </c:ser>
        <c:ser>
          <c:idx val="1"/>
          <c:order val="1"/>
          <c:tx>
            <c:strRef>
              <c:f>Sheet1!$C$1</c:f>
              <c:strCache>
                <c:ptCount val="1"/>
                <c:pt idx="0">
                  <c:v>g(n)</c:v>
                </c:pt>
              </c:strCache>
            </c:strRef>
          </c:tx>
          <c:spPr>
            <a:ln>
              <a:solidFill>
                <a:srgbClr val="FF0000"/>
              </a:solidFill>
            </a:ln>
          </c:spPr>
          <c:marker>
            <c:symbol val="none"/>
          </c:marker>
          <c:cat>
            <c:numRef>
              <c:f>Sheet1!$A$2:$A$15</c:f>
              <c:numCache>
                <c:formatCode>General</c:formatCode>
                <c:ptCount val="14"/>
                <c:pt idx="0">
                  <c:v>1</c:v>
                </c:pt>
                <c:pt idx="1">
                  <c:v>2</c:v>
                </c:pt>
                <c:pt idx="2">
                  <c:v>3</c:v>
                </c:pt>
                <c:pt idx="3">
                  <c:v>4</c:v>
                </c:pt>
                <c:pt idx="4">
                  <c:v>5</c:v>
                </c:pt>
                <c:pt idx="5">
                  <c:v>6</c:v>
                </c:pt>
                <c:pt idx="6">
                  <c:v>7</c:v>
                </c:pt>
                <c:pt idx="7">
                  <c:v>8</c:v>
                </c:pt>
                <c:pt idx="8">
                  <c:v>9</c:v>
                </c:pt>
                <c:pt idx="9">
                  <c:v>10</c:v>
                </c:pt>
                <c:pt idx="10">
                  <c:v>15</c:v>
                </c:pt>
                <c:pt idx="11">
                  <c:v>20</c:v>
                </c:pt>
                <c:pt idx="12">
                  <c:v>25</c:v>
                </c:pt>
                <c:pt idx="13">
                  <c:v>30</c:v>
                </c:pt>
              </c:numCache>
            </c:numRef>
          </c:cat>
          <c:val>
            <c:numRef>
              <c:f>Sheet1!$C$2:$C$15</c:f>
              <c:numCache>
                <c:formatCode>General</c:formatCode>
                <c:ptCount val="14"/>
                <c:pt idx="0">
                  <c:v>101</c:v>
                </c:pt>
                <c:pt idx="1">
                  <c:v>102</c:v>
                </c:pt>
                <c:pt idx="2">
                  <c:v>103</c:v>
                </c:pt>
                <c:pt idx="3">
                  <c:v>104</c:v>
                </c:pt>
                <c:pt idx="4">
                  <c:v>105</c:v>
                </c:pt>
                <c:pt idx="5">
                  <c:v>106</c:v>
                </c:pt>
                <c:pt idx="6">
                  <c:v>107</c:v>
                </c:pt>
                <c:pt idx="7">
                  <c:v>108</c:v>
                </c:pt>
                <c:pt idx="8">
                  <c:v>109</c:v>
                </c:pt>
                <c:pt idx="9">
                  <c:v>110</c:v>
                </c:pt>
                <c:pt idx="10">
                  <c:v>115</c:v>
                </c:pt>
                <c:pt idx="11">
                  <c:v>120</c:v>
                </c:pt>
                <c:pt idx="12">
                  <c:v>125</c:v>
                </c:pt>
                <c:pt idx="13">
                  <c:v>130</c:v>
                </c:pt>
              </c:numCache>
            </c:numRef>
          </c:val>
          <c:smooth val="0"/>
          <c:extLst>
            <c:ext xmlns:c16="http://schemas.microsoft.com/office/drawing/2014/chart" uri="{C3380CC4-5D6E-409C-BE32-E72D297353CC}">
              <c16:uniqueId val="{00000001-82F9-8341-9B13-6640C63998E5}"/>
            </c:ext>
          </c:extLst>
        </c:ser>
        <c:dLbls>
          <c:showLegendKey val="0"/>
          <c:showVal val="0"/>
          <c:showCatName val="0"/>
          <c:showSerName val="0"/>
          <c:showPercent val="0"/>
          <c:showBubbleSize val="0"/>
        </c:dLbls>
        <c:smooth val="0"/>
        <c:axId val="2113432184"/>
        <c:axId val="2113568984"/>
      </c:lineChart>
      <c:catAx>
        <c:axId val="2113432184"/>
        <c:scaling>
          <c:orientation val="minMax"/>
        </c:scaling>
        <c:delete val="0"/>
        <c:axPos val="b"/>
        <c:numFmt formatCode="General" sourceLinked="1"/>
        <c:majorTickMark val="none"/>
        <c:minorTickMark val="none"/>
        <c:tickLblPos val="nextTo"/>
        <c:crossAx val="2113568984"/>
        <c:crosses val="autoZero"/>
        <c:auto val="1"/>
        <c:lblAlgn val="ctr"/>
        <c:lblOffset val="100"/>
        <c:noMultiLvlLbl val="0"/>
      </c:catAx>
      <c:valAx>
        <c:axId val="2113568984"/>
        <c:scaling>
          <c:orientation val="minMax"/>
        </c:scaling>
        <c:delete val="0"/>
        <c:axPos val="l"/>
        <c:majorGridlines/>
        <c:numFmt formatCode="General" sourceLinked="1"/>
        <c:majorTickMark val="none"/>
        <c:minorTickMark val="none"/>
        <c:tickLblPos val="nextTo"/>
        <c:spPr>
          <a:ln w="9525">
            <a:noFill/>
          </a:ln>
        </c:spPr>
        <c:crossAx val="2113432184"/>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Sheet1!$B$1</c:f>
              <c:strCache>
                <c:ptCount val="1"/>
                <c:pt idx="0">
                  <c:v>f(n)</c:v>
                </c:pt>
              </c:strCache>
            </c:strRef>
          </c:tx>
          <c:spPr>
            <a:ln>
              <a:solidFill>
                <a:srgbClr val="0000FF"/>
              </a:solidFill>
            </a:ln>
          </c:spPr>
          <c:marker>
            <c:symbol val="none"/>
          </c:marker>
          <c:cat>
            <c:numRef>
              <c:f>Sheet1!$A$2:$A$21</c:f>
              <c:numCache>
                <c:formatCode>General</c:formatCode>
                <c:ptCount val="20"/>
                <c:pt idx="0">
                  <c:v>0</c:v>
                </c:pt>
                <c:pt idx="1">
                  <c:v>50</c:v>
                </c:pt>
                <c:pt idx="2">
                  <c:v>100</c:v>
                </c:pt>
                <c:pt idx="3">
                  <c:v>150</c:v>
                </c:pt>
                <c:pt idx="4">
                  <c:v>200</c:v>
                </c:pt>
                <c:pt idx="5">
                  <c:v>250</c:v>
                </c:pt>
                <c:pt idx="6">
                  <c:v>300</c:v>
                </c:pt>
                <c:pt idx="7">
                  <c:v>350</c:v>
                </c:pt>
                <c:pt idx="8">
                  <c:v>400</c:v>
                </c:pt>
                <c:pt idx="9">
                  <c:v>450</c:v>
                </c:pt>
                <c:pt idx="10">
                  <c:v>500</c:v>
                </c:pt>
                <c:pt idx="11">
                  <c:v>550</c:v>
                </c:pt>
                <c:pt idx="12">
                  <c:v>600</c:v>
                </c:pt>
                <c:pt idx="13">
                  <c:v>650</c:v>
                </c:pt>
                <c:pt idx="14">
                  <c:v>700</c:v>
                </c:pt>
                <c:pt idx="15">
                  <c:v>750</c:v>
                </c:pt>
                <c:pt idx="16">
                  <c:v>800</c:v>
                </c:pt>
                <c:pt idx="17">
                  <c:v>850</c:v>
                </c:pt>
                <c:pt idx="18">
                  <c:v>900</c:v>
                </c:pt>
                <c:pt idx="19">
                  <c:v>950</c:v>
                </c:pt>
              </c:numCache>
            </c:numRef>
          </c:cat>
          <c:val>
            <c:numRef>
              <c:f>Sheet1!$B$2:$B$21</c:f>
              <c:numCache>
                <c:formatCode>General</c:formatCode>
                <c:ptCount val="20"/>
                <c:pt idx="0">
                  <c:v>0</c:v>
                </c:pt>
                <c:pt idx="1">
                  <c:v>200</c:v>
                </c:pt>
                <c:pt idx="2">
                  <c:v>400</c:v>
                </c:pt>
                <c:pt idx="3">
                  <c:v>600</c:v>
                </c:pt>
                <c:pt idx="4">
                  <c:v>800</c:v>
                </c:pt>
                <c:pt idx="5">
                  <c:v>1000</c:v>
                </c:pt>
                <c:pt idx="6">
                  <c:v>1200</c:v>
                </c:pt>
                <c:pt idx="7">
                  <c:v>1400</c:v>
                </c:pt>
                <c:pt idx="8">
                  <c:v>1600</c:v>
                </c:pt>
                <c:pt idx="9">
                  <c:v>1800</c:v>
                </c:pt>
                <c:pt idx="10">
                  <c:v>2000</c:v>
                </c:pt>
                <c:pt idx="11">
                  <c:v>2200</c:v>
                </c:pt>
                <c:pt idx="12">
                  <c:v>2400</c:v>
                </c:pt>
                <c:pt idx="13">
                  <c:v>2600</c:v>
                </c:pt>
                <c:pt idx="14">
                  <c:v>2800</c:v>
                </c:pt>
                <c:pt idx="15">
                  <c:v>3000</c:v>
                </c:pt>
                <c:pt idx="16">
                  <c:v>3200</c:v>
                </c:pt>
                <c:pt idx="17">
                  <c:v>3400</c:v>
                </c:pt>
                <c:pt idx="18">
                  <c:v>3600</c:v>
                </c:pt>
                <c:pt idx="19">
                  <c:v>3800</c:v>
                </c:pt>
              </c:numCache>
            </c:numRef>
          </c:val>
          <c:smooth val="0"/>
          <c:extLst>
            <c:ext xmlns:c16="http://schemas.microsoft.com/office/drawing/2014/chart" uri="{C3380CC4-5D6E-409C-BE32-E72D297353CC}">
              <c16:uniqueId val="{00000000-9B73-2A42-835D-F0A922809EC2}"/>
            </c:ext>
          </c:extLst>
        </c:ser>
        <c:ser>
          <c:idx val="1"/>
          <c:order val="1"/>
          <c:tx>
            <c:strRef>
              <c:f>Sheet1!$C$1</c:f>
              <c:strCache>
                <c:ptCount val="1"/>
                <c:pt idx="0">
                  <c:v>g(n)</c:v>
                </c:pt>
              </c:strCache>
            </c:strRef>
          </c:tx>
          <c:spPr>
            <a:ln>
              <a:solidFill>
                <a:srgbClr val="FF0000"/>
              </a:solidFill>
            </a:ln>
          </c:spPr>
          <c:marker>
            <c:symbol val="none"/>
          </c:marker>
          <c:cat>
            <c:numRef>
              <c:f>Sheet1!$A$2:$A$21</c:f>
              <c:numCache>
                <c:formatCode>General</c:formatCode>
                <c:ptCount val="20"/>
                <c:pt idx="0">
                  <c:v>0</c:v>
                </c:pt>
                <c:pt idx="1">
                  <c:v>50</c:v>
                </c:pt>
                <c:pt idx="2">
                  <c:v>100</c:v>
                </c:pt>
                <c:pt idx="3">
                  <c:v>150</c:v>
                </c:pt>
                <c:pt idx="4">
                  <c:v>200</c:v>
                </c:pt>
                <c:pt idx="5">
                  <c:v>250</c:v>
                </c:pt>
                <c:pt idx="6">
                  <c:v>300</c:v>
                </c:pt>
                <c:pt idx="7">
                  <c:v>350</c:v>
                </c:pt>
                <c:pt idx="8">
                  <c:v>400</c:v>
                </c:pt>
                <c:pt idx="9">
                  <c:v>450</c:v>
                </c:pt>
                <c:pt idx="10">
                  <c:v>500</c:v>
                </c:pt>
                <c:pt idx="11">
                  <c:v>550</c:v>
                </c:pt>
                <c:pt idx="12">
                  <c:v>600</c:v>
                </c:pt>
                <c:pt idx="13">
                  <c:v>650</c:v>
                </c:pt>
                <c:pt idx="14">
                  <c:v>700</c:v>
                </c:pt>
                <c:pt idx="15">
                  <c:v>750</c:v>
                </c:pt>
                <c:pt idx="16">
                  <c:v>800</c:v>
                </c:pt>
                <c:pt idx="17">
                  <c:v>850</c:v>
                </c:pt>
                <c:pt idx="18">
                  <c:v>900</c:v>
                </c:pt>
                <c:pt idx="19">
                  <c:v>950</c:v>
                </c:pt>
              </c:numCache>
            </c:numRef>
          </c:cat>
          <c:val>
            <c:numRef>
              <c:f>Sheet1!$C$2:$C$21</c:f>
              <c:numCache>
                <c:formatCode>General</c:formatCode>
                <c:ptCount val="20"/>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numCache>
            </c:numRef>
          </c:val>
          <c:smooth val="0"/>
          <c:extLst>
            <c:ext xmlns:c16="http://schemas.microsoft.com/office/drawing/2014/chart" uri="{C3380CC4-5D6E-409C-BE32-E72D297353CC}">
              <c16:uniqueId val="{00000001-9B73-2A42-835D-F0A922809EC2}"/>
            </c:ext>
          </c:extLst>
        </c:ser>
        <c:dLbls>
          <c:showLegendKey val="0"/>
          <c:showVal val="0"/>
          <c:showCatName val="0"/>
          <c:showSerName val="0"/>
          <c:showPercent val="0"/>
          <c:showBubbleSize val="0"/>
        </c:dLbls>
        <c:smooth val="0"/>
        <c:axId val="2113404360"/>
        <c:axId val="2106654808"/>
      </c:lineChart>
      <c:catAx>
        <c:axId val="2113404360"/>
        <c:scaling>
          <c:orientation val="minMax"/>
        </c:scaling>
        <c:delete val="0"/>
        <c:axPos val="b"/>
        <c:numFmt formatCode="General" sourceLinked="1"/>
        <c:majorTickMark val="none"/>
        <c:minorTickMark val="none"/>
        <c:tickLblPos val="nextTo"/>
        <c:crossAx val="2106654808"/>
        <c:crosses val="autoZero"/>
        <c:auto val="1"/>
        <c:lblAlgn val="ctr"/>
        <c:lblOffset val="100"/>
        <c:tickLblSkip val="2"/>
        <c:noMultiLvlLbl val="0"/>
      </c:catAx>
      <c:valAx>
        <c:axId val="2106654808"/>
        <c:scaling>
          <c:orientation val="minMax"/>
        </c:scaling>
        <c:delete val="0"/>
        <c:axPos val="l"/>
        <c:majorGridlines/>
        <c:numFmt formatCode="General" sourceLinked="1"/>
        <c:majorTickMark val="none"/>
        <c:minorTickMark val="none"/>
        <c:tickLblPos val="nextTo"/>
        <c:spPr>
          <a:ln w="9525">
            <a:noFill/>
          </a:ln>
        </c:spPr>
        <c:crossAx val="2113404360"/>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Sheet1!$B$1</c:f>
              <c:strCache>
                <c:ptCount val="1"/>
                <c:pt idx="0">
                  <c:v>f(n)</c:v>
                </c:pt>
              </c:strCache>
            </c:strRef>
          </c:tx>
          <c:spPr>
            <a:ln>
              <a:solidFill>
                <a:srgbClr val="0000FF"/>
              </a:solidFill>
            </a:ln>
          </c:spPr>
          <c:marker>
            <c:symbol val="none"/>
          </c:marker>
          <c:cat>
            <c:numRef>
              <c:f>Sheet1!$A$2:$A$10</c:f>
              <c:numCache>
                <c:formatCode>General</c:formatCode>
                <c:ptCount val="9"/>
                <c:pt idx="0">
                  <c:v>1</c:v>
                </c:pt>
                <c:pt idx="1">
                  <c:v>20</c:v>
                </c:pt>
                <c:pt idx="2">
                  <c:v>30</c:v>
                </c:pt>
                <c:pt idx="3">
                  <c:v>60</c:v>
                </c:pt>
                <c:pt idx="4">
                  <c:v>120</c:v>
                </c:pt>
                <c:pt idx="5">
                  <c:v>200</c:v>
                </c:pt>
                <c:pt idx="6">
                  <c:v>300</c:v>
                </c:pt>
                <c:pt idx="7">
                  <c:v>400</c:v>
                </c:pt>
                <c:pt idx="8">
                  <c:v>500</c:v>
                </c:pt>
              </c:numCache>
            </c:numRef>
          </c:cat>
          <c:val>
            <c:numRef>
              <c:f>Sheet1!$B$2:$B$10</c:f>
              <c:numCache>
                <c:formatCode>General</c:formatCode>
                <c:ptCount val="9"/>
                <c:pt idx="0">
                  <c:v>0</c:v>
                </c:pt>
                <c:pt idx="1">
                  <c:v>4.3219280948873617</c:v>
                </c:pt>
                <c:pt idx="2">
                  <c:v>4.9068905956085178</c:v>
                </c:pt>
                <c:pt idx="3">
                  <c:v>5.9068905956085178</c:v>
                </c:pt>
                <c:pt idx="4">
                  <c:v>6.9068905956085178</c:v>
                </c:pt>
                <c:pt idx="5">
                  <c:v>7.6438561897747261</c:v>
                </c:pt>
                <c:pt idx="6">
                  <c:v>8.2288186904958387</c:v>
                </c:pt>
                <c:pt idx="7">
                  <c:v>8.6438561897747181</c:v>
                </c:pt>
                <c:pt idx="8">
                  <c:v>8.9657842846620905</c:v>
                </c:pt>
              </c:numCache>
            </c:numRef>
          </c:val>
          <c:smooth val="0"/>
          <c:extLst>
            <c:ext xmlns:c16="http://schemas.microsoft.com/office/drawing/2014/chart" uri="{C3380CC4-5D6E-409C-BE32-E72D297353CC}">
              <c16:uniqueId val="{00000000-5103-0C4B-8F2D-F84253AAA5B4}"/>
            </c:ext>
          </c:extLst>
        </c:ser>
        <c:ser>
          <c:idx val="1"/>
          <c:order val="1"/>
          <c:tx>
            <c:strRef>
              <c:f>Sheet1!$C$1</c:f>
              <c:strCache>
                <c:ptCount val="1"/>
                <c:pt idx="0">
                  <c:v>g(n)</c:v>
                </c:pt>
              </c:strCache>
            </c:strRef>
          </c:tx>
          <c:spPr>
            <a:ln>
              <a:solidFill>
                <a:srgbClr val="FF0000"/>
              </a:solidFill>
            </a:ln>
          </c:spPr>
          <c:marker>
            <c:symbol val="none"/>
          </c:marker>
          <c:cat>
            <c:numRef>
              <c:f>Sheet1!$A$2:$A$10</c:f>
              <c:numCache>
                <c:formatCode>General</c:formatCode>
                <c:ptCount val="9"/>
                <c:pt idx="0">
                  <c:v>1</c:v>
                </c:pt>
                <c:pt idx="1">
                  <c:v>20</c:v>
                </c:pt>
                <c:pt idx="2">
                  <c:v>30</c:v>
                </c:pt>
                <c:pt idx="3">
                  <c:v>60</c:v>
                </c:pt>
                <c:pt idx="4">
                  <c:v>120</c:v>
                </c:pt>
                <c:pt idx="5">
                  <c:v>200</c:v>
                </c:pt>
                <c:pt idx="6">
                  <c:v>300</c:v>
                </c:pt>
                <c:pt idx="7">
                  <c:v>400</c:v>
                </c:pt>
                <c:pt idx="8">
                  <c:v>500</c:v>
                </c:pt>
              </c:numCache>
            </c:numRef>
          </c:cat>
          <c:val>
            <c:numRef>
              <c:f>Sheet1!$C$2:$C$10</c:f>
              <c:numCache>
                <c:formatCode>General</c:formatCode>
                <c:ptCount val="9"/>
                <c:pt idx="0">
                  <c:v>1</c:v>
                </c:pt>
                <c:pt idx="1">
                  <c:v>20</c:v>
                </c:pt>
                <c:pt idx="2">
                  <c:v>30</c:v>
                </c:pt>
                <c:pt idx="3">
                  <c:v>60</c:v>
                </c:pt>
                <c:pt idx="4">
                  <c:v>120</c:v>
                </c:pt>
                <c:pt idx="5">
                  <c:v>200</c:v>
                </c:pt>
                <c:pt idx="6">
                  <c:v>300</c:v>
                </c:pt>
                <c:pt idx="7">
                  <c:v>400</c:v>
                </c:pt>
                <c:pt idx="8">
                  <c:v>500</c:v>
                </c:pt>
              </c:numCache>
            </c:numRef>
          </c:val>
          <c:smooth val="0"/>
          <c:extLst>
            <c:ext xmlns:c16="http://schemas.microsoft.com/office/drawing/2014/chart" uri="{C3380CC4-5D6E-409C-BE32-E72D297353CC}">
              <c16:uniqueId val="{00000001-5103-0C4B-8F2D-F84253AAA5B4}"/>
            </c:ext>
          </c:extLst>
        </c:ser>
        <c:dLbls>
          <c:showLegendKey val="0"/>
          <c:showVal val="0"/>
          <c:showCatName val="0"/>
          <c:showSerName val="0"/>
          <c:showPercent val="0"/>
          <c:showBubbleSize val="0"/>
        </c:dLbls>
        <c:smooth val="0"/>
        <c:axId val="2112882808"/>
        <c:axId val="2112885784"/>
      </c:lineChart>
      <c:catAx>
        <c:axId val="2112882808"/>
        <c:scaling>
          <c:orientation val="minMax"/>
        </c:scaling>
        <c:delete val="0"/>
        <c:axPos val="b"/>
        <c:numFmt formatCode="General" sourceLinked="1"/>
        <c:majorTickMark val="none"/>
        <c:minorTickMark val="none"/>
        <c:tickLblPos val="nextTo"/>
        <c:crossAx val="2112885784"/>
        <c:crosses val="autoZero"/>
        <c:auto val="1"/>
        <c:lblAlgn val="ctr"/>
        <c:lblOffset val="100"/>
        <c:noMultiLvlLbl val="0"/>
      </c:catAx>
      <c:valAx>
        <c:axId val="2112885784"/>
        <c:scaling>
          <c:orientation val="minMax"/>
        </c:scaling>
        <c:delete val="0"/>
        <c:axPos val="l"/>
        <c:majorGridlines/>
        <c:numFmt formatCode="General" sourceLinked="1"/>
        <c:majorTickMark val="none"/>
        <c:minorTickMark val="none"/>
        <c:tickLblPos val="nextTo"/>
        <c:spPr>
          <a:ln w="9525">
            <a:noFill/>
          </a:ln>
        </c:spPr>
        <c:crossAx val="2112882808"/>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DC9C5E-3EF0-D24F-8968-5DC3615B252E}" type="datetimeFigureOut">
              <a:rPr lang="en-US" smtClean="0"/>
              <a:t>11/10/2020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93628B-4886-9D4C-A228-8EF53086AA35}" type="slidenum">
              <a:rPr lang="en-US" smtClean="0"/>
              <a:t>‹#›</a:t>
            </a:fld>
            <a:endParaRPr lang="en-US"/>
          </a:p>
        </p:txBody>
      </p:sp>
    </p:spTree>
    <p:extLst>
      <p:ext uri="{BB962C8B-B14F-4D97-AF65-F5344CB8AC3E}">
        <p14:creationId xmlns:p14="http://schemas.microsoft.com/office/powerpoint/2010/main" val="20240750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C74BF0-93C7-8246-93AF-EF746CD11322}" type="datetimeFigureOut">
              <a:rPr lang="en-US" smtClean="0"/>
              <a:t>11/10/2020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37177D-C119-AE42-AD10-29EB90B7059C}" type="slidenum">
              <a:rPr lang="en-US" smtClean="0"/>
              <a:t>‹#›</a:t>
            </a:fld>
            <a:endParaRPr lang="en-US"/>
          </a:p>
        </p:txBody>
      </p:sp>
    </p:spTree>
    <p:extLst>
      <p:ext uri="{BB962C8B-B14F-4D97-AF65-F5344CB8AC3E}">
        <p14:creationId xmlns:p14="http://schemas.microsoft.com/office/powerpoint/2010/main" val="24203292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00FF"/>
                </a:solidFill>
              </a:rPr>
              <a:t>To measure running time count the number of operations that are most often executed</a:t>
            </a:r>
          </a:p>
          <a:p>
            <a:endParaRPr lang="en-US" dirty="0"/>
          </a:p>
        </p:txBody>
      </p:sp>
      <p:sp>
        <p:nvSpPr>
          <p:cNvPr id="4" name="Slide Number Placeholder 3"/>
          <p:cNvSpPr>
            <a:spLocks noGrp="1"/>
          </p:cNvSpPr>
          <p:nvPr>
            <p:ph type="sldNum" sz="quarter" idx="10"/>
          </p:nvPr>
        </p:nvSpPr>
        <p:spPr/>
        <p:txBody>
          <a:bodyPr/>
          <a:lstStyle/>
          <a:p>
            <a:fld id="{2137177D-C119-AE42-AD10-29EB90B7059C}" type="slidenum">
              <a:rPr lang="en-US" smtClean="0"/>
              <a:t>4</a:t>
            </a:fld>
            <a:endParaRPr lang="en-US"/>
          </a:p>
        </p:txBody>
      </p:sp>
    </p:spTree>
    <p:extLst>
      <p:ext uri="{BB962C8B-B14F-4D97-AF65-F5344CB8AC3E}">
        <p14:creationId xmlns:p14="http://schemas.microsoft.com/office/powerpoint/2010/main" val="2687584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sz="2000" dirty="0"/>
              <a:t>Express the running time as a function of the input size</a:t>
            </a:r>
          </a:p>
          <a:p>
            <a:pPr marL="342900" indent="-342900">
              <a:buFont typeface="+mj-lt"/>
              <a:buAutoNum type="arabicPeriod"/>
            </a:pPr>
            <a:endParaRPr lang="en-US" sz="1200" dirty="0"/>
          </a:p>
          <a:p>
            <a:pPr marL="342900" indent="-342900">
              <a:buFont typeface="+mj-lt"/>
              <a:buAutoNum type="arabicPeriod"/>
            </a:pPr>
            <a:r>
              <a:rPr lang="en-US" sz="2000" dirty="0"/>
              <a:t>Simplify by keeping only the fastest growing term</a:t>
            </a:r>
          </a:p>
          <a:p>
            <a:pPr marL="742950" lvl="1" indent="-285750">
              <a:buFont typeface="Arial"/>
              <a:buChar char="•"/>
            </a:pPr>
            <a:r>
              <a:rPr lang="en-US" sz="2000" dirty="0"/>
              <a:t>Drop constants</a:t>
            </a:r>
          </a:p>
          <a:p>
            <a:pPr marL="742950" lvl="1" indent="-285750">
              <a:buFont typeface="Arial"/>
              <a:buChar char="•"/>
            </a:pPr>
            <a:r>
              <a:rPr lang="en-US" sz="2000" dirty="0"/>
              <a:t>Drop insignificant terms </a:t>
            </a:r>
          </a:p>
          <a:p>
            <a:endParaRPr lang="en-US" dirty="0"/>
          </a:p>
        </p:txBody>
      </p:sp>
      <p:sp>
        <p:nvSpPr>
          <p:cNvPr id="4" name="Slide Number Placeholder 3"/>
          <p:cNvSpPr>
            <a:spLocks noGrp="1"/>
          </p:cNvSpPr>
          <p:nvPr>
            <p:ph type="sldNum" sz="quarter" idx="10"/>
          </p:nvPr>
        </p:nvSpPr>
        <p:spPr/>
        <p:txBody>
          <a:bodyPr/>
          <a:lstStyle/>
          <a:p>
            <a:fld id="{2137177D-C119-AE42-AD10-29EB90B7059C}" type="slidenum">
              <a:rPr lang="en-US" smtClean="0"/>
              <a:t>25</a:t>
            </a:fld>
            <a:endParaRPr lang="en-US"/>
          </a:p>
        </p:txBody>
      </p:sp>
    </p:spTree>
    <p:extLst>
      <p:ext uri="{BB962C8B-B14F-4D97-AF65-F5344CB8AC3E}">
        <p14:creationId xmlns:p14="http://schemas.microsoft.com/office/powerpoint/2010/main" val="3352938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sz="2000" dirty="0"/>
              <a:t>Express the running time as a function of the input size</a:t>
            </a:r>
          </a:p>
          <a:p>
            <a:pPr marL="342900" indent="-342900">
              <a:buFont typeface="+mj-lt"/>
              <a:buAutoNum type="arabicPeriod"/>
            </a:pPr>
            <a:endParaRPr lang="en-US" sz="1200" dirty="0"/>
          </a:p>
          <a:p>
            <a:pPr marL="342900" indent="-342900">
              <a:buFont typeface="+mj-lt"/>
              <a:buAutoNum type="arabicPeriod"/>
            </a:pPr>
            <a:r>
              <a:rPr lang="en-US" sz="2000" dirty="0"/>
              <a:t>Simplify by keeping only the fastest growing term</a:t>
            </a:r>
          </a:p>
          <a:p>
            <a:pPr marL="742950" lvl="1" indent="-285750">
              <a:buFont typeface="Arial"/>
              <a:buChar char="•"/>
            </a:pPr>
            <a:r>
              <a:rPr lang="en-US" sz="2000" dirty="0"/>
              <a:t>Drop constants</a:t>
            </a:r>
          </a:p>
          <a:p>
            <a:pPr marL="742950" lvl="1" indent="-285750">
              <a:buFont typeface="Arial"/>
              <a:buChar char="•"/>
            </a:pPr>
            <a:r>
              <a:rPr lang="en-US" sz="2000" dirty="0"/>
              <a:t>Drop insignificant terms </a:t>
            </a:r>
          </a:p>
          <a:p>
            <a:endParaRPr lang="en-US" dirty="0"/>
          </a:p>
        </p:txBody>
      </p:sp>
      <p:sp>
        <p:nvSpPr>
          <p:cNvPr id="4" name="Slide Number Placeholder 3"/>
          <p:cNvSpPr>
            <a:spLocks noGrp="1"/>
          </p:cNvSpPr>
          <p:nvPr>
            <p:ph type="sldNum" sz="quarter" idx="10"/>
          </p:nvPr>
        </p:nvSpPr>
        <p:spPr/>
        <p:txBody>
          <a:bodyPr/>
          <a:lstStyle/>
          <a:p>
            <a:fld id="{2137177D-C119-AE42-AD10-29EB90B7059C}" type="slidenum">
              <a:rPr lang="en-US" smtClean="0"/>
              <a:t>28</a:t>
            </a:fld>
            <a:endParaRPr lang="en-US"/>
          </a:p>
        </p:txBody>
      </p:sp>
    </p:spTree>
    <p:extLst>
      <p:ext uri="{BB962C8B-B14F-4D97-AF65-F5344CB8AC3E}">
        <p14:creationId xmlns:p14="http://schemas.microsoft.com/office/powerpoint/2010/main" val="1682879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00FF"/>
                </a:solidFill>
              </a:rPr>
              <a:t>To measure running time count the number of operations that are most often executed</a:t>
            </a:r>
          </a:p>
          <a:p>
            <a:endParaRPr lang="en-US" dirty="0"/>
          </a:p>
        </p:txBody>
      </p:sp>
      <p:sp>
        <p:nvSpPr>
          <p:cNvPr id="4" name="Slide Number Placeholder 3"/>
          <p:cNvSpPr>
            <a:spLocks noGrp="1"/>
          </p:cNvSpPr>
          <p:nvPr>
            <p:ph type="sldNum" sz="quarter" idx="10"/>
          </p:nvPr>
        </p:nvSpPr>
        <p:spPr/>
        <p:txBody>
          <a:bodyPr/>
          <a:lstStyle/>
          <a:p>
            <a:fld id="{2137177D-C119-AE42-AD10-29EB90B7059C}" type="slidenum">
              <a:rPr lang="en-US" smtClean="0"/>
              <a:t>5</a:t>
            </a:fld>
            <a:endParaRPr lang="en-US"/>
          </a:p>
        </p:txBody>
      </p:sp>
    </p:spTree>
    <p:extLst>
      <p:ext uri="{BB962C8B-B14F-4D97-AF65-F5344CB8AC3E}">
        <p14:creationId xmlns:p14="http://schemas.microsoft.com/office/powerpoint/2010/main" val="2687584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More often than not, we will need to analyze the running time of</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 algorithm BEFORE we even implement it (we may need to explore choices, analyze each, pick best, THEN implement) </a:t>
            </a:r>
            <a:endParaRPr lang="en-US" dirty="0">
              <a:effectLst/>
            </a:endParaRPr>
          </a:p>
          <a:p>
            <a:r>
              <a:rPr lang="en-US" sz="1200" kern="1200" dirty="0">
                <a:solidFill>
                  <a:schemeClr val="tx1"/>
                </a:solidFill>
                <a:effectLst/>
                <a:latin typeface="+mn-lt"/>
                <a:ea typeface="+mn-ea"/>
                <a:cs typeface="+mn-cs"/>
              </a:rPr>
              <a:t>Which means we will count ONLY operations that are characteristic of the algorithm (looping mechanism is implementation specific) </a:t>
            </a:r>
            <a:endParaRPr lang="en-US" dirty="0">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Ignoring looping mechanism does NOT change the Big O (stands to reason because looping mechanism is just supporting scaffolding to execute the algorithm, so it cannot supersede the algorithm’s running time.) </a:t>
            </a:r>
            <a:endParaRPr lang="en-US" dirty="0">
              <a:effectLst/>
            </a:endParaRPr>
          </a:p>
        </p:txBody>
      </p:sp>
      <p:sp>
        <p:nvSpPr>
          <p:cNvPr id="4" name="Slide Number Placeholder 3"/>
          <p:cNvSpPr>
            <a:spLocks noGrp="1"/>
          </p:cNvSpPr>
          <p:nvPr>
            <p:ph type="sldNum" sz="quarter" idx="10"/>
          </p:nvPr>
        </p:nvSpPr>
        <p:spPr/>
        <p:txBody>
          <a:bodyPr/>
          <a:lstStyle/>
          <a:p>
            <a:fld id="{2137177D-C119-AE42-AD10-29EB90B7059C}" type="slidenum">
              <a:rPr lang="en-US" smtClean="0"/>
              <a:t>8</a:t>
            </a:fld>
            <a:endParaRPr lang="en-US"/>
          </a:p>
        </p:txBody>
      </p:sp>
    </p:spTree>
    <p:extLst>
      <p:ext uri="{BB962C8B-B14F-4D97-AF65-F5344CB8AC3E}">
        <p14:creationId xmlns:p14="http://schemas.microsoft.com/office/powerpoint/2010/main" val="4021152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endParaRPr lang="en-US" sz="2000" dirty="0"/>
          </a:p>
        </p:txBody>
      </p:sp>
      <p:sp>
        <p:nvSpPr>
          <p:cNvPr id="4" name="Slide Number Placeholder 3"/>
          <p:cNvSpPr>
            <a:spLocks noGrp="1"/>
          </p:cNvSpPr>
          <p:nvPr>
            <p:ph type="sldNum" sz="quarter" idx="10"/>
          </p:nvPr>
        </p:nvSpPr>
        <p:spPr/>
        <p:txBody>
          <a:bodyPr/>
          <a:lstStyle/>
          <a:p>
            <a:fld id="{2137177D-C119-AE42-AD10-29EB90B7059C}" type="slidenum">
              <a:rPr lang="en-US" smtClean="0"/>
              <a:t>9</a:t>
            </a:fld>
            <a:endParaRPr lang="en-US"/>
          </a:p>
        </p:txBody>
      </p:sp>
    </p:spTree>
    <p:extLst>
      <p:ext uri="{BB962C8B-B14F-4D97-AF65-F5344CB8AC3E}">
        <p14:creationId xmlns:p14="http://schemas.microsoft.com/office/powerpoint/2010/main" val="812474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Express the running time of an algorithm as a function of the input size.</a:t>
            </a:r>
          </a:p>
          <a:p>
            <a:r>
              <a:rPr lang="en-US" dirty="0"/>
              <a:t>Now, we have to derive the big</a:t>
            </a:r>
            <a:r>
              <a:rPr lang="en-US" baseline="0" dirty="0"/>
              <a:t> O for this function.</a:t>
            </a:r>
          </a:p>
          <a:p>
            <a:r>
              <a:rPr lang="en-US" baseline="0" dirty="0"/>
              <a:t>But what is big O?</a:t>
            </a:r>
            <a:endParaRPr lang="en-US" dirty="0"/>
          </a:p>
        </p:txBody>
      </p:sp>
      <p:sp>
        <p:nvSpPr>
          <p:cNvPr id="4" name="Slide Number Placeholder 3"/>
          <p:cNvSpPr>
            <a:spLocks noGrp="1"/>
          </p:cNvSpPr>
          <p:nvPr>
            <p:ph type="sldNum" sz="quarter" idx="10"/>
          </p:nvPr>
        </p:nvSpPr>
        <p:spPr/>
        <p:txBody>
          <a:bodyPr/>
          <a:lstStyle/>
          <a:p>
            <a:fld id="{2137177D-C119-AE42-AD10-29EB90B7059C}" type="slidenum">
              <a:rPr lang="en-US" smtClean="0"/>
              <a:t>11</a:t>
            </a:fld>
            <a:endParaRPr lang="en-US"/>
          </a:p>
        </p:txBody>
      </p:sp>
    </p:spTree>
    <p:extLst>
      <p:ext uri="{BB962C8B-B14F-4D97-AF65-F5344CB8AC3E}">
        <p14:creationId xmlns:p14="http://schemas.microsoft.com/office/powerpoint/2010/main" val="10597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Express the running time of an algorithm as a function of the input size.</a:t>
            </a:r>
          </a:p>
          <a:p>
            <a:r>
              <a:rPr lang="en-US" dirty="0"/>
              <a:t>Now, we have to derive the big</a:t>
            </a:r>
            <a:r>
              <a:rPr lang="en-US" baseline="0" dirty="0"/>
              <a:t> O for this function.</a:t>
            </a:r>
          </a:p>
          <a:p>
            <a:r>
              <a:rPr lang="en-US" baseline="0" dirty="0"/>
              <a:t>But what is big O?</a:t>
            </a:r>
            <a:endParaRPr lang="en-US" dirty="0"/>
          </a:p>
        </p:txBody>
      </p:sp>
      <p:sp>
        <p:nvSpPr>
          <p:cNvPr id="4" name="Slide Number Placeholder 3"/>
          <p:cNvSpPr>
            <a:spLocks noGrp="1"/>
          </p:cNvSpPr>
          <p:nvPr>
            <p:ph type="sldNum" sz="quarter" idx="10"/>
          </p:nvPr>
        </p:nvSpPr>
        <p:spPr/>
        <p:txBody>
          <a:bodyPr/>
          <a:lstStyle/>
          <a:p>
            <a:fld id="{2137177D-C119-AE42-AD10-29EB90B7059C}" type="slidenum">
              <a:rPr lang="en-US" smtClean="0"/>
              <a:t>12</a:t>
            </a:fld>
            <a:endParaRPr lang="en-US"/>
          </a:p>
        </p:txBody>
      </p:sp>
    </p:spTree>
    <p:extLst>
      <p:ext uri="{BB962C8B-B14F-4D97-AF65-F5344CB8AC3E}">
        <p14:creationId xmlns:p14="http://schemas.microsoft.com/office/powerpoint/2010/main" val="105972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 </a:t>
            </a:r>
            <a:r>
              <a:rPr lang="en-US" sz="1200" b="1" kern="1200" dirty="0">
                <a:solidFill>
                  <a:schemeClr val="tx1"/>
                </a:solidFill>
                <a:latin typeface="+mn-lt"/>
                <a:ea typeface="+mn-ea"/>
                <a:cs typeface="+mn-cs"/>
              </a:rPr>
              <a:t>line</a:t>
            </a:r>
            <a:r>
              <a:rPr lang="en-US" sz="1200" b="0" kern="1200" dirty="0">
                <a:solidFill>
                  <a:schemeClr val="tx1"/>
                </a:solidFill>
                <a:latin typeface="+mn-lt"/>
                <a:ea typeface="+mn-ea"/>
                <a:cs typeface="+mn-cs"/>
              </a:rPr>
              <a:t> that a curve approaches, as it heads towards infinity: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mn-lt"/>
                <a:ea typeface="+mn-ea"/>
                <a:cs typeface="+mn-cs"/>
              </a:rPr>
              <a:t>	- horizontal</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mn-lt"/>
                <a:ea typeface="+mn-ea"/>
                <a:cs typeface="+mn-cs"/>
              </a:rPr>
              <a:t>	-</a:t>
            </a:r>
            <a:r>
              <a:rPr lang="en-US" sz="1200" b="0" kern="1200" baseline="0" dirty="0">
                <a:solidFill>
                  <a:schemeClr val="tx1"/>
                </a:solidFill>
                <a:latin typeface="+mn-lt"/>
                <a:ea typeface="+mn-ea"/>
                <a:cs typeface="+mn-cs"/>
              </a:rPr>
              <a:t> vertical</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latin typeface="+mn-lt"/>
                <a:ea typeface="+mn-ea"/>
                <a:cs typeface="+mn-cs"/>
              </a:rPr>
              <a:t>	- diagonal</a:t>
            </a:r>
          </a:p>
        </p:txBody>
      </p:sp>
      <p:sp>
        <p:nvSpPr>
          <p:cNvPr id="4" name="Slide Number Placeholder 3"/>
          <p:cNvSpPr>
            <a:spLocks noGrp="1"/>
          </p:cNvSpPr>
          <p:nvPr>
            <p:ph type="sldNum" sz="quarter" idx="10"/>
          </p:nvPr>
        </p:nvSpPr>
        <p:spPr/>
        <p:txBody>
          <a:bodyPr/>
          <a:lstStyle/>
          <a:p>
            <a:fld id="{2137177D-C119-AE42-AD10-29EB90B7059C}" type="slidenum">
              <a:rPr lang="en-US" smtClean="0"/>
              <a:t>14</a:t>
            </a:fld>
            <a:endParaRPr lang="en-US"/>
          </a:p>
        </p:txBody>
      </p:sp>
    </p:spTree>
    <p:extLst>
      <p:ext uri="{BB962C8B-B14F-4D97-AF65-F5344CB8AC3E}">
        <p14:creationId xmlns:p14="http://schemas.microsoft.com/office/powerpoint/2010/main" val="2706595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sz="2000" dirty="0"/>
              <a:t>Express the running time as a function of the input size</a:t>
            </a:r>
          </a:p>
          <a:p>
            <a:pPr marL="342900" indent="-342900">
              <a:buFont typeface="+mj-lt"/>
              <a:buAutoNum type="arabicPeriod"/>
            </a:pPr>
            <a:endParaRPr lang="en-US" sz="1200" dirty="0"/>
          </a:p>
          <a:p>
            <a:pPr marL="342900" indent="-342900">
              <a:buFont typeface="+mj-lt"/>
              <a:buAutoNum type="arabicPeriod"/>
            </a:pPr>
            <a:r>
              <a:rPr lang="en-US" sz="2000" dirty="0"/>
              <a:t>Simplify by keeping only the fastest growing term</a:t>
            </a:r>
          </a:p>
          <a:p>
            <a:pPr marL="742950" lvl="1" indent="-285750">
              <a:buFont typeface="Arial"/>
              <a:buChar char="•"/>
            </a:pPr>
            <a:r>
              <a:rPr lang="en-US" sz="2000" dirty="0"/>
              <a:t>Drop constants</a:t>
            </a:r>
          </a:p>
          <a:p>
            <a:pPr marL="742950" lvl="1" indent="-285750">
              <a:buFont typeface="Arial"/>
              <a:buChar char="•"/>
            </a:pPr>
            <a:r>
              <a:rPr lang="en-US" sz="2000" dirty="0"/>
              <a:t>Drop insignificant terms </a:t>
            </a:r>
          </a:p>
          <a:p>
            <a:endParaRPr lang="en-US" dirty="0"/>
          </a:p>
        </p:txBody>
      </p:sp>
      <p:sp>
        <p:nvSpPr>
          <p:cNvPr id="4" name="Slide Number Placeholder 3"/>
          <p:cNvSpPr>
            <a:spLocks noGrp="1"/>
          </p:cNvSpPr>
          <p:nvPr>
            <p:ph type="sldNum" sz="quarter" idx="10"/>
          </p:nvPr>
        </p:nvSpPr>
        <p:spPr/>
        <p:txBody>
          <a:bodyPr/>
          <a:lstStyle/>
          <a:p>
            <a:fld id="{2137177D-C119-AE42-AD10-29EB90B7059C}" type="slidenum">
              <a:rPr lang="en-US" smtClean="0"/>
              <a:t>19</a:t>
            </a:fld>
            <a:endParaRPr lang="en-US"/>
          </a:p>
        </p:txBody>
      </p:sp>
    </p:spTree>
    <p:extLst>
      <p:ext uri="{BB962C8B-B14F-4D97-AF65-F5344CB8AC3E}">
        <p14:creationId xmlns:p14="http://schemas.microsoft.com/office/powerpoint/2010/main" val="1682879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More often than not, we will need to analyze the running time of</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an algorithm BEFORE we even implement it (we may need to explore choices, analyze each, pick best, THEN implement) </a:t>
            </a:r>
            <a:endParaRPr lang="en-US" dirty="0">
              <a:effectLst/>
            </a:endParaRPr>
          </a:p>
          <a:p>
            <a:r>
              <a:rPr lang="en-US" sz="1200" kern="1200" dirty="0">
                <a:solidFill>
                  <a:schemeClr val="tx1"/>
                </a:solidFill>
                <a:effectLst/>
                <a:latin typeface="+mn-lt"/>
                <a:ea typeface="+mn-ea"/>
                <a:cs typeface="+mn-cs"/>
              </a:rPr>
              <a:t>Which means we will count ONLY operations that are characteristic of the algorithm (looping mechanism implementation specific) </a:t>
            </a:r>
            <a:endParaRPr lang="en-US" dirty="0">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Ignoring looping mechanism does NOT change the Big O (stands to reason because looping mechanism is just supporting scaffolding to execute the algorithm, so it cannot supersede the algorithm’s running time.)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2137177D-C119-AE42-AD10-29EB90B7059C}" type="slidenum">
              <a:rPr lang="en-US" smtClean="0"/>
              <a:t>20</a:t>
            </a:fld>
            <a:endParaRPr lang="en-US"/>
          </a:p>
        </p:txBody>
      </p:sp>
    </p:spTree>
    <p:extLst>
      <p:ext uri="{BB962C8B-B14F-4D97-AF65-F5344CB8AC3E}">
        <p14:creationId xmlns:p14="http://schemas.microsoft.com/office/powerpoint/2010/main" val="759970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E6A8A0A-E702-1744-9D42-83F36F376AC9}" type="datetime1">
              <a:rPr lang="en-US" smtClean="0"/>
              <a:t>11/10/2020</a:t>
            </a:fld>
            <a:endParaRPr lang="en-US"/>
          </a:p>
        </p:txBody>
      </p:sp>
      <p:sp>
        <p:nvSpPr>
          <p:cNvPr id="5" name="Footer Placeholder 4"/>
          <p:cNvSpPr>
            <a:spLocks noGrp="1"/>
          </p:cNvSpPr>
          <p:nvPr>
            <p:ph type="ftr" sz="quarter" idx="11"/>
          </p:nvPr>
        </p:nvSpPr>
        <p:spPr/>
        <p:txBody>
          <a:bodyPr/>
          <a:lstStyle/>
          <a:p>
            <a:r>
              <a:rPr lang="en-US"/>
              <a:t>Rutgers CS111 - Ana Paula Centeno</a:t>
            </a:r>
          </a:p>
        </p:txBody>
      </p:sp>
      <p:sp>
        <p:nvSpPr>
          <p:cNvPr id="6" name="Slide Number Placeholder 5"/>
          <p:cNvSpPr>
            <a:spLocks noGrp="1"/>
          </p:cNvSpPr>
          <p:nvPr>
            <p:ph type="sldNum" sz="quarter" idx="12"/>
          </p:nvPr>
        </p:nvSpPr>
        <p:spPr/>
        <p:txBody>
          <a:bodyPr/>
          <a:lstStyle/>
          <a:p>
            <a:fld id="{A4EAD70E-8058-2045-8876-F3F18BAC1751}" type="slidenum">
              <a:rPr lang="en-US" smtClean="0"/>
              <a:t>‹#›</a:t>
            </a:fld>
            <a:endParaRPr lang="en-US"/>
          </a:p>
        </p:txBody>
      </p:sp>
    </p:spTree>
    <p:extLst>
      <p:ext uri="{BB962C8B-B14F-4D97-AF65-F5344CB8AC3E}">
        <p14:creationId xmlns:p14="http://schemas.microsoft.com/office/powerpoint/2010/main" val="166794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1E3F0B-7981-2244-9054-9ACA9523E40E}" type="datetime1">
              <a:rPr lang="en-US" smtClean="0"/>
              <a:t>11/10/2020</a:t>
            </a:fld>
            <a:endParaRPr lang="en-US"/>
          </a:p>
        </p:txBody>
      </p:sp>
      <p:sp>
        <p:nvSpPr>
          <p:cNvPr id="5" name="Footer Placeholder 4"/>
          <p:cNvSpPr>
            <a:spLocks noGrp="1"/>
          </p:cNvSpPr>
          <p:nvPr>
            <p:ph type="ftr" sz="quarter" idx="11"/>
          </p:nvPr>
        </p:nvSpPr>
        <p:spPr/>
        <p:txBody>
          <a:bodyPr/>
          <a:lstStyle/>
          <a:p>
            <a:r>
              <a:rPr lang="en-US"/>
              <a:t>Rutgers CS111 - Ana Paula Centeno</a:t>
            </a:r>
          </a:p>
        </p:txBody>
      </p:sp>
      <p:sp>
        <p:nvSpPr>
          <p:cNvPr id="6" name="Slide Number Placeholder 5"/>
          <p:cNvSpPr>
            <a:spLocks noGrp="1"/>
          </p:cNvSpPr>
          <p:nvPr>
            <p:ph type="sldNum" sz="quarter" idx="12"/>
          </p:nvPr>
        </p:nvSpPr>
        <p:spPr/>
        <p:txBody>
          <a:bodyPr/>
          <a:lstStyle/>
          <a:p>
            <a:fld id="{A4EAD70E-8058-2045-8876-F3F18BAC1751}" type="slidenum">
              <a:rPr lang="en-US" smtClean="0"/>
              <a:t>‹#›</a:t>
            </a:fld>
            <a:endParaRPr lang="en-US"/>
          </a:p>
        </p:txBody>
      </p:sp>
    </p:spTree>
    <p:extLst>
      <p:ext uri="{BB962C8B-B14F-4D97-AF65-F5344CB8AC3E}">
        <p14:creationId xmlns:p14="http://schemas.microsoft.com/office/powerpoint/2010/main" val="3188954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C73635-ED74-4B4E-B50B-CD956B92F637}" type="datetime1">
              <a:rPr lang="en-US" smtClean="0"/>
              <a:t>11/10/2020</a:t>
            </a:fld>
            <a:endParaRPr lang="en-US"/>
          </a:p>
        </p:txBody>
      </p:sp>
      <p:sp>
        <p:nvSpPr>
          <p:cNvPr id="5" name="Footer Placeholder 4"/>
          <p:cNvSpPr>
            <a:spLocks noGrp="1"/>
          </p:cNvSpPr>
          <p:nvPr>
            <p:ph type="ftr" sz="quarter" idx="11"/>
          </p:nvPr>
        </p:nvSpPr>
        <p:spPr/>
        <p:txBody>
          <a:bodyPr/>
          <a:lstStyle/>
          <a:p>
            <a:r>
              <a:rPr lang="en-US"/>
              <a:t>Rutgers CS111 - Ana Paula Centeno</a:t>
            </a:r>
          </a:p>
        </p:txBody>
      </p:sp>
      <p:sp>
        <p:nvSpPr>
          <p:cNvPr id="6" name="Slide Number Placeholder 5"/>
          <p:cNvSpPr>
            <a:spLocks noGrp="1"/>
          </p:cNvSpPr>
          <p:nvPr>
            <p:ph type="sldNum" sz="quarter" idx="12"/>
          </p:nvPr>
        </p:nvSpPr>
        <p:spPr/>
        <p:txBody>
          <a:bodyPr/>
          <a:lstStyle/>
          <a:p>
            <a:fld id="{A4EAD70E-8058-2045-8876-F3F18BAC1751}" type="slidenum">
              <a:rPr lang="en-US" smtClean="0"/>
              <a:t>‹#›</a:t>
            </a:fld>
            <a:endParaRPr lang="en-US"/>
          </a:p>
        </p:txBody>
      </p:sp>
    </p:spTree>
    <p:extLst>
      <p:ext uri="{BB962C8B-B14F-4D97-AF65-F5344CB8AC3E}">
        <p14:creationId xmlns:p14="http://schemas.microsoft.com/office/powerpoint/2010/main" val="3333314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5B384C-5FBF-FE44-BB54-7808DA83B6DF}" type="datetime1">
              <a:rPr lang="en-US" smtClean="0"/>
              <a:t>11/10/2020</a:t>
            </a:fld>
            <a:endParaRPr lang="en-US"/>
          </a:p>
        </p:txBody>
      </p:sp>
      <p:sp>
        <p:nvSpPr>
          <p:cNvPr id="5" name="Footer Placeholder 4"/>
          <p:cNvSpPr>
            <a:spLocks noGrp="1"/>
          </p:cNvSpPr>
          <p:nvPr>
            <p:ph type="ftr" sz="quarter" idx="11"/>
          </p:nvPr>
        </p:nvSpPr>
        <p:spPr/>
        <p:txBody>
          <a:bodyPr/>
          <a:lstStyle/>
          <a:p>
            <a:r>
              <a:rPr lang="en-US"/>
              <a:t>Rutgers CS111 - Ana Paula Centeno</a:t>
            </a:r>
          </a:p>
        </p:txBody>
      </p:sp>
      <p:sp>
        <p:nvSpPr>
          <p:cNvPr id="6" name="Slide Number Placeholder 5"/>
          <p:cNvSpPr>
            <a:spLocks noGrp="1"/>
          </p:cNvSpPr>
          <p:nvPr>
            <p:ph type="sldNum" sz="quarter" idx="12"/>
          </p:nvPr>
        </p:nvSpPr>
        <p:spPr/>
        <p:txBody>
          <a:bodyPr/>
          <a:lstStyle/>
          <a:p>
            <a:fld id="{A4EAD70E-8058-2045-8876-F3F18BAC1751}" type="slidenum">
              <a:rPr lang="en-US" smtClean="0"/>
              <a:t>‹#›</a:t>
            </a:fld>
            <a:endParaRPr lang="en-US"/>
          </a:p>
        </p:txBody>
      </p:sp>
    </p:spTree>
    <p:extLst>
      <p:ext uri="{BB962C8B-B14F-4D97-AF65-F5344CB8AC3E}">
        <p14:creationId xmlns:p14="http://schemas.microsoft.com/office/powerpoint/2010/main" val="1332358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2C664-9228-1B45-9FB3-3ADF63E75264}" type="datetime1">
              <a:rPr lang="en-US" smtClean="0"/>
              <a:t>11/10/2020</a:t>
            </a:fld>
            <a:endParaRPr lang="en-US"/>
          </a:p>
        </p:txBody>
      </p:sp>
      <p:sp>
        <p:nvSpPr>
          <p:cNvPr id="5" name="Footer Placeholder 4"/>
          <p:cNvSpPr>
            <a:spLocks noGrp="1"/>
          </p:cNvSpPr>
          <p:nvPr>
            <p:ph type="ftr" sz="quarter" idx="11"/>
          </p:nvPr>
        </p:nvSpPr>
        <p:spPr/>
        <p:txBody>
          <a:bodyPr/>
          <a:lstStyle/>
          <a:p>
            <a:r>
              <a:rPr lang="en-US"/>
              <a:t>Rutgers CS111 - Ana Paula Centeno</a:t>
            </a:r>
          </a:p>
        </p:txBody>
      </p:sp>
      <p:sp>
        <p:nvSpPr>
          <p:cNvPr id="6" name="Slide Number Placeholder 5"/>
          <p:cNvSpPr>
            <a:spLocks noGrp="1"/>
          </p:cNvSpPr>
          <p:nvPr>
            <p:ph type="sldNum" sz="quarter" idx="12"/>
          </p:nvPr>
        </p:nvSpPr>
        <p:spPr/>
        <p:txBody>
          <a:bodyPr/>
          <a:lstStyle/>
          <a:p>
            <a:fld id="{A4EAD70E-8058-2045-8876-F3F18BAC1751}" type="slidenum">
              <a:rPr lang="en-US" smtClean="0"/>
              <a:t>‹#›</a:t>
            </a:fld>
            <a:endParaRPr lang="en-US"/>
          </a:p>
        </p:txBody>
      </p:sp>
    </p:spTree>
    <p:extLst>
      <p:ext uri="{BB962C8B-B14F-4D97-AF65-F5344CB8AC3E}">
        <p14:creationId xmlns:p14="http://schemas.microsoft.com/office/powerpoint/2010/main" val="391920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2FD0A7-3E8C-5941-B509-F2C99D121E6E}" type="datetime1">
              <a:rPr lang="en-US" smtClean="0"/>
              <a:t>11/10/2020</a:t>
            </a:fld>
            <a:endParaRPr lang="en-US"/>
          </a:p>
        </p:txBody>
      </p:sp>
      <p:sp>
        <p:nvSpPr>
          <p:cNvPr id="6" name="Footer Placeholder 5"/>
          <p:cNvSpPr>
            <a:spLocks noGrp="1"/>
          </p:cNvSpPr>
          <p:nvPr>
            <p:ph type="ftr" sz="quarter" idx="11"/>
          </p:nvPr>
        </p:nvSpPr>
        <p:spPr/>
        <p:txBody>
          <a:bodyPr/>
          <a:lstStyle/>
          <a:p>
            <a:r>
              <a:rPr lang="en-US"/>
              <a:t>Rutgers CS111 - Ana Paula Centeno</a:t>
            </a:r>
          </a:p>
        </p:txBody>
      </p:sp>
      <p:sp>
        <p:nvSpPr>
          <p:cNvPr id="7" name="Slide Number Placeholder 6"/>
          <p:cNvSpPr>
            <a:spLocks noGrp="1"/>
          </p:cNvSpPr>
          <p:nvPr>
            <p:ph type="sldNum" sz="quarter" idx="12"/>
          </p:nvPr>
        </p:nvSpPr>
        <p:spPr/>
        <p:txBody>
          <a:bodyPr/>
          <a:lstStyle/>
          <a:p>
            <a:fld id="{A4EAD70E-8058-2045-8876-F3F18BAC1751}" type="slidenum">
              <a:rPr lang="en-US" smtClean="0"/>
              <a:t>‹#›</a:t>
            </a:fld>
            <a:endParaRPr lang="en-US"/>
          </a:p>
        </p:txBody>
      </p:sp>
    </p:spTree>
    <p:extLst>
      <p:ext uri="{BB962C8B-B14F-4D97-AF65-F5344CB8AC3E}">
        <p14:creationId xmlns:p14="http://schemas.microsoft.com/office/powerpoint/2010/main" val="2463120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C84CB9-6FD9-5444-97C7-BA090F4ED069}" type="datetime1">
              <a:rPr lang="en-US" smtClean="0"/>
              <a:t>11/10/2020</a:t>
            </a:fld>
            <a:endParaRPr lang="en-US"/>
          </a:p>
        </p:txBody>
      </p:sp>
      <p:sp>
        <p:nvSpPr>
          <p:cNvPr id="8" name="Footer Placeholder 7"/>
          <p:cNvSpPr>
            <a:spLocks noGrp="1"/>
          </p:cNvSpPr>
          <p:nvPr>
            <p:ph type="ftr" sz="quarter" idx="11"/>
          </p:nvPr>
        </p:nvSpPr>
        <p:spPr/>
        <p:txBody>
          <a:bodyPr/>
          <a:lstStyle/>
          <a:p>
            <a:r>
              <a:rPr lang="en-US"/>
              <a:t>Rutgers CS111 - Ana Paula Centeno</a:t>
            </a:r>
          </a:p>
        </p:txBody>
      </p:sp>
      <p:sp>
        <p:nvSpPr>
          <p:cNvPr id="9" name="Slide Number Placeholder 8"/>
          <p:cNvSpPr>
            <a:spLocks noGrp="1"/>
          </p:cNvSpPr>
          <p:nvPr>
            <p:ph type="sldNum" sz="quarter" idx="12"/>
          </p:nvPr>
        </p:nvSpPr>
        <p:spPr/>
        <p:txBody>
          <a:bodyPr/>
          <a:lstStyle/>
          <a:p>
            <a:fld id="{A4EAD70E-8058-2045-8876-F3F18BAC1751}" type="slidenum">
              <a:rPr lang="en-US" smtClean="0"/>
              <a:t>‹#›</a:t>
            </a:fld>
            <a:endParaRPr lang="en-US"/>
          </a:p>
        </p:txBody>
      </p:sp>
    </p:spTree>
    <p:extLst>
      <p:ext uri="{BB962C8B-B14F-4D97-AF65-F5344CB8AC3E}">
        <p14:creationId xmlns:p14="http://schemas.microsoft.com/office/powerpoint/2010/main" val="3453880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656DFC-A5F7-EB4E-8048-E257D9B82E61}" type="datetime1">
              <a:rPr lang="en-US" smtClean="0"/>
              <a:t>11/10/2020</a:t>
            </a:fld>
            <a:endParaRPr lang="en-US"/>
          </a:p>
        </p:txBody>
      </p:sp>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a:t>
            </a:fld>
            <a:endParaRPr lang="en-US"/>
          </a:p>
        </p:txBody>
      </p:sp>
    </p:spTree>
    <p:extLst>
      <p:ext uri="{BB962C8B-B14F-4D97-AF65-F5344CB8AC3E}">
        <p14:creationId xmlns:p14="http://schemas.microsoft.com/office/powerpoint/2010/main" val="271493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83418-F2E3-6D4C-80DE-371BA840B0E3}" type="datetime1">
              <a:rPr lang="en-US" smtClean="0"/>
              <a:t>11/10/2020</a:t>
            </a:fld>
            <a:endParaRPr lang="en-US"/>
          </a:p>
        </p:txBody>
      </p:sp>
      <p:sp>
        <p:nvSpPr>
          <p:cNvPr id="3" name="Footer Placeholder 2"/>
          <p:cNvSpPr>
            <a:spLocks noGrp="1"/>
          </p:cNvSpPr>
          <p:nvPr>
            <p:ph type="ftr" sz="quarter" idx="11"/>
          </p:nvPr>
        </p:nvSpPr>
        <p:spPr/>
        <p:txBody>
          <a:bodyPr/>
          <a:lstStyle/>
          <a:p>
            <a:r>
              <a:rPr lang="en-US"/>
              <a:t>Rutgers CS111 - Ana Paula Centeno</a:t>
            </a:r>
          </a:p>
        </p:txBody>
      </p:sp>
      <p:sp>
        <p:nvSpPr>
          <p:cNvPr id="4" name="Slide Number Placeholder 3"/>
          <p:cNvSpPr>
            <a:spLocks noGrp="1"/>
          </p:cNvSpPr>
          <p:nvPr>
            <p:ph type="sldNum" sz="quarter" idx="12"/>
          </p:nvPr>
        </p:nvSpPr>
        <p:spPr/>
        <p:txBody>
          <a:bodyPr/>
          <a:lstStyle/>
          <a:p>
            <a:fld id="{A4EAD70E-8058-2045-8876-F3F18BAC1751}" type="slidenum">
              <a:rPr lang="en-US" smtClean="0"/>
              <a:t>‹#›</a:t>
            </a:fld>
            <a:endParaRPr lang="en-US"/>
          </a:p>
        </p:txBody>
      </p:sp>
    </p:spTree>
    <p:extLst>
      <p:ext uri="{BB962C8B-B14F-4D97-AF65-F5344CB8AC3E}">
        <p14:creationId xmlns:p14="http://schemas.microsoft.com/office/powerpoint/2010/main" val="2332325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D7AACC-00CA-A04A-90B6-AFCCD91C42B5}" type="datetime1">
              <a:rPr lang="en-US" smtClean="0"/>
              <a:t>11/10/2020</a:t>
            </a:fld>
            <a:endParaRPr lang="en-US"/>
          </a:p>
        </p:txBody>
      </p:sp>
      <p:sp>
        <p:nvSpPr>
          <p:cNvPr id="6" name="Footer Placeholder 5"/>
          <p:cNvSpPr>
            <a:spLocks noGrp="1"/>
          </p:cNvSpPr>
          <p:nvPr>
            <p:ph type="ftr" sz="quarter" idx="11"/>
          </p:nvPr>
        </p:nvSpPr>
        <p:spPr/>
        <p:txBody>
          <a:bodyPr/>
          <a:lstStyle/>
          <a:p>
            <a:r>
              <a:rPr lang="en-US"/>
              <a:t>Rutgers CS111 - Ana Paula Centeno</a:t>
            </a:r>
          </a:p>
        </p:txBody>
      </p:sp>
      <p:sp>
        <p:nvSpPr>
          <p:cNvPr id="7" name="Slide Number Placeholder 6"/>
          <p:cNvSpPr>
            <a:spLocks noGrp="1"/>
          </p:cNvSpPr>
          <p:nvPr>
            <p:ph type="sldNum" sz="quarter" idx="12"/>
          </p:nvPr>
        </p:nvSpPr>
        <p:spPr/>
        <p:txBody>
          <a:bodyPr/>
          <a:lstStyle/>
          <a:p>
            <a:fld id="{A4EAD70E-8058-2045-8876-F3F18BAC1751}" type="slidenum">
              <a:rPr lang="en-US" smtClean="0"/>
              <a:t>‹#›</a:t>
            </a:fld>
            <a:endParaRPr lang="en-US"/>
          </a:p>
        </p:txBody>
      </p:sp>
    </p:spTree>
    <p:extLst>
      <p:ext uri="{BB962C8B-B14F-4D97-AF65-F5344CB8AC3E}">
        <p14:creationId xmlns:p14="http://schemas.microsoft.com/office/powerpoint/2010/main" val="1498931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203EAA-465F-E448-977B-3CB269536C45}" type="datetime1">
              <a:rPr lang="en-US" smtClean="0"/>
              <a:t>11/10/2020</a:t>
            </a:fld>
            <a:endParaRPr lang="en-US"/>
          </a:p>
        </p:txBody>
      </p:sp>
      <p:sp>
        <p:nvSpPr>
          <p:cNvPr id="6" name="Footer Placeholder 5"/>
          <p:cNvSpPr>
            <a:spLocks noGrp="1"/>
          </p:cNvSpPr>
          <p:nvPr>
            <p:ph type="ftr" sz="quarter" idx="11"/>
          </p:nvPr>
        </p:nvSpPr>
        <p:spPr/>
        <p:txBody>
          <a:bodyPr/>
          <a:lstStyle/>
          <a:p>
            <a:r>
              <a:rPr lang="en-US"/>
              <a:t>Rutgers CS111 - Ana Paula Centeno</a:t>
            </a:r>
          </a:p>
        </p:txBody>
      </p:sp>
      <p:sp>
        <p:nvSpPr>
          <p:cNvPr id="7" name="Slide Number Placeholder 6"/>
          <p:cNvSpPr>
            <a:spLocks noGrp="1"/>
          </p:cNvSpPr>
          <p:nvPr>
            <p:ph type="sldNum" sz="quarter" idx="12"/>
          </p:nvPr>
        </p:nvSpPr>
        <p:spPr/>
        <p:txBody>
          <a:bodyPr/>
          <a:lstStyle/>
          <a:p>
            <a:fld id="{A4EAD70E-8058-2045-8876-F3F18BAC1751}" type="slidenum">
              <a:rPr lang="en-US" smtClean="0"/>
              <a:t>‹#›</a:t>
            </a:fld>
            <a:endParaRPr lang="en-US"/>
          </a:p>
        </p:txBody>
      </p:sp>
    </p:spTree>
    <p:extLst>
      <p:ext uri="{BB962C8B-B14F-4D97-AF65-F5344CB8AC3E}">
        <p14:creationId xmlns:p14="http://schemas.microsoft.com/office/powerpoint/2010/main" val="289106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D49F8-A1A3-F945-AE70-2C0FCF015138}" type="datetime1">
              <a:rPr lang="en-US" smtClean="0"/>
              <a:t>11/10/2020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Rutgers CS111 - Ana Paula Centeno</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AD70E-8058-2045-8876-F3F18BAC1751}" type="slidenum">
              <a:rPr lang="en-US" smtClean="0"/>
              <a:t>‹#›</a:t>
            </a:fld>
            <a:endParaRPr lang="en-US"/>
          </a:p>
        </p:txBody>
      </p:sp>
    </p:spTree>
    <p:extLst>
      <p:ext uri="{BB962C8B-B14F-4D97-AF65-F5344CB8AC3E}">
        <p14:creationId xmlns:p14="http://schemas.microsoft.com/office/powerpoint/2010/main" val="750434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1440509"/>
            <a:ext cx="7772400" cy="1470025"/>
          </a:xfrm>
        </p:spPr>
        <p:txBody>
          <a:bodyPr>
            <a:normAutofit/>
          </a:bodyPr>
          <a:lstStyle/>
          <a:p>
            <a:r>
              <a:rPr lang="en-US" sz="3600" dirty="0"/>
              <a:t>CS111</a:t>
            </a:r>
            <a:br>
              <a:rPr lang="en-US" sz="3600" dirty="0"/>
            </a:br>
            <a:r>
              <a:rPr lang="en-US" sz="3600" dirty="0"/>
              <a:t>Introduction to Computer Science</a:t>
            </a:r>
          </a:p>
        </p:txBody>
      </p:sp>
      <p:sp>
        <p:nvSpPr>
          <p:cNvPr id="4" name="Subtitle 5"/>
          <p:cNvSpPr txBox="1">
            <a:spLocks/>
          </p:cNvSpPr>
          <p:nvPr/>
        </p:nvSpPr>
        <p:spPr>
          <a:xfrm>
            <a:off x="1257480" y="4023137"/>
            <a:ext cx="6659760" cy="2146175"/>
          </a:xfrm>
          <a:prstGeom prst="rect">
            <a:avLst/>
          </a:prstGeom>
        </p:spPr>
        <p:txBody>
          <a:bodyPr vert="horz" lIns="91440" tIns="45720" rIns="91440" bIns="45720" rtlCol="0">
            <a:normAutofit fontScale="85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buFont typeface="Arial"/>
              <a:buChar char="•"/>
            </a:pPr>
            <a:r>
              <a:rPr lang="en-US" dirty="0">
                <a:solidFill>
                  <a:schemeClr val="tx2"/>
                </a:solidFill>
              </a:rPr>
              <a:t>Efficiency of algorithms</a:t>
            </a:r>
          </a:p>
          <a:p>
            <a:pPr marL="457200" indent="-457200" algn="l">
              <a:buFont typeface="Arial"/>
              <a:buChar char="•"/>
            </a:pPr>
            <a:r>
              <a:rPr lang="en-US" dirty="0">
                <a:solidFill>
                  <a:schemeClr val="tx2"/>
                </a:solidFill>
              </a:rPr>
              <a:t>Searching and array</a:t>
            </a:r>
          </a:p>
          <a:p>
            <a:pPr marL="914400" lvl="1" indent="-457200" algn="l">
              <a:buFont typeface="Arial"/>
              <a:buChar char="•"/>
            </a:pPr>
            <a:r>
              <a:rPr lang="en-US" dirty="0">
                <a:solidFill>
                  <a:schemeClr val="tx2"/>
                </a:solidFill>
              </a:rPr>
              <a:t>Sequential or Linear Search</a:t>
            </a:r>
          </a:p>
          <a:p>
            <a:pPr marL="914400" lvl="1" indent="-457200" algn="l">
              <a:buFont typeface="Arial"/>
              <a:buChar char="•"/>
            </a:pPr>
            <a:r>
              <a:rPr lang="en-US" dirty="0">
                <a:solidFill>
                  <a:schemeClr val="tx2"/>
                </a:solidFill>
              </a:rPr>
              <a:t>Binary Search</a:t>
            </a:r>
          </a:p>
          <a:p>
            <a:pPr marL="457200" indent="-457200" algn="l">
              <a:buFont typeface="Arial"/>
              <a:buChar char="•"/>
            </a:pPr>
            <a:r>
              <a:rPr lang="en-US" dirty="0">
                <a:solidFill>
                  <a:schemeClr val="tx2"/>
                </a:solidFill>
              </a:rPr>
              <a:t>Asymptotic Complexity</a:t>
            </a:r>
          </a:p>
        </p:txBody>
      </p:sp>
    </p:spTree>
    <p:extLst>
      <p:ext uri="{BB962C8B-B14F-4D97-AF65-F5344CB8AC3E}">
        <p14:creationId xmlns:p14="http://schemas.microsoft.com/office/powerpoint/2010/main" val="932900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3236-8FCA-B54D-B5B9-1776B2F9F71E}"/>
              </a:ext>
            </a:extLst>
          </p:cNvPr>
          <p:cNvSpPr>
            <a:spLocks noGrp="1"/>
          </p:cNvSpPr>
          <p:nvPr>
            <p:ph type="title"/>
          </p:nvPr>
        </p:nvSpPr>
        <p:spPr/>
        <p:txBody>
          <a:bodyPr/>
          <a:lstStyle/>
          <a:p>
            <a:r>
              <a:rPr lang="en-US" dirty="0"/>
              <a:t> </a:t>
            </a:r>
          </a:p>
        </p:txBody>
      </p:sp>
      <p:sp>
        <p:nvSpPr>
          <p:cNvPr id="4" name="Footer Placeholder 3">
            <a:extLst>
              <a:ext uri="{FF2B5EF4-FFF2-40B4-BE49-F238E27FC236}">
                <a16:creationId xmlns:a16="http://schemas.microsoft.com/office/drawing/2014/main" id="{662A4777-63A1-1840-8DE1-5BFC3C476E6F}"/>
              </a:ext>
            </a:extLst>
          </p:cNvPr>
          <p:cNvSpPr>
            <a:spLocks noGrp="1"/>
          </p:cNvSpPr>
          <p:nvPr>
            <p:ph type="ftr" sz="quarter" idx="11"/>
          </p:nvPr>
        </p:nvSpPr>
        <p:spPr/>
        <p:txBody>
          <a:bodyPr/>
          <a:lstStyle/>
          <a:p>
            <a:r>
              <a:rPr lang="en-US"/>
              <a:t>Rutgers CS111 - Ana Paula Centeno</a:t>
            </a:r>
          </a:p>
        </p:txBody>
      </p:sp>
      <p:sp>
        <p:nvSpPr>
          <p:cNvPr id="5" name="Slide Number Placeholder 4">
            <a:extLst>
              <a:ext uri="{FF2B5EF4-FFF2-40B4-BE49-F238E27FC236}">
                <a16:creationId xmlns:a16="http://schemas.microsoft.com/office/drawing/2014/main" id="{E012F7AA-A417-2D44-91E9-C1C97B886E49}"/>
              </a:ext>
            </a:extLst>
          </p:cNvPr>
          <p:cNvSpPr>
            <a:spLocks noGrp="1"/>
          </p:cNvSpPr>
          <p:nvPr>
            <p:ph type="sldNum" sz="quarter" idx="12"/>
          </p:nvPr>
        </p:nvSpPr>
        <p:spPr/>
        <p:txBody>
          <a:bodyPr/>
          <a:lstStyle/>
          <a:p>
            <a:fld id="{A4EAD70E-8058-2045-8876-F3F18BAC1751}" type="slidenum">
              <a:rPr lang="en-US" smtClean="0"/>
              <a:t>10</a:t>
            </a:fld>
            <a:endParaRPr lang="en-US"/>
          </a:p>
        </p:txBody>
      </p:sp>
      <p:sp>
        <p:nvSpPr>
          <p:cNvPr id="6" name="Title 1">
            <a:extLst>
              <a:ext uri="{FF2B5EF4-FFF2-40B4-BE49-F238E27FC236}">
                <a16:creationId xmlns:a16="http://schemas.microsoft.com/office/drawing/2014/main" id="{4D1CFF2D-046E-EF4C-90FD-52CD614201E7}"/>
              </a:ext>
            </a:extLst>
          </p:cNvPr>
          <p:cNvSpPr txBox="1">
            <a:spLocks/>
          </p:cNvSpPr>
          <p:nvPr/>
        </p:nvSpPr>
        <p:spPr>
          <a:xfrm>
            <a:off x="609600" y="427038"/>
            <a:ext cx="8229600"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Sequential Search: Efficiency Analysis</a:t>
            </a:r>
            <a:endParaRPr lang="en-US" dirty="0"/>
          </a:p>
        </p:txBody>
      </p:sp>
      <p:sp>
        <p:nvSpPr>
          <p:cNvPr id="8" name="TextBox 7">
            <a:extLst>
              <a:ext uri="{FF2B5EF4-FFF2-40B4-BE49-F238E27FC236}">
                <a16:creationId xmlns:a16="http://schemas.microsoft.com/office/drawing/2014/main" id="{06DB5B9D-F83D-8744-960D-12F77F751F2C}"/>
              </a:ext>
            </a:extLst>
          </p:cNvPr>
          <p:cNvSpPr txBox="1"/>
          <p:nvPr/>
        </p:nvSpPr>
        <p:spPr>
          <a:xfrm>
            <a:off x="609600" y="1800225"/>
            <a:ext cx="5339923" cy="1815882"/>
          </a:xfrm>
          <a:prstGeom prst="rect">
            <a:avLst/>
          </a:prstGeom>
          <a:noFill/>
        </p:spPr>
        <p:txBody>
          <a:bodyPr wrap="none" rtlCol="0">
            <a:spAutoFit/>
          </a:bodyPr>
          <a:lstStyle/>
          <a:p>
            <a:r>
              <a:rPr lang="en-US" sz="1400" dirty="0" err="1">
                <a:solidFill>
                  <a:schemeClr val="tx2">
                    <a:lumMod val="75000"/>
                  </a:schemeClr>
                </a:solidFill>
                <a:latin typeface="Courier"/>
                <a:cs typeface="Courier"/>
              </a:rPr>
              <a:t>int</a:t>
            </a:r>
            <a:r>
              <a:rPr lang="en-US" sz="1400" dirty="0">
                <a:solidFill>
                  <a:schemeClr val="tx2">
                    <a:lumMod val="75000"/>
                  </a:schemeClr>
                </a:solidFill>
                <a:latin typeface="Courier"/>
                <a:cs typeface="Courier"/>
              </a:rPr>
              <a:t> </a:t>
            </a:r>
            <a:r>
              <a:rPr lang="en-US" sz="1400" dirty="0" err="1">
                <a:solidFill>
                  <a:schemeClr val="tx2">
                    <a:lumMod val="75000"/>
                  </a:schemeClr>
                </a:solidFill>
                <a:latin typeface="Courier"/>
                <a:cs typeface="Courier"/>
              </a:rPr>
              <a:t>SequencialSearch</a:t>
            </a:r>
            <a:r>
              <a:rPr lang="en-US" sz="1400" dirty="0">
                <a:solidFill>
                  <a:schemeClr val="tx2">
                    <a:lumMod val="75000"/>
                  </a:schemeClr>
                </a:solidFill>
                <a:latin typeface="Courier"/>
                <a:cs typeface="Courier"/>
              </a:rPr>
              <a:t> (</a:t>
            </a:r>
            <a:r>
              <a:rPr lang="en-US" sz="1400" dirty="0" err="1">
                <a:solidFill>
                  <a:schemeClr val="tx2">
                    <a:lumMod val="75000"/>
                  </a:schemeClr>
                </a:solidFill>
                <a:latin typeface="Courier"/>
                <a:cs typeface="Courier"/>
              </a:rPr>
              <a:t>int</a:t>
            </a:r>
            <a:r>
              <a:rPr lang="en-US" sz="1400" dirty="0">
                <a:solidFill>
                  <a:schemeClr val="tx2">
                    <a:lumMod val="75000"/>
                  </a:schemeClr>
                </a:solidFill>
                <a:latin typeface="Courier"/>
                <a:cs typeface="Courier"/>
              </a:rPr>
              <a:t>[] array, </a:t>
            </a:r>
            <a:r>
              <a:rPr lang="en-US" sz="1400" dirty="0" err="1">
                <a:solidFill>
                  <a:schemeClr val="tx2">
                    <a:lumMod val="75000"/>
                  </a:schemeClr>
                </a:solidFill>
                <a:latin typeface="Courier"/>
                <a:cs typeface="Courier"/>
              </a:rPr>
              <a:t>int</a:t>
            </a:r>
            <a:r>
              <a:rPr lang="en-US" sz="1400" dirty="0">
                <a:solidFill>
                  <a:schemeClr val="tx2">
                    <a:lumMod val="75000"/>
                  </a:schemeClr>
                </a:solidFill>
                <a:latin typeface="Courier"/>
                <a:cs typeface="Courier"/>
              </a:rPr>
              <a:t> target) {</a:t>
            </a:r>
          </a:p>
          <a:p>
            <a:r>
              <a:rPr lang="en-US" sz="1400" dirty="0">
                <a:solidFill>
                  <a:schemeClr val="tx2">
                    <a:lumMod val="75000"/>
                  </a:schemeClr>
                </a:solidFill>
                <a:latin typeface="Courier"/>
                <a:cs typeface="Courier"/>
              </a:rPr>
              <a:t>	for (</a:t>
            </a:r>
            <a:r>
              <a:rPr lang="en-US" sz="1400" dirty="0" err="1">
                <a:solidFill>
                  <a:schemeClr val="tx2">
                    <a:lumMod val="75000"/>
                  </a:schemeClr>
                </a:solidFill>
                <a:latin typeface="Courier"/>
                <a:cs typeface="Courier"/>
              </a:rPr>
              <a:t>int</a:t>
            </a:r>
            <a:r>
              <a:rPr lang="en-US" sz="1400" dirty="0">
                <a:solidFill>
                  <a:schemeClr val="tx2">
                    <a:lumMod val="75000"/>
                  </a:schemeClr>
                </a:solidFill>
                <a:latin typeface="Courier"/>
                <a:cs typeface="Courier"/>
              </a:rPr>
              <a:t> </a:t>
            </a:r>
            <a:r>
              <a:rPr lang="en-US" sz="1400" dirty="0" err="1">
                <a:solidFill>
                  <a:schemeClr val="tx2">
                    <a:lumMod val="75000"/>
                  </a:schemeClr>
                </a:solidFill>
                <a:latin typeface="Courier"/>
                <a:cs typeface="Courier"/>
              </a:rPr>
              <a:t>i</a:t>
            </a:r>
            <a:r>
              <a:rPr lang="en-US" sz="1400" dirty="0">
                <a:solidFill>
                  <a:schemeClr val="tx2">
                    <a:lumMod val="75000"/>
                  </a:schemeClr>
                </a:solidFill>
                <a:latin typeface="Courier"/>
                <a:cs typeface="Courier"/>
              </a:rPr>
              <a:t> = 0; </a:t>
            </a:r>
            <a:r>
              <a:rPr lang="en-US" sz="1400" dirty="0" err="1">
                <a:solidFill>
                  <a:schemeClr val="tx2">
                    <a:lumMod val="75000"/>
                  </a:schemeClr>
                </a:solidFill>
                <a:latin typeface="Courier"/>
                <a:cs typeface="Courier"/>
              </a:rPr>
              <a:t>i</a:t>
            </a:r>
            <a:r>
              <a:rPr lang="en-US" sz="1400" dirty="0">
                <a:solidFill>
                  <a:schemeClr val="tx2">
                    <a:lumMod val="75000"/>
                  </a:schemeClr>
                </a:solidFill>
                <a:latin typeface="Courier"/>
                <a:cs typeface="Courier"/>
              </a:rPr>
              <a:t> &lt; </a:t>
            </a:r>
            <a:r>
              <a:rPr lang="en-US" sz="1400" dirty="0" err="1">
                <a:solidFill>
                  <a:schemeClr val="tx2">
                    <a:lumMod val="75000"/>
                  </a:schemeClr>
                </a:solidFill>
                <a:latin typeface="Courier"/>
                <a:cs typeface="Courier"/>
              </a:rPr>
              <a:t>array.length</a:t>
            </a:r>
            <a:r>
              <a:rPr lang="en-US" sz="1400" dirty="0">
                <a:solidFill>
                  <a:schemeClr val="tx2">
                    <a:lumMod val="75000"/>
                  </a:schemeClr>
                </a:solidFill>
                <a:latin typeface="Courier"/>
                <a:cs typeface="Courier"/>
              </a:rPr>
              <a:t>; </a:t>
            </a:r>
            <a:r>
              <a:rPr lang="en-US" sz="1400" dirty="0" err="1">
                <a:solidFill>
                  <a:schemeClr val="tx2">
                    <a:lumMod val="75000"/>
                  </a:schemeClr>
                </a:solidFill>
                <a:latin typeface="Courier"/>
                <a:cs typeface="Courier"/>
              </a:rPr>
              <a:t>i</a:t>
            </a:r>
            <a:r>
              <a:rPr lang="en-US" sz="1400" dirty="0">
                <a:solidFill>
                  <a:schemeClr val="tx2">
                    <a:lumMod val="75000"/>
                  </a:schemeClr>
                </a:solidFill>
                <a:latin typeface="Courier"/>
                <a:cs typeface="Courier"/>
              </a:rPr>
              <a:t>++) {</a:t>
            </a:r>
          </a:p>
          <a:p>
            <a:r>
              <a:rPr lang="en-US" sz="1400" dirty="0">
                <a:solidFill>
                  <a:schemeClr val="tx2">
                    <a:lumMod val="75000"/>
                  </a:schemeClr>
                </a:solidFill>
                <a:latin typeface="Courier"/>
                <a:cs typeface="Courier"/>
              </a:rPr>
              <a:t>		if (array[</a:t>
            </a:r>
            <a:r>
              <a:rPr lang="en-US" sz="1400" dirty="0" err="1">
                <a:solidFill>
                  <a:schemeClr val="tx2">
                    <a:lumMod val="75000"/>
                  </a:schemeClr>
                </a:solidFill>
                <a:latin typeface="Courier"/>
                <a:cs typeface="Courier"/>
              </a:rPr>
              <a:t>i</a:t>
            </a:r>
            <a:r>
              <a:rPr lang="en-US" sz="1400" dirty="0">
                <a:solidFill>
                  <a:schemeClr val="tx2">
                    <a:lumMod val="75000"/>
                  </a:schemeClr>
                </a:solidFill>
                <a:latin typeface="Courier"/>
                <a:cs typeface="Courier"/>
              </a:rPr>
              <a:t>] == target) {</a:t>
            </a:r>
          </a:p>
          <a:p>
            <a:r>
              <a:rPr lang="en-US" sz="1400" dirty="0">
                <a:solidFill>
                  <a:schemeClr val="tx2">
                    <a:lumMod val="75000"/>
                  </a:schemeClr>
                </a:solidFill>
                <a:latin typeface="Courier"/>
                <a:cs typeface="Courier"/>
              </a:rPr>
              <a:t>			return </a:t>
            </a:r>
            <a:r>
              <a:rPr lang="en-US" sz="1400" dirty="0" err="1">
                <a:solidFill>
                  <a:schemeClr val="tx2">
                    <a:lumMod val="75000"/>
                  </a:schemeClr>
                </a:solidFill>
                <a:latin typeface="Courier"/>
                <a:cs typeface="Courier"/>
              </a:rPr>
              <a:t>i</a:t>
            </a:r>
            <a:r>
              <a:rPr lang="en-US" sz="1400" dirty="0">
                <a:solidFill>
                  <a:schemeClr val="tx2">
                    <a:lumMod val="75000"/>
                  </a:schemeClr>
                </a:solidFill>
                <a:latin typeface="Courier"/>
                <a:cs typeface="Courier"/>
              </a:rPr>
              <a:t>;</a:t>
            </a:r>
          </a:p>
          <a:p>
            <a:r>
              <a:rPr lang="en-US" sz="1400" dirty="0">
                <a:solidFill>
                  <a:schemeClr val="tx2">
                    <a:lumMod val="75000"/>
                  </a:schemeClr>
                </a:solidFill>
                <a:latin typeface="Courier"/>
                <a:cs typeface="Courier"/>
              </a:rPr>
              <a:t>		}</a:t>
            </a:r>
          </a:p>
          <a:p>
            <a:r>
              <a:rPr lang="en-US" sz="1400" dirty="0">
                <a:solidFill>
                  <a:schemeClr val="tx2">
                    <a:lumMod val="75000"/>
                  </a:schemeClr>
                </a:solidFill>
                <a:latin typeface="Courier"/>
                <a:cs typeface="Courier"/>
              </a:rPr>
              <a:t>	}</a:t>
            </a:r>
          </a:p>
          <a:p>
            <a:r>
              <a:rPr lang="en-US" sz="1400" dirty="0">
                <a:solidFill>
                  <a:schemeClr val="tx2">
                    <a:lumMod val="75000"/>
                  </a:schemeClr>
                </a:solidFill>
                <a:latin typeface="Courier"/>
                <a:cs typeface="Courier"/>
              </a:rPr>
              <a:t>	return -1;</a:t>
            </a:r>
          </a:p>
          <a:p>
            <a:r>
              <a:rPr lang="en-US" sz="1400" dirty="0">
                <a:solidFill>
                  <a:schemeClr val="tx2">
                    <a:lumMod val="75000"/>
                  </a:schemeClr>
                </a:solidFill>
                <a:latin typeface="Courier"/>
                <a:cs typeface="Courier"/>
              </a:rPr>
              <a:t>}</a:t>
            </a:r>
          </a:p>
        </p:txBody>
      </p:sp>
      <p:graphicFrame>
        <p:nvGraphicFramePr>
          <p:cNvPr id="9" name="Content Placeholder 6">
            <a:extLst>
              <a:ext uri="{FF2B5EF4-FFF2-40B4-BE49-F238E27FC236}">
                <a16:creationId xmlns:a16="http://schemas.microsoft.com/office/drawing/2014/main" id="{F92CF6DA-01AC-CF48-BB4C-B0D425B78A80}"/>
              </a:ext>
            </a:extLst>
          </p:cNvPr>
          <p:cNvGraphicFramePr>
            <a:graphicFrameLocks/>
          </p:cNvGraphicFramePr>
          <p:nvPr>
            <p:extLst>
              <p:ext uri="{D42A27DB-BD31-4B8C-83A1-F6EECF244321}">
                <p14:modId xmlns:p14="http://schemas.microsoft.com/office/powerpoint/2010/main" val="1208197101"/>
              </p:ext>
            </p:extLst>
          </p:nvPr>
        </p:nvGraphicFramePr>
        <p:xfrm>
          <a:off x="1274888" y="3616107"/>
          <a:ext cx="5018044" cy="2479040"/>
        </p:xfrm>
        <a:graphic>
          <a:graphicData uri="http://schemas.openxmlformats.org/drawingml/2006/table">
            <a:tbl>
              <a:tblPr firstRow="1" bandRow="1">
                <a:tableStyleId>{5C22544A-7EE6-4342-B048-85BDC9FD1C3A}</a:tableStyleId>
              </a:tblPr>
              <a:tblGrid>
                <a:gridCol w="1996844">
                  <a:extLst>
                    <a:ext uri="{9D8B030D-6E8A-4147-A177-3AD203B41FA5}">
                      <a16:colId xmlns:a16="http://schemas.microsoft.com/office/drawing/2014/main" val="20000"/>
                    </a:ext>
                  </a:extLst>
                </a:gridCol>
                <a:gridCol w="1116021">
                  <a:extLst>
                    <a:ext uri="{9D8B030D-6E8A-4147-A177-3AD203B41FA5}">
                      <a16:colId xmlns:a16="http://schemas.microsoft.com/office/drawing/2014/main" val="20001"/>
                    </a:ext>
                  </a:extLst>
                </a:gridCol>
                <a:gridCol w="1905179">
                  <a:extLst>
                    <a:ext uri="{9D8B030D-6E8A-4147-A177-3AD203B41FA5}">
                      <a16:colId xmlns:a16="http://schemas.microsoft.com/office/drawing/2014/main" val="20002"/>
                    </a:ext>
                  </a:extLst>
                </a:gridCol>
              </a:tblGrid>
              <a:tr h="370840">
                <a:tc>
                  <a:txBody>
                    <a:bodyPr/>
                    <a:lstStyle/>
                    <a:p>
                      <a:r>
                        <a:rPr lang="en-US" sz="1600" dirty="0"/>
                        <a:t>Operation</a:t>
                      </a:r>
                    </a:p>
                  </a:txBody>
                  <a:tcPr/>
                </a:tc>
                <a:tc>
                  <a:txBody>
                    <a:bodyPr/>
                    <a:lstStyle/>
                    <a:p>
                      <a:pPr algn="ctr"/>
                      <a:r>
                        <a:rPr lang="en-US" sz="1600" dirty="0"/>
                        <a:t>Time cost</a:t>
                      </a:r>
                    </a:p>
                  </a:txBody>
                  <a:tcPr/>
                </a:tc>
                <a:tc>
                  <a:txBody>
                    <a:bodyPr/>
                    <a:lstStyle/>
                    <a:p>
                      <a:pPr algn="l"/>
                      <a:r>
                        <a:rPr lang="en-US" sz="1600" dirty="0"/>
                        <a:t>How many (success)</a:t>
                      </a:r>
                    </a:p>
                  </a:txBody>
                  <a:tcPr/>
                </a:tc>
                <a:extLst>
                  <a:ext uri="{0D108BD9-81ED-4DB2-BD59-A6C34878D82A}">
                    <a16:rowId xmlns:a16="http://schemas.microsoft.com/office/drawing/2014/main" val="10000"/>
                  </a:ext>
                </a:extLst>
              </a:tr>
              <a:tr h="370840">
                <a:tc>
                  <a:txBody>
                    <a:bodyPr/>
                    <a:lstStyle/>
                    <a:p>
                      <a:r>
                        <a:rPr lang="en-US" sz="1600" dirty="0"/>
                        <a:t>Initializing</a:t>
                      </a:r>
                      <a:r>
                        <a:rPr lang="en-US" sz="1600" baseline="0" dirty="0"/>
                        <a:t> </a:t>
                      </a:r>
                      <a:r>
                        <a:rPr lang="en-US" sz="1600" baseline="0" dirty="0" err="1"/>
                        <a:t>i</a:t>
                      </a:r>
                      <a:endParaRPr lang="en-US" sz="1600" dirty="0"/>
                    </a:p>
                  </a:txBody>
                  <a:tcPr/>
                </a:tc>
                <a:tc>
                  <a:txBody>
                    <a:bodyPr/>
                    <a:lstStyle/>
                    <a:p>
                      <a:pPr algn="ctr"/>
                      <a:endParaRPr lang="en-US" sz="1600" dirty="0"/>
                    </a:p>
                  </a:txBody>
                  <a:tcPr/>
                </a:tc>
                <a:tc>
                  <a:txBody>
                    <a:bodyPr/>
                    <a:lstStyle/>
                    <a:p>
                      <a:pPr algn="l"/>
                      <a:endParaRPr lang="en-US" sz="1600" dirty="0"/>
                    </a:p>
                  </a:txBody>
                  <a:tcPr/>
                </a:tc>
                <a:extLst>
                  <a:ext uri="{0D108BD9-81ED-4DB2-BD59-A6C34878D82A}">
                    <a16:rowId xmlns:a16="http://schemas.microsoft.com/office/drawing/2014/main" val="10001"/>
                  </a:ext>
                </a:extLst>
              </a:tr>
              <a:tr h="370840">
                <a:tc>
                  <a:txBody>
                    <a:bodyPr/>
                    <a:lstStyle/>
                    <a:p>
                      <a:r>
                        <a:rPr lang="en-US" sz="1600" dirty="0"/>
                        <a:t>Compare</a:t>
                      </a:r>
                      <a:r>
                        <a:rPr lang="en-US" sz="1600" baseline="0" dirty="0"/>
                        <a:t> </a:t>
                      </a:r>
                      <a:r>
                        <a:rPr lang="en-US" sz="1600" baseline="0" dirty="0" err="1"/>
                        <a:t>i</a:t>
                      </a:r>
                      <a:r>
                        <a:rPr lang="en-US" sz="1600" baseline="0" dirty="0"/>
                        <a:t> against array length</a:t>
                      </a:r>
                      <a:endParaRPr lang="en-US" sz="1600" dirty="0"/>
                    </a:p>
                  </a:txBody>
                  <a:tcPr/>
                </a:tc>
                <a:tc>
                  <a:txBody>
                    <a:bodyPr/>
                    <a:lstStyle/>
                    <a:p>
                      <a:pPr algn="ctr"/>
                      <a:endParaRPr lang="en-US" sz="1600" dirty="0"/>
                    </a:p>
                  </a:txBody>
                  <a:tcPr/>
                </a:tc>
                <a:tc>
                  <a:txBody>
                    <a:bodyPr/>
                    <a:lstStyle/>
                    <a:p>
                      <a:pPr algn="l"/>
                      <a:r>
                        <a:rPr lang="en-US" sz="1600" dirty="0"/>
                        <a:t>Best: </a:t>
                      </a:r>
                    </a:p>
                    <a:p>
                      <a:pPr algn="l"/>
                      <a:r>
                        <a:rPr lang="en-US" sz="1600" dirty="0"/>
                        <a:t>Worst: </a:t>
                      </a:r>
                    </a:p>
                  </a:txBody>
                  <a:tcPr/>
                </a:tc>
                <a:extLst>
                  <a:ext uri="{0D108BD9-81ED-4DB2-BD59-A6C34878D82A}">
                    <a16:rowId xmlns:a16="http://schemas.microsoft.com/office/drawing/2014/main" val="10002"/>
                  </a:ext>
                </a:extLst>
              </a:tr>
              <a:tr h="370840">
                <a:tc>
                  <a:txBody>
                    <a:bodyPr/>
                    <a:lstStyle/>
                    <a:p>
                      <a:r>
                        <a:rPr lang="en-US" sz="1600" dirty="0"/>
                        <a:t>Incrementing</a:t>
                      </a:r>
                      <a:r>
                        <a:rPr lang="en-US" sz="1600" baseline="0" dirty="0"/>
                        <a:t> </a:t>
                      </a:r>
                      <a:r>
                        <a:rPr lang="en-US" sz="1600" baseline="0" dirty="0" err="1"/>
                        <a:t>i</a:t>
                      </a:r>
                      <a:endParaRPr lang="en-US" sz="1600" dirty="0"/>
                    </a:p>
                  </a:txBody>
                  <a:tcPr/>
                </a:tc>
                <a:tc>
                  <a:txBody>
                    <a:bodyPr/>
                    <a:lstStyle/>
                    <a:p>
                      <a:pPr algn="ctr"/>
                      <a:endParaRPr lang="en-US" sz="1600" dirty="0"/>
                    </a:p>
                  </a:txBody>
                  <a:tcPr/>
                </a:tc>
                <a:tc>
                  <a:txBody>
                    <a:bodyPr/>
                    <a:lstStyle/>
                    <a:p>
                      <a:pPr algn="l"/>
                      <a:r>
                        <a:rPr lang="en-US" sz="1600" dirty="0"/>
                        <a:t>Best: </a:t>
                      </a:r>
                    </a:p>
                    <a:p>
                      <a:pPr algn="l"/>
                      <a:r>
                        <a:rPr lang="en-US" sz="1600" dirty="0"/>
                        <a:t>Worst:</a:t>
                      </a:r>
                      <a:r>
                        <a:rPr lang="en-US" sz="1600" baseline="0" dirty="0"/>
                        <a:t> </a:t>
                      </a:r>
                      <a:endParaRPr lang="en-US" sz="1600" dirty="0"/>
                    </a:p>
                  </a:txBody>
                  <a:tcPr/>
                </a:tc>
                <a:extLst>
                  <a:ext uri="{0D108BD9-81ED-4DB2-BD59-A6C34878D82A}">
                    <a16:rowId xmlns:a16="http://schemas.microsoft.com/office/drawing/2014/main" val="10003"/>
                  </a:ext>
                </a:extLst>
              </a:tr>
              <a:tr h="370840">
                <a:tc>
                  <a:txBody>
                    <a:bodyPr/>
                    <a:lstStyle/>
                    <a:p>
                      <a:r>
                        <a:rPr lang="en-US" sz="1600" dirty="0"/>
                        <a:t>Comparing</a:t>
                      </a:r>
                      <a:r>
                        <a:rPr lang="en-US" sz="1600" baseline="0" dirty="0"/>
                        <a:t> target against array entry</a:t>
                      </a:r>
                      <a:endParaRPr lang="en-US" sz="1600" dirty="0"/>
                    </a:p>
                  </a:txBody>
                  <a:tcPr/>
                </a:tc>
                <a:tc>
                  <a:txBody>
                    <a:bodyPr/>
                    <a:lstStyle/>
                    <a:p>
                      <a:pPr algn="ctr"/>
                      <a:endParaRPr lang="en-US" sz="1600" dirty="0"/>
                    </a:p>
                  </a:txBody>
                  <a:tcPr/>
                </a:tc>
                <a:tc>
                  <a:txBody>
                    <a:bodyPr/>
                    <a:lstStyle/>
                    <a:p>
                      <a:pPr algn="l"/>
                      <a:r>
                        <a:rPr lang="en-US" sz="1600" dirty="0"/>
                        <a:t>Best:</a:t>
                      </a:r>
                      <a:r>
                        <a:rPr lang="en-US" sz="1600" baseline="0" dirty="0"/>
                        <a:t> </a:t>
                      </a:r>
                    </a:p>
                    <a:p>
                      <a:pPr algn="l"/>
                      <a:r>
                        <a:rPr lang="en-US" sz="1600" baseline="0" dirty="0"/>
                        <a:t>Worst: </a:t>
                      </a:r>
                      <a:endParaRPr lang="en-US" sz="16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9511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11</a:t>
            </a:fld>
            <a:endParaRPr lang="en-US"/>
          </a:p>
        </p:txBody>
      </p:sp>
      <p:sp>
        <p:nvSpPr>
          <p:cNvPr id="8" name="TextBox 7"/>
          <p:cNvSpPr txBox="1"/>
          <p:nvPr/>
        </p:nvSpPr>
        <p:spPr>
          <a:xfrm>
            <a:off x="6417819" y="2472408"/>
            <a:ext cx="2558834" cy="707886"/>
          </a:xfrm>
          <a:prstGeom prst="rect">
            <a:avLst/>
          </a:prstGeom>
          <a:noFill/>
        </p:spPr>
        <p:txBody>
          <a:bodyPr wrap="square" rtlCol="0">
            <a:spAutoFit/>
          </a:bodyPr>
          <a:lstStyle/>
          <a:p>
            <a:r>
              <a:rPr lang="en-US" sz="2000" dirty="0">
                <a:solidFill>
                  <a:schemeClr val="accent6">
                    <a:lumMod val="75000"/>
                  </a:schemeClr>
                </a:solidFill>
              </a:rPr>
              <a:t>Does not change with input length:</a:t>
            </a:r>
          </a:p>
        </p:txBody>
      </p:sp>
      <p:graphicFrame>
        <p:nvGraphicFramePr>
          <p:cNvPr id="9" name="Content Placeholder 6"/>
          <p:cNvGraphicFramePr>
            <a:graphicFrameLocks/>
          </p:cNvGraphicFramePr>
          <p:nvPr>
            <p:extLst>
              <p:ext uri="{D42A27DB-BD31-4B8C-83A1-F6EECF244321}">
                <p14:modId xmlns:p14="http://schemas.microsoft.com/office/powerpoint/2010/main" val="2353357956"/>
              </p:ext>
            </p:extLst>
          </p:nvPr>
        </p:nvGraphicFramePr>
        <p:xfrm>
          <a:off x="1001756" y="2043828"/>
          <a:ext cx="5018044" cy="2931160"/>
        </p:xfrm>
        <a:graphic>
          <a:graphicData uri="http://schemas.openxmlformats.org/drawingml/2006/table">
            <a:tbl>
              <a:tblPr firstRow="1" bandRow="1">
                <a:tableStyleId>{5C22544A-7EE6-4342-B048-85BDC9FD1C3A}</a:tableStyleId>
              </a:tblPr>
              <a:tblGrid>
                <a:gridCol w="1996844">
                  <a:extLst>
                    <a:ext uri="{9D8B030D-6E8A-4147-A177-3AD203B41FA5}">
                      <a16:colId xmlns:a16="http://schemas.microsoft.com/office/drawing/2014/main" val="20000"/>
                    </a:ext>
                  </a:extLst>
                </a:gridCol>
                <a:gridCol w="1116021">
                  <a:extLst>
                    <a:ext uri="{9D8B030D-6E8A-4147-A177-3AD203B41FA5}">
                      <a16:colId xmlns:a16="http://schemas.microsoft.com/office/drawing/2014/main" val="20001"/>
                    </a:ext>
                  </a:extLst>
                </a:gridCol>
                <a:gridCol w="1905179">
                  <a:extLst>
                    <a:ext uri="{9D8B030D-6E8A-4147-A177-3AD203B41FA5}">
                      <a16:colId xmlns:a16="http://schemas.microsoft.com/office/drawing/2014/main" val="20002"/>
                    </a:ext>
                  </a:extLst>
                </a:gridCol>
              </a:tblGrid>
              <a:tr h="370840">
                <a:tc>
                  <a:txBody>
                    <a:bodyPr/>
                    <a:lstStyle/>
                    <a:p>
                      <a:r>
                        <a:rPr lang="en-US" dirty="0"/>
                        <a:t>Operation</a:t>
                      </a:r>
                    </a:p>
                  </a:txBody>
                  <a:tcPr/>
                </a:tc>
                <a:tc>
                  <a:txBody>
                    <a:bodyPr/>
                    <a:lstStyle/>
                    <a:p>
                      <a:pPr algn="ctr"/>
                      <a:r>
                        <a:rPr lang="en-US" dirty="0"/>
                        <a:t>Time cost</a:t>
                      </a:r>
                    </a:p>
                  </a:txBody>
                  <a:tcPr/>
                </a:tc>
                <a:tc>
                  <a:txBody>
                    <a:bodyPr/>
                    <a:lstStyle/>
                    <a:p>
                      <a:pPr algn="ctr"/>
                      <a:r>
                        <a:rPr lang="en-US" dirty="0"/>
                        <a:t>How many (success)</a:t>
                      </a:r>
                    </a:p>
                  </a:txBody>
                  <a:tcPr/>
                </a:tc>
                <a:extLst>
                  <a:ext uri="{0D108BD9-81ED-4DB2-BD59-A6C34878D82A}">
                    <a16:rowId xmlns:a16="http://schemas.microsoft.com/office/drawing/2014/main" val="10000"/>
                  </a:ext>
                </a:extLst>
              </a:tr>
              <a:tr h="370840">
                <a:tc>
                  <a:txBody>
                    <a:bodyPr/>
                    <a:lstStyle/>
                    <a:p>
                      <a:r>
                        <a:rPr lang="en-US" dirty="0"/>
                        <a:t>Initializing</a:t>
                      </a:r>
                      <a:r>
                        <a:rPr lang="en-US" baseline="0" dirty="0"/>
                        <a:t> </a:t>
                      </a:r>
                      <a:r>
                        <a:rPr lang="en-US" baseline="0" dirty="0" err="1"/>
                        <a:t>i</a:t>
                      </a:r>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1"/>
                  </a:ext>
                </a:extLst>
              </a:tr>
              <a:tr h="370840">
                <a:tc>
                  <a:txBody>
                    <a:bodyPr/>
                    <a:lstStyle/>
                    <a:p>
                      <a:r>
                        <a:rPr lang="en-US" dirty="0"/>
                        <a:t>Compare</a:t>
                      </a:r>
                      <a:r>
                        <a:rPr lang="en-US" baseline="0" dirty="0"/>
                        <a:t> </a:t>
                      </a:r>
                      <a:r>
                        <a:rPr lang="en-US" baseline="0" dirty="0" err="1"/>
                        <a:t>i</a:t>
                      </a:r>
                      <a:r>
                        <a:rPr lang="en-US" baseline="0" dirty="0"/>
                        <a:t> against array length</a:t>
                      </a:r>
                      <a:endParaRPr lang="en-US" dirty="0"/>
                    </a:p>
                  </a:txBody>
                  <a:tcPr/>
                </a:tc>
                <a:tc>
                  <a:txBody>
                    <a:bodyPr/>
                    <a:lstStyle/>
                    <a:p>
                      <a:pPr algn="ctr"/>
                      <a:r>
                        <a:rPr lang="en-US" dirty="0"/>
                        <a:t>1</a:t>
                      </a:r>
                    </a:p>
                  </a:txBody>
                  <a:tcPr/>
                </a:tc>
                <a:tc>
                  <a:txBody>
                    <a:bodyPr/>
                    <a:lstStyle/>
                    <a:p>
                      <a:pPr algn="ctr"/>
                      <a:r>
                        <a:rPr lang="en-US" dirty="0"/>
                        <a:t>Best: 1</a:t>
                      </a:r>
                    </a:p>
                    <a:p>
                      <a:pPr algn="ctr"/>
                      <a:r>
                        <a:rPr lang="en-US" dirty="0"/>
                        <a:t>Worst: n</a:t>
                      </a:r>
                    </a:p>
                  </a:txBody>
                  <a:tcPr/>
                </a:tc>
                <a:extLst>
                  <a:ext uri="{0D108BD9-81ED-4DB2-BD59-A6C34878D82A}">
                    <a16:rowId xmlns:a16="http://schemas.microsoft.com/office/drawing/2014/main" val="10002"/>
                  </a:ext>
                </a:extLst>
              </a:tr>
              <a:tr h="370840">
                <a:tc>
                  <a:txBody>
                    <a:bodyPr/>
                    <a:lstStyle/>
                    <a:p>
                      <a:r>
                        <a:rPr lang="en-US" dirty="0"/>
                        <a:t>Incrementing</a:t>
                      </a:r>
                      <a:r>
                        <a:rPr lang="en-US" baseline="0" dirty="0"/>
                        <a:t> </a:t>
                      </a:r>
                      <a:r>
                        <a:rPr lang="en-US" baseline="0" dirty="0" err="1"/>
                        <a:t>i</a:t>
                      </a:r>
                      <a:endParaRPr lang="en-US" dirty="0"/>
                    </a:p>
                  </a:txBody>
                  <a:tcPr/>
                </a:tc>
                <a:tc>
                  <a:txBody>
                    <a:bodyPr/>
                    <a:lstStyle/>
                    <a:p>
                      <a:pPr algn="ctr"/>
                      <a:r>
                        <a:rPr lang="en-US" dirty="0"/>
                        <a:t>1</a:t>
                      </a:r>
                    </a:p>
                  </a:txBody>
                  <a:tcPr/>
                </a:tc>
                <a:tc>
                  <a:txBody>
                    <a:bodyPr/>
                    <a:lstStyle/>
                    <a:p>
                      <a:pPr algn="ctr"/>
                      <a:r>
                        <a:rPr lang="en-US" dirty="0"/>
                        <a:t>Best: 0</a:t>
                      </a:r>
                    </a:p>
                    <a:p>
                      <a:pPr algn="ctr"/>
                      <a:r>
                        <a:rPr lang="en-US" dirty="0"/>
                        <a:t>Worst:</a:t>
                      </a:r>
                      <a:r>
                        <a:rPr lang="en-US" baseline="0" dirty="0"/>
                        <a:t> n-1</a:t>
                      </a:r>
                      <a:endParaRPr lang="en-US" dirty="0"/>
                    </a:p>
                  </a:txBody>
                  <a:tcPr/>
                </a:tc>
                <a:extLst>
                  <a:ext uri="{0D108BD9-81ED-4DB2-BD59-A6C34878D82A}">
                    <a16:rowId xmlns:a16="http://schemas.microsoft.com/office/drawing/2014/main" val="10003"/>
                  </a:ext>
                </a:extLst>
              </a:tr>
              <a:tr h="370840">
                <a:tc>
                  <a:txBody>
                    <a:bodyPr/>
                    <a:lstStyle/>
                    <a:p>
                      <a:r>
                        <a:rPr lang="en-US" dirty="0"/>
                        <a:t>Comparing</a:t>
                      </a:r>
                      <a:r>
                        <a:rPr lang="en-US" baseline="0" dirty="0"/>
                        <a:t> target against array entry</a:t>
                      </a:r>
                      <a:endParaRPr lang="en-US" dirty="0"/>
                    </a:p>
                  </a:txBody>
                  <a:tcPr/>
                </a:tc>
                <a:tc>
                  <a:txBody>
                    <a:bodyPr/>
                    <a:lstStyle/>
                    <a:p>
                      <a:pPr algn="ctr"/>
                      <a:r>
                        <a:rPr lang="en-US" dirty="0"/>
                        <a:t>1</a:t>
                      </a:r>
                    </a:p>
                  </a:txBody>
                  <a:tcPr/>
                </a:tc>
                <a:tc>
                  <a:txBody>
                    <a:bodyPr/>
                    <a:lstStyle/>
                    <a:p>
                      <a:pPr algn="ctr"/>
                      <a:r>
                        <a:rPr lang="en-US" dirty="0"/>
                        <a:t>Best:</a:t>
                      </a:r>
                      <a:r>
                        <a:rPr lang="en-US" baseline="0" dirty="0"/>
                        <a:t> 1</a:t>
                      </a:r>
                    </a:p>
                    <a:p>
                      <a:pPr algn="ctr"/>
                      <a:r>
                        <a:rPr lang="en-US" baseline="0" dirty="0"/>
                        <a:t>Worst: n</a:t>
                      </a:r>
                      <a:endParaRPr lang="en-US" dirty="0"/>
                    </a:p>
                  </a:txBody>
                  <a:tcPr/>
                </a:tc>
                <a:extLst>
                  <a:ext uri="{0D108BD9-81ED-4DB2-BD59-A6C34878D82A}">
                    <a16:rowId xmlns:a16="http://schemas.microsoft.com/office/drawing/2014/main" val="10004"/>
                  </a:ext>
                </a:extLst>
              </a:tr>
            </a:tbl>
          </a:graphicData>
        </a:graphic>
      </p:graphicFrame>
      <p:cxnSp>
        <p:nvCxnSpPr>
          <p:cNvPr id="10" name="Straight Arrow Connector 9"/>
          <p:cNvCxnSpPr>
            <a:stCxn id="8" idx="1"/>
          </p:cNvCxnSpPr>
          <p:nvPr/>
        </p:nvCxnSpPr>
        <p:spPr>
          <a:xfrm flipH="1">
            <a:off x="5870011" y="2826351"/>
            <a:ext cx="547808" cy="0"/>
          </a:xfrm>
          <a:prstGeom prst="straightConnector1">
            <a:avLst/>
          </a:prstGeom>
          <a:ln>
            <a:solidFill>
              <a:schemeClr val="accent6">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417819" y="3161084"/>
            <a:ext cx="2558834" cy="400110"/>
          </a:xfrm>
          <a:prstGeom prst="rect">
            <a:avLst/>
          </a:prstGeom>
          <a:noFill/>
        </p:spPr>
        <p:txBody>
          <a:bodyPr wrap="square" rtlCol="0">
            <a:spAutoFit/>
          </a:bodyPr>
          <a:lstStyle/>
          <a:p>
            <a:r>
              <a:rPr lang="en-US" sz="2000" dirty="0">
                <a:solidFill>
                  <a:srgbClr val="000090"/>
                </a:solidFill>
              </a:rPr>
              <a:t>Loop mechanics time:</a:t>
            </a:r>
          </a:p>
        </p:txBody>
      </p:sp>
      <p:sp>
        <p:nvSpPr>
          <p:cNvPr id="13" name="Right Brace 12"/>
          <p:cNvSpPr/>
          <p:nvPr/>
        </p:nvSpPr>
        <p:spPr>
          <a:xfrm>
            <a:off x="6019800" y="3111650"/>
            <a:ext cx="398019" cy="1185224"/>
          </a:xfrm>
          <a:prstGeom prst="rightBrac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6553199" y="4354933"/>
            <a:ext cx="1822721" cy="400110"/>
          </a:xfrm>
          <a:prstGeom prst="rect">
            <a:avLst/>
          </a:prstGeom>
          <a:noFill/>
        </p:spPr>
        <p:txBody>
          <a:bodyPr wrap="square" rtlCol="0">
            <a:spAutoFit/>
          </a:bodyPr>
          <a:lstStyle/>
          <a:p>
            <a:r>
              <a:rPr lang="en-US" sz="2000" dirty="0">
                <a:solidFill>
                  <a:srgbClr val="008000"/>
                </a:solidFill>
              </a:rPr>
              <a:t>Algorithm time:</a:t>
            </a:r>
          </a:p>
        </p:txBody>
      </p:sp>
      <p:cxnSp>
        <p:nvCxnSpPr>
          <p:cNvPr id="15" name="Straight Arrow Connector 14"/>
          <p:cNvCxnSpPr/>
          <p:nvPr/>
        </p:nvCxnSpPr>
        <p:spPr>
          <a:xfrm flipH="1">
            <a:off x="5870011" y="4643377"/>
            <a:ext cx="547808" cy="0"/>
          </a:xfrm>
          <a:prstGeom prst="straightConnector1">
            <a:avLst/>
          </a:prstGeom>
          <a:ln>
            <a:solidFill>
              <a:srgbClr val="008000"/>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p:ph type="title"/>
          </p:nvPr>
        </p:nvSpPr>
        <p:spPr>
          <a:xfrm>
            <a:off x="457200" y="274638"/>
            <a:ext cx="8229600" cy="1143000"/>
          </a:xfrm>
        </p:spPr>
        <p:txBody>
          <a:bodyPr>
            <a:normAutofit fontScale="90000"/>
          </a:bodyPr>
          <a:lstStyle/>
          <a:p>
            <a:r>
              <a:rPr lang="en-US" dirty="0"/>
              <a:t>Sequential Search: Efficiency Analysis</a:t>
            </a:r>
          </a:p>
        </p:txBody>
      </p:sp>
      <p:sp>
        <p:nvSpPr>
          <p:cNvPr id="17" name="Content Placeholder 5"/>
          <p:cNvSpPr txBox="1">
            <a:spLocks/>
          </p:cNvSpPr>
          <p:nvPr/>
        </p:nvSpPr>
        <p:spPr>
          <a:xfrm>
            <a:off x="3581009" y="1121350"/>
            <a:ext cx="3301666" cy="80235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4000"/>
              <a:t>Success</a:t>
            </a:r>
            <a:endParaRPr lang="en-US" sz="4000" dirty="0"/>
          </a:p>
        </p:txBody>
      </p:sp>
    </p:spTree>
    <p:extLst>
      <p:ext uri="{BB962C8B-B14F-4D97-AF65-F5344CB8AC3E}">
        <p14:creationId xmlns:p14="http://schemas.microsoft.com/office/powerpoint/2010/main" val="3118767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477"/>
            <a:ext cx="8229600" cy="1143000"/>
          </a:xfrm>
        </p:spPr>
        <p:txBody>
          <a:bodyPr>
            <a:normAutofit fontScale="90000"/>
          </a:bodyPr>
          <a:lstStyle/>
          <a:p>
            <a:r>
              <a:rPr lang="en-US" dirty="0"/>
              <a:t>Sequential Search: Efficiency Analysis</a:t>
            </a:r>
          </a:p>
        </p:txBody>
      </p:sp>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12</a:t>
            </a:fld>
            <a:endParaRPr lang="en-US"/>
          </a:p>
        </p:txBody>
      </p:sp>
      <p:sp>
        <p:nvSpPr>
          <p:cNvPr id="8" name="TextBox 7"/>
          <p:cNvSpPr txBox="1"/>
          <p:nvPr/>
        </p:nvSpPr>
        <p:spPr>
          <a:xfrm>
            <a:off x="1757535" y="5289204"/>
            <a:ext cx="4095312" cy="1015663"/>
          </a:xfrm>
          <a:prstGeom prst="rect">
            <a:avLst/>
          </a:prstGeom>
          <a:noFill/>
          <a:ln>
            <a:solidFill>
              <a:srgbClr val="4F6228"/>
            </a:solidFill>
          </a:ln>
        </p:spPr>
        <p:txBody>
          <a:bodyPr wrap="square" rtlCol="0">
            <a:spAutoFit/>
          </a:bodyPr>
          <a:lstStyle/>
          <a:p>
            <a:r>
              <a:rPr lang="en-US" sz="2000" dirty="0">
                <a:solidFill>
                  <a:srgbClr val="800000"/>
                </a:solidFill>
              </a:rPr>
              <a:t>Running time function</a:t>
            </a:r>
          </a:p>
          <a:p>
            <a:r>
              <a:rPr lang="en-US" sz="2000" b="1" dirty="0"/>
              <a:t>Best case: </a:t>
            </a:r>
            <a:r>
              <a:rPr lang="en-US" sz="2000" dirty="0"/>
              <a:t>f(n) = 1 + 1 = 2 </a:t>
            </a:r>
          </a:p>
          <a:p>
            <a:r>
              <a:rPr lang="en-US" sz="2000" b="1" dirty="0"/>
              <a:t>Worst case</a:t>
            </a:r>
            <a:r>
              <a:rPr lang="en-US" sz="2000" dirty="0"/>
              <a:t>: f(n) = 2n-1 + n = 3n - 1</a:t>
            </a:r>
          </a:p>
        </p:txBody>
      </p:sp>
      <p:sp>
        <p:nvSpPr>
          <p:cNvPr id="3" name="TextBox 2"/>
          <p:cNvSpPr txBox="1"/>
          <p:nvPr/>
        </p:nvSpPr>
        <p:spPr>
          <a:xfrm>
            <a:off x="6417819" y="2472408"/>
            <a:ext cx="2558834" cy="707886"/>
          </a:xfrm>
          <a:prstGeom prst="rect">
            <a:avLst/>
          </a:prstGeom>
          <a:noFill/>
        </p:spPr>
        <p:txBody>
          <a:bodyPr wrap="square" rtlCol="0">
            <a:spAutoFit/>
          </a:bodyPr>
          <a:lstStyle/>
          <a:p>
            <a:r>
              <a:rPr lang="en-US" sz="2000" dirty="0">
                <a:solidFill>
                  <a:schemeClr val="accent6">
                    <a:lumMod val="75000"/>
                  </a:schemeClr>
                </a:solidFill>
              </a:rPr>
              <a:t>Does not change with input length: IGNORE</a:t>
            </a:r>
          </a:p>
        </p:txBody>
      </p:sp>
      <p:sp>
        <p:nvSpPr>
          <p:cNvPr id="6" name="Content Placeholder 5"/>
          <p:cNvSpPr>
            <a:spLocks noGrp="1"/>
          </p:cNvSpPr>
          <p:nvPr>
            <p:ph idx="1"/>
          </p:nvPr>
        </p:nvSpPr>
        <p:spPr>
          <a:xfrm>
            <a:off x="3581009" y="1121350"/>
            <a:ext cx="3301666" cy="802351"/>
          </a:xfrm>
        </p:spPr>
        <p:txBody>
          <a:bodyPr>
            <a:normAutofit/>
          </a:bodyPr>
          <a:lstStyle/>
          <a:p>
            <a:pPr marL="0" indent="0">
              <a:buNone/>
            </a:pPr>
            <a:r>
              <a:rPr lang="en-US" sz="4000" dirty="0"/>
              <a:t>Success</a:t>
            </a:r>
          </a:p>
        </p:txBody>
      </p:sp>
      <p:graphicFrame>
        <p:nvGraphicFramePr>
          <p:cNvPr id="9" name="Content Placeholder 6"/>
          <p:cNvGraphicFramePr>
            <a:graphicFrameLocks/>
          </p:cNvGraphicFramePr>
          <p:nvPr>
            <p:extLst>
              <p:ext uri="{D42A27DB-BD31-4B8C-83A1-F6EECF244321}">
                <p14:modId xmlns:p14="http://schemas.microsoft.com/office/powerpoint/2010/main" val="661523240"/>
              </p:ext>
            </p:extLst>
          </p:nvPr>
        </p:nvGraphicFramePr>
        <p:xfrm>
          <a:off x="1001756" y="2043828"/>
          <a:ext cx="5018044" cy="2931160"/>
        </p:xfrm>
        <a:graphic>
          <a:graphicData uri="http://schemas.openxmlformats.org/drawingml/2006/table">
            <a:tbl>
              <a:tblPr firstRow="1" bandRow="1">
                <a:tableStyleId>{5C22544A-7EE6-4342-B048-85BDC9FD1C3A}</a:tableStyleId>
              </a:tblPr>
              <a:tblGrid>
                <a:gridCol w="1996844">
                  <a:extLst>
                    <a:ext uri="{9D8B030D-6E8A-4147-A177-3AD203B41FA5}">
                      <a16:colId xmlns:a16="http://schemas.microsoft.com/office/drawing/2014/main" val="20000"/>
                    </a:ext>
                  </a:extLst>
                </a:gridCol>
                <a:gridCol w="1116021">
                  <a:extLst>
                    <a:ext uri="{9D8B030D-6E8A-4147-A177-3AD203B41FA5}">
                      <a16:colId xmlns:a16="http://schemas.microsoft.com/office/drawing/2014/main" val="20001"/>
                    </a:ext>
                  </a:extLst>
                </a:gridCol>
                <a:gridCol w="1905179">
                  <a:extLst>
                    <a:ext uri="{9D8B030D-6E8A-4147-A177-3AD203B41FA5}">
                      <a16:colId xmlns:a16="http://schemas.microsoft.com/office/drawing/2014/main" val="20002"/>
                    </a:ext>
                  </a:extLst>
                </a:gridCol>
              </a:tblGrid>
              <a:tr h="370840">
                <a:tc>
                  <a:txBody>
                    <a:bodyPr/>
                    <a:lstStyle/>
                    <a:p>
                      <a:r>
                        <a:rPr lang="en-US" dirty="0"/>
                        <a:t>Operation</a:t>
                      </a:r>
                    </a:p>
                  </a:txBody>
                  <a:tcPr/>
                </a:tc>
                <a:tc>
                  <a:txBody>
                    <a:bodyPr/>
                    <a:lstStyle/>
                    <a:p>
                      <a:pPr algn="ctr"/>
                      <a:r>
                        <a:rPr lang="en-US" dirty="0"/>
                        <a:t>Time cost</a:t>
                      </a:r>
                    </a:p>
                  </a:txBody>
                  <a:tcPr/>
                </a:tc>
                <a:tc>
                  <a:txBody>
                    <a:bodyPr/>
                    <a:lstStyle/>
                    <a:p>
                      <a:pPr algn="ctr"/>
                      <a:r>
                        <a:rPr lang="en-US" dirty="0"/>
                        <a:t>How many (success)</a:t>
                      </a:r>
                    </a:p>
                  </a:txBody>
                  <a:tcPr/>
                </a:tc>
                <a:extLst>
                  <a:ext uri="{0D108BD9-81ED-4DB2-BD59-A6C34878D82A}">
                    <a16:rowId xmlns:a16="http://schemas.microsoft.com/office/drawing/2014/main" val="10000"/>
                  </a:ext>
                </a:extLst>
              </a:tr>
              <a:tr h="370840">
                <a:tc>
                  <a:txBody>
                    <a:bodyPr/>
                    <a:lstStyle/>
                    <a:p>
                      <a:r>
                        <a:rPr lang="en-US" dirty="0"/>
                        <a:t>Initializing</a:t>
                      </a:r>
                      <a:r>
                        <a:rPr lang="en-US" baseline="0" dirty="0"/>
                        <a:t> </a:t>
                      </a:r>
                      <a:r>
                        <a:rPr lang="en-US" baseline="0" dirty="0" err="1"/>
                        <a:t>i</a:t>
                      </a:r>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1"/>
                  </a:ext>
                </a:extLst>
              </a:tr>
              <a:tr h="370840">
                <a:tc>
                  <a:txBody>
                    <a:bodyPr/>
                    <a:lstStyle/>
                    <a:p>
                      <a:r>
                        <a:rPr lang="en-US" dirty="0"/>
                        <a:t>Compare</a:t>
                      </a:r>
                      <a:r>
                        <a:rPr lang="en-US" baseline="0" dirty="0"/>
                        <a:t> </a:t>
                      </a:r>
                      <a:r>
                        <a:rPr lang="en-US" baseline="0" dirty="0" err="1"/>
                        <a:t>i</a:t>
                      </a:r>
                      <a:r>
                        <a:rPr lang="en-US" baseline="0" dirty="0"/>
                        <a:t> against array length</a:t>
                      </a:r>
                      <a:endParaRPr lang="en-US" dirty="0"/>
                    </a:p>
                  </a:txBody>
                  <a:tcPr/>
                </a:tc>
                <a:tc>
                  <a:txBody>
                    <a:bodyPr/>
                    <a:lstStyle/>
                    <a:p>
                      <a:pPr algn="ctr"/>
                      <a:r>
                        <a:rPr lang="en-US" dirty="0"/>
                        <a:t>1</a:t>
                      </a:r>
                    </a:p>
                  </a:txBody>
                  <a:tcPr/>
                </a:tc>
                <a:tc>
                  <a:txBody>
                    <a:bodyPr/>
                    <a:lstStyle/>
                    <a:p>
                      <a:pPr algn="ctr"/>
                      <a:r>
                        <a:rPr lang="en-US" dirty="0"/>
                        <a:t>Best: 1</a:t>
                      </a:r>
                    </a:p>
                    <a:p>
                      <a:pPr algn="ctr"/>
                      <a:r>
                        <a:rPr lang="en-US" dirty="0"/>
                        <a:t>Worst: n</a:t>
                      </a:r>
                    </a:p>
                  </a:txBody>
                  <a:tcPr/>
                </a:tc>
                <a:extLst>
                  <a:ext uri="{0D108BD9-81ED-4DB2-BD59-A6C34878D82A}">
                    <a16:rowId xmlns:a16="http://schemas.microsoft.com/office/drawing/2014/main" val="10002"/>
                  </a:ext>
                </a:extLst>
              </a:tr>
              <a:tr h="370840">
                <a:tc>
                  <a:txBody>
                    <a:bodyPr/>
                    <a:lstStyle/>
                    <a:p>
                      <a:r>
                        <a:rPr lang="en-US" dirty="0"/>
                        <a:t>Incrementing</a:t>
                      </a:r>
                      <a:r>
                        <a:rPr lang="en-US" baseline="0" dirty="0"/>
                        <a:t> </a:t>
                      </a:r>
                      <a:r>
                        <a:rPr lang="en-US" baseline="0" dirty="0" err="1"/>
                        <a:t>i</a:t>
                      </a:r>
                      <a:endParaRPr lang="en-US" dirty="0"/>
                    </a:p>
                  </a:txBody>
                  <a:tcPr/>
                </a:tc>
                <a:tc>
                  <a:txBody>
                    <a:bodyPr/>
                    <a:lstStyle/>
                    <a:p>
                      <a:pPr algn="ctr"/>
                      <a:r>
                        <a:rPr lang="en-US" dirty="0"/>
                        <a:t>1</a:t>
                      </a:r>
                    </a:p>
                  </a:txBody>
                  <a:tcPr/>
                </a:tc>
                <a:tc>
                  <a:txBody>
                    <a:bodyPr/>
                    <a:lstStyle/>
                    <a:p>
                      <a:pPr algn="ctr"/>
                      <a:r>
                        <a:rPr lang="en-US" dirty="0"/>
                        <a:t>Best: 0</a:t>
                      </a:r>
                    </a:p>
                    <a:p>
                      <a:pPr algn="ctr"/>
                      <a:r>
                        <a:rPr lang="en-US" dirty="0"/>
                        <a:t>Worst:</a:t>
                      </a:r>
                      <a:r>
                        <a:rPr lang="en-US" baseline="0" dirty="0"/>
                        <a:t> n-1</a:t>
                      </a:r>
                      <a:endParaRPr lang="en-US" dirty="0"/>
                    </a:p>
                  </a:txBody>
                  <a:tcPr/>
                </a:tc>
                <a:extLst>
                  <a:ext uri="{0D108BD9-81ED-4DB2-BD59-A6C34878D82A}">
                    <a16:rowId xmlns:a16="http://schemas.microsoft.com/office/drawing/2014/main" val="10003"/>
                  </a:ext>
                </a:extLst>
              </a:tr>
              <a:tr h="370840">
                <a:tc>
                  <a:txBody>
                    <a:bodyPr/>
                    <a:lstStyle/>
                    <a:p>
                      <a:r>
                        <a:rPr lang="en-US" dirty="0"/>
                        <a:t>Comparing</a:t>
                      </a:r>
                      <a:r>
                        <a:rPr lang="en-US" baseline="0" dirty="0"/>
                        <a:t> target against array entry</a:t>
                      </a:r>
                      <a:endParaRPr lang="en-US" dirty="0"/>
                    </a:p>
                  </a:txBody>
                  <a:tcPr/>
                </a:tc>
                <a:tc>
                  <a:txBody>
                    <a:bodyPr/>
                    <a:lstStyle/>
                    <a:p>
                      <a:pPr algn="ctr"/>
                      <a:r>
                        <a:rPr lang="en-US" dirty="0"/>
                        <a:t>1</a:t>
                      </a:r>
                    </a:p>
                  </a:txBody>
                  <a:tcPr/>
                </a:tc>
                <a:tc>
                  <a:txBody>
                    <a:bodyPr/>
                    <a:lstStyle/>
                    <a:p>
                      <a:pPr algn="ctr"/>
                      <a:r>
                        <a:rPr lang="en-US" dirty="0"/>
                        <a:t>Best:</a:t>
                      </a:r>
                      <a:r>
                        <a:rPr lang="en-US" baseline="0" dirty="0"/>
                        <a:t> 1</a:t>
                      </a:r>
                    </a:p>
                    <a:p>
                      <a:pPr algn="ctr"/>
                      <a:r>
                        <a:rPr lang="en-US" baseline="0" dirty="0"/>
                        <a:t>Worst: n</a:t>
                      </a:r>
                      <a:endParaRPr lang="en-US" dirty="0"/>
                    </a:p>
                  </a:txBody>
                  <a:tcPr/>
                </a:tc>
                <a:extLst>
                  <a:ext uri="{0D108BD9-81ED-4DB2-BD59-A6C34878D82A}">
                    <a16:rowId xmlns:a16="http://schemas.microsoft.com/office/drawing/2014/main" val="10004"/>
                  </a:ext>
                </a:extLst>
              </a:tr>
            </a:tbl>
          </a:graphicData>
        </a:graphic>
      </p:graphicFrame>
      <p:cxnSp>
        <p:nvCxnSpPr>
          <p:cNvPr id="11" name="Straight Arrow Connector 10"/>
          <p:cNvCxnSpPr>
            <a:stCxn id="3" idx="1"/>
          </p:cNvCxnSpPr>
          <p:nvPr/>
        </p:nvCxnSpPr>
        <p:spPr>
          <a:xfrm flipH="1">
            <a:off x="5870011" y="2826351"/>
            <a:ext cx="547808" cy="0"/>
          </a:xfrm>
          <a:prstGeom prst="straightConnector1">
            <a:avLst/>
          </a:prstGeom>
          <a:ln>
            <a:solidFill>
              <a:schemeClr val="accent6">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789535" y="2864218"/>
            <a:ext cx="4788693" cy="1686"/>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417819" y="3161084"/>
            <a:ext cx="2558834" cy="1015663"/>
          </a:xfrm>
          <a:prstGeom prst="rect">
            <a:avLst/>
          </a:prstGeom>
          <a:noFill/>
        </p:spPr>
        <p:txBody>
          <a:bodyPr wrap="square" rtlCol="0">
            <a:spAutoFit/>
          </a:bodyPr>
          <a:lstStyle/>
          <a:p>
            <a:r>
              <a:rPr lang="en-US" sz="2000" dirty="0">
                <a:solidFill>
                  <a:srgbClr val="000090"/>
                </a:solidFill>
              </a:rPr>
              <a:t>Loop mechanics time:</a:t>
            </a:r>
          </a:p>
          <a:p>
            <a:r>
              <a:rPr lang="en-US" sz="2000" dirty="0">
                <a:solidFill>
                  <a:srgbClr val="000090"/>
                </a:solidFill>
              </a:rPr>
              <a:t>Best: 1+0 = 1</a:t>
            </a:r>
          </a:p>
          <a:p>
            <a:r>
              <a:rPr lang="en-US" sz="2000" dirty="0">
                <a:solidFill>
                  <a:srgbClr val="000090"/>
                </a:solidFill>
              </a:rPr>
              <a:t>Worst: n + n-1 = 2n-1</a:t>
            </a:r>
          </a:p>
        </p:txBody>
      </p:sp>
      <p:sp>
        <p:nvSpPr>
          <p:cNvPr id="18" name="Right Brace 17"/>
          <p:cNvSpPr/>
          <p:nvPr/>
        </p:nvSpPr>
        <p:spPr>
          <a:xfrm>
            <a:off x="6019800" y="3111650"/>
            <a:ext cx="398019" cy="1185224"/>
          </a:xfrm>
          <a:prstGeom prst="rightBrac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p:cNvSpPr txBox="1"/>
          <p:nvPr/>
        </p:nvSpPr>
        <p:spPr>
          <a:xfrm>
            <a:off x="6553199" y="4354933"/>
            <a:ext cx="1822721" cy="1015663"/>
          </a:xfrm>
          <a:prstGeom prst="rect">
            <a:avLst/>
          </a:prstGeom>
          <a:noFill/>
        </p:spPr>
        <p:txBody>
          <a:bodyPr wrap="square" rtlCol="0">
            <a:spAutoFit/>
          </a:bodyPr>
          <a:lstStyle/>
          <a:p>
            <a:r>
              <a:rPr lang="en-US" sz="2000" dirty="0">
                <a:solidFill>
                  <a:srgbClr val="008000"/>
                </a:solidFill>
              </a:rPr>
              <a:t>Algorithm time:</a:t>
            </a:r>
          </a:p>
          <a:p>
            <a:r>
              <a:rPr lang="en-US" sz="2000" dirty="0">
                <a:solidFill>
                  <a:srgbClr val="008000"/>
                </a:solidFill>
              </a:rPr>
              <a:t>Best: 1</a:t>
            </a:r>
          </a:p>
          <a:p>
            <a:r>
              <a:rPr lang="en-US" sz="2000" dirty="0">
                <a:solidFill>
                  <a:srgbClr val="008000"/>
                </a:solidFill>
              </a:rPr>
              <a:t>Worst: n</a:t>
            </a:r>
          </a:p>
        </p:txBody>
      </p:sp>
      <p:cxnSp>
        <p:nvCxnSpPr>
          <p:cNvPr id="20" name="Straight Arrow Connector 19"/>
          <p:cNvCxnSpPr/>
          <p:nvPr/>
        </p:nvCxnSpPr>
        <p:spPr>
          <a:xfrm flipH="1">
            <a:off x="5870011" y="4643377"/>
            <a:ext cx="547808" cy="0"/>
          </a:xfrm>
          <a:prstGeom prst="straightConnector1">
            <a:avLst/>
          </a:prstGeom>
          <a:ln>
            <a:solidFill>
              <a:srgbClr val="008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444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Asymptotic Complexity</a:t>
            </a:r>
          </a:p>
        </p:txBody>
      </p:sp>
      <p:sp>
        <p:nvSpPr>
          <p:cNvPr id="3" name="Content Placeholder 2"/>
          <p:cNvSpPr>
            <a:spLocks noGrp="1"/>
          </p:cNvSpPr>
          <p:nvPr>
            <p:ph idx="1"/>
          </p:nvPr>
        </p:nvSpPr>
        <p:spPr/>
        <p:txBody>
          <a:bodyPr/>
          <a:lstStyle/>
          <a:p>
            <a:r>
              <a:rPr lang="en-US" dirty="0">
                <a:solidFill>
                  <a:srgbClr val="000090"/>
                </a:solidFill>
              </a:rPr>
              <a:t>Asymptotic analysis</a:t>
            </a:r>
            <a:r>
              <a:rPr lang="en-US" dirty="0"/>
              <a:t> is a method of describing a limiting behavior</a:t>
            </a:r>
          </a:p>
          <a:p>
            <a:endParaRPr lang="en-US" dirty="0"/>
          </a:p>
          <a:p>
            <a:r>
              <a:rPr lang="en-US" dirty="0">
                <a:solidFill>
                  <a:srgbClr val="000090"/>
                </a:solidFill>
              </a:rPr>
              <a:t>The O notation asymptotically bounds a function</a:t>
            </a:r>
          </a:p>
          <a:p>
            <a:pPr lvl="1"/>
            <a:r>
              <a:rPr lang="en-US" dirty="0"/>
              <a:t>estimate the complexity in asymptotic sense, i.e. estimate the complexity of a function for arbitrarily large inputs</a:t>
            </a:r>
          </a:p>
          <a:p>
            <a:pPr marL="0" indent="0">
              <a:buNone/>
            </a:pPr>
            <a:endParaRPr lang="en-US" dirty="0"/>
          </a:p>
        </p:txBody>
      </p:sp>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13</a:t>
            </a:fld>
            <a:endParaRPr lang="en-US"/>
          </a:p>
        </p:txBody>
      </p:sp>
    </p:spTree>
    <p:extLst>
      <p:ext uri="{BB962C8B-B14F-4D97-AF65-F5344CB8AC3E}">
        <p14:creationId xmlns:p14="http://schemas.microsoft.com/office/powerpoint/2010/main" val="2142742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Asymptotic Complexity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57449449"/>
              </p:ext>
            </p:extLst>
          </p:nvPr>
        </p:nvGraphicFramePr>
        <p:xfrm>
          <a:off x="1397119" y="2801652"/>
          <a:ext cx="6551225" cy="3324511"/>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14</a:t>
            </a:fld>
            <a:endParaRPr lang="en-US"/>
          </a:p>
        </p:txBody>
      </p:sp>
      <p:sp>
        <p:nvSpPr>
          <p:cNvPr id="8" name="Content Placeholder 2"/>
          <p:cNvSpPr txBox="1">
            <a:spLocks/>
          </p:cNvSpPr>
          <p:nvPr/>
        </p:nvSpPr>
        <p:spPr>
          <a:xfrm>
            <a:off x="457200" y="1439209"/>
            <a:ext cx="8229600" cy="9757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Which function grows faster?</a:t>
            </a:r>
          </a:p>
          <a:p>
            <a:pPr marL="457200" lvl="1" indent="0">
              <a:buNone/>
            </a:pPr>
            <a:r>
              <a:rPr lang="en-US" sz="2400" dirty="0">
                <a:solidFill>
                  <a:srgbClr val="0000FF"/>
                </a:solidFill>
              </a:rPr>
              <a:t>	f(n) = n</a:t>
            </a:r>
            <a:r>
              <a:rPr lang="en-US" sz="2400" baseline="30000" dirty="0">
                <a:solidFill>
                  <a:srgbClr val="0000FF"/>
                </a:solidFill>
              </a:rPr>
              <a:t>2    </a:t>
            </a:r>
            <a:r>
              <a:rPr lang="en-US" sz="2400" dirty="0"/>
              <a:t>or</a:t>
            </a:r>
            <a:r>
              <a:rPr lang="en-US" sz="2400" baseline="30000" dirty="0">
                <a:solidFill>
                  <a:srgbClr val="0000FF"/>
                </a:solidFill>
              </a:rPr>
              <a:t>    </a:t>
            </a:r>
            <a:r>
              <a:rPr lang="en-US" sz="2400" dirty="0"/>
              <a:t> </a:t>
            </a:r>
            <a:r>
              <a:rPr lang="en-US" sz="2400" dirty="0">
                <a:solidFill>
                  <a:srgbClr val="FF0000"/>
                </a:solidFill>
              </a:rPr>
              <a:t>g(n) = n + 100</a:t>
            </a:r>
          </a:p>
        </p:txBody>
      </p:sp>
      <p:sp>
        <p:nvSpPr>
          <p:cNvPr id="3" name="TextBox 2"/>
          <p:cNvSpPr txBox="1"/>
          <p:nvPr/>
        </p:nvSpPr>
        <p:spPr>
          <a:xfrm>
            <a:off x="3890425" y="6005227"/>
            <a:ext cx="1398903" cy="369332"/>
          </a:xfrm>
          <a:prstGeom prst="rect">
            <a:avLst/>
          </a:prstGeom>
          <a:noFill/>
        </p:spPr>
        <p:txBody>
          <a:bodyPr wrap="none" rtlCol="0">
            <a:spAutoFit/>
          </a:bodyPr>
          <a:lstStyle/>
          <a:p>
            <a:r>
              <a:rPr lang="en-US" dirty="0"/>
              <a:t>Input size (n)</a:t>
            </a:r>
          </a:p>
        </p:txBody>
      </p:sp>
      <p:sp>
        <p:nvSpPr>
          <p:cNvPr id="13" name="Cloud 12"/>
          <p:cNvSpPr/>
          <p:nvPr/>
        </p:nvSpPr>
        <p:spPr>
          <a:xfrm>
            <a:off x="2107108" y="2621167"/>
            <a:ext cx="3743034" cy="1777826"/>
          </a:xfrm>
          <a:prstGeom prst="cloud">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90"/>
                </a:solidFill>
              </a:rPr>
              <a:t>What we care is what happens when the input size gets large: </a:t>
            </a:r>
            <a:r>
              <a:rPr lang="en-US" sz="2000" i="1" dirty="0">
                <a:solidFill>
                  <a:srgbClr val="000090"/>
                </a:solidFill>
              </a:rPr>
              <a:t>at the asymptote</a:t>
            </a:r>
          </a:p>
        </p:txBody>
      </p:sp>
      <p:sp>
        <p:nvSpPr>
          <p:cNvPr id="14" name="TextBox 13"/>
          <p:cNvSpPr txBox="1"/>
          <p:nvPr/>
        </p:nvSpPr>
        <p:spPr>
          <a:xfrm>
            <a:off x="6287796" y="1566779"/>
            <a:ext cx="2399004" cy="1631216"/>
          </a:xfrm>
          <a:prstGeom prst="rect">
            <a:avLst/>
          </a:prstGeom>
          <a:solidFill>
            <a:schemeClr val="bg2"/>
          </a:solidFill>
          <a:ln>
            <a:solidFill>
              <a:schemeClr val="bg2"/>
            </a:solidFill>
          </a:ln>
        </p:spPr>
        <p:txBody>
          <a:bodyPr wrap="square" rtlCol="0">
            <a:spAutoFit/>
          </a:bodyPr>
          <a:lstStyle/>
          <a:p>
            <a:pPr algn="ctr"/>
            <a:r>
              <a:rPr lang="en-US" sz="2000" dirty="0"/>
              <a:t>These functions have </a:t>
            </a:r>
            <a:r>
              <a:rPr lang="en-US" sz="2000" b="1" dirty="0"/>
              <a:t>different behavior</a:t>
            </a:r>
            <a:r>
              <a:rPr lang="en-US" sz="2000" dirty="0"/>
              <a:t> as </a:t>
            </a:r>
            <a:r>
              <a:rPr lang="en-US" sz="2000" i="1" dirty="0"/>
              <a:t>n</a:t>
            </a:r>
            <a:r>
              <a:rPr lang="en-US" sz="2000" dirty="0"/>
              <a:t> increases. Their growth factor is not the same.</a:t>
            </a:r>
            <a:endParaRPr lang="en-US" sz="2000" b="1" dirty="0"/>
          </a:p>
        </p:txBody>
      </p:sp>
      <p:sp>
        <p:nvSpPr>
          <p:cNvPr id="11" name="TextBox 10"/>
          <p:cNvSpPr txBox="1"/>
          <p:nvPr/>
        </p:nvSpPr>
        <p:spPr>
          <a:xfrm>
            <a:off x="120741" y="3807077"/>
            <a:ext cx="1226568" cy="923330"/>
          </a:xfrm>
          <a:prstGeom prst="rect">
            <a:avLst/>
          </a:prstGeom>
          <a:noFill/>
        </p:spPr>
        <p:txBody>
          <a:bodyPr wrap="none" rtlCol="0">
            <a:spAutoFit/>
          </a:bodyPr>
          <a:lstStyle/>
          <a:p>
            <a:pPr algn="ctr"/>
            <a:r>
              <a:rPr lang="en-US" dirty="0"/>
              <a:t>Number</a:t>
            </a:r>
          </a:p>
          <a:p>
            <a:pPr algn="ctr"/>
            <a:r>
              <a:rPr lang="en-US" dirty="0"/>
              <a:t>of</a:t>
            </a:r>
          </a:p>
          <a:p>
            <a:pPr algn="ctr"/>
            <a:r>
              <a:rPr lang="en-US" dirty="0"/>
              <a:t>Operations</a:t>
            </a:r>
          </a:p>
        </p:txBody>
      </p:sp>
    </p:spTree>
    <p:extLst>
      <p:ext uri="{BB962C8B-B14F-4D97-AF65-F5344CB8AC3E}">
        <p14:creationId xmlns:p14="http://schemas.microsoft.com/office/powerpoint/2010/main" val="189779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Asymptotic Complexity</a:t>
            </a:r>
          </a:p>
        </p:txBody>
      </p:sp>
      <p:sp>
        <p:nvSpPr>
          <p:cNvPr id="3" name="Content Placeholder 2"/>
          <p:cNvSpPr>
            <a:spLocks noGrp="1"/>
          </p:cNvSpPr>
          <p:nvPr>
            <p:ph idx="1"/>
          </p:nvPr>
        </p:nvSpPr>
        <p:spPr>
          <a:xfrm>
            <a:off x="457200" y="1459073"/>
            <a:ext cx="8229600" cy="1204744"/>
          </a:xfrm>
        </p:spPr>
        <p:txBody>
          <a:bodyPr>
            <a:normAutofit/>
          </a:bodyPr>
          <a:lstStyle/>
          <a:p>
            <a:r>
              <a:rPr lang="en-US" sz="2800" dirty="0"/>
              <a:t>Which function grows faster?</a:t>
            </a:r>
          </a:p>
          <a:p>
            <a:pPr marL="457200" lvl="1" indent="0">
              <a:buNone/>
            </a:pPr>
            <a:r>
              <a:rPr lang="en-US" sz="2400" dirty="0">
                <a:solidFill>
                  <a:srgbClr val="0000FF"/>
                </a:solidFill>
              </a:rPr>
              <a:t>	f(n) = 4*n</a:t>
            </a:r>
            <a:r>
              <a:rPr lang="en-US" sz="2400" baseline="30000" dirty="0">
                <a:solidFill>
                  <a:srgbClr val="0000FF"/>
                </a:solidFill>
              </a:rPr>
              <a:t>    </a:t>
            </a:r>
            <a:r>
              <a:rPr lang="en-US" sz="2400" dirty="0"/>
              <a:t>or</a:t>
            </a:r>
            <a:r>
              <a:rPr lang="en-US" sz="2400" baseline="30000" dirty="0">
                <a:solidFill>
                  <a:srgbClr val="0000FF"/>
                </a:solidFill>
              </a:rPr>
              <a:t>    </a:t>
            </a:r>
            <a:r>
              <a:rPr lang="en-US" sz="2400" dirty="0"/>
              <a:t> </a:t>
            </a:r>
            <a:r>
              <a:rPr lang="en-US" sz="2400" dirty="0">
                <a:solidFill>
                  <a:srgbClr val="FF0000"/>
                </a:solidFill>
              </a:rPr>
              <a:t>g(n) = 2*n</a:t>
            </a:r>
          </a:p>
          <a:p>
            <a:pPr marL="457200" lvl="1" indent="0">
              <a:buNone/>
            </a:pPr>
            <a:endParaRPr lang="en-US" sz="2400" dirty="0"/>
          </a:p>
        </p:txBody>
      </p:sp>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15</a:t>
            </a:fld>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927426406"/>
              </p:ext>
            </p:extLst>
          </p:nvPr>
        </p:nvGraphicFramePr>
        <p:xfrm>
          <a:off x="1350937" y="2804944"/>
          <a:ext cx="6551225" cy="318009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3890425" y="5917022"/>
            <a:ext cx="1398903" cy="369332"/>
          </a:xfrm>
          <a:prstGeom prst="rect">
            <a:avLst/>
          </a:prstGeom>
          <a:noFill/>
        </p:spPr>
        <p:txBody>
          <a:bodyPr wrap="none" rtlCol="0">
            <a:spAutoFit/>
          </a:bodyPr>
          <a:lstStyle/>
          <a:p>
            <a:r>
              <a:rPr lang="en-US" dirty="0"/>
              <a:t>Input size (n)</a:t>
            </a:r>
          </a:p>
        </p:txBody>
      </p:sp>
      <p:sp>
        <p:nvSpPr>
          <p:cNvPr id="9" name="TextBox 8"/>
          <p:cNvSpPr txBox="1"/>
          <p:nvPr/>
        </p:nvSpPr>
        <p:spPr>
          <a:xfrm>
            <a:off x="2513729" y="2663817"/>
            <a:ext cx="2270878" cy="1631216"/>
          </a:xfrm>
          <a:prstGeom prst="rect">
            <a:avLst/>
          </a:prstGeom>
          <a:solidFill>
            <a:schemeClr val="bg2"/>
          </a:solidFill>
          <a:ln>
            <a:solidFill>
              <a:schemeClr val="bg2"/>
            </a:solidFill>
          </a:ln>
        </p:spPr>
        <p:txBody>
          <a:bodyPr wrap="square" rtlCol="0">
            <a:spAutoFit/>
          </a:bodyPr>
          <a:lstStyle/>
          <a:p>
            <a:pPr algn="ctr"/>
            <a:r>
              <a:rPr lang="en-US" sz="2000" dirty="0"/>
              <a:t>Both functions have the </a:t>
            </a:r>
            <a:r>
              <a:rPr lang="en-US" sz="2000" b="1" dirty="0"/>
              <a:t>same</a:t>
            </a:r>
            <a:r>
              <a:rPr lang="en-US" sz="2000" dirty="0"/>
              <a:t> </a:t>
            </a:r>
            <a:r>
              <a:rPr lang="en-US" sz="2000" b="1" dirty="0"/>
              <a:t>behavior</a:t>
            </a:r>
            <a:r>
              <a:rPr lang="en-US" sz="2000" dirty="0"/>
              <a:t> as </a:t>
            </a:r>
            <a:r>
              <a:rPr lang="en-US" sz="2000" i="1" dirty="0"/>
              <a:t>n</a:t>
            </a:r>
            <a:r>
              <a:rPr lang="en-US" sz="2000" dirty="0"/>
              <a:t> increases. Their growth factor is the same.</a:t>
            </a:r>
            <a:endParaRPr lang="en-US" sz="2000" b="1" dirty="0"/>
          </a:p>
        </p:txBody>
      </p:sp>
      <p:sp>
        <p:nvSpPr>
          <p:cNvPr id="11" name="TextBox 10"/>
          <p:cNvSpPr txBox="1"/>
          <p:nvPr/>
        </p:nvSpPr>
        <p:spPr>
          <a:xfrm>
            <a:off x="120741" y="3807077"/>
            <a:ext cx="1226568" cy="923330"/>
          </a:xfrm>
          <a:prstGeom prst="rect">
            <a:avLst/>
          </a:prstGeom>
          <a:noFill/>
        </p:spPr>
        <p:txBody>
          <a:bodyPr wrap="none" rtlCol="0">
            <a:spAutoFit/>
          </a:bodyPr>
          <a:lstStyle/>
          <a:p>
            <a:pPr algn="ctr"/>
            <a:r>
              <a:rPr lang="en-US" dirty="0"/>
              <a:t>Number</a:t>
            </a:r>
          </a:p>
          <a:p>
            <a:pPr algn="ctr"/>
            <a:r>
              <a:rPr lang="en-US" dirty="0"/>
              <a:t>of</a:t>
            </a:r>
          </a:p>
          <a:p>
            <a:pPr algn="ctr"/>
            <a:r>
              <a:rPr lang="en-US" dirty="0"/>
              <a:t>Operations</a:t>
            </a:r>
          </a:p>
        </p:txBody>
      </p:sp>
    </p:spTree>
    <p:extLst>
      <p:ext uri="{BB962C8B-B14F-4D97-AF65-F5344CB8AC3E}">
        <p14:creationId xmlns:p14="http://schemas.microsoft.com/office/powerpoint/2010/main" val="378769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O</a:t>
            </a:r>
          </a:p>
        </p:txBody>
      </p:sp>
      <p:sp>
        <p:nvSpPr>
          <p:cNvPr id="3" name="Content Placeholder 2"/>
          <p:cNvSpPr>
            <a:spLocks noGrp="1"/>
          </p:cNvSpPr>
          <p:nvPr>
            <p:ph idx="1"/>
          </p:nvPr>
        </p:nvSpPr>
        <p:spPr/>
        <p:txBody>
          <a:bodyPr>
            <a:normAutofit fontScale="92500" lnSpcReduction="20000"/>
          </a:bodyPr>
          <a:lstStyle/>
          <a:p>
            <a:r>
              <a:rPr lang="en-US" dirty="0"/>
              <a:t>Denotes the upper bound on the growth of a function</a:t>
            </a:r>
          </a:p>
          <a:p>
            <a:r>
              <a:rPr lang="en-US" dirty="0"/>
              <a:t>O(f(n)) is a group of functions that</a:t>
            </a:r>
          </a:p>
          <a:p>
            <a:pPr lvl="1"/>
            <a:r>
              <a:rPr lang="en-US" dirty="0"/>
              <a:t>behave like f(n) as n gets large (have the same </a:t>
            </a:r>
            <a:r>
              <a:rPr lang="en-US" b="1" dirty="0"/>
              <a:t>growth factor</a:t>
            </a:r>
            <a:r>
              <a:rPr lang="en-US" dirty="0"/>
              <a:t>)</a:t>
            </a:r>
          </a:p>
          <a:p>
            <a:pPr lvl="1"/>
            <a:r>
              <a:rPr lang="en-US" dirty="0"/>
              <a:t>ignoring constant multiples</a:t>
            </a:r>
          </a:p>
          <a:p>
            <a:pPr lvl="1"/>
            <a:endParaRPr lang="en-US" sz="1200" dirty="0"/>
          </a:p>
          <a:p>
            <a:r>
              <a:rPr lang="en-US" dirty="0">
                <a:solidFill>
                  <a:srgbClr val="000090"/>
                </a:solidFill>
              </a:rPr>
              <a:t>O(n) includes</a:t>
            </a:r>
          </a:p>
          <a:p>
            <a:pPr lvl="1"/>
            <a:r>
              <a:rPr lang="en-US" dirty="0"/>
              <a:t> n, n*20, n+17, 5*</a:t>
            </a:r>
            <a:r>
              <a:rPr lang="en-US" dirty="0" err="1"/>
              <a:t>n+log</a:t>
            </a:r>
            <a:r>
              <a:rPr lang="en-US" dirty="0"/>
              <a:t>(n)</a:t>
            </a:r>
          </a:p>
          <a:p>
            <a:pPr lvl="1"/>
            <a:endParaRPr lang="en-US" sz="1400" dirty="0"/>
          </a:p>
          <a:p>
            <a:r>
              <a:rPr lang="en-US" dirty="0">
                <a:solidFill>
                  <a:srgbClr val="000090"/>
                </a:solidFill>
              </a:rPr>
              <a:t>O(n</a:t>
            </a:r>
            <a:r>
              <a:rPr lang="en-US" baseline="30000" dirty="0">
                <a:solidFill>
                  <a:srgbClr val="000090"/>
                </a:solidFill>
              </a:rPr>
              <a:t>2</a:t>
            </a:r>
            <a:r>
              <a:rPr lang="en-US" dirty="0">
                <a:solidFill>
                  <a:srgbClr val="000090"/>
                </a:solidFill>
              </a:rPr>
              <a:t>) includes </a:t>
            </a:r>
          </a:p>
          <a:p>
            <a:pPr lvl="1"/>
            <a:r>
              <a:rPr lang="en-US" dirty="0"/>
              <a:t>n</a:t>
            </a:r>
            <a:r>
              <a:rPr lang="en-US" baseline="30000" dirty="0"/>
              <a:t>2</a:t>
            </a:r>
            <a:r>
              <a:rPr lang="en-US" dirty="0"/>
              <a:t>, n</a:t>
            </a:r>
            <a:r>
              <a:rPr lang="en-US" baseline="30000" dirty="0"/>
              <a:t>2</a:t>
            </a:r>
            <a:r>
              <a:rPr lang="en-US" dirty="0"/>
              <a:t>+20*n-99, n</a:t>
            </a:r>
            <a:r>
              <a:rPr lang="en-US" baseline="30000" dirty="0"/>
              <a:t>2</a:t>
            </a:r>
            <a:r>
              <a:rPr lang="en-US" dirty="0"/>
              <a:t>-n</a:t>
            </a:r>
            <a:r>
              <a:rPr lang="en-US" baseline="30000" dirty="0"/>
              <a:t>1⁄2</a:t>
            </a:r>
            <a:r>
              <a:rPr lang="en-US" dirty="0"/>
              <a:t> </a:t>
            </a:r>
          </a:p>
          <a:p>
            <a:pPr lvl="1"/>
            <a:endParaRPr lang="en-US" dirty="0"/>
          </a:p>
        </p:txBody>
      </p:sp>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16</a:t>
            </a:fld>
            <a:endParaRPr lang="en-US"/>
          </a:p>
        </p:txBody>
      </p:sp>
      <p:sp>
        <p:nvSpPr>
          <p:cNvPr id="6" name="TextBox 5"/>
          <p:cNvSpPr txBox="1"/>
          <p:nvPr/>
        </p:nvSpPr>
        <p:spPr>
          <a:xfrm>
            <a:off x="5458727" y="3882230"/>
            <a:ext cx="3484621" cy="2123658"/>
          </a:xfrm>
          <a:prstGeom prst="rect">
            <a:avLst/>
          </a:prstGeom>
          <a:solidFill>
            <a:schemeClr val="bg1">
              <a:lumMod val="95000"/>
            </a:schemeClr>
          </a:solidFill>
          <a:ln>
            <a:solidFill>
              <a:schemeClr val="bg1">
                <a:lumMod val="50000"/>
              </a:schemeClr>
            </a:solidFill>
          </a:ln>
        </p:spPr>
        <p:txBody>
          <a:bodyPr wrap="square" rtlCol="0">
            <a:spAutoFit/>
          </a:bodyPr>
          <a:lstStyle/>
          <a:p>
            <a:pPr marL="342900" indent="-342900">
              <a:buFont typeface="+mj-lt"/>
              <a:buAutoNum type="arabicPeriod"/>
            </a:pPr>
            <a:r>
              <a:rPr lang="en-US" sz="2000" dirty="0"/>
              <a:t>Express the running time as a function of the input size</a:t>
            </a:r>
          </a:p>
          <a:p>
            <a:pPr marL="342900" indent="-342900">
              <a:buFont typeface="+mj-lt"/>
              <a:buAutoNum type="arabicPeriod"/>
            </a:pPr>
            <a:endParaRPr lang="en-US" sz="1200" dirty="0"/>
          </a:p>
          <a:p>
            <a:pPr marL="342900" indent="-342900">
              <a:buFont typeface="+mj-lt"/>
              <a:buAutoNum type="arabicPeriod"/>
            </a:pPr>
            <a:r>
              <a:rPr lang="en-US" sz="2000" dirty="0"/>
              <a:t>Simplify by keeping only the fastest growing term</a:t>
            </a:r>
          </a:p>
          <a:p>
            <a:pPr marL="742950" lvl="1" indent="-285750">
              <a:buFont typeface="Arial"/>
              <a:buChar char="•"/>
            </a:pPr>
            <a:r>
              <a:rPr lang="en-US" sz="2000" dirty="0"/>
              <a:t>Drop constants</a:t>
            </a:r>
          </a:p>
          <a:p>
            <a:pPr marL="742950" lvl="1" indent="-285750">
              <a:buFont typeface="Arial"/>
              <a:buChar char="•"/>
            </a:pPr>
            <a:r>
              <a:rPr lang="en-US" sz="2000" dirty="0"/>
              <a:t>Drop insignificant terms </a:t>
            </a:r>
          </a:p>
        </p:txBody>
      </p:sp>
    </p:spTree>
    <p:extLst>
      <p:ext uri="{BB962C8B-B14F-4D97-AF65-F5344CB8AC3E}">
        <p14:creationId xmlns:p14="http://schemas.microsoft.com/office/powerpoint/2010/main" val="3320704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Big O</a:t>
            </a:r>
          </a:p>
        </p:txBody>
      </p:sp>
      <p:sp>
        <p:nvSpPr>
          <p:cNvPr id="3" name="Content Placeholder 2"/>
          <p:cNvSpPr>
            <a:spLocks noGrp="1"/>
          </p:cNvSpPr>
          <p:nvPr>
            <p:ph idx="1"/>
          </p:nvPr>
        </p:nvSpPr>
        <p:spPr>
          <a:xfrm>
            <a:off x="457200" y="1600200"/>
            <a:ext cx="8229600" cy="4756150"/>
          </a:xfrm>
        </p:spPr>
        <p:txBody>
          <a:bodyPr>
            <a:normAutofit fontScale="92500" lnSpcReduction="10000"/>
          </a:bodyPr>
          <a:lstStyle/>
          <a:p>
            <a:r>
              <a:rPr lang="en-US" i="1" dirty="0"/>
              <a:t>k</a:t>
            </a:r>
            <a:r>
              <a:rPr lang="en-US" dirty="0"/>
              <a:t> is in O(1) for any constant </a:t>
            </a:r>
            <a:r>
              <a:rPr lang="en-US" i="1" dirty="0"/>
              <a:t>k</a:t>
            </a:r>
          </a:p>
          <a:p>
            <a:pPr marL="457200" lvl="1" indent="0">
              <a:buNone/>
            </a:pPr>
            <a:r>
              <a:rPr lang="en-US" dirty="0">
                <a:solidFill>
                  <a:srgbClr val="000090"/>
                </a:solidFill>
              </a:rPr>
              <a:t>783 is in O(1)</a:t>
            </a:r>
          </a:p>
          <a:p>
            <a:r>
              <a:rPr lang="en-US" dirty="0" err="1"/>
              <a:t>f+g</a:t>
            </a:r>
            <a:r>
              <a:rPr lang="en-US" dirty="0"/>
              <a:t> is in max(O(f), O(g))</a:t>
            </a:r>
          </a:p>
          <a:p>
            <a:pPr marL="457200" lvl="1" indent="0">
              <a:buNone/>
            </a:pPr>
            <a:r>
              <a:rPr lang="en-US" dirty="0">
                <a:solidFill>
                  <a:srgbClr val="000090"/>
                </a:solidFill>
              </a:rPr>
              <a:t>n+1 is in max(O(n),O(1)) = O(n)</a:t>
            </a:r>
          </a:p>
          <a:p>
            <a:r>
              <a:rPr lang="en-US" i="1" dirty="0"/>
              <a:t>k</a:t>
            </a:r>
            <a:r>
              <a:rPr lang="en-US" dirty="0"/>
              <a:t>*f = O(f)</a:t>
            </a:r>
          </a:p>
          <a:p>
            <a:pPr marL="457200" lvl="1" indent="0">
              <a:buNone/>
            </a:pPr>
            <a:r>
              <a:rPr lang="en-US" dirty="0">
                <a:solidFill>
                  <a:srgbClr val="000090"/>
                </a:solidFill>
              </a:rPr>
              <a:t>4*n</a:t>
            </a:r>
            <a:r>
              <a:rPr lang="en-US" baseline="30000" dirty="0">
                <a:solidFill>
                  <a:srgbClr val="000090"/>
                </a:solidFill>
              </a:rPr>
              <a:t>3</a:t>
            </a:r>
            <a:r>
              <a:rPr lang="en-US" dirty="0">
                <a:solidFill>
                  <a:srgbClr val="000090"/>
                </a:solidFill>
              </a:rPr>
              <a:t> is in O(n</a:t>
            </a:r>
            <a:r>
              <a:rPr lang="en-US" baseline="30000" dirty="0">
                <a:solidFill>
                  <a:srgbClr val="000090"/>
                </a:solidFill>
              </a:rPr>
              <a:t>3</a:t>
            </a:r>
            <a:r>
              <a:rPr lang="en-US" dirty="0">
                <a:solidFill>
                  <a:srgbClr val="000090"/>
                </a:solidFill>
              </a:rPr>
              <a:t>)</a:t>
            </a:r>
          </a:p>
          <a:p>
            <a:r>
              <a:rPr lang="en-US" dirty="0"/>
              <a:t>O(</a:t>
            </a:r>
            <a:r>
              <a:rPr lang="en-US" dirty="0" err="1"/>
              <a:t>n</a:t>
            </a:r>
            <a:r>
              <a:rPr lang="en-US" baseline="30000" dirty="0" err="1"/>
              <a:t>A</a:t>
            </a:r>
            <a:r>
              <a:rPr lang="en-US" dirty="0"/>
              <a:t>) &lt; O(</a:t>
            </a:r>
            <a:r>
              <a:rPr lang="en-US" dirty="0" err="1"/>
              <a:t>n</a:t>
            </a:r>
            <a:r>
              <a:rPr lang="en-US" baseline="30000" dirty="0" err="1"/>
              <a:t>B</a:t>
            </a:r>
            <a:r>
              <a:rPr lang="en-US" dirty="0"/>
              <a:t>) if A &lt; B</a:t>
            </a:r>
          </a:p>
          <a:p>
            <a:pPr marL="457200" lvl="1" indent="0">
              <a:buNone/>
            </a:pPr>
            <a:r>
              <a:rPr lang="en-US" dirty="0">
                <a:solidFill>
                  <a:srgbClr val="000090"/>
                </a:solidFill>
              </a:rPr>
              <a:t>O(n</a:t>
            </a:r>
            <a:r>
              <a:rPr lang="en-US" baseline="30000" dirty="0">
                <a:solidFill>
                  <a:srgbClr val="000090"/>
                </a:solidFill>
              </a:rPr>
              <a:t>3</a:t>
            </a:r>
            <a:r>
              <a:rPr lang="en-US" dirty="0">
                <a:solidFill>
                  <a:srgbClr val="000090"/>
                </a:solidFill>
              </a:rPr>
              <a:t>) &lt; O(n</a:t>
            </a:r>
            <a:r>
              <a:rPr lang="en-US" baseline="30000" dirty="0">
                <a:solidFill>
                  <a:srgbClr val="000090"/>
                </a:solidFill>
              </a:rPr>
              <a:t>4</a:t>
            </a:r>
            <a:r>
              <a:rPr lang="en-US" dirty="0">
                <a:solidFill>
                  <a:srgbClr val="000090"/>
                </a:solidFill>
              </a:rPr>
              <a:t>)</a:t>
            </a:r>
          </a:p>
          <a:p>
            <a:r>
              <a:rPr lang="en-US" dirty="0"/>
              <a:t>O(polynomial) is in O(highest exponent term)</a:t>
            </a:r>
          </a:p>
          <a:p>
            <a:pPr marL="457200" lvl="1" indent="0">
              <a:buNone/>
            </a:pPr>
            <a:r>
              <a:rPr lang="en-US" dirty="0">
                <a:solidFill>
                  <a:srgbClr val="000090"/>
                </a:solidFill>
              </a:rPr>
              <a:t>5 n</a:t>
            </a:r>
            <a:r>
              <a:rPr lang="en-US" baseline="30000" dirty="0">
                <a:solidFill>
                  <a:srgbClr val="000090"/>
                </a:solidFill>
              </a:rPr>
              <a:t>4</a:t>
            </a:r>
            <a:r>
              <a:rPr lang="en-US" dirty="0">
                <a:solidFill>
                  <a:srgbClr val="000090"/>
                </a:solidFill>
              </a:rPr>
              <a:t> + 44 n</a:t>
            </a:r>
            <a:r>
              <a:rPr lang="en-US" baseline="30000" dirty="0">
                <a:solidFill>
                  <a:srgbClr val="000090"/>
                </a:solidFill>
              </a:rPr>
              <a:t>2 </a:t>
            </a:r>
            <a:r>
              <a:rPr lang="en-US" dirty="0">
                <a:solidFill>
                  <a:srgbClr val="000090"/>
                </a:solidFill>
              </a:rPr>
              <a:t>+ 55n + 12 is in O(n</a:t>
            </a:r>
            <a:r>
              <a:rPr lang="en-US" baseline="30000" dirty="0">
                <a:solidFill>
                  <a:srgbClr val="000090"/>
                </a:solidFill>
              </a:rPr>
              <a:t>4</a:t>
            </a:r>
            <a:r>
              <a:rPr lang="en-US" dirty="0">
                <a:solidFill>
                  <a:srgbClr val="000090"/>
                </a:solidFill>
              </a:rPr>
              <a:t>)</a:t>
            </a:r>
          </a:p>
        </p:txBody>
      </p:sp>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17</a:t>
            </a:fld>
            <a:endParaRPr lang="en-US"/>
          </a:p>
        </p:txBody>
      </p:sp>
    </p:spTree>
    <p:extLst>
      <p:ext uri="{BB962C8B-B14F-4D97-AF65-F5344CB8AC3E}">
        <p14:creationId xmlns:p14="http://schemas.microsoft.com/office/powerpoint/2010/main" val="3118594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Search</a:t>
            </a:r>
          </a:p>
        </p:txBody>
      </p:sp>
      <p:sp>
        <p:nvSpPr>
          <p:cNvPr id="3" name="Content Placeholder 2"/>
          <p:cNvSpPr>
            <a:spLocks noGrp="1"/>
          </p:cNvSpPr>
          <p:nvPr>
            <p:ph idx="1"/>
          </p:nvPr>
        </p:nvSpPr>
        <p:spPr>
          <a:xfrm>
            <a:off x="457200" y="1439208"/>
            <a:ext cx="8229600" cy="1708650"/>
          </a:xfrm>
        </p:spPr>
        <p:txBody>
          <a:bodyPr>
            <a:normAutofit/>
          </a:bodyPr>
          <a:lstStyle/>
          <a:p>
            <a:r>
              <a:rPr lang="en-US" dirty="0"/>
              <a:t>Searching an unordered array</a:t>
            </a:r>
          </a:p>
          <a:p>
            <a:pPr lvl="1"/>
            <a:r>
              <a:rPr lang="en-US" dirty="0"/>
              <a:t>How to find a target value?</a:t>
            </a:r>
          </a:p>
          <a:p>
            <a:pPr lvl="2"/>
            <a:r>
              <a:rPr lang="en-US" dirty="0"/>
              <a:t>check each element in sequence</a:t>
            </a:r>
          </a:p>
        </p:txBody>
      </p:sp>
      <p:graphicFrame>
        <p:nvGraphicFramePr>
          <p:cNvPr id="4" name="Table 3"/>
          <p:cNvGraphicFramePr>
            <a:graphicFrameLocks noGrp="1"/>
          </p:cNvGraphicFramePr>
          <p:nvPr>
            <p:extLst>
              <p:ext uri="{D42A27DB-BD31-4B8C-83A1-F6EECF244321}">
                <p14:modId xmlns:p14="http://schemas.microsoft.com/office/powerpoint/2010/main" val="1076191354"/>
              </p:ext>
            </p:extLst>
          </p:nvPr>
        </p:nvGraphicFramePr>
        <p:xfrm>
          <a:off x="1237834" y="3058418"/>
          <a:ext cx="6096000" cy="114766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573830">
                <a:tc>
                  <a:txBody>
                    <a:bodyPr/>
                    <a:lstStyle/>
                    <a:p>
                      <a:pPr algn="ctr"/>
                      <a:r>
                        <a:rPr lang="en-US" sz="2400" dirty="0"/>
                        <a:t>3</a:t>
                      </a:r>
                    </a:p>
                  </a:txBody>
                  <a:tcPr>
                    <a:solidFill>
                      <a:schemeClr val="tx2">
                        <a:lumMod val="20000"/>
                        <a:lumOff val="80000"/>
                      </a:schemeClr>
                    </a:solidFill>
                  </a:tcPr>
                </a:tc>
                <a:tc>
                  <a:txBody>
                    <a:bodyPr/>
                    <a:lstStyle/>
                    <a:p>
                      <a:pPr algn="ctr"/>
                      <a:r>
                        <a:rPr lang="en-US" sz="2400" dirty="0"/>
                        <a:t>5</a:t>
                      </a:r>
                    </a:p>
                  </a:txBody>
                  <a:tcPr>
                    <a:solidFill>
                      <a:schemeClr val="tx2">
                        <a:lumMod val="20000"/>
                        <a:lumOff val="80000"/>
                      </a:schemeClr>
                    </a:solidFill>
                  </a:tcPr>
                </a:tc>
                <a:tc>
                  <a:txBody>
                    <a:bodyPr/>
                    <a:lstStyle/>
                    <a:p>
                      <a:pPr algn="ctr"/>
                      <a:r>
                        <a:rPr lang="en-US" sz="2400" dirty="0"/>
                        <a:t>12</a:t>
                      </a:r>
                    </a:p>
                  </a:txBody>
                  <a:tcPr>
                    <a:solidFill>
                      <a:schemeClr val="tx2">
                        <a:lumMod val="20000"/>
                        <a:lumOff val="80000"/>
                      </a:schemeClr>
                    </a:solidFill>
                  </a:tcPr>
                </a:tc>
                <a:tc>
                  <a:txBody>
                    <a:bodyPr/>
                    <a:lstStyle/>
                    <a:p>
                      <a:pPr algn="ctr"/>
                      <a:r>
                        <a:rPr lang="en-US" sz="2400" dirty="0"/>
                        <a:t>2</a:t>
                      </a:r>
                    </a:p>
                  </a:txBody>
                  <a:tcPr>
                    <a:solidFill>
                      <a:schemeClr val="tx2">
                        <a:lumMod val="20000"/>
                        <a:lumOff val="80000"/>
                      </a:schemeClr>
                    </a:solidFill>
                  </a:tcPr>
                </a:tc>
                <a:tc>
                  <a:txBody>
                    <a:bodyPr/>
                    <a:lstStyle/>
                    <a:p>
                      <a:pPr algn="ctr"/>
                      <a:r>
                        <a:rPr lang="en-US" sz="2400" dirty="0"/>
                        <a:t>56</a:t>
                      </a:r>
                    </a:p>
                  </a:txBody>
                  <a:tcPr>
                    <a:solidFill>
                      <a:schemeClr val="tx2">
                        <a:lumMod val="20000"/>
                        <a:lumOff val="80000"/>
                      </a:schemeClr>
                    </a:solidFill>
                  </a:tcPr>
                </a:tc>
                <a:tc>
                  <a:txBody>
                    <a:bodyPr/>
                    <a:lstStyle/>
                    <a:p>
                      <a:pPr algn="ctr"/>
                      <a:r>
                        <a:rPr lang="en-US" sz="2400" dirty="0"/>
                        <a:t>32</a:t>
                      </a:r>
                    </a:p>
                  </a:txBody>
                  <a:tcPr>
                    <a:solidFill>
                      <a:schemeClr val="tx2">
                        <a:lumMod val="20000"/>
                        <a:lumOff val="80000"/>
                      </a:schemeClr>
                    </a:solidFill>
                  </a:tcPr>
                </a:tc>
                <a:tc>
                  <a:txBody>
                    <a:bodyPr/>
                    <a:lstStyle/>
                    <a:p>
                      <a:pPr algn="ctr"/>
                      <a:r>
                        <a:rPr lang="en-US" sz="2400" dirty="0"/>
                        <a:t>8</a:t>
                      </a:r>
                    </a:p>
                  </a:txBody>
                  <a:tcPr>
                    <a:solidFill>
                      <a:schemeClr val="tx2">
                        <a:lumMod val="20000"/>
                        <a:lumOff val="80000"/>
                      </a:schemeClr>
                    </a:solidFill>
                  </a:tcPr>
                </a:tc>
                <a:tc>
                  <a:txBody>
                    <a:bodyPr/>
                    <a:lstStyle/>
                    <a:p>
                      <a:pPr algn="ctr"/>
                      <a:r>
                        <a:rPr lang="en-US" sz="2400" dirty="0"/>
                        <a:t>14</a:t>
                      </a:r>
                    </a:p>
                  </a:txBody>
                  <a:tcPr>
                    <a:solidFill>
                      <a:schemeClr val="tx2">
                        <a:lumMod val="20000"/>
                        <a:lumOff val="80000"/>
                      </a:schemeClr>
                    </a:solidFill>
                  </a:tcPr>
                </a:tc>
                <a:tc>
                  <a:txBody>
                    <a:bodyPr/>
                    <a:lstStyle/>
                    <a:p>
                      <a:pPr algn="ctr"/>
                      <a:endParaRPr lang="en-US" sz="2400" dirty="0"/>
                    </a:p>
                  </a:txBody>
                  <a:tcPr>
                    <a:solidFill>
                      <a:schemeClr val="tx2">
                        <a:lumMod val="20000"/>
                        <a:lumOff val="80000"/>
                      </a:schemeClr>
                    </a:solidFill>
                  </a:tcPr>
                </a:tc>
                <a:tc>
                  <a:txBody>
                    <a:bodyPr/>
                    <a:lstStyle/>
                    <a:p>
                      <a:pPr algn="ctr"/>
                      <a:endParaRPr lang="en-US" sz="2400" dirty="0"/>
                    </a:p>
                  </a:txBody>
                  <a:tcPr>
                    <a:solidFill>
                      <a:schemeClr val="tx2">
                        <a:lumMod val="20000"/>
                        <a:lumOff val="80000"/>
                      </a:schemeClr>
                    </a:solidFill>
                  </a:tcPr>
                </a:tc>
                <a:extLst>
                  <a:ext uri="{0D108BD9-81ED-4DB2-BD59-A6C34878D82A}">
                    <a16:rowId xmlns:a16="http://schemas.microsoft.com/office/drawing/2014/main" val="10000"/>
                  </a:ext>
                </a:extLst>
              </a:tr>
              <a:tr h="573830">
                <a:tc>
                  <a:txBody>
                    <a:bodyPr/>
                    <a:lstStyle/>
                    <a:p>
                      <a:pPr algn="ctr"/>
                      <a:r>
                        <a:rPr lang="en-US" sz="2000" dirty="0">
                          <a:solidFill>
                            <a:schemeClr val="tx1">
                              <a:lumMod val="50000"/>
                              <a:lumOff val="50000"/>
                            </a:schemeClr>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TextBox 4"/>
          <p:cNvSpPr txBox="1"/>
          <p:nvPr/>
        </p:nvSpPr>
        <p:spPr>
          <a:xfrm>
            <a:off x="7352163" y="3558880"/>
            <a:ext cx="1452445" cy="400110"/>
          </a:xfrm>
          <a:prstGeom prst="rect">
            <a:avLst/>
          </a:prstGeom>
          <a:noFill/>
        </p:spPr>
        <p:txBody>
          <a:bodyPr wrap="square" rtlCol="0">
            <a:spAutoFit/>
          </a:bodyPr>
          <a:lstStyle/>
          <a:p>
            <a:r>
              <a:rPr lang="en-US" sz="2000" dirty="0">
                <a:solidFill>
                  <a:schemeClr val="tx1">
                    <a:lumMod val="50000"/>
                    <a:lumOff val="50000"/>
                  </a:schemeClr>
                </a:solidFill>
              </a:rPr>
              <a:t>Array index</a:t>
            </a:r>
          </a:p>
        </p:txBody>
      </p:sp>
      <p:sp>
        <p:nvSpPr>
          <p:cNvPr id="6" name="TextBox 5"/>
          <p:cNvSpPr txBox="1"/>
          <p:nvPr/>
        </p:nvSpPr>
        <p:spPr>
          <a:xfrm>
            <a:off x="674593" y="4129102"/>
            <a:ext cx="7110765" cy="2308324"/>
          </a:xfrm>
          <a:prstGeom prst="rect">
            <a:avLst/>
          </a:prstGeom>
          <a:noFill/>
        </p:spPr>
        <p:txBody>
          <a:bodyPr wrap="none" rtlCol="0">
            <a:spAutoFit/>
          </a:bodyPr>
          <a:lstStyle/>
          <a:p>
            <a:r>
              <a:rPr lang="en-US" dirty="0">
                <a:solidFill>
                  <a:schemeClr val="tx2">
                    <a:lumMod val="75000"/>
                  </a:schemeClr>
                </a:solidFill>
                <a:latin typeface="Courier"/>
                <a:cs typeface="Courier"/>
              </a:rPr>
              <a:t>void </a:t>
            </a:r>
            <a:r>
              <a:rPr lang="en-US" dirty="0" err="1">
                <a:solidFill>
                  <a:schemeClr val="tx2">
                    <a:lumMod val="75000"/>
                  </a:schemeClr>
                </a:solidFill>
                <a:latin typeface="Courier"/>
                <a:cs typeface="Courier"/>
              </a:rPr>
              <a:t>SequencialSearch</a:t>
            </a:r>
            <a:r>
              <a:rPr lang="en-US" dirty="0">
                <a:solidFill>
                  <a:schemeClr val="tx2">
                    <a:lumMod val="75000"/>
                  </a:schemeClr>
                </a:solidFill>
                <a:latin typeface="Courier"/>
                <a:cs typeface="Courier"/>
              </a:rPr>
              <a:t> (</a:t>
            </a:r>
            <a:r>
              <a:rPr lang="en-US" dirty="0" err="1">
                <a:solidFill>
                  <a:schemeClr val="tx2">
                    <a:lumMod val="75000"/>
                  </a:schemeClr>
                </a:solidFill>
                <a:latin typeface="Courier"/>
                <a:cs typeface="Courier"/>
              </a:rPr>
              <a:t>int</a:t>
            </a:r>
            <a:r>
              <a:rPr lang="en-US" dirty="0">
                <a:solidFill>
                  <a:schemeClr val="tx2">
                    <a:lumMod val="75000"/>
                  </a:schemeClr>
                </a:solidFill>
                <a:latin typeface="Courier"/>
                <a:cs typeface="Courier"/>
              </a:rPr>
              <a:t>[] array, </a:t>
            </a:r>
            <a:r>
              <a:rPr lang="en-US" dirty="0" err="1">
                <a:solidFill>
                  <a:schemeClr val="tx2">
                    <a:lumMod val="75000"/>
                  </a:schemeClr>
                </a:solidFill>
                <a:latin typeface="Courier"/>
                <a:cs typeface="Courier"/>
              </a:rPr>
              <a:t>int</a:t>
            </a:r>
            <a:r>
              <a:rPr lang="en-US" dirty="0">
                <a:solidFill>
                  <a:schemeClr val="tx2">
                    <a:lumMod val="75000"/>
                  </a:schemeClr>
                </a:solidFill>
                <a:latin typeface="Courier"/>
                <a:cs typeface="Courier"/>
              </a:rPr>
              <a:t> target) {</a:t>
            </a:r>
          </a:p>
          <a:p>
            <a:r>
              <a:rPr lang="en-US" dirty="0">
                <a:solidFill>
                  <a:schemeClr val="tx2">
                    <a:lumMod val="75000"/>
                  </a:schemeClr>
                </a:solidFill>
                <a:latin typeface="Courier"/>
                <a:cs typeface="Courier"/>
              </a:rPr>
              <a:t>	for (</a:t>
            </a:r>
            <a:r>
              <a:rPr lang="en-US" dirty="0" err="1">
                <a:solidFill>
                  <a:schemeClr val="tx2">
                    <a:lumMod val="75000"/>
                  </a:schemeClr>
                </a:solidFill>
                <a:latin typeface="Courier"/>
                <a:cs typeface="Courier"/>
              </a:rPr>
              <a:t>int</a:t>
            </a:r>
            <a:r>
              <a:rPr lang="en-US" dirty="0">
                <a:solidFill>
                  <a:schemeClr val="tx2">
                    <a:lumMod val="75000"/>
                  </a:schemeClr>
                </a:solidFill>
                <a:latin typeface="Courier"/>
                <a:cs typeface="Courier"/>
              </a:rPr>
              <a:t> </a:t>
            </a:r>
            <a:r>
              <a:rPr lang="en-US" dirty="0" err="1">
                <a:solidFill>
                  <a:schemeClr val="tx2">
                    <a:lumMod val="75000"/>
                  </a:schemeClr>
                </a:solidFill>
                <a:latin typeface="Courier"/>
                <a:cs typeface="Courier"/>
              </a:rPr>
              <a:t>i</a:t>
            </a:r>
            <a:r>
              <a:rPr lang="en-US" dirty="0">
                <a:solidFill>
                  <a:schemeClr val="tx2">
                    <a:lumMod val="75000"/>
                  </a:schemeClr>
                </a:solidFill>
                <a:latin typeface="Courier"/>
                <a:cs typeface="Courier"/>
              </a:rPr>
              <a:t> = 0; </a:t>
            </a:r>
            <a:r>
              <a:rPr lang="en-US" dirty="0" err="1">
                <a:solidFill>
                  <a:schemeClr val="tx2">
                    <a:lumMod val="75000"/>
                  </a:schemeClr>
                </a:solidFill>
                <a:latin typeface="Courier"/>
                <a:cs typeface="Courier"/>
              </a:rPr>
              <a:t>i</a:t>
            </a:r>
            <a:r>
              <a:rPr lang="en-US" dirty="0">
                <a:solidFill>
                  <a:schemeClr val="tx2">
                    <a:lumMod val="75000"/>
                  </a:schemeClr>
                </a:solidFill>
                <a:latin typeface="Courier"/>
                <a:cs typeface="Courier"/>
              </a:rPr>
              <a:t> &lt; </a:t>
            </a:r>
            <a:r>
              <a:rPr lang="en-US" dirty="0" err="1">
                <a:solidFill>
                  <a:schemeClr val="tx2">
                    <a:lumMod val="75000"/>
                  </a:schemeClr>
                </a:solidFill>
                <a:latin typeface="Courier"/>
                <a:cs typeface="Courier"/>
              </a:rPr>
              <a:t>array.length</a:t>
            </a:r>
            <a:r>
              <a:rPr lang="en-US" dirty="0">
                <a:solidFill>
                  <a:schemeClr val="tx2">
                    <a:lumMod val="75000"/>
                  </a:schemeClr>
                </a:solidFill>
                <a:latin typeface="Courier"/>
                <a:cs typeface="Courier"/>
              </a:rPr>
              <a:t>; </a:t>
            </a:r>
            <a:r>
              <a:rPr lang="en-US" dirty="0" err="1">
                <a:solidFill>
                  <a:schemeClr val="tx2">
                    <a:lumMod val="75000"/>
                  </a:schemeClr>
                </a:solidFill>
                <a:latin typeface="Courier"/>
                <a:cs typeface="Courier"/>
              </a:rPr>
              <a:t>i</a:t>
            </a:r>
            <a:r>
              <a:rPr lang="en-US" dirty="0">
                <a:solidFill>
                  <a:schemeClr val="tx2">
                    <a:lumMod val="75000"/>
                  </a:schemeClr>
                </a:solidFill>
                <a:latin typeface="Courier"/>
                <a:cs typeface="Courier"/>
              </a:rPr>
              <a:t>++) {</a:t>
            </a:r>
          </a:p>
          <a:p>
            <a:r>
              <a:rPr lang="en-US" dirty="0">
                <a:solidFill>
                  <a:schemeClr val="tx2">
                    <a:lumMod val="75000"/>
                  </a:schemeClr>
                </a:solidFill>
                <a:latin typeface="Courier"/>
                <a:cs typeface="Courier"/>
              </a:rPr>
              <a:t>		if (array[</a:t>
            </a:r>
            <a:r>
              <a:rPr lang="en-US" dirty="0" err="1">
                <a:solidFill>
                  <a:schemeClr val="tx2">
                    <a:lumMod val="75000"/>
                  </a:schemeClr>
                </a:solidFill>
                <a:latin typeface="Courier"/>
                <a:cs typeface="Courier"/>
              </a:rPr>
              <a:t>i</a:t>
            </a:r>
            <a:r>
              <a:rPr lang="en-US" dirty="0">
                <a:solidFill>
                  <a:schemeClr val="tx2">
                    <a:lumMod val="75000"/>
                  </a:schemeClr>
                </a:solidFill>
                <a:latin typeface="Courier"/>
                <a:cs typeface="Courier"/>
              </a:rPr>
              <a:t>] == target) {</a:t>
            </a:r>
          </a:p>
          <a:p>
            <a:r>
              <a:rPr lang="en-US" dirty="0">
                <a:solidFill>
                  <a:schemeClr val="tx2">
                    <a:lumMod val="75000"/>
                  </a:schemeClr>
                </a:solidFill>
                <a:latin typeface="Courier"/>
                <a:cs typeface="Courier"/>
              </a:rPr>
              <a:t>			return </a:t>
            </a:r>
            <a:r>
              <a:rPr lang="en-US" dirty="0" err="1">
                <a:solidFill>
                  <a:schemeClr val="tx2">
                    <a:lumMod val="75000"/>
                  </a:schemeClr>
                </a:solidFill>
                <a:latin typeface="Courier"/>
                <a:cs typeface="Courier"/>
              </a:rPr>
              <a:t>i</a:t>
            </a:r>
            <a:r>
              <a:rPr lang="en-US" dirty="0">
                <a:solidFill>
                  <a:schemeClr val="tx2">
                    <a:lumMod val="75000"/>
                  </a:schemeClr>
                </a:solidFill>
                <a:latin typeface="Courier"/>
                <a:cs typeface="Courier"/>
              </a:rPr>
              <a:t>;</a:t>
            </a:r>
          </a:p>
          <a:p>
            <a:r>
              <a:rPr lang="en-US" dirty="0">
                <a:solidFill>
                  <a:schemeClr val="tx2">
                    <a:lumMod val="75000"/>
                  </a:schemeClr>
                </a:solidFill>
                <a:latin typeface="Courier"/>
                <a:cs typeface="Courier"/>
              </a:rPr>
              <a:t>		}</a:t>
            </a:r>
          </a:p>
          <a:p>
            <a:r>
              <a:rPr lang="en-US" dirty="0">
                <a:solidFill>
                  <a:schemeClr val="tx2">
                    <a:lumMod val="75000"/>
                  </a:schemeClr>
                </a:solidFill>
                <a:latin typeface="Courier"/>
                <a:cs typeface="Courier"/>
              </a:rPr>
              <a:t>	}</a:t>
            </a:r>
          </a:p>
          <a:p>
            <a:r>
              <a:rPr lang="en-US" dirty="0">
                <a:solidFill>
                  <a:schemeClr val="tx2">
                    <a:lumMod val="75000"/>
                  </a:schemeClr>
                </a:solidFill>
                <a:latin typeface="Courier"/>
                <a:cs typeface="Courier"/>
              </a:rPr>
              <a:t>	return -1;</a:t>
            </a:r>
          </a:p>
          <a:p>
            <a:r>
              <a:rPr lang="en-US" dirty="0">
                <a:solidFill>
                  <a:schemeClr val="tx2">
                    <a:lumMod val="75000"/>
                  </a:schemeClr>
                </a:solidFill>
                <a:latin typeface="Courier"/>
                <a:cs typeface="Courier"/>
              </a:rPr>
              <a:t>}</a:t>
            </a:r>
          </a:p>
        </p:txBody>
      </p:sp>
      <p:sp>
        <p:nvSpPr>
          <p:cNvPr id="7" name="Footer Placeholder 6"/>
          <p:cNvSpPr>
            <a:spLocks noGrp="1"/>
          </p:cNvSpPr>
          <p:nvPr>
            <p:ph type="ftr" sz="quarter" idx="11"/>
          </p:nvPr>
        </p:nvSpPr>
        <p:spPr/>
        <p:txBody>
          <a:bodyPr/>
          <a:lstStyle/>
          <a:p>
            <a:r>
              <a:rPr lang="en-US"/>
              <a:t>Rutgers CS111 - Ana Paula Centeno</a:t>
            </a:r>
          </a:p>
        </p:txBody>
      </p:sp>
      <p:sp>
        <p:nvSpPr>
          <p:cNvPr id="8" name="Slide Number Placeholder 7"/>
          <p:cNvSpPr>
            <a:spLocks noGrp="1"/>
          </p:cNvSpPr>
          <p:nvPr>
            <p:ph type="sldNum" sz="quarter" idx="12"/>
          </p:nvPr>
        </p:nvSpPr>
        <p:spPr/>
        <p:txBody>
          <a:bodyPr/>
          <a:lstStyle/>
          <a:p>
            <a:fld id="{A4EAD70E-8058-2045-8876-F3F18BAC1751}" type="slidenum">
              <a:rPr lang="en-US" smtClean="0"/>
              <a:t>18</a:t>
            </a:fld>
            <a:endParaRPr lang="en-US"/>
          </a:p>
        </p:txBody>
      </p:sp>
      <p:sp>
        <p:nvSpPr>
          <p:cNvPr id="9" name="Line Callout 1 8"/>
          <p:cNvSpPr/>
          <p:nvPr/>
        </p:nvSpPr>
        <p:spPr>
          <a:xfrm>
            <a:off x="5754818" y="5049348"/>
            <a:ext cx="2039465" cy="683786"/>
          </a:xfrm>
          <a:prstGeom prst="borderCallout1">
            <a:avLst>
              <a:gd name="adj1" fmla="val 52246"/>
              <a:gd name="adj2" fmla="val -3596"/>
              <a:gd name="adj3" fmla="val -2908"/>
              <a:gd name="adj4" fmla="val -60072"/>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Algorithm Basic </a:t>
            </a:r>
          </a:p>
          <a:p>
            <a:pPr algn="ctr"/>
            <a:r>
              <a:rPr lang="en-US" dirty="0" err="1">
                <a:solidFill>
                  <a:srgbClr val="000000"/>
                </a:solidFill>
              </a:rPr>
              <a:t>Operaton</a:t>
            </a:r>
            <a:endParaRPr lang="en-US" dirty="0">
              <a:solidFill>
                <a:srgbClr val="000000"/>
              </a:solidFill>
            </a:endParaRPr>
          </a:p>
        </p:txBody>
      </p:sp>
    </p:spTree>
    <p:extLst>
      <p:ext uri="{BB962C8B-B14F-4D97-AF65-F5344CB8AC3E}">
        <p14:creationId xmlns:p14="http://schemas.microsoft.com/office/powerpoint/2010/main" val="79891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Sequential Search: Worst case for success </a:t>
            </a:r>
          </a:p>
        </p:txBody>
      </p:sp>
      <p:sp>
        <p:nvSpPr>
          <p:cNvPr id="3" name="Content Placeholder 2"/>
          <p:cNvSpPr>
            <a:spLocks noGrp="1"/>
          </p:cNvSpPr>
          <p:nvPr>
            <p:ph idx="1"/>
          </p:nvPr>
        </p:nvSpPr>
        <p:spPr/>
        <p:txBody>
          <a:bodyPr/>
          <a:lstStyle/>
          <a:p>
            <a:pPr marL="0" indent="0">
              <a:buNone/>
            </a:pPr>
            <a:r>
              <a:rPr lang="en-US" dirty="0"/>
              <a:t>Simplify the running time function to get the order of growth</a:t>
            </a:r>
          </a:p>
          <a:p>
            <a:pPr marL="0" indent="0">
              <a:buNone/>
            </a:pPr>
            <a:r>
              <a:rPr lang="en-US" dirty="0">
                <a:solidFill>
                  <a:srgbClr val="0000FF"/>
                </a:solidFill>
              </a:rPr>
              <a:t>f(n) = 3n - 1</a:t>
            </a:r>
          </a:p>
          <a:p>
            <a:pPr lvl="1"/>
            <a:r>
              <a:rPr lang="en-US" dirty="0"/>
              <a:t>drop constants and keep only the fastest growing term</a:t>
            </a:r>
          </a:p>
          <a:p>
            <a:pPr marL="0" indent="0">
              <a:buNone/>
            </a:pPr>
            <a:r>
              <a:rPr lang="en-US" dirty="0">
                <a:solidFill>
                  <a:srgbClr val="0000FF"/>
                </a:solidFill>
              </a:rPr>
              <a:t>f(n) = n</a:t>
            </a:r>
          </a:p>
          <a:p>
            <a:pPr marL="0" indent="0">
              <a:buNone/>
            </a:pPr>
            <a:r>
              <a:rPr lang="en-US" dirty="0"/>
              <a:t>	- the order of growth is linear, therefore sequential search </a:t>
            </a:r>
            <a:r>
              <a:rPr lang="en-US" dirty="0">
                <a:solidFill>
                  <a:srgbClr val="0000FF"/>
                </a:solidFill>
              </a:rPr>
              <a:t>is O(n)</a:t>
            </a:r>
          </a:p>
          <a:p>
            <a:pPr marL="0" indent="0">
              <a:buNone/>
            </a:pPr>
            <a:endParaRPr lang="en-US" dirty="0"/>
          </a:p>
        </p:txBody>
      </p:sp>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19</a:t>
            </a:fld>
            <a:endParaRPr lang="en-US"/>
          </a:p>
        </p:txBody>
      </p:sp>
    </p:spTree>
    <p:extLst>
      <p:ext uri="{BB962C8B-B14F-4D97-AF65-F5344CB8AC3E}">
        <p14:creationId xmlns:p14="http://schemas.microsoft.com/office/powerpoint/2010/main" val="1381267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Compare Algorithms?</a:t>
            </a:r>
          </a:p>
        </p:txBody>
      </p:sp>
      <p:sp>
        <p:nvSpPr>
          <p:cNvPr id="3" name="Content Placeholder 2"/>
          <p:cNvSpPr>
            <a:spLocks noGrp="1"/>
          </p:cNvSpPr>
          <p:nvPr>
            <p:ph idx="1"/>
          </p:nvPr>
        </p:nvSpPr>
        <p:spPr/>
        <p:txBody>
          <a:bodyPr/>
          <a:lstStyle/>
          <a:p>
            <a:r>
              <a:rPr lang="en-US" dirty="0"/>
              <a:t>There are a plethora of algorithms to perform the same task. Which one to choose?</a:t>
            </a:r>
          </a:p>
          <a:p>
            <a:pPr lvl="1"/>
            <a:r>
              <a:rPr lang="en-US" dirty="0"/>
              <a:t>The one that runs faster?</a:t>
            </a:r>
          </a:p>
          <a:p>
            <a:pPr lvl="1"/>
            <a:r>
              <a:rPr lang="en-US" dirty="0"/>
              <a:t>The one that requires less space?</a:t>
            </a:r>
          </a:p>
          <a:p>
            <a:pPr lvl="1"/>
            <a:endParaRPr lang="en-US" sz="1800" dirty="0"/>
          </a:p>
          <a:p>
            <a:r>
              <a:rPr lang="en-US" dirty="0">
                <a:solidFill>
                  <a:srgbClr val="0000FF"/>
                </a:solidFill>
              </a:rPr>
              <a:t>How to know which algorithm performs better, meaning more efficient?</a:t>
            </a:r>
          </a:p>
          <a:p>
            <a:pPr lvl="1"/>
            <a:endParaRPr lang="en-US" dirty="0"/>
          </a:p>
        </p:txBody>
      </p:sp>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2</a:t>
            </a:fld>
            <a:endParaRPr lang="en-US"/>
          </a:p>
        </p:txBody>
      </p:sp>
    </p:spTree>
    <p:extLst>
      <p:ext uri="{BB962C8B-B14F-4D97-AF65-F5344CB8AC3E}">
        <p14:creationId xmlns:p14="http://schemas.microsoft.com/office/powerpoint/2010/main" val="259523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err="1"/>
              <a:t>vs</a:t>
            </a:r>
            <a:r>
              <a:rPr lang="en-US" dirty="0"/>
              <a:t> Program</a:t>
            </a:r>
          </a:p>
        </p:txBody>
      </p:sp>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20</a:t>
            </a:fld>
            <a:endParaRPr lang="en-US"/>
          </a:p>
        </p:txBody>
      </p:sp>
      <p:sp>
        <p:nvSpPr>
          <p:cNvPr id="6" name="TextBox 5"/>
          <p:cNvSpPr txBox="1"/>
          <p:nvPr/>
        </p:nvSpPr>
        <p:spPr>
          <a:xfrm>
            <a:off x="528743" y="1484292"/>
            <a:ext cx="8158057" cy="4708981"/>
          </a:xfrm>
          <a:prstGeom prst="rect">
            <a:avLst/>
          </a:prstGeom>
          <a:noFill/>
        </p:spPr>
        <p:txBody>
          <a:bodyPr wrap="square" rtlCol="0">
            <a:spAutoFit/>
          </a:bodyPr>
          <a:lstStyle/>
          <a:p>
            <a:r>
              <a:rPr lang="en-US" sz="2000" dirty="0"/>
              <a:t>More often than not, we will need to analyze the running time of an algorithm BEFORE we even implement it (we may need to explore choices, analyze each, pick best, THEN implement)</a:t>
            </a:r>
          </a:p>
          <a:p>
            <a:endParaRPr lang="en-US" sz="2000" dirty="0"/>
          </a:p>
          <a:p>
            <a:r>
              <a:rPr lang="en-US" sz="2000" dirty="0"/>
              <a:t>Which means we will count ONLY operations that are characteristic of the algorithm (looping mechanism is implementation specific)  </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solidFill>
                  <a:srgbClr val="800000"/>
                </a:solidFill>
              </a:rPr>
              <a:t>Ignoring looping mechanism does NOT change the Big O </a:t>
            </a:r>
            <a:r>
              <a:rPr lang="en-US" sz="2000" dirty="0"/>
              <a:t>(stands to reason because looping mechanism is just supporting scaffolding to execute the algorithm, so it cannot supersede the algorithm’s running time.) </a:t>
            </a:r>
          </a:p>
        </p:txBody>
      </p:sp>
      <p:graphicFrame>
        <p:nvGraphicFramePr>
          <p:cNvPr id="8" name="Table 7"/>
          <p:cNvGraphicFramePr>
            <a:graphicFrameLocks noGrp="1"/>
          </p:cNvGraphicFramePr>
          <p:nvPr>
            <p:extLst>
              <p:ext uri="{D42A27DB-BD31-4B8C-83A1-F6EECF244321}">
                <p14:modId xmlns:p14="http://schemas.microsoft.com/office/powerpoint/2010/main" val="155726664"/>
              </p:ext>
            </p:extLst>
          </p:nvPr>
        </p:nvGraphicFramePr>
        <p:xfrm>
          <a:off x="1012666" y="3627941"/>
          <a:ext cx="6607338" cy="1381760"/>
        </p:xfrm>
        <a:graphic>
          <a:graphicData uri="http://schemas.openxmlformats.org/drawingml/2006/table">
            <a:tbl>
              <a:tblPr firstRow="1" bandRow="1">
                <a:tableStyleId>{5C22544A-7EE6-4342-B048-85BDC9FD1C3A}</a:tableStyleId>
              </a:tblPr>
              <a:tblGrid>
                <a:gridCol w="2780532">
                  <a:extLst>
                    <a:ext uri="{9D8B030D-6E8A-4147-A177-3AD203B41FA5}">
                      <a16:colId xmlns:a16="http://schemas.microsoft.com/office/drawing/2014/main" val="20000"/>
                    </a:ext>
                  </a:extLst>
                </a:gridCol>
                <a:gridCol w="2540238">
                  <a:extLst>
                    <a:ext uri="{9D8B030D-6E8A-4147-A177-3AD203B41FA5}">
                      <a16:colId xmlns:a16="http://schemas.microsoft.com/office/drawing/2014/main" val="20001"/>
                    </a:ext>
                  </a:extLst>
                </a:gridCol>
                <a:gridCol w="1286568">
                  <a:extLst>
                    <a:ext uri="{9D8B030D-6E8A-4147-A177-3AD203B41FA5}">
                      <a16:colId xmlns:a16="http://schemas.microsoft.com/office/drawing/2014/main" val="20002"/>
                    </a:ext>
                  </a:extLst>
                </a:gridCol>
              </a:tblGrid>
              <a:tr h="370840">
                <a:tc>
                  <a:txBody>
                    <a:bodyPr/>
                    <a:lstStyle/>
                    <a:p>
                      <a:r>
                        <a:rPr lang="en-US" dirty="0"/>
                        <a:t>Sequential</a:t>
                      </a:r>
                      <a:r>
                        <a:rPr lang="en-US" baseline="0" dirty="0"/>
                        <a:t> Search</a:t>
                      </a:r>
                      <a:endParaRPr lang="en-US" dirty="0"/>
                    </a:p>
                  </a:txBody>
                  <a:tcPr/>
                </a:tc>
                <a:tc>
                  <a:txBody>
                    <a:bodyPr/>
                    <a:lstStyle/>
                    <a:p>
                      <a:r>
                        <a:rPr lang="en-US" dirty="0"/>
                        <a:t>Running Time Units</a:t>
                      </a:r>
                    </a:p>
                  </a:txBody>
                  <a:tcPr/>
                </a:tc>
                <a:tc>
                  <a:txBody>
                    <a:bodyPr/>
                    <a:lstStyle/>
                    <a:p>
                      <a:r>
                        <a:rPr lang="en-US" dirty="0"/>
                        <a:t>Big Oh</a:t>
                      </a:r>
                    </a:p>
                  </a:txBody>
                  <a:tcPr/>
                </a:tc>
                <a:extLst>
                  <a:ext uri="{0D108BD9-81ED-4DB2-BD59-A6C34878D82A}">
                    <a16:rowId xmlns:a16="http://schemas.microsoft.com/office/drawing/2014/main" val="10000"/>
                  </a:ext>
                </a:extLst>
              </a:tr>
              <a:tr h="370840">
                <a:tc>
                  <a:txBody>
                    <a:bodyPr/>
                    <a:lstStyle/>
                    <a:p>
                      <a:r>
                        <a:rPr lang="en-US" dirty="0"/>
                        <a:t>Looping mechanism + Algorithm</a:t>
                      </a:r>
                    </a:p>
                  </a:txBody>
                  <a:tcPr/>
                </a:tc>
                <a:tc>
                  <a:txBody>
                    <a:bodyPr/>
                    <a:lstStyle/>
                    <a:p>
                      <a:r>
                        <a:rPr lang="en-US" dirty="0"/>
                        <a:t>3n-1</a:t>
                      </a:r>
                    </a:p>
                  </a:txBody>
                  <a:tcPr/>
                </a:tc>
                <a:tc>
                  <a:txBody>
                    <a:bodyPr/>
                    <a:lstStyle/>
                    <a:p>
                      <a:r>
                        <a:rPr lang="en-US" dirty="0"/>
                        <a:t>O(n)</a:t>
                      </a:r>
                    </a:p>
                  </a:txBody>
                  <a:tcPr/>
                </a:tc>
                <a:extLst>
                  <a:ext uri="{0D108BD9-81ED-4DB2-BD59-A6C34878D82A}">
                    <a16:rowId xmlns:a16="http://schemas.microsoft.com/office/drawing/2014/main" val="10001"/>
                  </a:ext>
                </a:extLst>
              </a:tr>
              <a:tr h="370840">
                <a:tc>
                  <a:txBody>
                    <a:bodyPr/>
                    <a:lstStyle/>
                    <a:p>
                      <a:r>
                        <a:rPr lang="en-US" dirty="0"/>
                        <a:t>Algorithm</a:t>
                      </a:r>
                    </a:p>
                  </a:txBody>
                  <a:tcPr/>
                </a:tc>
                <a:tc>
                  <a:txBody>
                    <a:bodyPr/>
                    <a:lstStyle/>
                    <a:p>
                      <a:r>
                        <a:rPr lang="en-US" dirty="0"/>
                        <a:t>n</a:t>
                      </a:r>
                    </a:p>
                  </a:txBody>
                  <a:tcPr/>
                </a:tc>
                <a:tc>
                  <a:txBody>
                    <a:bodyPr/>
                    <a:lstStyle/>
                    <a:p>
                      <a:r>
                        <a:rPr lang="en-US" dirty="0"/>
                        <a:t>O(n)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5067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3" name="Content Placeholder 2"/>
          <p:cNvSpPr>
            <a:spLocks noGrp="1"/>
          </p:cNvSpPr>
          <p:nvPr>
            <p:ph idx="1"/>
          </p:nvPr>
        </p:nvSpPr>
        <p:spPr>
          <a:xfrm>
            <a:off x="457200" y="1439207"/>
            <a:ext cx="8686800" cy="4917143"/>
          </a:xfrm>
        </p:spPr>
        <p:txBody>
          <a:bodyPr>
            <a:normAutofit/>
          </a:bodyPr>
          <a:lstStyle/>
          <a:p>
            <a:r>
              <a:rPr lang="en-US" dirty="0"/>
              <a:t>Searching an ordered array</a:t>
            </a:r>
          </a:p>
          <a:p>
            <a:pPr lvl="1"/>
            <a:r>
              <a:rPr lang="en-US" dirty="0"/>
              <a:t>How to find a target value?</a:t>
            </a:r>
          </a:p>
          <a:p>
            <a:pPr lvl="2"/>
            <a:r>
              <a:rPr lang="en-US" dirty="0"/>
              <a:t>one test can rule out a whole region of the array</a:t>
            </a:r>
          </a:p>
          <a:p>
            <a:pPr lvl="2"/>
            <a:endParaRPr lang="en-US" dirty="0"/>
          </a:p>
          <a:p>
            <a:pPr lvl="2"/>
            <a:endParaRPr lang="en-US" dirty="0"/>
          </a:p>
          <a:p>
            <a:pPr lvl="2"/>
            <a:endParaRPr lang="en-US" dirty="0"/>
          </a:p>
          <a:p>
            <a:pPr lvl="2"/>
            <a:endParaRPr lang="en-US" dirty="0"/>
          </a:p>
          <a:p>
            <a:pPr lvl="2"/>
            <a:endParaRPr lang="en-US" dirty="0"/>
          </a:p>
          <a:p>
            <a:pPr lvl="2"/>
            <a:r>
              <a:rPr lang="en-US" dirty="0"/>
              <a:t>How to find the middle point of the array?</a:t>
            </a:r>
          </a:p>
          <a:p>
            <a:pPr marL="1371600" lvl="3" indent="0">
              <a:buNone/>
            </a:pPr>
            <a:r>
              <a:rPr lang="en-US" dirty="0"/>
              <a:t>middle = (left + right) / 2  (integer division)</a:t>
            </a:r>
          </a:p>
        </p:txBody>
      </p:sp>
      <p:graphicFrame>
        <p:nvGraphicFramePr>
          <p:cNvPr id="4" name="Table 3"/>
          <p:cNvGraphicFramePr>
            <a:graphicFrameLocks noGrp="1"/>
          </p:cNvGraphicFramePr>
          <p:nvPr>
            <p:extLst>
              <p:ext uri="{D42A27DB-BD31-4B8C-83A1-F6EECF244321}">
                <p14:modId xmlns:p14="http://schemas.microsoft.com/office/powerpoint/2010/main" val="1123292037"/>
              </p:ext>
            </p:extLst>
          </p:nvPr>
        </p:nvGraphicFramePr>
        <p:xfrm>
          <a:off x="1237834" y="3272871"/>
          <a:ext cx="5978248" cy="114766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491848">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573830">
                <a:tc>
                  <a:txBody>
                    <a:bodyPr/>
                    <a:lstStyle/>
                    <a:p>
                      <a:pPr algn="ctr"/>
                      <a:r>
                        <a:rPr lang="en-US" sz="2400" dirty="0"/>
                        <a:t>3</a:t>
                      </a:r>
                    </a:p>
                  </a:txBody>
                  <a:tcPr>
                    <a:solidFill>
                      <a:schemeClr val="tx2">
                        <a:lumMod val="20000"/>
                        <a:lumOff val="80000"/>
                      </a:schemeClr>
                    </a:solidFill>
                  </a:tcPr>
                </a:tc>
                <a:tc>
                  <a:txBody>
                    <a:bodyPr/>
                    <a:lstStyle/>
                    <a:p>
                      <a:pPr algn="ctr"/>
                      <a:r>
                        <a:rPr lang="en-US" sz="2400" dirty="0"/>
                        <a:t>5</a:t>
                      </a:r>
                    </a:p>
                  </a:txBody>
                  <a:tcPr>
                    <a:solidFill>
                      <a:schemeClr val="tx2">
                        <a:lumMod val="20000"/>
                        <a:lumOff val="80000"/>
                      </a:schemeClr>
                    </a:solidFill>
                  </a:tcPr>
                </a:tc>
                <a:tc>
                  <a:txBody>
                    <a:bodyPr/>
                    <a:lstStyle/>
                    <a:p>
                      <a:pPr algn="ctr"/>
                      <a:r>
                        <a:rPr lang="en-US" sz="2400" dirty="0"/>
                        <a:t>12</a:t>
                      </a:r>
                    </a:p>
                  </a:txBody>
                  <a:tcPr>
                    <a:solidFill>
                      <a:schemeClr val="tx2">
                        <a:lumMod val="20000"/>
                        <a:lumOff val="80000"/>
                      </a:schemeClr>
                    </a:solidFill>
                  </a:tcPr>
                </a:tc>
                <a:tc>
                  <a:txBody>
                    <a:bodyPr/>
                    <a:lstStyle/>
                    <a:p>
                      <a:pPr algn="ctr"/>
                      <a:r>
                        <a:rPr lang="en-US" sz="2400" dirty="0"/>
                        <a:t>22</a:t>
                      </a:r>
                    </a:p>
                  </a:txBody>
                  <a:tcPr>
                    <a:solidFill>
                      <a:schemeClr val="tx2">
                        <a:lumMod val="20000"/>
                        <a:lumOff val="80000"/>
                      </a:schemeClr>
                    </a:solidFill>
                  </a:tcPr>
                </a:tc>
                <a:tc>
                  <a:txBody>
                    <a:bodyPr/>
                    <a:lstStyle/>
                    <a:p>
                      <a:pPr algn="ctr"/>
                      <a:r>
                        <a:rPr lang="en-US" sz="2400" dirty="0"/>
                        <a:t>56</a:t>
                      </a:r>
                    </a:p>
                  </a:txBody>
                  <a:tcPr>
                    <a:solidFill>
                      <a:schemeClr val="tx2">
                        <a:lumMod val="20000"/>
                        <a:lumOff val="80000"/>
                      </a:schemeClr>
                    </a:solidFill>
                  </a:tcPr>
                </a:tc>
                <a:tc>
                  <a:txBody>
                    <a:bodyPr/>
                    <a:lstStyle/>
                    <a:p>
                      <a:pPr algn="ctr"/>
                      <a:r>
                        <a:rPr lang="en-US" sz="2400" dirty="0"/>
                        <a:t>62</a:t>
                      </a:r>
                    </a:p>
                  </a:txBody>
                  <a:tcPr>
                    <a:solidFill>
                      <a:schemeClr val="tx2">
                        <a:lumMod val="20000"/>
                        <a:lumOff val="80000"/>
                      </a:schemeClr>
                    </a:solidFill>
                  </a:tcPr>
                </a:tc>
                <a:tc>
                  <a:txBody>
                    <a:bodyPr/>
                    <a:lstStyle/>
                    <a:p>
                      <a:pPr algn="ctr"/>
                      <a:r>
                        <a:rPr lang="en-US" sz="2400" dirty="0"/>
                        <a:t>85</a:t>
                      </a:r>
                    </a:p>
                  </a:txBody>
                  <a:tcPr>
                    <a:solidFill>
                      <a:schemeClr val="tx2">
                        <a:lumMod val="20000"/>
                        <a:lumOff val="80000"/>
                      </a:schemeClr>
                    </a:solidFill>
                  </a:tcPr>
                </a:tc>
                <a:tc>
                  <a:txBody>
                    <a:bodyPr/>
                    <a:lstStyle/>
                    <a:p>
                      <a:pPr algn="ctr"/>
                      <a:r>
                        <a:rPr lang="en-US" sz="2400" dirty="0"/>
                        <a:t>94</a:t>
                      </a:r>
                    </a:p>
                  </a:txBody>
                  <a:tcPr>
                    <a:solidFill>
                      <a:schemeClr val="tx2">
                        <a:lumMod val="20000"/>
                        <a:lumOff val="80000"/>
                      </a:schemeClr>
                    </a:solidFill>
                  </a:tcPr>
                </a:tc>
                <a:tc>
                  <a:txBody>
                    <a:bodyPr/>
                    <a:lstStyle/>
                    <a:p>
                      <a:pPr algn="ctr"/>
                      <a:r>
                        <a:rPr lang="en-US" sz="2400" dirty="0"/>
                        <a:t>95</a:t>
                      </a:r>
                    </a:p>
                  </a:txBody>
                  <a:tcPr>
                    <a:solidFill>
                      <a:schemeClr val="tx2">
                        <a:lumMod val="20000"/>
                        <a:lumOff val="80000"/>
                      </a:schemeClr>
                    </a:solidFill>
                  </a:tcPr>
                </a:tc>
                <a:tc>
                  <a:txBody>
                    <a:bodyPr/>
                    <a:lstStyle/>
                    <a:p>
                      <a:pPr algn="ctr"/>
                      <a:r>
                        <a:rPr lang="en-US" sz="2400" dirty="0"/>
                        <a:t>99</a:t>
                      </a:r>
                    </a:p>
                  </a:txBody>
                  <a:tcPr>
                    <a:solidFill>
                      <a:schemeClr val="tx2">
                        <a:lumMod val="20000"/>
                        <a:lumOff val="80000"/>
                      </a:schemeClr>
                    </a:solidFill>
                  </a:tcPr>
                </a:tc>
                <a:extLst>
                  <a:ext uri="{0D108BD9-81ED-4DB2-BD59-A6C34878D82A}">
                    <a16:rowId xmlns:a16="http://schemas.microsoft.com/office/drawing/2014/main" val="10000"/>
                  </a:ext>
                </a:extLst>
              </a:tr>
              <a:tr h="573830">
                <a:tc>
                  <a:txBody>
                    <a:bodyPr/>
                    <a:lstStyle/>
                    <a:p>
                      <a:pPr algn="ctr"/>
                      <a:r>
                        <a:rPr lang="en-US" sz="2000" dirty="0">
                          <a:solidFill>
                            <a:schemeClr val="tx1">
                              <a:lumMod val="50000"/>
                              <a:lumOff val="50000"/>
                            </a:schemeClr>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TextBox 4"/>
          <p:cNvSpPr txBox="1"/>
          <p:nvPr/>
        </p:nvSpPr>
        <p:spPr>
          <a:xfrm>
            <a:off x="7352163" y="3773333"/>
            <a:ext cx="1452445" cy="400110"/>
          </a:xfrm>
          <a:prstGeom prst="rect">
            <a:avLst/>
          </a:prstGeom>
          <a:noFill/>
        </p:spPr>
        <p:txBody>
          <a:bodyPr wrap="square" rtlCol="0">
            <a:spAutoFit/>
          </a:bodyPr>
          <a:lstStyle/>
          <a:p>
            <a:r>
              <a:rPr lang="en-US" sz="2000" dirty="0">
                <a:solidFill>
                  <a:schemeClr val="tx1">
                    <a:lumMod val="50000"/>
                    <a:lumOff val="50000"/>
                  </a:schemeClr>
                </a:solidFill>
              </a:rPr>
              <a:t>Array index</a:t>
            </a:r>
          </a:p>
        </p:txBody>
      </p:sp>
      <p:sp>
        <p:nvSpPr>
          <p:cNvPr id="7" name="Footer Placeholder 6"/>
          <p:cNvSpPr>
            <a:spLocks noGrp="1"/>
          </p:cNvSpPr>
          <p:nvPr>
            <p:ph type="ftr" sz="quarter" idx="11"/>
          </p:nvPr>
        </p:nvSpPr>
        <p:spPr/>
        <p:txBody>
          <a:bodyPr/>
          <a:lstStyle/>
          <a:p>
            <a:r>
              <a:rPr lang="en-US"/>
              <a:t>Rutgers CS111 - Ana Paula Centeno</a:t>
            </a:r>
          </a:p>
        </p:txBody>
      </p:sp>
      <p:sp>
        <p:nvSpPr>
          <p:cNvPr id="8" name="Slide Number Placeholder 7"/>
          <p:cNvSpPr>
            <a:spLocks noGrp="1"/>
          </p:cNvSpPr>
          <p:nvPr>
            <p:ph type="sldNum" sz="quarter" idx="12"/>
          </p:nvPr>
        </p:nvSpPr>
        <p:spPr/>
        <p:txBody>
          <a:bodyPr/>
          <a:lstStyle/>
          <a:p>
            <a:fld id="{A4EAD70E-8058-2045-8876-F3F18BAC1751}" type="slidenum">
              <a:rPr lang="en-US" smtClean="0"/>
              <a:t>21</a:t>
            </a:fld>
            <a:endParaRPr lang="en-US"/>
          </a:p>
        </p:txBody>
      </p:sp>
      <p:cxnSp>
        <p:nvCxnSpPr>
          <p:cNvPr id="11" name="Straight Arrow Connector 10"/>
          <p:cNvCxnSpPr/>
          <p:nvPr/>
        </p:nvCxnSpPr>
        <p:spPr>
          <a:xfrm flipV="1">
            <a:off x="1525187" y="4302937"/>
            <a:ext cx="0" cy="251238"/>
          </a:xfrm>
          <a:prstGeom prst="straightConnector1">
            <a:avLst/>
          </a:prstGeom>
          <a:ln>
            <a:solidFill>
              <a:schemeClr val="tx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6916589" y="4294912"/>
            <a:ext cx="0" cy="251238"/>
          </a:xfrm>
          <a:prstGeom prst="straightConnector1">
            <a:avLst/>
          </a:prstGeom>
          <a:ln>
            <a:solidFill>
              <a:schemeClr val="tx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235677" y="4536534"/>
            <a:ext cx="585291" cy="400110"/>
          </a:xfrm>
          <a:prstGeom prst="rect">
            <a:avLst/>
          </a:prstGeom>
          <a:noFill/>
        </p:spPr>
        <p:txBody>
          <a:bodyPr wrap="none" rtlCol="0">
            <a:spAutoFit/>
          </a:bodyPr>
          <a:lstStyle/>
          <a:p>
            <a:r>
              <a:rPr lang="en-US" sz="2000" b="1" dirty="0">
                <a:solidFill>
                  <a:srgbClr val="000090"/>
                </a:solidFill>
              </a:rPr>
              <a:t>Left</a:t>
            </a:r>
          </a:p>
        </p:txBody>
      </p:sp>
      <p:sp>
        <p:nvSpPr>
          <p:cNvPr id="15" name="TextBox 14"/>
          <p:cNvSpPr txBox="1"/>
          <p:nvPr/>
        </p:nvSpPr>
        <p:spPr>
          <a:xfrm>
            <a:off x="6588663" y="4546150"/>
            <a:ext cx="740207" cy="400110"/>
          </a:xfrm>
          <a:prstGeom prst="rect">
            <a:avLst/>
          </a:prstGeom>
          <a:noFill/>
        </p:spPr>
        <p:txBody>
          <a:bodyPr wrap="none" rtlCol="0">
            <a:spAutoFit/>
          </a:bodyPr>
          <a:lstStyle/>
          <a:p>
            <a:r>
              <a:rPr lang="en-US" sz="2000" b="1" dirty="0">
                <a:solidFill>
                  <a:srgbClr val="000090"/>
                </a:solidFill>
              </a:rPr>
              <a:t>Right</a:t>
            </a:r>
          </a:p>
        </p:txBody>
      </p:sp>
      <p:cxnSp>
        <p:nvCxnSpPr>
          <p:cNvPr id="16" name="Straight Arrow Connector 15"/>
          <p:cNvCxnSpPr/>
          <p:nvPr/>
        </p:nvCxnSpPr>
        <p:spPr>
          <a:xfrm flipV="1">
            <a:off x="3858556" y="4302937"/>
            <a:ext cx="0" cy="251238"/>
          </a:xfrm>
          <a:prstGeom prst="straightConnector1">
            <a:avLst/>
          </a:prstGeom>
          <a:ln>
            <a:solidFill>
              <a:schemeClr val="tx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442430" y="4554175"/>
            <a:ext cx="941283" cy="400110"/>
          </a:xfrm>
          <a:prstGeom prst="rect">
            <a:avLst/>
          </a:prstGeom>
          <a:noFill/>
        </p:spPr>
        <p:txBody>
          <a:bodyPr wrap="none" rtlCol="0">
            <a:spAutoFit/>
          </a:bodyPr>
          <a:lstStyle/>
          <a:p>
            <a:r>
              <a:rPr lang="en-US" sz="2000" b="1" dirty="0">
                <a:solidFill>
                  <a:srgbClr val="000090"/>
                </a:solidFill>
              </a:rPr>
              <a:t>Middle</a:t>
            </a:r>
          </a:p>
        </p:txBody>
      </p:sp>
    </p:spTree>
    <p:extLst>
      <p:ext uri="{BB962C8B-B14F-4D97-AF65-F5344CB8AC3E}">
        <p14:creationId xmlns:p14="http://schemas.microsoft.com/office/powerpoint/2010/main" val="34966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3" name="Content Placeholder 2"/>
          <p:cNvSpPr>
            <a:spLocks noGrp="1"/>
          </p:cNvSpPr>
          <p:nvPr>
            <p:ph idx="1"/>
          </p:nvPr>
        </p:nvSpPr>
        <p:spPr>
          <a:xfrm>
            <a:off x="457200" y="1439208"/>
            <a:ext cx="8686800" cy="1708650"/>
          </a:xfrm>
        </p:spPr>
        <p:txBody>
          <a:bodyPr>
            <a:normAutofit/>
          </a:bodyPr>
          <a:lstStyle/>
          <a:p>
            <a:r>
              <a:rPr lang="en-US" dirty="0"/>
              <a:t>Searching an ordered array</a:t>
            </a:r>
          </a:p>
          <a:p>
            <a:pPr lvl="1"/>
            <a:r>
              <a:rPr lang="en-US" dirty="0"/>
              <a:t>How to find 12?</a:t>
            </a:r>
          </a:p>
        </p:txBody>
      </p:sp>
      <p:graphicFrame>
        <p:nvGraphicFramePr>
          <p:cNvPr id="4" name="Table 3"/>
          <p:cNvGraphicFramePr>
            <a:graphicFrameLocks noGrp="1"/>
          </p:cNvGraphicFramePr>
          <p:nvPr>
            <p:extLst>
              <p:ext uri="{D42A27DB-BD31-4B8C-83A1-F6EECF244321}">
                <p14:modId xmlns:p14="http://schemas.microsoft.com/office/powerpoint/2010/main" val="2754071511"/>
              </p:ext>
            </p:extLst>
          </p:nvPr>
        </p:nvGraphicFramePr>
        <p:xfrm>
          <a:off x="1237834" y="2740880"/>
          <a:ext cx="5978248" cy="114766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491848">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573830">
                <a:tc>
                  <a:txBody>
                    <a:bodyPr/>
                    <a:lstStyle/>
                    <a:p>
                      <a:pPr algn="ctr"/>
                      <a:r>
                        <a:rPr lang="en-US" sz="2400" dirty="0"/>
                        <a:t>3</a:t>
                      </a:r>
                    </a:p>
                  </a:txBody>
                  <a:tcPr>
                    <a:solidFill>
                      <a:schemeClr val="tx2">
                        <a:lumMod val="20000"/>
                        <a:lumOff val="80000"/>
                      </a:schemeClr>
                    </a:solidFill>
                  </a:tcPr>
                </a:tc>
                <a:tc>
                  <a:txBody>
                    <a:bodyPr/>
                    <a:lstStyle/>
                    <a:p>
                      <a:pPr algn="ctr"/>
                      <a:r>
                        <a:rPr lang="en-US" sz="2400" dirty="0"/>
                        <a:t>5</a:t>
                      </a:r>
                    </a:p>
                  </a:txBody>
                  <a:tcPr>
                    <a:solidFill>
                      <a:schemeClr val="tx2">
                        <a:lumMod val="20000"/>
                        <a:lumOff val="80000"/>
                      </a:schemeClr>
                    </a:solidFill>
                  </a:tcPr>
                </a:tc>
                <a:tc>
                  <a:txBody>
                    <a:bodyPr/>
                    <a:lstStyle/>
                    <a:p>
                      <a:pPr algn="ctr"/>
                      <a:r>
                        <a:rPr lang="en-US" sz="2400" dirty="0"/>
                        <a:t>12</a:t>
                      </a:r>
                    </a:p>
                  </a:txBody>
                  <a:tcPr>
                    <a:solidFill>
                      <a:schemeClr val="tx2">
                        <a:lumMod val="20000"/>
                        <a:lumOff val="80000"/>
                      </a:schemeClr>
                    </a:solidFill>
                  </a:tcPr>
                </a:tc>
                <a:tc>
                  <a:txBody>
                    <a:bodyPr/>
                    <a:lstStyle/>
                    <a:p>
                      <a:pPr algn="ctr"/>
                      <a:r>
                        <a:rPr lang="en-US" sz="2400" dirty="0"/>
                        <a:t>22</a:t>
                      </a:r>
                    </a:p>
                  </a:txBody>
                  <a:tcPr>
                    <a:solidFill>
                      <a:schemeClr val="tx2">
                        <a:lumMod val="20000"/>
                        <a:lumOff val="80000"/>
                      </a:schemeClr>
                    </a:solidFill>
                  </a:tcPr>
                </a:tc>
                <a:tc>
                  <a:txBody>
                    <a:bodyPr/>
                    <a:lstStyle/>
                    <a:p>
                      <a:pPr algn="ctr"/>
                      <a:r>
                        <a:rPr lang="en-US" sz="2400" dirty="0"/>
                        <a:t>56</a:t>
                      </a:r>
                    </a:p>
                  </a:txBody>
                  <a:tcPr>
                    <a:solidFill>
                      <a:schemeClr val="tx2">
                        <a:lumMod val="20000"/>
                        <a:lumOff val="80000"/>
                      </a:schemeClr>
                    </a:solidFill>
                  </a:tcPr>
                </a:tc>
                <a:tc>
                  <a:txBody>
                    <a:bodyPr/>
                    <a:lstStyle/>
                    <a:p>
                      <a:pPr algn="ctr"/>
                      <a:r>
                        <a:rPr lang="en-US" sz="2400" dirty="0"/>
                        <a:t>62</a:t>
                      </a:r>
                    </a:p>
                  </a:txBody>
                  <a:tcPr>
                    <a:solidFill>
                      <a:schemeClr val="tx2">
                        <a:lumMod val="20000"/>
                        <a:lumOff val="80000"/>
                      </a:schemeClr>
                    </a:solidFill>
                  </a:tcPr>
                </a:tc>
                <a:tc>
                  <a:txBody>
                    <a:bodyPr/>
                    <a:lstStyle/>
                    <a:p>
                      <a:pPr algn="ctr"/>
                      <a:r>
                        <a:rPr lang="en-US" sz="2400" dirty="0"/>
                        <a:t>85</a:t>
                      </a:r>
                    </a:p>
                  </a:txBody>
                  <a:tcPr>
                    <a:solidFill>
                      <a:schemeClr val="tx2">
                        <a:lumMod val="20000"/>
                        <a:lumOff val="80000"/>
                      </a:schemeClr>
                    </a:solidFill>
                  </a:tcPr>
                </a:tc>
                <a:tc>
                  <a:txBody>
                    <a:bodyPr/>
                    <a:lstStyle/>
                    <a:p>
                      <a:pPr algn="ctr"/>
                      <a:r>
                        <a:rPr lang="en-US" sz="2400" dirty="0"/>
                        <a:t>94</a:t>
                      </a:r>
                    </a:p>
                  </a:txBody>
                  <a:tcPr>
                    <a:solidFill>
                      <a:schemeClr val="tx2">
                        <a:lumMod val="20000"/>
                        <a:lumOff val="80000"/>
                      </a:schemeClr>
                    </a:solidFill>
                  </a:tcPr>
                </a:tc>
                <a:tc>
                  <a:txBody>
                    <a:bodyPr/>
                    <a:lstStyle/>
                    <a:p>
                      <a:pPr algn="ctr"/>
                      <a:r>
                        <a:rPr lang="en-US" sz="2400" dirty="0"/>
                        <a:t>95</a:t>
                      </a:r>
                    </a:p>
                  </a:txBody>
                  <a:tcPr>
                    <a:solidFill>
                      <a:schemeClr val="tx2">
                        <a:lumMod val="20000"/>
                        <a:lumOff val="80000"/>
                      </a:schemeClr>
                    </a:solidFill>
                  </a:tcPr>
                </a:tc>
                <a:tc>
                  <a:txBody>
                    <a:bodyPr/>
                    <a:lstStyle/>
                    <a:p>
                      <a:pPr algn="ctr"/>
                      <a:r>
                        <a:rPr lang="en-US" sz="2400" dirty="0"/>
                        <a:t>99</a:t>
                      </a:r>
                    </a:p>
                  </a:txBody>
                  <a:tcPr>
                    <a:solidFill>
                      <a:schemeClr val="tx2">
                        <a:lumMod val="20000"/>
                        <a:lumOff val="80000"/>
                      </a:schemeClr>
                    </a:solidFill>
                  </a:tcPr>
                </a:tc>
                <a:extLst>
                  <a:ext uri="{0D108BD9-81ED-4DB2-BD59-A6C34878D82A}">
                    <a16:rowId xmlns:a16="http://schemas.microsoft.com/office/drawing/2014/main" val="10000"/>
                  </a:ext>
                </a:extLst>
              </a:tr>
              <a:tr h="573830">
                <a:tc>
                  <a:txBody>
                    <a:bodyPr/>
                    <a:lstStyle/>
                    <a:p>
                      <a:pPr algn="ctr"/>
                      <a:r>
                        <a:rPr lang="en-US" sz="2000" dirty="0">
                          <a:solidFill>
                            <a:schemeClr val="tx1">
                              <a:lumMod val="50000"/>
                              <a:lumOff val="50000"/>
                            </a:schemeClr>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TextBox 4"/>
          <p:cNvSpPr txBox="1"/>
          <p:nvPr/>
        </p:nvSpPr>
        <p:spPr>
          <a:xfrm>
            <a:off x="7352163" y="3241342"/>
            <a:ext cx="1452445" cy="400110"/>
          </a:xfrm>
          <a:prstGeom prst="rect">
            <a:avLst/>
          </a:prstGeom>
          <a:noFill/>
        </p:spPr>
        <p:txBody>
          <a:bodyPr wrap="square" rtlCol="0">
            <a:spAutoFit/>
          </a:bodyPr>
          <a:lstStyle/>
          <a:p>
            <a:r>
              <a:rPr lang="en-US" sz="2000" dirty="0">
                <a:solidFill>
                  <a:schemeClr val="tx1">
                    <a:lumMod val="50000"/>
                    <a:lumOff val="50000"/>
                  </a:schemeClr>
                </a:solidFill>
              </a:rPr>
              <a:t>Array index</a:t>
            </a:r>
          </a:p>
        </p:txBody>
      </p:sp>
      <p:sp>
        <p:nvSpPr>
          <p:cNvPr id="7" name="Footer Placeholder 6"/>
          <p:cNvSpPr>
            <a:spLocks noGrp="1"/>
          </p:cNvSpPr>
          <p:nvPr>
            <p:ph type="ftr" sz="quarter" idx="11"/>
          </p:nvPr>
        </p:nvSpPr>
        <p:spPr/>
        <p:txBody>
          <a:bodyPr/>
          <a:lstStyle/>
          <a:p>
            <a:r>
              <a:rPr lang="en-US"/>
              <a:t>Rutgers CS111 - Ana Paula Centeno</a:t>
            </a:r>
          </a:p>
        </p:txBody>
      </p:sp>
      <p:sp>
        <p:nvSpPr>
          <p:cNvPr id="8" name="Slide Number Placeholder 7"/>
          <p:cNvSpPr>
            <a:spLocks noGrp="1"/>
          </p:cNvSpPr>
          <p:nvPr>
            <p:ph type="sldNum" sz="quarter" idx="12"/>
          </p:nvPr>
        </p:nvSpPr>
        <p:spPr/>
        <p:txBody>
          <a:bodyPr/>
          <a:lstStyle/>
          <a:p>
            <a:fld id="{A4EAD70E-8058-2045-8876-F3F18BAC1751}" type="slidenum">
              <a:rPr lang="en-US" smtClean="0"/>
              <a:t>22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13072196"/>
              </p:ext>
            </p:extLst>
          </p:nvPr>
        </p:nvGraphicFramePr>
        <p:xfrm>
          <a:off x="1237835" y="4054266"/>
          <a:ext cx="3585186" cy="1483360"/>
        </p:xfrm>
        <a:graphic>
          <a:graphicData uri="http://schemas.openxmlformats.org/drawingml/2006/table">
            <a:tbl>
              <a:tblPr firstRow="1" bandRow="1">
                <a:tableStyleId>{D27102A9-8310-4765-A935-A1911B00CA55}</a:tableStyleId>
              </a:tblPr>
              <a:tblGrid>
                <a:gridCol w="1195062">
                  <a:extLst>
                    <a:ext uri="{9D8B030D-6E8A-4147-A177-3AD203B41FA5}">
                      <a16:colId xmlns:a16="http://schemas.microsoft.com/office/drawing/2014/main" val="20000"/>
                    </a:ext>
                  </a:extLst>
                </a:gridCol>
                <a:gridCol w="1195062">
                  <a:extLst>
                    <a:ext uri="{9D8B030D-6E8A-4147-A177-3AD203B41FA5}">
                      <a16:colId xmlns:a16="http://schemas.microsoft.com/office/drawing/2014/main" val="20001"/>
                    </a:ext>
                  </a:extLst>
                </a:gridCol>
                <a:gridCol w="1195062">
                  <a:extLst>
                    <a:ext uri="{9D8B030D-6E8A-4147-A177-3AD203B41FA5}">
                      <a16:colId xmlns:a16="http://schemas.microsoft.com/office/drawing/2014/main" val="20002"/>
                    </a:ext>
                  </a:extLst>
                </a:gridCol>
              </a:tblGrid>
              <a:tr h="370840">
                <a:tc>
                  <a:txBody>
                    <a:bodyPr/>
                    <a:lstStyle/>
                    <a:p>
                      <a:pPr algn="ctr"/>
                      <a:r>
                        <a:rPr lang="en-US" dirty="0"/>
                        <a:t>Left</a:t>
                      </a:r>
                    </a:p>
                  </a:txBody>
                  <a:tcPr/>
                </a:tc>
                <a:tc>
                  <a:txBody>
                    <a:bodyPr/>
                    <a:lstStyle/>
                    <a:p>
                      <a:pPr algn="ctr"/>
                      <a:r>
                        <a:rPr lang="en-US" dirty="0"/>
                        <a:t>Right</a:t>
                      </a:r>
                    </a:p>
                  </a:txBody>
                  <a:tcPr/>
                </a:tc>
                <a:tc>
                  <a:txBody>
                    <a:bodyPr/>
                    <a:lstStyle/>
                    <a:p>
                      <a:pPr algn="ctr"/>
                      <a:r>
                        <a:rPr lang="en-US" dirty="0"/>
                        <a:t>Middle</a:t>
                      </a:r>
                    </a:p>
                  </a:txBody>
                  <a:tcPr/>
                </a:tc>
                <a:extLst>
                  <a:ext uri="{0D108BD9-81ED-4DB2-BD59-A6C34878D82A}">
                    <a16:rowId xmlns:a16="http://schemas.microsoft.com/office/drawing/2014/main" val="10000"/>
                  </a:ext>
                </a:extLst>
              </a:tr>
              <a:tr h="370840">
                <a:tc>
                  <a:txBody>
                    <a:bodyPr/>
                    <a:lstStyle/>
                    <a:p>
                      <a:pPr algn="ctr"/>
                      <a:r>
                        <a:rPr lang="en-US" dirty="0"/>
                        <a:t>0</a:t>
                      </a:r>
                    </a:p>
                  </a:txBody>
                  <a:tcPr/>
                </a:tc>
                <a:tc>
                  <a:txBody>
                    <a:bodyPr/>
                    <a:lstStyle/>
                    <a:p>
                      <a:pPr algn="ctr"/>
                      <a:r>
                        <a:rPr lang="en-US" dirty="0"/>
                        <a:t>9</a:t>
                      </a:r>
                    </a:p>
                  </a:txBody>
                  <a:tcPr/>
                </a:tc>
                <a:tc>
                  <a:txBody>
                    <a:bodyPr/>
                    <a:lstStyle/>
                    <a:p>
                      <a:pPr algn="ctr"/>
                      <a:r>
                        <a:rPr lang="en-US" dirty="0"/>
                        <a:t>4</a:t>
                      </a:r>
                    </a:p>
                  </a:txBody>
                  <a:tcPr/>
                </a:tc>
                <a:extLst>
                  <a:ext uri="{0D108BD9-81ED-4DB2-BD59-A6C34878D82A}">
                    <a16:rowId xmlns:a16="http://schemas.microsoft.com/office/drawing/2014/main" val="10001"/>
                  </a:ext>
                </a:extLst>
              </a:tr>
              <a:tr h="370840">
                <a:tc>
                  <a:txBody>
                    <a:bodyPr/>
                    <a:lstStyle/>
                    <a:p>
                      <a:pPr algn="ctr"/>
                      <a:endParaRPr lang="en-US"/>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0002"/>
                  </a:ext>
                </a:extLst>
              </a:tr>
              <a:tr h="370840">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811733686"/>
              </p:ext>
            </p:extLst>
          </p:nvPr>
        </p:nvGraphicFramePr>
        <p:xfrm>
          <a:off x="5269247" y="4054266"/>
          <a:ext cx="2969364" cy="1483360"/>
        </p:xfrm>
        <a:graphic>
          <a:graphicData uri="http://schemas.openxmlformats.org/drawingml/2006/table">
            <a:tbl>
              <a:tblPr firstRow="1" bandRow="1">
                <a:tableStyleId>{2D5ABB26-0587-4C30-8999-92F81FD0307C}</a:tableStyleId>
              </a:tblPr>
              <a:tblGrid>
                <a:gridCol w="1544771">
                  <a:extLst>
                    <a:ext uri="{9D8B030D-6E8A-4147-A177-3AD203B41FA5}">
                      <a16:colId xmlns:a16="http://schemas.microsoft.com/office/drawing/2014/main" val="20000"/>
                    </a:ext>
                  </a:extLst>
                </a:gridCol>
                <a:gridCol w="1424593">
                  <a:extLst>
                    <a:ext uri="{9D8B030D-6E8A-4147-A177-3AD203B41FA5}">
                      <a16:colId xmlns:a16="http://schemas.microsoft.com/office/drawing/2014/main" val="20001"/>
                    </a:ext>
                  </a:extLst>
                </a:gridCol>
              </a:tblGrid>
              <a:tr h="370840">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0"/>
                  </a:ext>
                </a:extLst>
              </a:tr>
              <a:tr h="370840">
                <a:tc>
                  <a:txBody>
                    <a:bodyPr/>
                    <a:lstStyle/>
                    <a:p>
                      <a:pPr algn="ctr"/>
                      <a:r>
                        <a:rPr lang="en-US" baseline="0" dirty="0"/>
                        <a:t>12 == 56? </a:t>
                      </a:r>
                      <a:r>
                        <a:rPr lang="en-US" baseline="0" dirty="0">
                          <a:solidFill>
                            <a:srgbClr val="FF0000"/>
                          </a:solidFill>
                        </a:rPr>
                        <a:t>no</a:t>
                      </a:r>
                      <a:endParaRPr lang="en-US" dirty="0">
                        <a:solidFill>
                          <a:srgbClr val="FF0000"/>
                        </a:solidFill>
                      </a:endParaRPr>
                    </a:p>
                  </a:txBody>
                  <a:tcPr/>
                </a:tc>
                <a:tc>
                  <a:txBody>
                    <a:bodyPr/>
                    <a:lstStyle/>
                    <a:p>
                      <a:pPr algn="ctr"/>
                      <a:r>
                        <a:rPr lang="en-US" dirty="0"/>
                        <a:t>12</a:t>
                      </a:r>
                      <a:r>
                        <a:rPr lang="en-US" baseline="0" dirty="0"/>
                        <a:t> &lt; 56? </a:t>
                      </a:r>
                      <a:r>
                        <a:rPr lang="en-US" baseline="0" dirty="0">
                          <a:solidFill>
                            <a:srgbClr val="008000"/>
                          </a:solidFill>
                        </a:rPr>
                        <a:t>yes</a:t>
                      </a:r>
                      <a:endParaRPr lang="en-US" dirty="0">
                        <a:solidFill>
                          <a:srgbClr val="008000"/>
                        </a:solidFill>
                      </a:endParaRPr>
                    </a:p>
                  </a:txBody>
                  <a:tcPr/>
                </a:tc>
                <a:extLst>
                  <a:ext uri="{0D108BD9-81ED-4DB2-BD59-A6C34878D82A}">
                    <a16:rowId xmlns:a16="http://schemas.microsoft.com/office/drawing/2014/main" val="10001"/>
                  </a:ext>
                </a:extLst>
              </a:tr>
              <a:tr h="370840">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23738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3" name="Content Placeholder 2"/>
          <p:cNvSpPr>
            <a:spLocks noGrp="1"/>
          </p:cNvSpPr>
          <p:nvPr>
            <p:ph idx="1"/>
          </p:nvPr>
        </p:nvSpPr>
        <p:spPr>
          <a:xfrm>
            <a:off x="457200" y="1439208"/>
            <a:ext cx="8686800" cy="1708650"/>
          </a:xfrm>
        </p:spPr>
        <p:txBody>
          <a:bodyPr>
            <a:normAutofit/>
          </a:bodyPr>
          <a:lstStyle/>
          <a:p>
            <a:r>
              <a:rPr lang="en-US" dirty="0"/>
              <a:t>Searching an ordered array</a:t>
            </a:r>
          </a:p>
          <a:p>
            <a:pPr lvl="1"/>
            <a:r>
              <a:rPr lang="en-US" dirty="0"/>
              <a:t>How to find 12?</a:t>
            </a:r>
          </a:p>
        </p:txBody>
      </p:sp>
      <p:graphicFrame>
        <p:nvGraphicFramePr>
          <p:cNvPr id="4" name="Table 3"/>
          <p:cNvGraphicFramePr>
            <a:graphicFrameLocks noGrp="1"/>
          </p:cNvGraphicFramePr>
          <p:nvPr>
            <p:extLst>
              <p:ext uri="{D42A27DB-BD31-4B8C-83A1-F6EECF244321}">
                <p14:modId xmlns:p14="http://schemas.microsoft.com/office/powerpoint/2010/main" val="664558602"/>
              </p:ext>
            </p:extLst>
          </p:nvPr>
        </p:nvGraphicFramePr>
        <p:xfrm>
          <a:off x="1237834" y="2740880"/>
          <a:ext cx="5978248" cy="114766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491848">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573830">
                <a:tc>
                  <a:txBody>
                    <a:bodyPr/>
                    <a:lstStyle/>
                    <a:p>
                      <a:pPr algn="ctr"/>
                      <a:r>
                        <a:rPr lang="en-US" sz="2400" dirty="0"/>
                        <a:t>3</a:t>
                      </a:r>
                    </a:p>
                  </a:txBody>
                  <a:tcPr>
                    <a:solidFill>
                      <a:schemeClr val="tx2">
                        <a:lumMod val="20000"/>
                        <a:lumOff val="80000"/>
                      </a:schemeClr>
                    </a:solidFill>
                  </a:tcPr>
                </a:tc>
                <a:tc>
                  <a:txBody>
                    <a:bodyPr/>
                    <a:lstStyle/>
                    <a:p>
                      <a:pPr algn="ctr"/>
                      <a:r>
                        <a:rPr lang="en-US" sz="2400" dirty="0"/>
                        <a:t>5</a:t>
                      </a:r>
                    </a:p>
                  </a:txBody>
                  <a:tcPr>
                    <a:solidFill>
                      <a:schemeClr val="tx2">
                        <a:lumMod val="20000"/>
                        <a:lumOff val="80000"/>
                      </a:schemeClr>
                    </a:solidFill>
                  </a:tcPr>
                </a:tc>
                <a:tc>
                  <a:txBody>
                    <a:bodyPr/>
                    <a:lstStyle/>
                    <a:p>
                      <a:pPr algn="ctr"/>
                      <a:r>
                        <a:rPr lang="en-US" sz="2400" dirty="0"/>
                        <a:t>12</a:t>
                      </a:r>
                    </a:p>
                  </a:txBody>
                  <a:tcPr>
                    <a:solidFill>
                      <a:schemeClr val="tx2">
                        <a:lumMod val="20000"/>
                        <a:lumOff val="80000"/>
                      </a:schemeClr>
                    </a:solidFill>
                  </a:tcPr>
                </a:tc>
                <a:tc>
                  <a:txBody>
                    <a:bodyPr/>
                    <a:lstStyle/>
                    <a:p>
                      <a:pPr algn="ctr"/>
                      <a:r>
                        <a:rPr lang="en-US" sz="2400" dirty="0"/>
                        <a:t>22</a:t>
                      </a:r>
                    </a:p>
                  </a:txBody>
                  <a:tcPr>
                    <a:solidFill>
                      <a:schemeClr val="tx2">
                        <a:lumMod val="20000"/>
                        <a:lumOff val="80000"/>
                      </a:schemeClr>
                    </a:solidFill>
                  </a:tcPr>
                </a:tc>
                <a:tc>
                  <a:txBody>
                    <a:bodyPr/>
                    <a:lstStyle/>
                    <a:p>
                      <a:pPr algn="ctr"/>
                      <a:r>
                        <a:rPr lang="en-US" sz="2400" dirty="0"/>
                        <a:t>56</a:t>
                      </a:r>
                    </a:p>
                  </a:txBody>
                  <a:tcPr>
                    <a:noFill/>
                  </a:tcPr>
                </a:tc>
                <a:tc>
                  <a:txBody>
                    <a:bodyPr/>
                    <a:lstStyle/>
                    <a:p>
                      <a:pPr algn="ctr"/>
                      <a:r>
                        <a:rPr lang="en-US" sz="2400" dirty="0"/>
                        <a:t>62</a:t>
                      </a:r>
                    </a:p>
                  </a:txBody>
                  <a:tcPr>
                    <a:noFill/>
                  </a:tcPr>
                </a:tc>
                <a:tc>
                  <a:txBody>
                    <a:bodyPr/>
                    <a:lstStyle/>
                    <a:p>
                      <a:pPr algn="ctr"/>
                      <a:r>
                        <a:rPr lang="en-US" sz="2400" dirty="0"/>
                        <a:t>85</a:t>
                      </a:r>
                    </a:p>
                  </a:txBody>
                  <a:tcPr>
                    <a:noFill/>
                  </a:tcPr>
                </a:tc>
                <a:tc>
                  <a:txBody>
                    <a:bodyPr/>
                    <a:lstStyle/>
                    <a:p>
                      <a:pPr algn="ctr"/>
                      <a:r>
                        <a:rPr lang="en-US" sz="2400" dirty="0"/>
                        <a:t>94</a:t>
                      </a:r>
                    </a:p>
                  </a:txBody>
                  <a:tcPr>
                    <a:noFill/>
                  </a:tcPr>
                </a:tc>
                <a:tc>
                  <a:txBody>
                    <a:bodyPr/>
                    <a:lstStyle/>
                    <a:p>
                      <a:pPr algn="ctr"/>
                      <a:r>
                        <a:rPr lang="en-US" sz="2400" dirty="0"/>
                        <a:t>95</a:t>
                      </a:r>
                    </a:p>
                  </a:txBody>
                  <a:tcPr>
                    <a:noFill/>
                  </a:tcPr>
                </a:tc>
                <a:tc>
                  <a:txBody>
                    <a:bodyPr/>
                    <a:lstStyle/>
                    <a:p>
                      <a:pPr algn="ctr"/>
                      <a:r>
                        <a:rPr lang="en-US" sz="2400" dirty="0"/>
                        <a:t>99</a:t>
                      </a:r>
                    </a:p>
                  </a:txBody>
                  <a:tcPr>
                    <a:noFill/>
                  </a:tcPr>
                </a:tc>
                <a:extLst>
                  <a:ext uri="{0D108BD9-81ED-4DB2-BD59-A6C34878D82A}">
                    <a16:rowId xmlns:a16="http://schemas.microsoft.com/office/drawing/2014/main" val="10000"/>
                  </a:ext>
                </a:extLst>
              </a:tr>
              <a:tr h="573830">
                <a:tc>
                  <a:txBody>
                    <a:bodyPr/>
                    <a:lstStyle/>
                    <a:p>
                      <a:pPr algn="ctr"/>
                      <a:r>
                        <a:rPr lang="en-US" sz="2000" dirty="0">
                          <a:solidFill>
                            <a:schemeClr val="tx1">
                              <a:lumMod val="50000"/>
                              <a:lumOff val="50000"/>
                            </a:schemeClr>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TextBox 4"/>
          <p:cNvSpPr txBox="1"/>
          <p:nvPr/>
        </p:nvSpPr>
        <p:spPr>
          <a:xfrm>
            <a:off x="7352163" y="3241342"/>
            <a:ext cx="1452445" cy="400110"/>
          </a:xfrm>
          <a:prstGeom prst="rect">
            <a:avLst/>
          </a:prstGeom>
          <a:noFill/>
        </p:spPr>
        <p:txBody>
          <a:bodyPr wrap="square" rtlCol="0">
            <a:spAutoFit/>
          </a:bodyPr>
          <a:lstStyle/>
          <a:p>
            <a:r>
              <a:rPr lang="en-US" sz="2000" dirty="0">
                <a:solidFill>
                  <a:schemeClr val="tx1">
                    <a:lumMod val="50000"/>
                    <a:lumOff val="50000"/>
                  </a:schemeClr>
                </a:solidFill>
              </a:rPr>
              <a:t>Array index</a:t>
            </a:r>
          </a:p>
        </p:txBody>
      </p:sp>
      <p:sp>
        <p:nvSpPr>
          <p:cNvPr id="7" name="Footer Placeholder 6"/>
          <p:cNvSpPr>
            <a:spLocks noGrp="1"/>
          </p:cNvSpPr>
          <p:nvPr>
            <p:ph type="ftr" sz="quarter" idx="11"/>
          </p:nvPr>
        </p:nvSpPr>
        <p:spPr/>
        <p:txBody>
          <a:bodyPr/>
          <a:lstStyle/>
          <a:p>
            <a:r>
              <a:rPr lang="en-US"/>
              <a:t>Rutgers CS111 - Ana Paula Centeno</a:t>
            </a:r>
          </a:p>
        </p:txBody>
      </p:sp>
      <p:sp>
        <p:nvSpPr>
          <p:cNvPr id="8" name="Slide Number Placeholder 7"/>
          <p:cNvSpPr>
            <a:spLocks noGrp="1"/>
          </p:cNvSpPr>
          <p:nvPr>
            <p:ph type="sldNum" sz="quarter" idx="12"/>
          </p:nvPr>
        </p:nvSpPr>
        <p:spPr/>
        <p:txBody>
          <a:bodyPr/>
          <a:lstStyle/>
          <a:p>
            <a:fld id="{A4EAD70E-8058-2045-8876-F3F18BAC1751}" type="slidenum">
              <a:rPr lang="en-US" smtClean="0"/>
              <a:t>23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168451632"/>
              </p:ext>
            </p:extLst>
          </p:nvPr>
        </p:nvGraphicFramePr>
        <p:xfrm>
          <a:off x="1237835" y="4054266"/>
          <a:ext cx="3585186" cy="1483360"/>
        </p:xfrm>
        <a:graphic>
          <a:graphicData uri="http://schemas.openxmlformats.org/drawingml/2006/table">
            <a:tbl>
              <a:tblPr firstRow="1" bandRow="1">
                <a:tableStyleId>{D27102A9-8310-4765-A935-A1911B00CA55}</a:tableStyleId>
              </a:tblPr>
              <a:tblGrid>
                <a:gridCol w="1195062">
                  <a:extLst>
                    <a:ext uri="{9D8B030D-6E8A-4147-A177-3AD203B41FA5}">
                      <a16:colId xmlns:a16="http://schemas.microsoft.com/office/drawing/2014/main" val="20000"/>
                    </a:ext>
                  </a:extLst>
                </a:gridCol>
                <a:gridCol w="1195062">
                  <a:extLst>
                    <a:ext uri="{9D8B030D-6E8A-4147-A177-3AD203B41FA5}">
                      <a16:colId xmlns:a16="http://schemas.microsoft.com/office/drawing/2014/main" val="20001"/>
                    </a:ext>
                  </a:extLst>
                </a:gridCol>
                <a:gridCol w="1195062">
                  <a:extLst>
                    <a:ext uri="{9D8B030D-6E8A-4147-A177-3AD203B41FA5}">
                      <a16:colId xmlns:a16="http://schemas.microsoft.com/office/drawing/2014/main" val="20002"/>
                    </a:ext>
                  </a:extLst>
                </a:gridCol>
              </a:tblGrid>
              <a:tr h="370840">
                <a:tc>
                  <a:txBody>
                    <a:bodyPr/>
                    <a:lstStyle/>
                    <a:p>
                      <a:pPr algn="ctr"/>
                      <a:r>
                        <a:rPr lang="en-US" dirty="0"/>
                        <a:t>Left</a:t>
                      </a:r>
                    </a:p>
                  </a:txBody>
                  <a:tcPr/>
                </a:tc>
                <a:tc>
                  <a:txBody>
                    <a:bodyPr/>
                    <a:lstStyle/>
                    <a:p>
                      <a:pPr algn="ctr"/>
                      <a:r>
                        <a:rPr lang="en-US" dirty="0"/>
                        <a:t>Right</a:t>
                      </a:r>
                    </a:p>
                  </a:txBody>
                  <a:tcPr/>
                </a:tc>
                <a:tc>
                  <a:txBody>
                    <a:bodyPr/>
                    <a:lstStyle/>
                    <a:p>
                      <a:pPr algn="ctr"/>
                      <a:r>
                        <a:rPr lang="en-US" dirty="0"/>
                        <a:t>Middle</a:t>
                      </a:r>
                    </a:p>
                  </a:txBody>
                  <a:tcPr/>
                </a:tc>
                <a:extLst>
                  <a:ext uri="{0D108BD9-81ED-4DB2-BD59-A6C34878D82A}">
                    <a16:rowId xmlns:a16="http://schemas.microsoft.com/office/drawing/2014/main" val="10000"/>
                  </a:ext>
                </a:extLst>
              </a:tr>
              <a:tr h="370840">
                <a:tc>
                  <a:txBody>
                    <a:bodyPr/>
                    <a:lstStyle/>
                    <a:p>
                      <a:pPr algn="ctr"/>
                      <a:r>
                        <a:rPr lang="en-US" dirty="0"/>
                        <a:t>0</a:t>
                      </a:r>
                    </a:p>
                  </a:txBody>
                  <a:tcPr/>
                </a:tc>
                <a:tc>
                  <a:txBody>
                    <a:bodyPr/>
                    <a:lstStyle/>
                    <a:p>
                      <a:pPr algn="ctr"/>
                      <a:r>
                        <a:rPr lang="en-US" dirty="0"/>
                        <a:t>9</a:t>
                      </a:r>
                    </a:p>
                  </a:txBody>
                  <a:tcPr/>
                </a:tc>
                <a:tc>
                  <a:txBody>
                    <a:bodyPr/>
                    <a:lstStyle/>
                    <a:p>
                      <a:pPr algn="ctr"/>
                      <a:r>
                        <a:rPr lang="en-US" dirty="0"/>
                        <a:t>4</a:t>
                      </a:r>
                    </a:p>
                  </a:txBody>
                  <a:tcPr/>
                </a:tc>
                <a:extLst>
                  <a:ext uri="{0D108BD9-81ED-4DB2-BD59-A6C34878D82A}">
                    <a16:rowId xmlns:a16="http://schemas.microsoft.com/office/drawing/2014/main" val="10001"/>
                  </a:ext>
                </a:extLst>
              </a:tr>
              <a:tr h="370840">
                <a:tc>
                  <a:txBody>
                    <a:bodyPr/>
                    <a:lstStyle/>
                    <a:p>
                      <a:pPr algn="ctr"/>
                      <a:r>
                        <a:rPr lang="en-US" dirty="0"/>
                        <a:t>0</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785426273"/>
              </p:ext>
            </p:extLst>
          </p:nvPr>
        </p:nvGraphicFramePr>
        <p:xfrm>
          <a:off x="5269247" y="4054266"/>
          <a:ext cx="2969364" cy="1483360"/>
        </p:xfrm>
        <a:graphic>
          <a:graphicData uri="http://schemas.openxmlformats.org/drawingml/2006/table">
            <a:tbl>
              <a:tblPr firstRow="1" bandRow="1">
                <a:tableStyleId>{2D5ABB26-0587-4C30-8999-92F81FD0307C}</a:tableStyleId>
              </a:tblPr>
              <a:tblGrid>
                <a:gridCol w="1544771">
                  <a:extLst>
                    <a:ext uri="{9D8B030D-6E8A-4147-A177-3AD203B41FA5}">
                      <a16:colId xmlns:a16="http://schemas.microsoft.com/office/drawing/2014/main" val="20000"/>
                    </a:ext>
                  </a:extLst>
                </a:gridCol>
                <a:gridCol w="1424593">
                  <a:extLst>
                    <a:ext uri="{9D8B030D-6E8A-4147-A177-3AD203B41FA5}">
                      <a16:colId xmlns:a16="http://schemas.microsoft.com/office/drawing/2014/main" val="20001"/>
                    </a:ext>
                  </a:extLst>
                </a:gridCol>
              </a:tblGrid>
              <a:tr h="370840">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0"/>
                  </a:ext>
                </a:extLst>
              </a:tr>
              <a:tr h="370840">
                <a:tc>
                  <a:txBody>
                    <a:bodyPr/>
                    <a:lstStyle/>
                    <a:p>
                      <a:pPr algn="ctr"/>
                      <a:r>
                        <a:rPr lang="en-US" baseline="0" dirty="0"/>
                        <a:t>12 == 56? </a:t>
                      </a:r>
                      <a:r>
                        <a:rPr lang="en-US" baseline="0" dirty="0">
                          <a:solidFill>
                            <a:srgbClr val="FF0000"/>
                          </a:solidFill>
                        </a:rPr>
                        <a:t>no</a:t>
                      </a:r>
                      <a:endParaRPr lang="en-US" dirty="0"/>
                    </a:p>
                  </a:txBody>
                  <a:tcPr/>
                </a:tc>
                <a:tc>
                  <a:txBody>
                    <a:bodyPr/>
                    <a:lstStyle/>
                    <a:p>
                      <a:pPr algn="ctr"/>
                      <a:r>
                        <a:rPr lang="en-US" dirty="0"/>
                        <a:t>12</a:t>
                      </a:r>
                      <a:r>
                        <a:rPr lang="en-US" baseline="0" dirty="0"/>
                        <a:t> &lt; 56? </a:t>
                      </a:r>
                      <a:r>
                        <a:rPr lang="en-US" baseline="0" dirty="0">
                          <a:solidFill>
                            <a:srgbClr val="008000"/>
                          </a:solidFill>
                        </a:rPr>
                        <a:t>yes</a:t>
                      </a:r>
                      <a:endParaRPr lang="en-US" dirty="0"/>
                    </a:p>
                  </a:txBody>
                  <a:tcPr/>
                </a:tc>
                <a:extLst>
                  <a:ext uri="{0D108BD9-81ED-4DB2-BD59-A6C34878D82A}">
                    <a16:rowId xmlns:a16="http://schemas.microsoft.com/office/drawing/2014/main" val="10001"/>
                  </a:ext>
                </a:extLst>
              </a:tr>
              <a:tr h="370840">
                <a:tc>
                  <a:txBody>
                    <a:bodyPr/>
                    <a:lstStyle/>
                    <a:p>
                      <a:pPr algn="ctr"/>
                      <a:r>
                        <a:rPr lang="en-US" dirty="0"/>
                        <a:t>12 == 5? </a:t>
                      </a:r>
                      <a:r>
                        <a:rPr lang="en-US" baseline="0" dirty="0">
                          <a:solidFill>
                            <a:srgbClr val="FF0000"/>
                          </a:solidFill>
                        </a:rPr>
                        <a:t>no</a:t>
                      </a:r>
                      <a:endParaRPr lang="en-US" dirty="0"/>
                    </a:p>
                  </a:txBody>
                  <a:tcPr/>
                </a:tc>
                <a:tc>
                  <a:txBody>
                    <a:bodyPr/>
                    <a:lstStyle/>
                    <a:p>
                      <a:pPr algn="ctr"/>
                      <a:r>
                        <a:rPr lang="en-US" dirty="0"/>
                        <a:t>12 &lt; 5? </a:t>
                      </a:r>
                      <a:r>
                        <a:rPr lang="en-US" baseline="0" dirty="0">
                          <a:solidFill>
                            <a:srgbClr val="FF0000"/>
                          </a:solidFill>
                        </a:rPr>
                        <a:t>no</a:t>
                      </a:r>
                      <a:endParaRPr lang="en-US" dirty="0"/>
                    </a:p>
                  </a:txBody>
                  <a:tcPr/>
                </a:tc>
                <a:extLst>
                  <a:ext uri="{0D108BD9-81ED-4DB2-BD59-A6C34878D82A}">
                    <a16:rowId xmlns:a16="http://schemas.microsoft.com/office/drawing/2014/main" val="10002"/>
                  </a:ext>
                </a:extLst>
              </a:tr>
              <a:tr h="370840">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27912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3" name="Content Placeholder 2"/>
          <p:cNvSpPr>
            <a:spLocks noGrp="1"/>
          </p:cNvSpPr>
          <p:nvPr>
            <p:ph idx="1"/>
          </p:nvPr>
        </p:nvSpPr>
        <p:spPr>
          <a:xfrm>
            <a:off x="457200" y="1439208"/>
            <a:ext cx="8686800" cy="1708650"/>
          </a:xfrm>
        </p:spPr>
        <p:txBody>
          <a:bodyPr>
            <a:normAutofit/>
          </a:bodyPr>
          <a:lstStyle/>
          <a:p>
            <a:r>
              <a:rPr lang="en-US" dirty="0"/>
              <a:t>Searching an ordered array</a:t>
            </a:r>
          </a:p>
          <a:p>
            <a:pPr lvl="1"/>
            <a:r>
              <a:rPr lang="en-US" dirty="0"/>
              <a:t>How to find 12?</a:t>
            </a:r>
          </a:p>
        </p:txBody>
      </p:sp>
      <p:graphicFrame>
        <p:nvGraphicFramePr>
          <p:cNvPr id="4" name="Table 3"/>
          <p:cNvGraphicFramePr>
            <a:graphicFrameLocks noGrp="1"/>
          </p:cNvGraphicFramePr>
          <p:nvPr>
            <p:extLst>
              <p:ext uri="{D42A27DB-BD31-4B8C-83A1-F6EECF244321}">
                <p14:modId xmlns:p14="http://schemas.microsoft.com/office/powerpoint/2010/main" val="2211511694"/>
              </p:ext>
            </p:extLst>
          </p:nvPr>
        </p:nvGraphicFramePr>
        <p:xfrm>
          <a:off x="1237834" y="2740880"/>
          <a:ext cx="5978248" cy="114766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491848">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573830">
                <a:tc>
                  <a:txBody>
                    <a:bodyPr/>
                    <a:lstStyle/>
                    <a:p>
                      <a:pPr algn="ctr"/>
                      <a:r>
                        <a:rPr lang="en-US" sz="2400" dirty="0"/>
                        <a:t>3</a:t>
                      </a:r>
                    </a:p>
                  </a:txBody>
                  <a:tcPr>
                    <a:noFill/>
                  </a:tcPr>
                </a:tc>
                <a:tc>
                  <a:txBody>
                    <a:bodyPr/>
                    <a:lstStyle/>
                    <a:p>
                      <a:pPr algn="ctr"/>
                      <a:r>
                        <a:rPr lang="en-US" sz="2400" dirty="0"/>
                        <a:t>5</a:t>
                      </a:r>
                    </a:p>
                  </a:txBody>
                  <a:tcPr>
                    <a:noFill/>
                  </a:tcPr>
                </a:tc>
                <a:tc>
                  <a:txBody>
                    <a:bodyPr/>
                    <a:lstStyle/>
                    <a:p>
                      <a:pPr algn="ctr"/>
                      <a:r>
                        <a:rPr lang="en-US" sz="2400" dirty="0"/>
                        <a:t>12</a:t>
                      </a:r>
                    </a:p>
                  </a:txBody>
                  <a:tcPr>
                    <a:solidFill>
                      <a:schemeClr val="tx2">
                        <a:lumMod val="20000"/>
                        <a:lumOff val="80000"/>
                      </a:schemeClr>
                    </a:solidFill>
                  </a:tcPr>
                </a:tc>
                <a:tc>
                  <a:txBody>
                    <a:bodyPr/>
                    <a:lstStyle/>
                    <a:p>
                      <a:pPr algn="ctr"/>
                      <a:r>
                        <a:rPr lang="en-US" sz="2400" dirty="0"/>
                        <a:t>22</a:t>
                      </a:r>
                    </a:p>
                  </a:txBody>
                  <a:tcPr>
                    <a:solidFill>
                      <a:schemeClr val="tx2">
                        <a:lumMod val="20000"/>
                        <a:lumOff val="80000"/>
                      </a:schemeClr>
                    </a:solidFill>
                  </a:tcPr>
                </a:tc>
                <a:tc>
                  <a:txBody>
                    <a:bodyPr/>
                    <a:lstStyle/>
                    <a:p>
                      <a:pPr algn="ctr"/>
                      <a:r>
                        <a:rPr lang="en-US" sz="2400" dirty="0"/>
                        <a:t>56</a:t>
                      </a:r>
                    </a:p>
                  </a:txBody>
                  <a:tcPr>
                    <a:noFill/>
                  </a:tcPr>
                </a:tc>
                <a:tc>
                  <a:txBody>
                    <a:bodyPr/>
                    <a:lstStyle/>
                    <a:p>
                      <a:pPr algn="ctr"/>
                      <a:r>
                        <a:rPr lang="en-US" sz="2400" dirty="0"/>
                        <a:t>62</a:t>
                      </a:r>
                    </a:p>
                  </a:txBody>
                  <a:tcPr>
                    <a:noFill/>
                  </a:tcPr>
                </a:tc>
                <a:tc>
                  <a:txBody>
                    <a:bodyPr/>
                    <a:lstStyle/>
                    <a:p>
                      <a:pPr algn="ctr"/>
                      <a:r>
                        <a:rPr lang="en-US" sz="2400" dirty="0"/>
                        <a:t>85</a:t>
                      </a:r>
                    </a:p>
                  </a:txBody>
                  <a:tcPr>
                    <a:noFill/>
                  </a:tcPr>
                </a:tc>
                <a:tc>
                  <a:txBody>
                    <a:bodyPr/>
                    <a:lstStyle/>
                    <a:p>
                      <a:pPr algn="ctr"/>
                      <a:r>
                        <a:rPr lang="en-US" sz="2400" dirty="0"/>
                        <a:t>94</a:t>
                      </a:r>
                    </a:p>
                  </a:txBody>
                  <a:tcPr>
                    <a:noFill/>
                  </a:tcPr>
                </a:tc>
                <a:tc>
                  <a:txBody>
                    <a:bodyPr/>
                    <a:lstStyle/>
                    <a:p>
                      <a:pPr algn="ctr"/>
                      <a:r>
                        <a:rPr lang="en-US" sz="2400" dirty="0"/>
                        <a:t>95</a:t>
                      </a:r>
                    </a:p>
                  </a:txBody>
                  <a:tcPr>
                    <a:noFill/>
                  </a:tcPr>
                </a:tc>
                <a:tc>
                  <a:txBody>
                    <a:bodyPr/>
                    <a:lstStyle/>
                    <a:p>
                      <a:pPr algn="ctr"/>
                      <a:r>
                        <a:rPr lang="en-US" sz="2400" dirty="0"/>
                        <a:t>99</a:t>
                      </a:r>
                    </a:p>
                  </a:txBody>
                  <a:tcPr>
                    <a:noFill/>
                  </a:tcPr>
                </a:tc>
                <a:extLst>
                  <a:ext uri="{0D108BD9-81ED-4DB2-BD59-A6C34878D82A}">
                    <a16:rowId xmlns:a16="http://schemas.microsoft.com/office/drawing/2014/main" val="10000"/>
                  </a:ext>
                </a:extLst>
              </a:tr>
              <a:tr h="573830">
                <a:tc>
                  <a:txBody>
                    <a:bodyPr/>
                    <a:lstStyle/>
                    <a:p>
                      <a:pPr algn="ctr"/>
                      <a:r>
                        <a:rPr lang="en-US" sz="2000" dirty="0">
                          <a:solidFill>
                            <a:schemeClr val="tx1">
                              <a:lumMod val="50000"/>
                              <a:lumOff val="50000"/>
                            </a:schemeClr>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TextBox 4"/>
          <p:cNvSpPr txBox="1"/>
          <p:nvPr/>
        </p:nvSpPr>
        <p:spPr>
          <a:xfrm>
            <a:off x="7352163" y="3241342"/>
            <a:ext cx="1452445" cy="400110"/>
          </a:xfrm>
          <a:prstGeom prst="rect">
            <a:avLst/>
          </a:prstGeom>
          <a:noFill/>
        </p:spPr>
        <p:txBody>
          <a:bodyPr wrap="square" rtlCol="0">
            <a:spAutoFit/>
          </a:bodyPr>
          <a:lstStyle/>
          <a:p>
            <a:r>
              <a:rPr lang="en-US" sz="2000" dirty="0">
                <a:solidFill>
                  <a:schemeClr val="tx1">
                    <a:lumMod val="50000"/>
                    <a:lumOff val="50000"/>
                  </a:schemeClr>
                </a:solidFill>
              </a:rPr>
              <a:t>Array index</a:t>
            </a:r>
          </a:p>
        </p:txBody>
      </p:sp>
      <p:sp>
        <p:nvSpPr>
          <p:cNvPr id="7" name="Footer Placeholder 6"/>
          <p:cNvSpPr>
            <a:spLocks noGrp="1"/>
          </p:cNvSpPr>
          <p:nvPr>
            <p:ph type="ftr" sz="quarter" idx="11"/>
          </p:nvPr>
        </p:nvSpPr>
        <p:spPr/>
        <p:txBody>
          <a:bodyPr/>
          <a:lstStyle/>
          <a:p>
            <a:r>
              <a:rPr lang="en-US"/>
              <a:t>Rutgers CS111 - Ana Paula Centeno</a:t>
            </a:r>
          </a:p>
        </p:txBody>
      </p:sp>
      <p:sp>
        <p:nvSpPr>
          <p:cNvPr id="8" name="Slide Number Placeholder 7"/>
          <p:cNvSpPr>
            <a:spLocks noGrp="1"/>
          </p:cNvSpPr>
          <p:nvPr>
            <p:ph type="sldNum" sz="quarter" idx="12"/>
          </p:nvPr>
        </p:nvSpPr>
        <p:spPr/>
        <p:txBody>
          <a:bodyPr/>
          <a:lstStyle/>
          <a:p>
            <a:fld id="{A4EAD70E-8058-2045-8876-F3F18BAC1751}" type="slidenum">
              <a:rPr lang="en-US" smtClean="0"/>
              <a:t>24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452902017"/>
              </p:ext>
            </p:extLst>
          </p:nvPr>
        </p:nvGraphicFramePr>
        <p:xfrm>
          <a:off x="1237835" y="4054266"/>
          <a:ext cx="3585186" cy="1483360"/>
        </p:xfrm>
        <a:graphic>
          <a:graphicData uri="http://schemas.openxmlformats.org/drawingml/2006/table">
            <a:tbl>
              <a:tblPr firstRow="1" bandRow="1">
                <a:tableStyleId>{D27102A9-8310-4765-A935-A1911B00CA55}</a:tableStyleId>
              </a:tblPr>
              <a:tblGrid>
                <a:gridCol w="1195062">
                  <a:extLst>
                    <a:ext uri="{9D8B030D-6E8A-4147-A177-3AD203B41FA5}">
                      <a16:colId xmlns:a16="http://schemas.microsoft.com/office/drawing/2014/main" val="20000"/>
                    </a:ext>
                  </a:extLst>
                </a:gridCol>
                <a:gridCol w="1195062">
                  <a:extLst>
                    <a:ext uri="{9D8B030D-6E8A-4147-A177-3AD203B41FA5}">
                      <a16:colId xmlns:a16="http://schemas.microsoft.com/office/drawing/2014/main" val="20001"/>
                    </a:ext>
                  </a:extLst>
                </a:gridCol>
                <a:gridCol w="1195062">
                  <a:extLst>
                    <a:ext uri="{9D8B030D-6E8A-4147-A177-3AD203B41FA5}">
                      <a16:colId xmlns:a16="http://schemas.microsoft.com/office/drawing/2014/main" val="20002"/>
                    </a:ext>
                  </a:extLst>
                </a:gridCol>
              </a:tblGrid>
              <a:tr h="370840">
                <a:tc>
                  <a:txBody>
                    <a:bodyPr/>
                    <a:lstStyle/>
                    <a:p>
                      <a:pPr algn="ctr"/>
                      <a:r>
                        <a:rPr lang="en-US" dirty="0"/>
                        <a:t>Left</a:t>
                      </a:r>
                    </a:p>
                  </a:txBody>
                  <a:tcPr/>
                </a:tc>
                <a:tc>
                  <a:txBody>
                    <a:bodyPr/>
                    <a:lstStyle/>
                    <a:p>
                      <a:pPr algn="ctr"/>
                      <a:r>
                        <a:rPr lang="en-US" dirty="0"/>
                        <a:t>Right</a:t>
                      </a:r>
                    </a:p>
                  </a:txBody>
                  <a:tcPr/>
                </a:tc>
                <a:tc>
                  <a:txBody>
                    <a:bodyPr/>
                    <a:lstStyle/>
                    <a:p>
                      <a:pPr algn="ctr"/>
                      <a:r>
                        <a:rPr lang="en-US" dirty="0"/>
                        <a:t>Middle</a:t>
                      </a:r>
                    </a:p>
                  </a:txBody>
                  <a:tcPr/>
                </a:tc>
                <a:extLst>
                  <a:ext uri="{0D108BD9-81ED-4DB2-BD59-A6C34878D82A}">
                    <a16:rowId xmlns:a16="http://schemas.microsoft.com/office/drawing/2014/main" val="10000"/>
                  </a:ext>
                </a:extLst>
              </a:tr>
              <a:tr h="370840">
                <a:tc>
                  <a:txBody>
                    <a:bodyPr/>
                    <a:lstStyle/>
                    <a:p>
                      <a:pPr algn="ctr"/>
                      <a:r>
                        <a:rPr lang="en-US" dirty="0"/>
                        <a:t>0</a:t>
                      </a:r>
                    </a:p>
                  </a:txBody>
                  <a:tcPr/>
                </a:tc>
                <a:tc>
                  <a:txBody>
                    <a:bodyPr/>
                    <a:lstStyle/>
                    <a:p>
                      <a:pPr algn="ctr"/>
                      <a:r>
                        <a:rPr lang="en-US" dirty="0"/>
                        <a:t>9</a:t>
                      </a:r>
                    </a:p>
                  </a:txBody>
                  <a:tcPr/>
                </a:tc>
                <a:tc>
                  <a:txBody>
                    <a:bodyPr/>
                    <a:lstStyle/>
                    <a:p>
                      <a:pPr algn="ctr"/>
                      <a:r>
                        <a:rPr lang="en-US" dirty="0"/>
                        <a:t>4</a:t>
                      </a:r>
                    </a:p>
                  </a:txBody>
                  <a:tcPr/>
                </a:tc>
                <a:extLst>
                  <a:ext uri="{0D108BD9-81ED-4DB2-BD59-A6C34878D82A}">
                    <a16:rowId xmlns:a16="http://schemas.microsoft.com/office/drawing/2014/main" val="10001"/>
                  </a:ext>
                </a:extLst>
              </a:tr>
              <a:tr h="370840">
                <a:tc>
                  <a:txBody>
                    <a:bodyPr/>
                    <a:lstStyle/>
                    <a:p>
                      <a:pPr algn="ctr"/>
                      <a:r>
                        <a:rPr lang="en-US" dirty="0"/>
                        <a:t>0</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dirty="0"/>
                        <a:t>2</a:t>
                      </a:r>
                    </a:p>
                  </a:txBody>
                  <a:tcPr/>
                </a:tc>
                <a:tc>
                  <a:txBody>
                    <a:bodyPr/>
                    <a:lstStyle/>
                    <a:p>
                      <a:pPr algn="ctr"/>
                      <a:r>
                        <a:rPr lang="en-US" dirty="0"/>
                        <a:t>3</a:t>
                      </a:r>
                    </a:p>
                  </a:txBody>
                  <a:tcPr/>
                </a:tc>
                <a:tc>
                  <a:txBody>
                    <a:bodyPr/>
                    <a:lstStyle/>
                    <a:p>
                      <a:pPr algn="ctr"/>
                      <a:r>
                        <a:rPr lang="en-US" dirty="0"/>
                        <a:t>2</a:t>
                      </a:r>
                    </a:p>
                  </a:txBody>
                  <a:tcPr/>
                </a:tc>
                <a:extLst>
                  <a:ext uri="{0D108BD9-81ED-4DB2-BD59-A6C34878D82A}">
                    <a16:rowId xmlns:a16="http://schemas.microsoft.com/office/drawing/2014/main" val="10003"/>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028626591"/>
              </p:ext>
            </p:extLst>
          </p:nvPr>
        </p:nvGraphicFramePr>
        <p:xfrm>
          <a:off x="5269247" y="4054266"/>
          <a:ext cx="2969364" cy="1483360"/>
        </p:xfrm>
        <a:graphic>
          <a:graphicData uri="http://schemas.openxmlformats.org/drawingml/2006/table">
            <a:tbl>
              <a:tblPr firstRow="1" bandRow="1">
                <a:tableStyleId>{2D5ABB26-0587-4C30-8999-92F81FD0307C}</a:tableStyleId>
              </a:tblPr>
              <a:tblGrid>
                <a:gridCol w="1544771">
                  <a:extLst>
                    <a:ext uri="{9D8B030D-6E8A-4147-A177-3AD203B41FA5}">
                      <a16:colId xmlns:a16="http://schemas.microsoft.com/office/drawing/2014/main" val="20000"/>
                    </a:ext>
                  </a:extLst>
                </a:gridCol>
                <a:gridCol w="1424593">
                  <a:extLst>
                    <a:ext uri="{9D8B030D-6E8A-4147-A177-3AD203B41FA5}">
                      <a16:colId xmlns:a16="http://schemas.microsoft.com/office/drawing/2014/main" val="20001"/>
                    </a:ext>
                  </a:extLst>
                </a:gridCol>
              </a:tblGrid>
              <a:tr h="370840">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0"/>
                  </a:ext>
                </a:extLst>
              </a:tr>
              <a:tr h="370840">
                <a:tc>
                  <a:txBody>
                    <a:bodyPr/>
                    <a:lstStyle/>
                    <a:p>
                      <a:pPr algn="ctr"/>
                      <a:r>
                        <a:rPr lang="en-US" baseline="0" dirty="0"/>
                        <a:t>12 == 56? </a:t>
                      </a:r>
                      <a:r>
                        <a:rPr lang="en-US" baseline="0" dirty="0">
                          <a:solidFill>
                            <a:srgbClr val="FF0000"/>
                          </a:solidFill>
                        </a:rPr>
                        <a:t>no</a:t>
                      </a:r>
                      <a:endParaRPr lang="en-US" dirty="0"/>
                    </a:p>
                  </a:txBody>
                  <a:tcPr/>
                </a:tc>
                <a:tc>
                  <a:txBody>
                    <a:bodyPr/>
                    <a:lstStyle/>
                    <a:p>
                      <a:pPr algn="ctr"/>
                      <a:r>
                        <a:rPr lang="en-US" dirty="0"/>
                        <a:t>12</a:t>
                      </a:r>
                      <a:r>
                        <a:rPr lang="en-US" baseline="0" dirty="0"/>
                        <a:t> &lt; 56? </a:t>
                      </a:r>
                      <a:r>
                        <a:rPr lang="en-US" baseline="0" dirty="0">
                          <a:solidFill>
                            <a:srgbClr val="008000"/>
                          </a:solidFill>
                        </a:rPr>
                        <a:t>yes</a:t>
                      </a:r>
                      <a:endParaRPr lang="en-US" dirty="0"/>
                    </a:p>
                  </a:txBody>
                  <a:tcPr/>
                </a:tc>
                <a:extLst>
                  <a:ext uri="{0D108BD9-81ED-4DB2-BD59-A6C34878D82A}">
                    <a16:rowId xmlns:a16="http://schemas.microsoft.com/office/drawing/2014/main" val="10001"/>
                  </a:ext>
                </a:extLst>
              </a:tr>
              <a:tr h="370840">
                <a:tc>
                  <a:txBody>
                    <a:bodyPr/>
                    <a:lstStyle/>
                    <a:p>
                      <a:pPr algn="ctr"/>
                      <a:r>
                        <a:rPr lang="en-US" dirty="0"/>
                        <a:t>12 == 5? </a:t>
                      </a:r>
                      <a:r>
                        <a:rPr lang="en-US" baseline="0" dirty="0">
                          <a:solidFill>
                            <a:srgbClr val="FF0000"/>
                          </a:solidFill>
                        </a:rPr>
                        <a:t>no</a:t>
                      </a:r>
                      <a:endParaRPr lang="en-US" dirty="0"/>
                    </a:p>
                  </a:txBody>
                  <a:tcPr/>
                </a:tc>
                <a:tc>
                  <a:txBody>
                    <a:bodyPr/>
                    <a:lstStyle/>
                    <a:p>
                      <a:pPr algn="ctr"/>
                      <a:r>
                        <a:rPr lang="en-US" dirty="0"/>
                        <a:t>12 &lt; 5? </a:t>
                      </a:r>
                      <a:r>
                        <a:rPr lang="en-US" baseline="0" dirty="0">
                          <a:solidFill>
                            <a:srgbClr val="FF0000"/>
                          </a:solidFill>
                        </a:rPr>
                        <a:t>no</a:t>
                      </a:r>
                      <a:endParaRPr lang="en-US" dirty="0"/>
                    </a:p>
                  </a:txBody>
                  <a:tcPr/>
                </a:tc>
                <a:extLst>
                  <a:ext uri="{0D108BD9-81ED-4DB2-BD59-A6C34878D82A}">
                    <a16:rowId xmlns:a16="http://schemas.microsoft.com/office/drawing/2014/main" val="10002"/>
                  </a:ext>
                </a:extLst>
              </a:tr>
              <a:tr h="370840">
                <a:tc>
                  <a:txBody>
                    <a:bodyPr/>
                    <a:lstStyle/>
                    <a:p>
                      <a:pPr algn="ctr"/>
                      <a:r>
                        <a:rPr lang="en-US" dirty="0"/>
                        <a:t>12 == 12? </a:t>
                      </a:r>
                      <a:r>
                        <a:rPr lang="en-US" baseline="0" dirty="0">
                          <a:solidFill>
                            <a:srgbClr val="008000"/>
                          </a:solidFill>
                        </a:rPr>
                        <a:t>yes</a:t>
                      </a:r>
                      <a:endParaRPr lang="en-US" dirty="0"/>
                    </a:p>
                  </a:txBody>
                  <a:tcPr/>
                </a:tc>
                <a:tc>
                  <a:txBody>
                    <a:bodyPr/>
                    <a:lstStyle/>
                    <a:p>
                      <a:pPr algn="ctr"/>
                      <a:r>
                        <a:rPr lang="en-US" b="1" dirty="0"/>
                        <a:t>Found</a:t>
                      </a:r>
                      <a:r>
                        <a:rPr lang="en-US" b="1" baseline="0" dirty="0"/>
                        <a:t> it!</a:t>
                      </a:r>
                      <a:endParaRPr lang="en-US" b="1"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3034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Efficiency Analysis</a:t>
            </a:r>
          </a:p>
        </p:txBody>
      </p:sp>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25</a:t>
            </a:fld>
            <a:endParaRPr lang="en-US"/>
          </a:p>
        </p:txBody>
      </p:sp>
      <p:sp>
        <p:nvSpPr>
          <p:cNvPr id="6" name="TextBox 5"/>
          <p:cNvSpPr txBox="1"/>
          <p:nvPr/>
        </p:nvSpPr>
        <p:spPr>
          <a:xfrm>
            <a:off x="739956" y="1587660"/>
            <a:ext cx="6279634" cy="4801315"/>
          </a:xfrm>
          <a:prstGeom prst="rect">
            <a:avLst/>
          </a:prstGeom>
          <a:noFill/>
        </p:spPr>
        <p:txBody>
          <a:bodyPr wrap="none" rtlCol="0">
            <a:spAutoFit/>
          </a:bodyPr>
          <a:lstStyle/>
          <a:p>
            <a:r>
              <a:rPr lang="en-US" dirty="0" err="1">
                <a:solidFill>
                  <a:schemeClr val="tx2">
                    <a:lumMod val="75000"/>
                  </a:schemeClr>
                </a:solidFill>
                <a:latin typeface="Courier"/>
                <a:cs typeface="Courier"/>
              </a:rPr>
              <a:t>int</a:t>
            </a:r>
            <a:r>
              <a:rPr lang="en-US" dirty="0">
                <a:solidFill>
                  <a:schemeClr val="tx2">
                    <a:lumMod val="75000"/>
                  </a:schemeClr>
                </a:solidFill>
                <a:latin typeface="Courier"/>
                <a:cs typeface="Courier"/>
              </a:rPr>
              <a:t> </a:t>
            </a:r>
            <a:r>
              <a:rPr lang="en-US" dirty="0" err="1">
                <a:solidFill>
                  <a:schemeClr val="tx2">
                    <a:lumMod val="75000"/>
                  </a:schemeClr>
                </a:solidFill>
                <a:latin typeface="Courier"/>
                <a:cs typeface="Courier"/>
              </a:rPr>
              <a:t>BinarySearch</a:t>
            </a:r>
            <a:r>
              <a:rPr lang="en-US" dirty="0">
                <a:solidFill>
                  <a:schemeClr val="tx2">
                    <a:lumMod val="75000"/>
                  </a:schemeClr>
                </a:solidFill>
                <a:latin typeface="Courier"/>
                <a:cs typeface="Courier"/>
              </a:rPr>
              <a:t> (</a:t>
            </a:r>
            <a:r>
              <a:rPr lang="en-US" dirty="0" err="1">
                <a:solidFill>
                  <a:schemeClr val="tx2">
                    <a:lumMod val="75000"/>
                  </a:schemeClr>
                </a:solidFill>
                <a:latin typeface="Courier"/>
                <a:cs typeface="Courier"/>
              </a:rPr>
              <a:t>int</a:t>
            </a:r>
            <a:r>
              <a:rPr lang="en-US" dirty="0">
                <a:solidFill>
                  <a:schemeClr val="tx2">
                    <a:lumMod val="75000"/>
                  </a:schemeClr>
                </a:solidFill>
                <a:latin typeface="Courier"/>
                <a:cs typeface="Courier"/>
              </a:rPr>
              <a:t>[] array, </a:t>
            </a:r>
            <a:r>
              <a:rPr lang="en-US" dirty="0" err="1">
                <a:solidFill>
                  <a:schemeClr val="tx2">
                    <a:lumMod val="75000"/>
                  </a:schemeClr>
                </a:solidFill>
                <a:latin typeface="Courier"/>
                <a:cs typeface="Courier"/>
              </a:rPr>
              <a:t>int</a:t>
            </a:r>
            <a:r>
              <a:rPr lang="en-US" dirty="0">
                <a:solidFill>
                  <a:schemeClr val="tx2">
                    <a:lumMod val="75000"/>
                  </a:schemeClr>
                </a:solidFill>
                <a:latin typeface="Courier"/>
                <a:cs typeface="Courier"/>
              </a:rPr>
              <a:t> target) {</a:t>
            </a:r>
          </a:p>
          <a:p>
            <a:endParaRPr lang="en-US" dirty="0">
              <a:solidFill>
                <a:schemeClr val="tx2">
                  <a:lumMod val="75000"/>
                </a:schemeClr>
              </a:solidFill>
              <a:latin typeface="Courier"/>
              <a:cs typeface="Courier"/>
            </a:endParaRPr>
          </a:p>
          <a:p>
            <a:r>
              <a:rPr lang="en-US" dirty="0">
                <a:solidFill>
                  <a:schemeClr val="tx2">
                    <a:lumMod val="75000"/>
                  </a:schemeClr>
                </a:solidFill>
                <a:latin typeface="Courier"/>
                <a:cs typeface="Courier"/>
              </a:rPr>
              <a:t>	</a:t>
            </a:r>
            <a:r>
              <a:rPr lang="en-US" dirty="0" err="1">
                <a:solidFill>
                  <a:schemeClr val="tx2">
                    <a:lumMod val="75000"/>
                  </a:schemeClr>
                </a:solidFill>
                <a:latin typeface="Courier"/>
                <a:cs typeface="Courier"/>
              </a:rPr>
              <a:t>int</a:t>
            </a:r>
            <a:r>
              <a:rPr lang="en-US" dirty="0">
                <a:solidFill>
                  <a:schemeClr val="tx2">
                    <a:lumMod val="75000"/>
                  </a:schemeClr>
                </a:solidFill>
                <a:latin typeface="Courier"/>
                <a:cs typeface="Courier"/>
              </a:rPr>
              <a:t> n = </a:t>
            </a:r>
            <a:r>
              <a:rPr lang="en-US" dirty="0" err="1">
                <a:solidFill>
                  <a:schemeClr val="tx2">
                    <a:lumMod val="75000"/>
                  </a:schemeClr>
                </a:solidFill>
                <a:latin typeface="Courier"/>
                <a:cs typeface="Courier"/>
              </a:rPr>
              <a:t>array.length</a:t>
            </a:r>
            <a:r>
              <a:rPr lang="en-US" dirty="0">
                <a:solidFill>
                  <a:schemeClr val="tx2">
                    <a:lumMod val="75000"/>
                  </a:schemeClr>
                </a:solidFill>
                <a:latin typeface="Courier"/>
                <a:cs typeface="Courier"/>
              </a:rPr>
              <a:t>;</a:t>
            </a:r>
          </a:p>
          <a:p>
            <a:r>
              <a:rPr lang="en-US" dirty="0">
                <a:solidFill>
                  <a:schemeClr val="tx2">
                    <a:lumMod val="75000"/>
                  </a:schemeClr>
                </a:solidFill>
                <a:latin typeface="Courier"/>
                <a:cs typeface="Courier"/>
              </a:rPr>
              <a:t>	int L = 0, R = n - 1;</a:t>
            </a:r>
          </a:p>
          <a:p>
            <a:r>
              <a:rPr lang="en-US" dirty="0">
                <a:solidFill>
                  <a:schemeClr val="tx2">
                    <a:lumMod val="75000"/>
                  </a:schemeClr>
                </a:solidFill>
                <a:latin typeface="Courier"/>
                <a:cs typeface="Courier"/>
              </a:rPr>
              <a:t>	while (L &lt;= R) {</a:t>
            </a:r>
          </a:p>
          <a:p>
            <a:r>
              <a:rPr lang="en-US" dirty="0">
                <a:solidFill>
                  <a:schemeClr val="tx2">
                    <a:lumMod val="75000"/>
                  </a:schemeClr>
                </a:solidFill>
                <a:latin typeface="Courier"/>
                <a:cs typeface="Courier"/>
              </a:rPr>
              <a:t>		int m = (L+R)/2;</a:t>
            </a:r>
          </a:p>
          <a:p>
            <a:r>
              <a:rPr lang="en-US" dirty="0">
                <a:solidFill>
                  <a:schemeClr val="tx2">
                    <a:lumMod val="75000"/>
                  </a:schemeClr>
                </a:solidFill>
                <a:latin typeface="Courier"/>
                <a:cs typeface="Courier"/>
              </a:rPr>
              <a:t>		if (target == array[m]) {</a:t>
            </a:r>
          </a:p>
          <a:p>
            <a:r>
              <a:rPr lang="en-US" dirty="0">
                <a:solidFill>
                  <a:schemeClr val="tx2">
                    <a:lumMod val="75000"/>
                  </a:schemeClr>
                </a:solidFill>
                <a:latin typeface="Courier"/>
                <a:cs typeface="Courier"/>
              </a:rPr>
              <a:t>			return m;</a:t>
            </a:r>
          </a:p>
          <a:p>
            <a:r>
              <a:rPr lang="en-US" dirty="0">
                <a:solidFill>
                  <a:schemeClr val="tx2">
                    <a:lumMod val="75000"/>
                  </a:schemeClr>
                </a:solidFill>
                <a:latin typeface="Courier"/>
                <a:cs typeface="Courier"/>
              </a:rPr>
              <a:t>		}</a:t>
            </a:r>
          </a:p>
          <a:p>
            <a:r>
              <a:rPr lang="en-US" dirty="0">
                <a:solidFill>
                  <a:schemeClr val="tx2">
                    <a:lumMod val="75000"/>
                  </a:schemeClr>
                </a:solidFill>
                <a:latin typeface="Courier"/>
                <a:cs typeface="Courier"/>
              </a:rPr>
              <a:t>		if (target &lt; array[m]) {</a:t>
            </a:r>
          </a:p>
          <a:p>
            <a:r>
              <a:rPr lang="en-US" dirty="0">
                <a:solidFill>
                  <a:schemeClr val="tx2">
                    <a:lumMod val="75000"/>
                  </a:schemeClr>
                </a:solidFill>
                <a:latin typeface="Courier"/>
                <a:cs typeface="Courier"/>
              </a:rPr>
              <a:t>			R = m - 1;</a:t>
            </a:r>
          </a:p>
          <a:p>
            <a:r>
              <a:rPr lang="en-US" dirty="0">
                <a:solidFill>
                  <a:schemeClr val="tx2">
                    <a:lumMod val="75000"/>
                  </a:schemeClr>
                </a:solidFill>
                <a:latin typeface="Courier"/>
                <a:cs typeface="Courier"/>
              </a:rPr>
              <a:t>		} else {</a:t>
            </a:r>
          </a:p>
          <a:p>
            <a:r>
              <a:rPr lang="en-US" dirty="0">
                <a:solidFill>
                  <a:schemeClr val="tx2">
                    <a:lumMod val="75000"/>
                  </a:schemeClr>
                </a:solidFill>
                <a:latin typeface="Courier"/>
                <a:cs typeface="Courier"/>
              </a:rPr>
              <a:t>		</a:t>
            </a:r>
            <a:r>
              <a:rPr lang="en-US">
                <a:solidFill>
                  <a:schemeClr val="tx2">
                    <a:lumMod val="75000"/>
                  </a:schemeClr>
                </a:solidFill>
                <a:latin typeface="Courier"/>
                <a:cs typeface="Courier"/>
              </a:rPr>
              <a:t>	L </a:t>
            </a:r>
            <a:r>
              <a:rPr lang="en-US" dirty="0">
                <a:solidFill>
                  <a:schemeClr val="tx2">
                    <a:lumMod val="75000"/>
                  </a:schemeClr>
                </a:solidFill>
                <a:latin typeface="Courier"/>
                <a:cs typeface="Courier"/>
              </a:rPr>
              <a:t>= m + 1;</a:t>
            </a:r>
          </a:p>
          <a:p>
            <a:r>
              <a:rPr lang="en-US" dirty="0">
                <a:solidFill>
                  <a:schemeClr val="tx2">
                    <a:lumMod val="75000"/>
                  </a:schemeClr>
                </a:solidFill>
                <a:latin typeface="Courier"/>
                <a:cs typeface="Courier"/>
              </a:rPr>
              <a:t>		}</a:t>
            </a:r>
          </a:p>
          <a:p>
            <a:r>
              <a:rPr lang="en-US" dirty="0">
                <a:solidFill>
                  <a:schemeClr val="tx2">
                    <a:lumMod val="75000"/>
                  </a:schemeClr>
                </a:solidFill>
                <a:latin typeface="Courier"/>
                <a:cs typeface="Courier"/>
              </a:rPr>
              <a:t>	}</a:t>
            </a:r>
          </a:p>
          <a:p>
            <a:pPr lvl="1"/>
            <a:r>
              <a:rPr lang="en-US" dirty="0">
                <a:solidFill>
                  <a:schemeClr val="tx2">
                    <a:lumMod val="75000"/>
                  </a:schemeClr>
                </a:solidFill>
                <a:latin typeface="Courier"/>
                <a:cs typeface="Courier"/>
              </a:rPr>
              <a:t>return -1;</a:t>
            </a:r>
          </a:p>
          <a:p>
            <a:r>
              <a:rPr lang="en-US" dirty="0">
                <a:solidFill>
                  <a:schemeClr val="tx2">
                    <a:lumMod val="75000"/>
                  </a:schemeClr>
                </a:solidFill>
                <a:latin typeface="Courier"/>
                <a:cs typeface="Courier"/>
              </a:rPr>
              <a:t>}</a:t>
            </a:r>
          </a:p>
        </p:txBody>
      </p:sp>
      <p:sp>
        <p:nvSpPr>
          <p:cNvPr id="9" name="Line Callout 1 8"/>
          <p:cNvSpPr/>
          <p:nvPr/>
        </p:nvSpPr>
        <p:spPr>
          <a:xfrm>
            <a:off x="5445267" y="2909666"/>
            <a:ext cx="3587608" cy="2984890"/>
          </a:xfrm>
          <a:prstGeom prst="borderCallout1">
            <a:avLst>
              <a:gd name="adj1" fmla="val 5500"/>
              <a:gd name="adj2" fmla="val -675"/>
              <a:gd name="adj3" fmla="val -309"/>
              <a:gd name="adj4" fmla="val -54394"/>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rgbClr val="000000"/>
                </a:solidFill>
              </a:rPr>
              <a:t>The loop is executed </a:t>
            </a:r>
            <a:r>
              <a:rPr lang="en-US" b="1" i="1" dirty="0">
                <a:solidFill>
                  <a:srgbClr val="000000"/>
                </a:solidFill>
              </a:rPr>
              <a:t>y</a:t>
            </a:r>
            <a:r>
              <a:rPr lang="en-US" dirty="0">
                <a:solidFill>
                  <a:srgbClr val="000000"/>
                </a:solidFill>
              </a:rPr>
              <a:t> times, </a:t>
            </a:r>
            <a:r>
              <a:rPr lang="en-US" b="1" dirty="0">
                <a:solidFill>
                  <a:srgbClr val="000000"/>
                </a:solidFill>
              </a:rPr>
              <a:t>that is how many times we can divide the array in half</a:t>
            </a:r>
            <a:r>
              <a:rPr lang="en-US" dirty="0">
                <a:solidFill>
                  <a:srgbClr val="000000"/>
                </a:solidFill>
              </a:rPr>
              <a:t>. Therefore n = 2</a:t>
            </a:r>
            <a:r>
              <a:rPr lang="en-US" baseline="30000" dirty="0">
                <a:solidFill>
                  <a:srgbClr val="000000"/>
                </a:solidFill>
              </a:rPr>
              <a:t>y</a:t>
            </a:r>
          </a:p>
          <a:p>
            <a:endParaRPr lang="en-US" dirty="0">
              <a:solidFill>
                <a:srgbClr val="000000"/>
              </a:solidFill>
            </a:endParaRPr>
          </a:p>
          <a:p>
            <a:r>
              <a:rPr lang="en-US" dirty="0">
                <a:solidFill>
                  <a:srgbClr val="000000"/>
                </a:solidFill>
              </a:rPr>
              <a:t>Recall the log function: </a:t>
            </a:r>
            <a:r>
              <a:rPr lang="en-US" dirty="0" err="1">
                <a:solidFill>
                  <a:srgbClr val="000000"/>
                </a:solidFill>
              </a:rPr>
              <a:t>log</a:t>
            </a:r>
            <a:r>
              <a:rPr lang="en-US" baseline="-25000" dirty="0" err="1">
                <a:solidFill>
                  <a:srgbClr val="000000"/>
                </a:solidFill>
              </a:rPr>
              <a:t>a</a:t>
            </a:r>
            <a:r>
              <a:rPr lang="en-US" dirty="0" err="1">
                <a:solidFill>
                  <a:srgbClr val="000000"/>
                </a:solidFill>
              </a:rPr>
              <a:t>b</a:t>
            </a:r>
            <a:r>
              <a:rPr lang="en-US" dirty="0">
                <a:solidFill>
                  <a:srgbClr val="000000"/>
                </a:solidFill>
              </a:rPr>
              <a:t>=c is equivalent to b = a</a:t>
            </a:r>
            <a:r>
              <a:rPr lang="en-US" baseline="30000" dirty="0">
                <a:solidFill>
                  <a:srgbClr val="000000"/>
                </a:solidFill>
              </a:rPr>
              <a:t>c</a:t>
            </a:r>
            <a:r>
              <a:rPr lang="en-US" dirty="0">
                <a:solidFill>
                  <a:srgbClr val="000000"/>
                </a:solidFill>
              </a:rPr>
              <a:t> </a:t>
            </a:r>
          </a:p>
          <a:p>
            <a:endParaRPr lang="en-US" dirty="0">
              <a:solidFill>
                <a:srgbClr val="000000"/>
              </a:solidFill>
            </a:endParaRPr>
          </a:p>
          <a:p>
            <a:r>
              <a:rPr lang="en-US" dirty="0">
                <a:solidFill>
                  <a:srgbClr val="000000"/>
                </a:solidFill>
              </a:rPr>
              <a:t>Therefore, y = log n which means that the loop is executed at most </a:t>
            </a:r>
            <a:r>
              <a:rPr lang="en-US" b="1" i="1" dirty="0">
                <a:solidFill>
                  <a:srgbClr val="000000"/>
                </a:solidFill>
              </a:rPr>
              <a:t>log n</a:t>
            </a:r>
            <a:r>
              <a:rPr lang="en-US" dirty="0">
                <a:solidFill>
                  <a:srgbClr val="000000"/>
                </a:solidFill>
              </a:rPr>
              <a:t> times</a:t>
            </a:r>
          </a:p>
        </p:txBody>
      </p:sp>
    </p:spTree>
    <p:extLst>
      <p:ext uri="{BB962C8B-B14F-4D97-AF65-F5344CB8AC3E}">
        <p14:creationId xmlns:p14="http://schemas.microsoft.com/office/powerpoint/2010/main" val="349031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Efficiency Analysis</a:t>
            </a:r>
          </a:p>
        </p:txBody>
      </p:sp>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26</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47271714"/>
              </p:ext>
            </p:extLst>
          </p:nvPr>
        </p:nvGraphicFramePr>
        <p:xfrm>
          <a:off x="1349719" y="1545436"/>
          <a:ext cx="6700093" cy="4582160"/>
        </p:xfrm>
        <a:graphic>
          <a:graphicData uri="http://schemas.openxmlformats.org/drawingml/2006/table">
            <a:tbl>
              <a:tblPr firstRow="1" bandRow="1">
                <a:tableStyleId>{5C22544A-7EE6-4342-B048-85BDC9FD1C3A}</a:tableStyleId>
              </a:tblPr>
              <a:tblGrid>
                <a:gridCol w="1996844">
                  <a:extLst>
                    <a:ext uri="{9D8B030D-6E8A-4147-A177-3AD203B41FA5}">
                      <a16:colId xmlns:a16="http://schemas.microsoft.com/office/drawing/2014/main" val="20000"/>
                    </a:ext>
                  </a:extLst>
                </a:gridCol>
                <a:gridCol w="1116021">
                  <a:extLst>
                    <a:ext uri="{9D8B030D-6E8A-4147-A177-3AD203B41FA5}">
                      <a16:colId xmlns:a16="http://schemas.microsoft.com/office/drawing/2014/main" val="20001"/>
                    </a:ext>
                  </a:extLst>
                </a:gridCol>
                <a:gridCol w="1905179">
                  <a:extLst>
                    <a:ext uri="{9D8B030D-6E8A-4147-A177-3AD203B41FA5}">
                      <a16:colId xmlns:a16="http://schemas.microsoft.com/office/drawing/2014/main" val="20002"/>
                    </a:ext>
                  </a:extLst>
                </a:gridCol>
                <a:gridCol w="1682049">
                  <a:extLst>
                    <a:ext uri="{9D8B030D-6E8A-4147-A177-3AD203B41FA5}">
                      <a16:colId xmlns:a16="http://schemas.microsoft.com/office/drawing/2014/main" val="20003"/>
                    </a:ext>
                  </a:extLst>
                </a:gridCol>
              </a:tblGrid>
              <a:tr h="370840">
                <a:tc>
                  <a:txBody>
                    <a:bodyPr/>
                    <a:lstStyle/>
                    <a:p>
                      <a:r>
                        <a:rPr lang="en-US" dirty="0"/>
                        <a:t>Operation</a:t>
                      </a:r>
                    </a:p>
                  </a:txBody>
                  <a:tcPr/>
                </a:tc>
                <a:tc>
                  <a:txBody>
                    <a:bodyPr/>
                    <a:lstStyle/>
                    <a:p>
                      <a:pPr algn="ctr"/>
                      <a:r>
                        <a:rPr lang="en-US" dirty="0"/>
                        <a:t>Time cost</a:t>
                      </a:r>
                    </a:p>
                  </a:txBody>
                  <a:tcPr/>
                </a:tc>
                <a:tc>
                  <a:txBody>
                    <a:bodyPr/>
                    <a:lstStyle/>
                    <a:p>
                      <a:pPr algn="ctr"/>
                      <a:r>
                        <a:rPr lang="en-US" dirty="0"/>
                        <a:t>How many (success)</a:t>
                      </a:r>
                    </a:p>
                  </a:txBody>
                  <a:tcPr/>
                </a:tc>
                <a:tc>
                  <a:txBody>
                    <a:bodyPr/>
                    <a:lstStyle/>
                    <a:p>
                      <a:pPr algn="ctr"/>
                      <a:r>
                        <a:rPr lang="en-US" dirty="0"/>
                        <a:t>How many (failure)</a:t>
                      </a:r>
                    </a:p>
                  </a:txBody>
                  <a:tcPr/>
                </a:tc>
                <a:extLst>
                  <a:ext uri="{0D108BD9-81ED-4DB2-BD59-A6C34878D82A}">
                    <a16:rowId xmlns:a16="http://schemas.microsoft.com/office/drawing/2014/main" val="10000"/>
                  </a:ext>
                </a:extLst>
              </a:tr>
              <a:tr h="370840">
                <a:tc>
                  <a:txBody>
                    <a:bodyPr/>
                    <a:lstStyle/>
                    <a:p>
                      <a:r>
                        <a:rPr lang="en-US" dirty="0"/>
                        <a:t>Initialize</a:t>
                      </a:r>
                      <a:r>
                        <a:rPr lang="en-US" baseline="0" dirty="0"/>
                        <a:t> l</a:t>
                      </a: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1"/>
                  </a:ext>
                </a:extLst>
              </a:tr>
              <a:tr h="370840">
                <a:tc>
                  <a:txBody>
                    <a:bodyPr/>
                    <a:lstStyle/>
                    <a:p>
                      <a:r>
                        <a:rPr lang="en-US" dirty="0"/>
                        <a:t>Initialize</a:t>
                      </a:r>
                      <a:r>
                        <a:rPr lang="en-US" baseline="0" dirty="0"/>
                        <a:t> r</a:t>
                      </a: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r>
                        <a:rPr lang="en-US" dirty="0"/>
                        <a:t>Compare</a:t>
                      </a:r>
                      <a:r>
                        <a:rPr lang="en-US" baseline="0" dirty="0"/>
                        <a:t> l against r</a:t>
                      </a:r>
                      <a:endParaRPr lang="en-US" dirty="0"/>
                    </a:p>
                  </a:txBody>
                  <a:tcPr/>
                </a:tc>
                <a:tc>
                  <a:txBody>
                    <a:bodyPr/>
                    <a:lstStyle/>
                    <a:p>
                      <a:pPr algn="ctr"/>
                      <a:r>
                        <a:rPr lang="en-US" dirty="0"/>
                        <a:t>1</a:t>
                      </a:r>
                    </a:p>
                  </a:txBody>
                  <a:tcPr/>
                </a:tc>
                <a:tc>
                  <a:txBody>
                    <a:bodyPr/>
                    <a:lstStyle/>
                    <a:p>
                      <a:pPr algn="ctr"/>
                      <a:r>
                        <a:rPr lang="en-US" dirty="0"/>
                        <a:t>Best: 1</a:t>
                      </a:r>
                    </a:p>
                    <a:p>
                      <a:pPr algn="ctr"/>
                      <a:r>
                        <a:rPr lang="en-US" dirty="0"/>
                        <a:t>Worst: y</a:t>
                      </a:r>
                    </a:p>
                  </a:txBody>
                  <a:tcPr/>
                </a:tc>
                <a:tc>
                  <a:txBody>
                    <a:bodyPr/>
                    <a:lstStyle/>
                    <a:p>
                      <a:pPr algn="ctr"/>
                      <a:r>
                        <a:rPr lang="en-US" dirty="0"/>
                        <a:t>Best: y</a:t>
                      </a:r>
                    </a:p>
                    <a:p>
                      <a:pPr algn="ctr"/>
                      <a:r>
                        <a:rPr lang="en-US" dirty="0"/>
                        <a:t>Worst: y+1</a:t>
                      </a:r>
                    </a:p>
                  </a:txBody>
                  <a:tcPr/>
                </a:tc>
                <a:extLst>
                  <a:ext uri="{0D108BD9-81ED-4DB2-BD59-A6C34878D82A}">
                    <a16:rowId xmlns:a16="http://schemas.microsoft.com/office/drawing/2014/main" val="10003"/>
                  </a:ext>
                </a:extLst>
              </a:tr>
              <a:tr h="370840">
                <a:tc>
                  <a:txBody>
                    <a:bodyPr/>
                    <a:lstStyle/>
                    <a:p>
                      <a:r>
                        <a:rPr lang="en-US" dirty="0"/>
                        <a:t>Compute m</a:t>
                      </a:r>
                    </a:p>
                  </a:txBody>
                  <a:tcPr/>
                </a:tc>
                <a:tc>
                  <a:txBody>
                    <a:bodyPr/>
                    <a:lstStyle/>
                    <a:p>
                      <a:pPr algn="ctr"/>
                      <a:r>
                        <a:rPr lang="en-US" dirty="0"/>
                        <a:t>1</a:t>
                      </a:r>
                    </a:p>
                  </a:txBody>
                  <a:tcPr/>
                </a:tc>
                <a:tc>
                  <a:txBody>
                    <a:bodyPr/>
                    <a:lstStyle/>
                    <a:p>
                      <a:pPr algn="ctr"/>
                      <a:r>
                        <a:rPr lang="en-US" dirty="0"/>
                        <a:t>Best: 1</a:t>
                      </a:r>
                    </a:p>
                    <a:p>
                      <a:pPr algn="ctr"/>
                      <a:r>
                        <a:rPr lang="en-US" dirty="0"/>
                        <a:t>Worst:</a:t>
                      </a:r>
                      <a:r>
                        <a:rPr lang="en-US" baseline="0" dirty="0"/>
                        <a:t> y</a:t>
                      </a:r>
                      <a:endParaRPr lang="en-US" dirty="0"/>
                    </a:p>
                  </a:txBody>
                  <a:tcPr/>
                </a:tc>
                <a:tc>
                  <a:txBody>
                    <a:bodyPr/>
                    <a:lstStyle/>
                    <a:p>
                      <a:pPr algn="ctr"/>
                      <a:r>
                        <a:rPr lang="en-US" dirty="0"/>
                        <a:t>Best: y</a:t>
                      </a:r>
                    </a:p>
                    <a:p>
                      <a:pPr algn="ctr"/>
                      <a:r>
                        <a:rPr lang="en-US" dirty="0"/>
                        <a:t>Worst:</a:t>
                      </a:r>
                      <a:r>
                        <a:rPr lang="en-US" baseline="0" dirty="0"/>
                        <a:t> y</a:t>
                      </a:r>
                      <a:endParaRPr lang="en-US" dirty="0"/>
                    </a:p>
                  </a:txBody>
                  <a:tcPr/>
                </a:tc>
                <a:extLst>
                  <a:ext uri="{0D108BD9-81ED-4DB2-BD59-A6C34878D82A}">
                    <a16:rowId xmlns:a16="http://schemas.microsoft.com/office/drawing/2014/main" val="10004"/>
                  </a:ext>
                </a:extLst>
              </a:tr>
              <a:tr h="370840">
                <a:tc>
                  <a:txBody>
                    <a:bodyPr/>
                    <a:lstStyle/>
                    <a:p>
                      <a:r>
                        <a:rPr lang="en-US" dirty="0"/>
                        <a:t>Compare</a:t>
                      </a:r>
                      <a:r>
                        <a:rPr lang="en-US" baseline="0" dirty="0"/>
                        <a:t> target == array entry</a:t>
                      </a:r>
                      <a:endParaRPr lang="en-US" dirty="0"/>
                    </a:p>
                  </a:txBody>
                  <a:tcPr/>
                </a:tc>
                <a:tc>
                  <a:txBody>
                    <a:bodyPr/>
                    <a:lstStyle/>
                    <a:p>
                      <a:pPr algn="ctr"/>
                      <a:r>
                        <a:rPr lang="en-US" dirty="0"/>
                        <a:t>1</a:t>
                      </a:r>
                    </a:p>
                  </a:txBody>
                  <a:tcPr/>
                </a:tc>
                <a:tc>
                  <a:txBody>
                    <a:bodyPr/>
                    <a:lstStyle/>
                    <a:p>
                      <a:pPr algn="ctr"/>
                      <a:r>
                        <a:rPr lang="en-US" dirty="0"/>
                        <a:t>Best:</a:t>
                      </a:r>
                      <a:r>
                        <a:rPr lang="en-US" baseline="0" dirty="0"/>
                        <a:t> 1</a:t>
                      </a:r>
                    </a:p>
                    <a:p>
                      <a:pPr algn="ctr"/>
                      <a:r>
                        <a:rPr lang="en-US" baseline="0" dirty="0"/>
                        <a:t>Worst: y</a:t>
                      </a:r>
                      <a:endParaRPr lang="en-US" dirty="0"/>
                    </a:p>
                  </a:txBody>
                  <a:tcPr/>
                </a:tc>
                <a:tc>
                  <a:txBody>
                    <a:bodyPr/>
                    <a:lstStyle/>
                    <a:p>
                      <a:pPr algn="ctr"/>
                      <a:r>
                        <a:rPr lang="en-US" dirty="0"/>
                        <a:t>Best: y</a:t>
                      </a:r>
                    </a:p>
                    <a:p>
                      <a:pPr algn="ctr"/>
                      <a:r>
                        <a:rPr lang="en-US" dirty="0"/>
                        <a:t>Worst: y</a:t>
                      </a:r>
                    </a:p>
                  </a:txBody>
                  <a:tcPr/>
                </a:tc>
                <a:extLst>
                  <a:ext uri="{0D108BD9-81ED-4DB2-BD59-A6C34878D82A}">
                    <a16:rowId xmlns:a16="http://schemas.microsoft.com/office/drawing/2014/main" val="1000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Comparing</a:t>
                      </a:r>
                      <a:r>
                        <a:rPr lang="en-US" baseline="0" dirty="0"/>
                        <a:t> target &lt; array entry</a:t>
                      </a:r>
                      <a:endParaRPr lang="en-US" dirty="0"/>
                    </a:p>
                  </a:txBody>
                  <a:tcPr/>
                </a:tc>
                <a:tc>
                  <a:txBody>
                    <a:bodyPr/>
                    <a:lstStyle/>
                    <a:p>
                      <a:pPr algn="ctr"/>
                      <a:r>
                        <a:rPr lang="en-US" dirty="0"/>
                        <a:t>1</a:t>
                      </a:r>
                    </a:p>
                  </a:txBody>
                  <a:tcPr/>
                </a:tc>
                <a:tc>
                  <a:txBody>
                    <a:bodyPr/>
                    <a:lstStyle/>
                    <a:p>
                      <a:pPr algn="ctr"/>
                      <a:r>
                        <a:rPr lang="en-US" dirty="0"/>
                        <a:t>Best:0</a:t>
                      </a:r>
                    </a:p>
                    <a:p>
                      <a:pPr algn="ctr"/>
                      <a:r>
                        <a:rPr lang="en-US" dirty="0"/>
                        <a:t>Worst: y-1</a:t>
                      </a:r>
                    </a:p>
                  </a:txBody>
                  <a:tcPr/>
                </a:tc>
                <a:tc>
                  <a:txBody>
                    <a:bodyPr/>
                    <a:lstStyle/>
                    <a:p>
                      <a:pPr algn="ctr"/>
                      <a:r>
                        <a:rPr lang="en-US" dirty="0"/>
                        <a:t>Best:</a:t>
                      </a:r>
                      <a:r>
                        <a:rPr lang="en-US" baseline="0" dirty="0"/>
                        <a:t> y</a:t>
                      </a:r>
                    </a:p>
                    <a:p>
                      <a:pPr algn="ctr"/>
                      <a:r>
                        <a:rPr lang="en-US" baseline="0" dirty="0"/>
                        <a:t>Worst: y</a:t>
                      </a:r>
                      <a:endParaRPr lang="en-US" dirty="0"/>
                    </a:p>
                  </a:txBody>
                  <a:tcPr/>
                </a:tc>
                <a:extLst>
                  <a:ext uri="{0D108BD9-81ED-4DB2-BD59-A6C34878D82A}">
                    <a16:rowId xmlns:a16="http://schemas.microsoft.com/office/drawing/2014/main" val="10006"/>
                  </a:ext>
                </a:extLst>
              </a:tr>
              <a:tr h="370840">
                <a:tc>
                  <a:txBody>
                    <a:bodyPr/>
                    <a:lstStyle/>
                    <a:p>
                      <a:r>
                        <a:rPr lang="en-US" dirty="0"/>
                        <a:t>Update r or l</a:t>
                      </a:r>
                    </a:p>
                  </a:txBody>
                  <a:tcPr/>
                </a:tc>
                <a:tc>
                  <a:txBody>
                    <a:bodyPr/>
                    <a:lstStyle/>
                    <a:p>
                      <a:pPr algn="ctr"/>
                      <a:r>
                        <a:rPr lang="en-US" dirty="0"/>
                        <a:t>1</a:t>
                      </a:r>
                    </a:p>
                  </a:txBody>
                  <a:tcPr/>
                </a:tc>
                <a:tc>
                  <a:txBody>
                    <a:bodyPr/>
                    <a:lstStyle/>
                    <a:p>
                      <a:pPr algn="ctr"/>
                      <a:r>
                        <a:rPr lang="en-US" dirty="0"/>
                        <a:t>Best:0</a:t>
                      </a:r>
                    </a:p>
                    <a:p>
                      <a:pPr algn="ctr"/>
                      <a:r>
                        <a:rPr lang="en-US" dirty="0"/>
                        <a:t>Worst: y-1</a:t>
                      </a:r>
                    </a:p>
                  </a:txBody>
                  <a:tcPr/>
                </a:tc>
                <a:tc>
                  <a:txBody>
                    <a:bodyPr/>
                    <a:lstStyle/>
                    <a:p>
                      <a:pPr algn="ctr"/>
                      <a:r>
                        <a:rPr lang="en-US" dirty="0"/>
                        <a:t>Best: y</a:t>
                      </a:r>
                    </a:p>
                    <a:p>
                      <a:pPr algn="ctr"/>
                      <a:r>
                        <a:rPr lang="en-US" dirty="0"/>
                        <a:t>Worst: y</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07465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Efficiency Analysis Success</a:t>
            </a:r>
          </a:p>
        </p:txBody>
      </p:sp>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27</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82526339"/>
              </p:ext>
            </p:extLst>
          </p:nvPr>
        </p:nvGraphicFramePr>
        <p:xfrm>
          <a:off x="869127" y="1545436"/>
          <a:ext cx="5018044" cy="4582160"/>
        </p:xfrm>
        <a:graphic>
          <a:graphicData uri="http://schemas.openxmlformats.org/drawingml/2006/table">
            <a:tbl>
              <a:tblPr firstRow="1" bandRow="1">
                <a:tableStyleId>{5C22544A-7EE6-4342-B048-85BDC9FD1C3A}</a:tableStyleId>
              </a:tblPr>
              <a:tblGrid>
                <a:gridCol w="1996844">
                  <a:extLst>
                    <a:ext uri="{9D8B030D-6E8A-4147-A177-3AD203B41FA5}">
                      <a16:colId xmlns:a16="http://schemas.microsoft.com/office/drawing/2014/main" val="20000"/>
                    </a:ext>
                  </a:extLst>
                </a:gridCol>
                <a:gridCol w="1116021">
                  <a:extLst>
                    <a:ext uri="{9D8B030D-6E8A-4147-A177-3AD203B41FA5}">
                      <a16:colId xmlns:a16="http://schemas.microsoft.com/office/drawing/2014/main" val="20001"/>
                    </a:ext>
                  </a:extLst>
                </a:gridCol>
                <a:gridCol w="1905179">
                  <a:extLst>
                    <a:ext uri="{9D8B030D-6E8A-4147-A177-3AD203B41FA5}">
                      <a16:colId xmlns:a16="http://schemas.microsoft.com/office/drawing/2014/main" val="20002"/>
                    </a:ext>
                  </a:extLst>
                </a:gridCol>
              </a:tblGrid>
              <a:tr h="370840">
                <a:tc>
                  <a:txBody>
                    <a:bodyPr/>
                    <a:lstStyle/>
                    <a:p>
                      <a:r>
                        <a:rPr lang="en-US" dirty="0"/>
                        <a:t>Operation</a:t>
                      </a:r>
                    </a:p>
                  </a:txBody>
                  <a:tcPr/>
                </a:tc>
                <a:tc>
                  <a:txBody>
                    <a:bodyPr/>
                    <a:lstStyle/>
                    <a:p>
                      <a:pPr algn="ctr"/>
                      <a:r>
                        <a:rPr lang="en-US" dirty="0"/>
                        <a:t>Time cost</a:t>
                      </a:r>
                    </a:p>
                  </a:txBody>
                  <a:tcPr/>
                </a:tc>
                <a:tc>
                  <a:txBody>
                    <a:bodyPr/>
                    <a:lstStyle/>
                    <a:p>
                      <a:pPr algn="ctr"/>
                      <a:r>
                        <a:rPr lang="en-US" dirty="0"/>
                        <a:t>How many (success)</a:t>
                      </a:r>
                    </a:p>
                  </a:txBody>
                  <a:tcPr/>
                </a:tc>
                <a:extLst>
                  <a:ext uri="{0D108BD9-81ED-4DB2-BD59-A6C34878D82A}">
                    <a16:rowId xmlns:a16="http://schemas.microsoft.com/office/drawing/2014/main" val="10000"/>
                  </a:ext>
                </a:extLst>
              </a:tr>
              <a:tr h="370840">
                <a:tc>
                  <a:txBody>
                    <a:bodyPr/>
                    <a:lstStyle/>
                    <a:p>
                      <a:r>
                        <a:rPr lang="en-US" dirty="0"/>
                        <a:t>Initialize</a:t>
                      </a:r>
                      <a:r>
                        <a:rPr lang="en-US" baseline="0" dirty="0"/>
                        <a:t> l</a:t>
                      </a:r>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1"/>
                  </a:ext>
                </a:extLst>
              </a:tr>
              <a:tr h="370840">
                <a:tc>
                  <a:txBody>
                    <a:bodyPr/>
                    <a:lstStyle/>
                    <a:p>
                      <a:r>
                        <a:rPr lang="en-US" dirty="0"/>
                        <a:t>Initialize</a:t>
                      </a:r>
                      <a:r>
                        <a:rPr lang="en-US" baseline="0" dirty="0"/>
                        <a:t> r</a:t>
                      </a:r>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r>
                        <a:rPr lang="en-US" dirty="0"/>
                        <a:t>Compare</a:t>
                      </a:r>
                      <a:r>
                        <a:rPr lang="en-US" baseline="0" dirty="0"/>
                        <a:t> l against r</a:t>
                      </a:r>
                      <a:endParaRPr lang="en-US" dirty="0"/>
                    </a:p>
                  </a:txBody>
                  <a:tcPr/>
                </a:tc>
                <a:tc>
                  <a:txBody>
                    <a:bodyPr/>
                    <a:lstStyle/>
                    <a:p>
                      <a:pPr algn="ctr"/>
                      <a:r>
                        <a:rPr lang="en-US" dirty="0"/>
                        <a:t>1</a:t>
                      </a:r>
                    </a:p>
                  </a:txBody>
                  <a:tcPr/>
                </a:tc>
                <a:tc>
                  <a:txBody>
                    <a:bodyPr/>
                    <a:lstStyle/>
                    <a:p>
                      <a:pPr algn="ctr"/>
                      <a:r>
                        <a:rPr lang="en-US" dirty="0"/>
                        <a:t>Best: 1</a:t>
                      </a:r>
                    </a:p>
                    <a:p>
                      <a:pPr algn="ctr"/>
                      <a:r>
                        <a:rPr lang="en-US" dirty="0"/>
                        <a:t>Worst: y</a:t>
                      </a:r>
                    </a:p>
                  </a:txBody>
                  <a:tcPr/>
                </a:tc>
                <a:extLst>
                  <a:ext uri="{0D108BD9-81ED-4DB2-BD59-A6C34878D82A}">
                    <a16:rowId xmlns:a16="http://schemas.microsoft.com/office/drawing/2014/main" val="10003"/>
                  </a:ext>
                </a:extLst>
              </a:tr>
              <a:tr h="370840">
                <a:tc>
                  <a:txBody>
                    <a:bodyPr/>
                    <a:lstStyle/>
                    <a:p>
                      <a:r>
                        <a:rPr lang="en-US" dirty="0"/>
                        <a:t>Compute m</a:t>
                      </a:r>
                    </a:p>
                  </a:txBody>
                  <a:tcPr/>
                </a:tc>
                <a:tc>
                  <a:txBody>
                    <a:bodyPr/>
                    <a:lstStyle/>
                    <a:p>
                      <a:pPr algn="ctr"/>
                      <a:r>
                        <a:rPr lang="en-US" dirty="0"/>
                        <a:t>1</a:t>
                      </a:r>
                    </a:p>
                  </a:txBody>
                  <a:tcPr/>
                </a:tc>
                <a:tc>
                  <a:txBody>
                    <a:bodyPr/>
                    <a:lstStyle/>
                    <a:p>
                      <a:pPr algn="ctr"/>
                      <a:r>
                        <a:rPr lang="en-US" dirty="0"/>
                        <a:t>Best: 1</a:t>
                      </a:r>
                    </a:p>
                    <a:p>
                      <a:pPr algn="ctr"/>
                      <a:r>
                        <a:rPr lang="en-US" dirty="0"/>
                        <a:t>Worst:</a:t>
                      </a:r>
                      <a:r>
                        <a:rPr lang="en-US" baseline="0" dirty="0"/>
                        <a:t> y</a:t>
                      </a:r>
                      <a:endParaRPr lang="en-US" dirty="0"/>
                    </a:p>
                  </a:txBody>
                  <a:tcPr/>
                </a:tc>
                <a:extLst>
                  <a:ext uri="{0D108BD9-81ED-4DB2-BD59-A6C34878D82A}">
                    <a16:rowId xmlns:a16="http://schemas.microsoft.com/office/drawing/2014/main" val="10004"/>
                  </a:ext>
                </a:extLst>
              </a:tr>
              <a:tr h="370840">
                <a:tc>
                  <a:txBody>
                    <a:bodyPr/>
                    <a:lstStyle/>
                    <a:p>
                      <a:r>
                        <a:rPr lang="en-US" dirty="0"/>
                        <a:t>Compare</a:t>
                      </a:r>
                      <a:r>
                        <a:rPr lang="en-US" baseline="0" dirty="0"/>
                        <a:t> target == array entry</a:t>
                      </a:r>
                      <a:endParaRPr lang="en-US" dirty="0"/>
                    </a:p>
                  </a:txBody>
                  <a:tcPr/>
                </a:tc>
                <a:tc>
                  <a:txBody>
                    <a:bodyPr/>
                    <a:lstStyle/>
                    <a:p>
                      <a:pPr algn="ctr"/>
                      <a:r>
                        <a:rPr lang="en-US" dirty="0"/>
                        <a:t>1</a:t>
                      </a:r>
                    </a:p>
                  </a:txBody>
                  <a:tcPr/>
                </a:tc>
                <a:tc>
                  <a:txBody>
                    <a:bodyPr/>
                    <a:lstStyle/>
                    <a:p>
                      <a:pPr algn="ctr"/>
                      <a:r>
                        <a:rPr lang="en-US" dirty="0"/>
                        <a:t>Best:</a:t>
                      </a:r>
                      <a:r>
                        <a:rPr lang="en-US" baseline="0" dirty="0"/>
                        <a:t> 1</a:t>
                      </a:r>
                    </a:p>
                    <a:p>
                      <a:pPr algn="ctr"/>
                      <a:r>
                        <a:rPr lang="en-US" baseline="0" dirty="0"/>
                        <a:t>Worst: y</a:t>
                      </a:r>
                      <a:endParaRPr lang="en-US" dirty="0"/>
                    </a:p>
                  </a:txBody>
                  <a:tcPr/>
                </a:tc>
                <a:extLst>
                  <a:ext uri="{0D108BD9-81ED-4DB2-BD59-A6C34878D82A}">
                    <a16:rowId xmlns:a16="http://schemas.microsoft.com/office/drawing/2014/main" val="1000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Comparing</a:t>
                      </a:r>
                      <a:r>
                        <a:rPr lang="en-US" baseline="0" dirty="0"/>
                        <a:t> target &lt; array entry</a:t>
                      </a:r>
                      <a:endParaRPr lang="en-US" dirty="0"/>
                    </a:p>
                  </a:txBody>
                  <a:tcPr/>
                </a:tc>
                <a:tc>
                  <a:txBody>
                    <a:bodyPr/>
                    <a:lstStyle/>
                    <a:p>
                      <a:pPr algn="ctr"/>
                      <a:r>
                        <a:rPr lang="en-US" dirty="0"/>
                        <a:t>1</a:t>
                      </a:r>
                    </a:p>
                  </a:txBody>
                  <a:tcPr/>
                </a:tc>
                <a:tc>
                  <a:txBody>
                    <a:bodyPr/>
                    <a:lstStyle/>
                    <a:p>
                      <a:pPr algn="ctr"/>
                      <a:r>
                        <a:rPr lang="en-US" dirty="0"/>
                        <a:t>Best:0</a:t>
                      </a:r>
                    </a:p>
                    <a:p>
                      <a:pPr algn="ctr"/>
                      <a:r>
                        <a:rPr lang="en-US" dirty="0"/>
                        <a:t>Worst: y-1</a:t>
                      </a:r>
                    </a:p>
                  </a:txBody>
                  <a:tcPr/>
                </a:tc>
                <a:extLst>
                  <a:ext uri="{0D108BD9-81ED-4DB2-BD59-A6C34878D82A}">
                    <a16:rowId xmlns:a16="http://schemas.microsoft.com/office/drawing/2014/main" val="10006"/>
                  </a:ext>
                </a:extLst>
              </a:tr>
              <a:tr h="370840">
                <a:tc>
                  <a:txBody>
                    <a:bodyPr/>
                    <a:lstStyle/>
                    <a:p>
                      <a:r>
                        <a:rPr lang="en-US" dirty="0"/>
                        <a:t>Update r or l</a:t>
                      </a:r>
                    </a:p>
                  </a:txBody>
                  <a:tcPr/>
                </a:tc>
                <a:tc>
                  <a:txBody>
                    <a:bodyPr/>
                    <a:lstStyle/>
                    <a:p>
                      <a:pPr algn="ctr"/>
                      <a:r>
                        <a:rPr lang="en-US" dirty="0"/>
                        <a:t>1</a:t>
                      </a:r>
                    </a:p>
                  </a:txBody>
                  <a:tcPr/>
                </a:tc>
                <a:tc>
                  <a:txBody>
                    <a:bodyPr/>
                    <a:lstStyle/>
                    <a:p>
                      <a:pPr algn="ctr"/>
                      <a:r>
                        <a:rPr lang="en-US" dirty="0"/>
                        <a:t>Best:0</a:t>
                      </a:r>
                    </a:p>
                    <a:p>
                      <a:pPr algn="ctr"/>
                      <a:r>
                        <a:rPr lang="en-US" dirty="0"/>
                        <a:t>Worst: y-1</a:t>
                      </a:r>
                    </a:p>
                  </a:txBody>
                  <a:tcPr/>
                </a:tc>
                <a:extLst>
                  <a:ext uri="{0D108BD9-81ED-4DB2-BD59-A6C34878D82A}">
                    <a16:rowId xmlns:a16="http://schemas.microsoft.com/office/drawing/2014/main" val="10007"/>
                  </a:ext>
                </a:extLst>
              </a:tr>
            </a:tbl>
          </a:graphicData>
        </a:graphic>
      </p:graphicFrame>
      <p:sp>
        <p:nvSpPr>
          <p:cNvPr id="6" name="TextBox 5"/>
          <p:cNvSpPr txBox="1"/>
          <p:nvPr/>
        </p:nvSpPr>
        <p:spPr>
          <a:xfrm>
            <a:off x="6486475" y="1991900"/>
            <a:ext cx="2558834" cy="707886"/>
          </a:xfrm>
          <a:prstGeom prst="rect">
            <a:avLst/>
          </a:prstGeom>
          <a:noFill/>
        </p:spPr>
        <p:txBody>
          <a:bodyPr wrap="square" rtlCol="0">
            <a:spAutoFit/>
          </a:bodyPr>
          <a:lstStyle/>
          <a:p>
            <a:r>
              <a:rPr lang="en-US" sz="2000" dirty="0">
                <a:solidFill>
                  <a:schemeClr val="accent6">
                    <a:lumMod val="75000"/>
                  </a:schemeClr>
                </a:solidFill>
              </a:rPr>
              <a:t>Does not change with input length, IGNORE</a:t>
            </a:r>
          </a:p>
        </p:txBody>
      </p:sp>
      <p:cxnSp>
        <p:nvCxnSpPr>
          <p:cNvPr id="8" name="Straight Arrow Connector 7"/>
          <p:cNvCxnSpPr>
            <a:stCxn id="6" idx="1"/>
          </p:cNvCxnSpPr>
          <p:nvPr/>
        </p:nvCxnSpPr>
        <p:spPr>
          <a:xfrm flipH="1">
            <a:off x="5938667" y="2345843"/>
            <a:ext cx="547808" cy="0"/>
          </a:xfrm>
          <a:prstGeom prst="straightConnector1">
            <a:avLst/>
          </a:prstGeom>
          <a:ln>
            <a:solidFill>
              <a:schemeClr val="accent6">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731824" y="2383710"/>
            <a:ext cx="5189684" cy="1686"/>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746912" y="2759203"/>
            <a:ext cx="5189684" cy="1686"/>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417820" y="2800702"/>
            <a:ext cx="2558834" cy="1015663"/>
          </a:xfrm>
          <a:prstGeom prst="rect">
            <a:avLst/>
          </a:prstGeom>
          <a:noFill/>
        </p:spPr>
        <p:txBody>
          <a:bodyPr wrap="square" rtlCol="0">
            <a:spAutoFit/>
          </a:bodyPr>
          <a:lstStyle/>
          <a:p>
            <a:r>
              <a:rPr lang="en-US" sz="2000" dirty="0">
                <a:solidFill>
                  <a:srgbClr val="000090"/>
                </a:solidFill>
              </a:rPr>
              <a:t>Loop mechanics does not change the Big Oh, IGNORE</a:t>
            </a:r>
          </a:p>
        </p:txBody>
      </p:sp>
      <p:cxnSp>
        <p:nvCxnSpPr>
          <p:cNvPr id="12" name="Straight Connector 11"/>
          <p:cNvCxnSpPr/>
          <p:nvPr/>
        </p:nvCxnSpPr>
        <p:spPr>
          <a:xfrm flipV="1">
            <a:off x="731824" y="3169020"/>
            <a:ext cx="5189684" cy="1686"/>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5938667" y="3201847"/>
            <a:ext cx="547808" cy="0"/>
          </a:xfrm>
          <a:prstGeom prst="straightConnector1">
            <a:avLst/>
          </a:prstGeom>
          <a:ln>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553200" y="3891585"/>
            <a:ext cx="2303307" cy="1323439"/>
          </a:xfrm>
          <a:prstGeom prst="rect">
            <a:avLst/>
          </a:prstGeom>
          <a:noFill/>
        </p:spPr>
        <p:txBody>
          <a:bodyPr wrap="square" rtlCol="0">
            <a:spAutoFit/>
          </a:bodyPr>
          <a:lstStyle/>
          <a:p>
            <a:r>
              <a:rPr lang="en-US" sz="2000" dirty="0">
                <a:solidFill>
                  <a:srgbClr val="008000"/>
                </a:solidFill>
              </a:rPr>
              <a:t>Algorithm time:</a:t>
            </a:r>
          </a:p>
          <a:p>
            <a:r>
              <a:rPr lang="en-US" sz="2000" dirty="0">
                <a:solidFill>
                  <a:srgbClr val="008000"/>
                </a:solidFill>
              </a:rPr>
              <a:t>Best: 1+1+0+0=2</a:t>
            </a:r>
          </a:p>
          <a:p>
            <a:r>
              <a:rPr lang="en-US" sz="2000" dirty="0">
                <a:solidFill>
                  <a:srgbClr val="008000"/>
                </a:solidFill>
              </a:rPr>
              <a:t>Worst: y+y+y-1+y-1=4y-2</a:t>
            </a:r>
          </a:p>
        </p:txBody>
      </p:sp>
      <p:sp>
        <p:nvSpPr>
          <p:cNvPr id="16" name="Right Brace 15"/>
          <p:cNvSpPr/>
          <p:nvPr/>
        </p:nvSpPr>
        <p:spPr>
          <a:xfrm>
            <a:off x="6019799" y="3620990"/>
            <a:ext cx="466675" cy="2419713"/>
          </a:xfrm>
          <a:prstGeom prst="rightBrace">
            <a:avLst/>
          </a:prstGeom>
          <a:ln>
            <a:solidFill>
              <a:srgbClr val="008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6383492" y="5375009"/>
            <a:ext cx="2760508" cy="1323439"/>
          </a:xfrm>
          <a:prstGeom prst="rect">
            <a:avLst/>
          </a:prstGeom>
          <a:solidFill>
            <a:schemeClr val="bg1"/>
          </a:solidFill>
          <a:ln>
            <a:solidFill>
              <a:srgbClr val="4F6228"/>
            </a:solidFill>
          </a:ln>
        </p:spPr>
        <p:txBody>
          <a:bodyPr wrap="square" rtlCol="0">
            <a:spAutoFit/>
          </a:bodyPr>
          <a:lstStyle/>
          <a:p>
            <a:r>
              <a:rPr lang="en-US" sz="2000" dirty="0"/>
              <a:t>Running time function</a:t>
            </a:r>
          </a:p>
          <a:p>
            <a:r>
              <a:rPr lang="en-US" sz="2000" b="1" dirty="0"/>
              <a:t>Best</a:t>
            </a:r>
            <a:r>
              <a:rPr lang="en-US" sz="2000" dirty="0"/>
              <a:t>:</a:t>
            </a:r>
            <a:r>
              <a:rPr lang="en-US" sz="2000" b="1" dirty="0"/>
              <a:t> </a:t>
            </a:r>
            <a:r>
              <a:rPr lang="en-US" sz="2000" dirty="0"/>
              <a:t>f(n) = 2</a:t>
            </a:r>
          </a:p>
          <a:p>
            <a:r>
              <a:rPr lang="en-US" sz="2000" b="1" dirty="0"/>
              <a:t>Worst</a:t>
            </a:r>
            <a:r>
              <a:rPr lang="en-US" sz="2000" dirty="0"/>
              <a:t>: f(n) = 4y-2</a:t>
            </a:r>
          </a:p>
          <a:p>
            <a:r>
              <a:rPr lang="en-US" sz="2000" dirty="0"/>
              <a:t>                     = 4 (log n) - 2</a:t>
            </a:r>
          </a:p>
        </p:txBody>
      </p:sp>
    </p:spTree>
    <p:extLst>
      <p:ext uri="{BB962C8B-B14F-4D97-AF65-F5344CB8AC3E}">
        <p14:creationId xmlns:p14="http://schemas.microsoft.com/office/powerpoint/2010/main" val="347949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Worst case for success </a:t>
            </a:r>
          </a:p>
        </p:txBody>
      </p:sp>
      <p:sp>
        <p:nvSpPr>
          <p:cNvPr id="3" name="Content Placeholder 2"/>
          <p:cNvSpPr>
            <a:spLocks noGrp="1"/>
          </p:cNvSpPr>
          <p:nvPr>
            <p:ph idx="1"/>
          </p:nvPr>
        </p:nvSpPr>
        <p:spPr/>
        <p:txBody>
          <a:bodyPr/>
          <a:lstStyle/>
          <a:p>
            <a:pPr marL="0" indent="0">
              <a:buNone/>
            </a:pPr>
            <a:r>
              <a:rPr lang="en-US" dirty="0"/>
              <a:t>Simplify the running time function to get the order of growth</a:t>
            </a:r>
          </a:p>
          <a:p>
            <a:pPr marL="0" indent="0">
              <a:buNone/>
            </a:pPr>
            <a:r>
              <a:rPr lang="en-US" dirty="0">
                <a:solidFill>
                  <a:srgbClr val="0000FF"/>
                </a:solidFill>
              </a:rPr>
              <a:t>f(n) = 4 log n - 2</a:t>
            </a:r>
          </a:p>
          <a:p>
            <a:pPr lvl="1"/>
            <a:r>
              <a:rPr lang="en-US" dirty="0"/>
              <a:t>drop constants and keep only the fastest growing term</a:t>
            </a:r>
          </a:p>
          <a:p>
            <a:pPr marL="0" indent="0">
              <a:buNone/>
            </a:pPr>
            <a:r>
              <a:rPr lang="en-US" dirty="0">
                <a:solidFill>
                  <a:srgbClr val="0000FF"/>
                </a:solidFill>
              </a:rPr>
              <a:t>f(n) = log n</a:t>
            </a:r>
          </a:p>
          <a:p>
            <a:pPr marL="0" indent="0">
              <a:buNone/>
            </a:pPr>
            <a:r>
              <a:rPr lang="en-US" dirty="0"/>
              <a:t>	- the order of growth is logarithmic, therefore binary search </a:t>
            </a:r>
            <a:r>
              <a:rPr lang="en-US" dirty="0">
                <a:solidFill>
                  <a:srgbClr val="0000FF"/>
                </a:solidFill>
              </a:rPr>
              <a:t>is O(log n)</a:t>
            </a:r>
          </a:p>
          <a:p>
            <a:pPr marL="0" indent="0">
              <a:buNone/>
            </a:pPr>
            <a:endParaRPr lang="en-US" dirty="0"/>
          </a:p>
        </p:txBody>
      </p:sp>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28</a:t>
            </a:fld>
            <a:endParaRPr lang="en-US"/>
          </a:p>
        </p:txBody>
      </p:sp>
    </p:spTree>
    <p:extLst>
      <p:ext uri="{BB962C8B-B14F-4D97-AF65-F5344CB8AC3E}">
        <p14:creationId xmlns:p14="http://schemas.microsoft.com/office/powerpoint/2010/main" val="757462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Analysis</a:t>
            </a:r>
          </a:p>
        </p:txBody>
      </p:sp>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29</a:t>
            </a:fld>
            <a:endParaRPr lang="en-US"/>
          </a:p>
        </p:txBody>
      </p:sp>
      <p:sp>
        <p:nvSpPr>
          <p:cNvPr id="7" name="Content Placeholder 6"/>
          <p:cNvSpPr>
            <a:spLocks noGrp="1"/>
          </p:cNvSpPr>
          <p:nvPr>
            <p:ph idx="1"/>
          </p:nvPr>
        </p:nvSpPr>
        <p:spPr>
          <a:xfrm>
            <a:off x="641928" y="1600200"/>
            <a:ext cx="7139709" cy="975409"/>
          </a:xfrm>
        </p:spPr>
        <p:txBody>
          <a:bodyPr>
            <a:noAutofit/>
          </a:bodyPr>
          <a:lstStyle/>
          <a:p>
            <a:r>
              <a:rPr lang="en-US" sz="2800" dirty="0"/>
              <a:t>Linear Search: </a:t>
            </a:r>
            <a:r>
              <a:rPr lang="en-US" sz="2800" dirty="0">
                <a:solidFill>
                  <a:srgbClr val="FF0000"/>
                </a:solidFill>
              </a:rPr>
              <a:t>O(n) linear growth</a:t>
            </a:r>
          </a:p>
          <a:p>
            <a:r>
              <a:rPr lang="en-US" sz="2800" dirty="0"/>
              <a:t>Binary Search: </a:t>
            </a:r>
            <a:r>
              <a:rPr lang="en-US" sz="2800" dirty="0">
                <a:solidFill>
                  <a:srgbClr val="0000FF"/>
                </a:solidFill>
              </a:rPr>
              <a:t>O(log n) logarithmic growth</a:t>
            </a:r>
          </a:p>
        </p:txBody>
      </p:sp>
      <p:graphicFrame>
        <p:nvGraphicFramePr>
          <p:cNvPr id="8" name="Content Placeholder 5"/>
          <p:cNvGraphicFramePr>
            <a:graphicFrameLocks/>
          </p:cNvGraphicFramePr>
          <p:nvPr>
            <p:extLst>
              <p:ext uri="{D42A27DB-BD31-4B8C-83A1-F6EECF244321}">
                <p14:modId xmlns:p14="http://schemas.microsoft.com/office/powerpoint/2010/main" val="1434282485"/>
              </p:ext>
            </p:extLst>
          </p:nvPr>
        </p:nvGraphicFramePr>
        <p:xfrm>
          <a:off x="1466392" y="2804944"/>
          <a:ext cx="6551225" cy="3180090"/>
        </p:xfrm>
        <a:graphic>
          <a:graphicData uri="http://schemas.openxmlformats.org/drawingml/2006/chart">
            <c:chart xmlns:c="http://schemas.openxmlformats.org/drawingml/2006/chart" xmlns:r="http://schemas.openxmlformats.org/officeDocument/2006/relationships" r:id="rId2"/>
          </a:graphicData>
        </a:graphic>
      </p:graphicFrame>
      <p:sp>
        <p:nvSpPr>
          <p:cNvPr id="3" name="Cloud 2"/>
          <p:cNvSpPr/>
          <p:nvPr/>
        </p:nvSpPr>
        <p:spPr>
          <a:xfrm>
            <a:off x="2314965" y="2815372"/>
            <a:ext cx="3619627" cy="1561659"/>
          </a:xfrm>
          <a:prstGeom prst="cloud">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O(log n) grows slower than O(n) therefore Binary Search is faster than Linear Search</a:t>
            </a:r>
          </a:p>
        </p:txBody>
      </p:sp>
      <p:sp>
        <p:nvSpPr>
          <p:cNvPr id="10" name="TextBox 9"/>
          <p:cNvSpPr txBox="1"/>
          <p:nvPr/>
        </p:nvSpPr>
        <p:spPr>
          <a:xfrm>
            <a:off x="3890425" y="5917022"/>
            <a:ext cx="1398903" cy="369332"/>
          </a:xfrm>
          <a:prstGeom prst="rect">
            <a:avLst/>
          </a:prstGeom>
          <a:noFill/>
        </p:spPr>
        <p:txBody>
          <a:bodyPr wrap="none" rtlCol="0">
            <a:spAutoFit/>
          </a:bodyPr>
          <a:lstStyle/>
          <a:p>
            <a:r>
              <a:rPr lang="en-US" dirty="0"/>
              <a:t>Input size (n)</a:t>
            </a:r>
          </a:p>
        </p:txBody>
      </p:sp>
      <p:sp>
        <p:nvSpPr>
          <p:cNvPr id="11" name="TextBox 10"/>
          <p:cNvSpPr txBox="1"/>
          <p:nvPr/>
        </p:nvSpPr>
        <p:spPr>
          <a:xfrm>
            <a:off x="120741" y="3807077"/>
            <a:ext cx="1226568" cy="923330"/>
          </a:xfrm>
          <a:prstGeom prst="rect">
            <a:avLst/>
          </a:prstGeom>
          <a:noFill/>
        </p:spPr>
        <p:txBody>
          <a:bodyPr wrap="none" rtlCol="0">
            <a:spAutoFit/>
          </a:bodyPr>
          <a:lstStyle/>
          <a:p>
            <a:pPr algn="ctr"/>
            <a:r>
              <a:rPr lang="en-US" dirty="0"/>
              <a:t>Number</a:t>
            </a:r>
          </a:p>
          <a:p>
            <a:pPr algn="ctr"/>
            <a:r>
              <a:rPr lang="en-US" dirty="0"/>
              <a:t>of</a:t>
            </a:r>
          </a:p>
          <a:p>
            <a:pPr algn="ctr"/>
            <a:r>
              <a:rPr lang="en-US" dirty="0"/>
              <a:t>Operations</a:t>
            </a:r>
          </a:p>
        </p:txBody>
      </p:sp>
    </p:spTree>
    <p:extLst>
      <p:ext uri="{BB962C8B-B14F-4D97-AF65-F5344CB8AC3E}">
        <p14:creationId xmlns:p14="http://schemas.microsoft.com/office/powerpoint/2010/main" val="344425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Algorithms</a:t>
            </a:r>
          </a:p>
        </p:txBody>
      </p:sp>
      <p:sp>
        <p:nvSpPr>
          <p:cNvPr id="3" name="Content Placeholder 2"/>
          <p:cNvSpPr>
            <a:spLocks noGrp="1"/>
          </p:cNvSpPr>
          <p:nvPr>
            <p:ph idx="1"/>
          </p:nvPr>
        </p:nvSpPr>
        <p:spPr/>
        <p:txBody>
          <a:bodyPr>
            <a:normAutofit/>
          </a:bodyPr>
          <a:lstStyle/>
          <a:p>
            <a:r>
              <a:rPr lang="en-US" dirty="0"/>
              <a:t>Efficiency is a measure of </a:t>
            </a:r>
            <a:r>
              <a:rPr lang="en-US" dirty="0">
                <a:solidFill>
                  <a:srgbClr val="0000FF"/>
                </a:solidFill>
              </a:rPr>
              <a:t>speed</a:t>
            </a:r>
            <a:r>
              <a:rPr lang="en-US" dirty="0"/>
              <a:t> and </a:t>
            </a:r>
            <a:r>
              <a:rPr lang="en-US" dirty="0">
                <a:solidFill>
                  <a:srgbClr val="0000FF"/>
                </a:solidFill>
              </a:rPr>
              <a:t>space consumption</a:t>
            </a:r>
            <a:endParaRPr lang="en-US" dirty="0"/>
          </a:p>
          <a:p>
            <a:r>
              <a:rPr lang="en-US" dirty="0"/>
              <a:t>Speed – time complexity</a:t>
            </a:r>
          </a:p>
          <a:p>
            <a:pPr lvl="1"/>
            <a:r>
              <a:rPr lang="en-US" dirty="0"/>
              <a:t>also called running or execution time</a:t>
            </a:r>
          </a:p>
          <a:p>
            <a:r>
              <a:rPr lang="en-US" dirty="0"/>
              <a:t>Space consumption – space complexity</a:t>
            </a:r>
          </a:p>
          <a:p>
            <a:pPr lvl="1"/>
            <a:r>
              <a:rPr lang="en-US" dirty="0"/>
              <a:t>memory usage</a:t>
            </a:r>
          </a:p>
          <a:p>
            <a:pPr lvl="1"/>
            <a:r>
              <a:rPr lang="en-US" dirty="0"/>
              <a:t>always </a:t>
            </a:r>
            <a:r>
              <a:rPr lang="en-US" i="1" dirty="0"/>
              <a:t>less than or equal to </a:t>
            </a:r>
            <a:r>
              <a:rPr lang="en-US" dirty="0"/>
              <a:t>the time requirement</a:t>
            </a:r>
          </a:p>
        </p:txBody>
      </p:sp>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3</a:t>
            </a:fld>
            <a:endParaRPr lang="en-US"/>
          </a:p>
        </p:txBody>
      </p:sp>
    </p:spTree>
    <p:extLst>
      <p:ext uri="{BB962C8B-B14F-4D97-AF65-F5344CB8AC3E}">
        <p14:creationId xmlns:p14="http://schemas.microsoft.com/office/powerpoint/2010/main" val="2858137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Order-of-growth classification</a:t>
            </a:r>
          </a:p>
        </p:txBody>
      </p:sp>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30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531214388"/>
              </p:ext>
            </p:extLst>
          </p:nvPr>
        </p:nvGraphicFramePr>
        <p:xfrm>
          <a:off x="457199" y="1864363"/>
          <a:ext cx="8229600" cy="4160517"/>
        </p:xfrm>
        <a:graphic>
          <a:graphicData uri="http://schemas.openxmlformats.org/drawingml/2006/table">
            <a:tbl>
              <a:tblPr firstRow="1" bandRow="1">
                <a:tableStyleId>{2D5ABB26-0587-4C30-8999-92F81FD0307C}</a:tableStyleId>
              </a:tblPr>
              <a:tblGrid>
                <a:gridCol w="1286934">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3014134">
                  <a:extLst>
                    <a:ext uri="{9D8B030D-6E8A-4147-A177-3AD203B41FA5}">
                      <a16:colId xmlns:a16="http://schemas.microsoft.com/office/drawing/2014/main" val="20002"/>
                    </a:ext>
                  </a:extLst>
                </a:gridCol>
                <a:gridCol w="1266612">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712451">
                <a:tc>
                  <a:txBody>
                    <a:bodyPr/>
                    <a:lstStyle/>
                    <a:p>
                      <a:pPr algn="ctr"/>
                      <a:r>
                        <a:rPr lang="en-US" b="1" dirty="0"/>
                        <a:t>description</a:t>
                      </a:r>
                    </a:p>
                  </a:txBody>
                  <a:tcPr>
                    <a:lnB w="28575" cap="flat" cmpd="sng" algn="ctr">
                      <a:solidFill>
                        <a:scrgbClr r="0" g="0" b="0"/>
                      </a:solidFill>
                      <a:prstDash val="solid"/>
                      <a:round/>
                      <a:headEnd type="none" w="med" len="med"/>
                      <a:tailEnd type="none" w="med" len="med"/>
                    </a:lnB>
                  </a:tcPr>
                </a:tc>
                <a:tc>
                  <a:txBody>
                    <a:bodyPr/>
                    <a:lstStyle/>
                    <a:p>
                      <a:pPr algn="ctr"/>
                      <a:r>
                        <a:rPr lang="en-US" b="1" dirty="0"/>
                        <a:t>order of growth</a:t>
                      </a:r>
                    </a:p>
                  </a:txBody>
                  <a:tcPr>
                    <a:lnB w="28575" cap="flat" cmpd="sng" algn="ctr">
                      <a:solidFill>
                        <a:scrgbClr r="0" g="0" b="0"/>
                      </a:solidFill>
                      <a:prstDash val="solid"/>
                      <a:round/>
                      <a:headEnd type="none" w="med" len="med"/>
                      <a:tailEnd type="none" w="med" len="med"/>
                    </a:lnB>
                  </a:tcPr>
                </a:tc>
                <a:tc>
                  <a:txBody>
                    <a:bodyPr/>
                    <a:lstStyle/>
                    <a:p>
                      <a:pPr algn="ctr"/>
                      <a:r>
                        <a:rPr lang="en-US" b="1" dirty="0"/>
                        <a:t>typical code</a:t>
                      </a:r>
                    </a:p>
                  </a:txBody>
                  <a:tcPr>
                    <a:lnB w="28575" cap="flat" cmpd="sng" algn="ctr">
                      <a:solidFill>
                        <a:scrgbClr r="0" g="0" b="0"/>
                      </a:solidFill>
                      <a:prstDash val="solid"/>
                      <a:round/>
                      <a:headEnd type="none" w="med" len="med"/>
                      <a:tailEnd type="none" w="med" len="med"/>
                    </a:lnB>
                  </a:tcPr>
                </a:tc>
                <a:tc>
                  <a:txBody>
                    <a:bodyPr/>
                    <a:lstStyle/>
                    <a:p>
                      <a:pPr algn="ctr"/>
                      <a:r>
                        <a:rPr lang="en-US" b="1" dirty="0"/>
                        <a:t>description</a:t>
                      </a:r>
                    </a:p>
                  </a:txBody>
                  <a:tcPr>
                    <a:lnB w="28575" cap="flat" cmpd="sng" algn="ctr">
                      <a:solidFill>
                        <a:scrgbClr r="0" g="0" b="0"/>
                      </a:solidFill>
                      <a:prstDash val="solid"/>
                      <a:round/>
                      <a:headEnd type="none" w="med" len="med"/>
                      <a:tailEnd type="none" w="med" len="med"/>
                    </a:lnB>
                  </a:tcPr>
                </a:tc>
                <a:tc>
                  <a:txBody>
                    <a:bodyPr/>
                    <a:lstStyle/>
                    <a:p>
                      <a:pPr algn="ctr"/>
                      <a:r>
                        <a:rPr lang="en-US" b="1" dirty="0"/>
                        <a:t>example</a:t>
                      </a:r>
                    </a:p>
                  </a:txBody>
                  <a:tcPr>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217186">
                <a:tc>
                  <a:txBody>
                    <a:bodyPr/>
                    <a:lstStyle/>
                    <a:p>
                      <a:pPr algn="ctr"/>
                      <a:endParaRPr lang="en-US" sz="800" i="1" dirty="0">
                        <a:solidFill>
                          <a:srgbClr val="953735"/>
                        </a:solidFill>
                      </a:endParaRPr>
                    </a:p>
                  </a:txBody>
                  <a:tcPr>
                    <a:lnT w="28575" cap="flat" cmpd="sng" algn="ctr">
                      <a:solidFill>
                        <a:scrgbClr r="0" g="0" b="0"/>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endParaRPr lang="en-US" sz="800" dirty="0"/>
                    </a:p>
                  </a:txBody>
                  <a:tcPr>
                    <a:lnT w="28575" cap="flat" cmpd="sng" algn="ctr">
                      <a:solidFill>
                        <a:scrgbClr r="0" g="0" b="0"/>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endParaRPr lang="en-US" sz="800" dirty="0"/>
                    </a:p>
                  </a:txBody>
                  <a:tcPr>
                    <a:lnT w="28575" cap="flat" cmpd="sng" algn="ctr">
                      <a:solidFill>
                        <a:scrgbClr r="0" g="0" b="0"/>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endParaRPr lang="en-US" sz="800" i="1" dirty="0"/>
                    </a:p>
                  </a:txBody>
                  <a:tcPr>
                    <a:lnT w="28575" cap="flat" cmpd="sng" algn="ctr">
                      <a:solidFill>
                        <a:scrgbClr r="0" g="0" b="0"/>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endParaRPr lang="en-US" sz="800" i="1" dirty="0"/>
                    </a:p>
                  </a:txBody>
                  <a:tcPr>
                    <a:lnT w="28575" cap="flat" cmpd="sng" algn="ctr">
                      <a:solidFill>
                        <a:scrgbClr r="0" g="0" b="0"/>
                      </a:solid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1"/>
                  </a:ext>
                </a:extLst>
              </a:tr>
              <a:tr h="712451">
                <a:tc>
                  <a:txBody>
                    <a:bodyPr/>
                    <a:lstStyle/>
                    <a:p>
                      <a:pPr algn="ctr"/>
                      <a:r>
                        <a:rPr lang="en-US" i="1" dirty="0">
                          <a:solidFill>
                            <a:srgbClr val="953735"/>
                          </a:solidFill>
                        </a:rPr>
                        <a:t>constant</a:t>
                      </a:r>
                    </a:p>
                  </a:txBody>
                  <a:tcPr>
                    <a:lnT w="28575" cap="flat" cmpd="sng" algn="ctr">
                      <a:noFill/>
                      <a:prstDash val="solid"/>
                      <a:round/>
                      <a:headEnd type="none" w="med" len="med"/>
                      <a:tailEnd type="none" w="med" len="med"/>
                    </a:lnT>
                  </a:tcPr>
                </a:tc>
                <a:tc>
                  <a:txBody>
                    <a:bodyPr/>
                    <a:lstStyle/>
                    <a:p>
                      <a:pPr algn="ctr"/>
                      <a:r>
                        <a:rPr lang="en-US" dirty="0"/>
                        <a:t>1</a:t>
                      </a:r>
                    </a:p>
                  </a:txBody>
                  <a:tcPr>
                    <a:lnT w="28575" cap="flat" cmpd="sng" algn="ctr">
                      <a:noFill/>
                      <a:prstDash val="solid"/>
                      <a:round/>
                      <a:headEnd type="none" w="med" len="med"/>
                      <a:tailEnd type="none" w="med" len="med"/>
                    </a:lnT>
                  </a:tcPr>
                </a:tc>
                <a:tc>
                  <a:txBody>
                    <a:bodyPr/>
                    <a:lstStyle/>
                    <a:p>
                      <a:r>
                        <a:rPr lang="en-US" sz="1600" dirty="0">
                          <a:latin typeface="Courier"/>
                          <a:cs typeface="Courier"/>
                        </a:rPr>
                        <a:t>a = b + c;</a:t>
                      </a:r>
                    </a:p>
                  </a:txBody>
                  <a:tcPr>
                    <a:lnT w="28575" cap="flat" cmpd="sng" algn="ctr">
                      <a:noFill/>
                      <a:prstDash val="solid"/>
                      <a:round/>
                      <a:headEnd type="none" w="med" len="med"/>
                      <a:tailEnd type="none" w="med" len="med"/>
                    </a:lnT>
                  </a:tcPr>
                </a:tc>
                <a:tc>
                  <a:txBody>
                    <a:bodyPr/>
                    <a:lstStyle/>
                    <a:p>
                      <a:pPr algn="ctr"/>
                      <a:r>
                        <a:rPr lang="en-US" i="1" dirty="0"/>
                        <a:t>statement</a:t>
                      </a:r>
                    </a:p>
                  </a:txBody>
                  <a:tcPr>
                    <a:lnT w="28575" cap="flat" cmpd="sng" algn="ctr">
                      <a:noFill/>
                      <a:prstDash val="solid"/>
                      <a:round/>
                      <a:headEnd type="none" w="med" len="med"/>
                      <a:tailEnd type="none" w="med" len="med"/>
                    </a:lnT>
                  </a:tcPr>
                </a:tc>
                <a:tc>
                  <a:txBody>
                    <a:bodyPr/>
                    <a:lstStyle/>
                    <a:p>
                      <a:pPr algn="ctr"/>
                      <a:r>
                        <a:rPr lang="en-US" i="1" dirty="0"/>
                        <a:t>add two numbers</a:t>
                      </a:r>
                    </a:p>
                  </a:txBody>
                  <a:tcPr>
                    <a:lnT w="28575" cap="flat" cmpd="sng" algn="ctr">
                      <a:noFill/>
                      <a:prstDash val="solid"/>
                      <a:round/>
                      <a:headEnd type="none" w="med" len="med"/>
                      <a:tailEnd type="none" w="med" len="med"/>
                    </a:lnT>
                  </a:tcPr>
                </a:tc>
                <a:extLst>
                  <a:ext uri="{0D108BD9-81ED-4DB2-BD59-A6C34878D82A}">
                    <a16:rowId xmlns:a16="http://schemas.microsoft.com/office/drawing/2014/main" val="10002"/>
                  </a:ext>
                </a:extLst>
              </a:tr>
              <a:tr h="412769">
                <a:tc>
                  <a:txBody>
                    <a:bodyPr/>
                    <a:lstStyle/>
                    <a:p>
                      <a:pPr algn="ctr"/>
                      <a:r>
                        <a:rPr lang="en-US" i="1" dirty="0">
                          <a:solidFill>
                            <a:srgbClr val="953735"/>
                          </a:solidFill>
                        </a:rPr>
                        <a:t>logarithmic</a:t>
                      </a:r>
                    </a:p>
                  </a:txBody>
                  <a:tcPr/>
                </a:tc>
                <a:tc>
                  <a:txBody>
                    <a:bodyPr/>
                    <a:lstStyle/>
                    <a:p>
                      <a:pPr algn="ctr"/>
                      <a:r>
                        <a:rPr lang="en-US" dirty="0"/>
                        <a:t>log</a:t>
                      </a:r>
                      <a:r>
                        <a:rPr lang="en-US" baseline="0" dirty="0"/>
                        <a:t> n</a:t>
                      </a:r>
                      <a:endParaRPr lang="en-US" dirty="0"/>
                    </a:p>
                  </a:txBody>
                  <a:tcPr/>
                </a:tc>
                <a:tc>
                  <a:txBody>
                    <a:bodyPr/>
                    <a:lstStyle/>
                    <a:p>
                      <a:pPr algn="ctr"/>
                      <a:r>
                        <a:rPr lang="en-US" sz="1600" dirty="0">
                          <a:latin typeface="Arial"/>
                          <a:cs typeface="Arial"/>
                        </a:rPr>
                        <a:t>[just learned]</a:t>
                      </a:r>
                    </a:p>
                  </a:txBody>
                  <a:tcPr/>
                </a:tc>
                <a:tc>
                  <a:txBody>
                    <a:bodyPr/>
                    <a:lstStyle/>
                    <a:p>
                      <a:pPr algn="ctr"/>
                      <a:r>
                        <a:rPr lang="en-US" i="1" dirty="0"/>
                        <a:t>divide</a:t>
                      </a:r>
                      <a:r>
                        <a:rPr lang="en-US" i="1" baseline="0" dirty="0"/>
                        <a:t> in half</a:t>
                      </a:r>
                      <a:endParaRPr lang="en-US" i="1" dirty="0"/>
                    </a:p>
                  </a:txBody>
                  <a:tcPr/>
                </a:tc>
                <a:tc>
                  <a:txBody>
                    <a:bodyPr/>
                    <a:lstStyle/>
                    <a:p>
                      <a:pPr algn="ctr"/>
                      <a:r>
                        <a:rPr lang="en-US" i="1" dirty="0"/>
                        <a:t>binary search</a:t>
                      </a:r>
                    </a:p>
                  </a:txBody>
                  <a:tcPr/>
                </a:tc>
                <a:extLst>
                  <a:ext uri="{0D108BD9-81ED-4DB2-BD59-A6C34878D82A}">
                    <a16:rowId xmlns:a16="http://schemas.microsoft.com/office/drawing/2014/main" val="10003"/>
                  </a:ext>
                </a:extLst>
              </a:tr>
              <a:tr h="1238269">
                <a:tc>
                  <a:txBody>
                    <a:bodyPr/>
                    <a:lstStyle/>
                    <a:p>
                      <a:pPr algn="ctr"/>
                      <a:r>
                        <a:rPr lang="en-US" i="1" dirty="0">
                          <a:solidFill>
                            <a:srgbClr val="953735"/>
                          </a:solidFill>
                        </a:rPr>
                        <a:t>linear</a:t>
                      </a:r>
                    </a:p>
                  </a:txBody>
                  <a:tcPr/>
                </a:tc>
                <a:tc>
                  <a:txBody>
                    <a:bodyPr/>
                    <a:lstStyle/>
                    <a:p>
                      <a:pPr algn="ctr"/>
                      <a:r>
                        <a:rPr lang="en-US" dirty="0"/>
                        <a:t>n</a:t>
                      </a:r>
                    </a:p>
                  </a:txBody>
                  <a:tcPr/>
                </a:tc>
                <a:tc>
                  <a:txBody>
                    <a:bodyPr/>
                    <a:lstStyle/>
                    <a:p>
                      <a:r>
                        <a:rPr lang="en-US" sz="1600" dirty="0">
                          <a:latin typeface="Courier"/>
                          <a:cs typeface="Courier"/>
                        </a:rPr>
                        <a:t>double max = a[0];</a:t>
                      </a:r>
                    </a:p>
                    <a:p>
                      <a:r>
                        <a:rPr lang="en-US" sz="1600" dirty="0">
                          <a:latin typeface="Courier"/>
                          <a:cs typeface="Courier"/>
                        </a:rPr>
                        <a:t>for </a:t>
                      </a:r>
                      <a:r>
                        <a:rPr lang="en-US" sz="1600" baseline="0" dirty="0">
                          <a:latin typeface="Courier"/>
                          <a:cs typeface="Courier"/>
                        </a:rPr>
                        <a:t>(</a:t>
                      </a:r>
                      <a:r>
                        <a:rPr lang="en-US" sz="1600" baseline="0" dirty="0" err="1">
                          <a:latin typeface="Courier"/>
                          <a:cs typeface="Courier"/>
                        </a:rPr>
                        <a:t>int</a:t>
                      </a:r>
                      <a:r>
                        <a:rPr lang="en-US" sz="1600" baseline="0" dirty="0">
                          <a:latin typeface="Courier"/>
                          <a:cs typeface="Courier"/>
                        </a:rPr>
                        <a:t> </a:t>
                      </a:r>
                      <a:r>
                        <a:rPr lang="en-US" sz="1600" baseline="0" dirty="0" err="1">
                          <a:latin typeface="Courier"/>
                          <a:cs typeface="Courier"/>
                        </a:rPr>
                        <a:t>i</a:t>
                      </a:r>
                      <a:r>
                        <a:rPr lang="en-US" sz="1600" baseline="0" dirty="0">
                          <a:latin typeface="Courier"/>
                          <a:cs typeface="Courier"/>
                        </a:rPr>
                        <a:t>=1; </a:t>
                      </a:r>
                      <a:r>
                        <a:rPr lang="en-US" sz="1600" baseline="0" dirty="0" err="1">
                          <a:latin typeface="Courier"/>
                          <a:cs typeface="Courier"/>
                        </a:rPr>
                        <a:t>i</a:t>
                      </a:r>
                      <a:r>
                        <a:rPr lang="en-US" sz="1600" baseline="0" dirty="0">
                          <a:latin typeface="Courier"/>
                          <a:cs typeface="Courier"/>
                        </a:rPr>
                        <a:t>&lt;n; </a:t>
                      </a:r>
                      <a:r>
                        <a:rPr lang="en-US" sz="1600" baseline="0" dirty="0" err="1">
                          <a:latin typeface="Courier"/>
                          <a:cs typeface="Courier"/>
                        </a:rPr>
                        <a:t>i</a:t>
                      </a:r>
                      <a:r>
                        <a:rPr lang="en-US" sz="1600" baseline="0" dirty="0">
                          <a:latin typeface="Courier"/>
                          <a:cs typeface="Courier"/>
                        </a:rPr>
                        <a:t>++)</a:t>
                      </a:r>
                    </a:p>
                    <a:p>
                      <a:r>
                        <a:rPr lang="en-US" sz="1600" baseline="0" dirty="0">
                          <a:latin typeface="Courier"/>
                          <a:cs typeface="Courier"/>
                        </a:rPr>
                        <a:t> if (a[</a:t>
                      </a:r>
                      <a:r>
                        <a:rPr lang="en-US" sz="1600" baseline="0" dirty="0" err="1">
                          <a:latin typeface="Courier"/>
                          <a:cs typeface="Courier"/>
                        </a:rPr>
                        <a:t>i</a:t>
                      </a:r>
                      <a:r>
                        <a:rPr lang="en-US" sz="1600" baseline="0" dirty="0">
                          <a:latin typeface="Courier"/>
                          <a:cs typeface="Courier"/>
                        </a:rPr>
                        <a:t>] &gt; max) </a:t>
                      </a:r>
                    </a:p>
                    <a:p>
                      <a:r>
                        <a:rPr lang="en-US" sz="1600" baseline="0" dirty="0">
                          <a:latin typeface="Courier"/>
                          <a:cs typeface="Courier"/>
                        </a:rPr>
                        <a:t>  max = a[</a:t>
                      </a:r>
                      <a:r>
                        <a:rPr lang="en-US" sz="1600" baseline="0" dirty="0" err="1">
                          <a:latin typeface="Courier"/>
                          <a:cs typeface="Courier"/>
                        </a:rPr>
                        <a:t>i</a:t>
                      </a:r>
                      <a:r>
                        <a:rPr lang="en-US" sz="1600" baseline="0" dirty="0">
                          <a:latin typeface="Courier"/>
                          <a:cs typeface="Courier"/>
                        </a:rPr>
                        <a:t>];</a:t>
                      </a:r>
                      <a:endParaRPr lang="en-US" sz="1600" dirty="0">
                        <a:latin typeface="Courier"/>
                        <a:cs typeface="Courier"/>
                      </a:endParaRPr>
                    </a:p>
                  </a:txBody>
                  <a:tcPr/>
                </a:tc>
                <a:tc>
                  <a:txBody>
                    <a:bodyPr/>
                    <a:lstStyle/>
                    <a:p>
                      <a:pPr algn="ctr"/>
                      <a:endParaRPr lang="en-US" i="1" dirty="0"/>
                    </a:p>
                    <a:p>
                      <a:pPr algn="ctr"/>
                      <a:r>
                        <a:rPr lang="en-US" i="1" dirty="0"/>
                        <a:t>loop</a:t>
                      </a:r>
                    </a:p>
                  </a:txBody>
                  <a:tcPr/>
                </a:tc>
                <a:tc>
                  <a:txBody>
                    <a:bodyPr/>
                    <a:lstStyle/>
                    <a:p>
                      <a:pPr algn="ctr"/>
                      <a:endParaRPr lang="en-US" i="1" dirty="0"/>
                    </a:p>
                    <a:p>
                      <a:pPr algn="ctr"/>
                      <a:r>
                        <a:rPr lang="en-US" i="1" dirty="0"/>
                        <a:t>find the maximum</a:t>
                      </a:r>
                    </a:p>
                  </a:txBody>
                  <a:tcPr/>
                </a:tc>
                <a:extLst>
                  <a:ext uri="{0D108BD9-81ED-4DB2-BD59-A6C34878D82A}">
                    <a16:rowId xmlns:a16="http://schemas.microsoft.com/office/drawing/2014/main" val="10004"/>
                  </a:ext>
                </a:extLst>
              </a:tr>
              <a:tr h="412769">
                <a:tc>
                  <a:txBody>
                    <a:bodyPr/>
                    <a:lstStyle/>
                    <a:p>
                      <a:pPr algn="ctr"/>
                      <a:r>
                        <a:rPr lang="en-US" i="1" dirty="0">
                          <a:solidFill>
                            <a:srgbClr val="953735"/>
                          </a:solidFill>
                        </a:rPr>
                        <a:t>logarithmic</a:t>
                      </a:r>
                    </a:p>
                  </a:txBody>
                  <a:tcPr/>
                </a:tc>
                <a:tc>
                  <a:txBody>
                    <a:bodyPr/>
                    <a:lstStyle/>
                    <a:p>
                      <a:pPr algn="ctr"/>
                      <a:r>
                        <a:rPr lang="en-US" baseline="0" dirty="0"/>
                        <a:t>n log n</a:t>
                      </a:r>
                      <a:endParaRPr lang="en-US" dirty="0"/>
                    </a:p>
                  </a:txBody>
                  <a:tcPr/>
                </a:tc>
                <a:tc>
                  <a:txBody>
                    <a:bodyPr/>
                    <a:lstStyle/>
                    <a:p>
                      <a:pPr algn="ctr"/>
                      <a:r>
                        <a:rPr lang="en-US" sz="1600" dirty="0">
                          <a:latin typeface="Arial"/>
                          <a:cs typeface="Arial"/>
                        </a:rPr>
                        <a:t>[will learn</a:t>
                      </a:r>
                      <a:r>
                        <a:rPr lang="en-US" sz="1600" baseline="0" dirty="0">
                          <a:latin typeface="Arial"/>
                          <a:cs typeface="Arial"/>
                        </a:rPr>
                        <a:t> later in CS111]</a:t>
                      </a:r>
                      <a:endParaRPr lang="en-US" sz="1600" dirty="0">
                        <a:latin typeface="Arial"/>
                        <a:cs typeface="Arial"/>
                      </a:endParaRPr>
                    </a:p>
                  </a:txBody>
                  <a:tcPr/>
                </a:tc>
                <a:tc>
                  <a:txBody>
                    <a:bodyPr/>
                    <a:lstStyle/>
                    <a:p>
                      <a:pPr algn="ctr"/>
                      <a:r>
                        <a:rPr lang="en-US" i="1" dirty="0"/>
                        <a:t>divide and conquer</a:t>
                      </a:r>
                    </a:p>
                  </a:txBody>
                  <a:tcPr/>
                </a:tc>
                <a:tc>
                  <a:txBody>
                    <a:bodyPr/>
                    <a:lstStyle/>
                    <a:p>
                      <a:pPr algn="ctr"/>
                      <a:r>
                        <a:rPr lang="en-US" i="1" dirty="0" err="1"/>
                        <a:t>mergesort</a:t>
                      </a:r>
                      <a:endParaRPr lang="en-US" i="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63356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Order-of-growth classification</a:t>
            </a:r>
          </a:p>
        </p:txBody>
      </p:sp>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31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063922324"/>
              </p:ext>
            </p:extLst>
          </p:nvPr>
        </p:nvGraphicFramePr>
        <p:xfrm>
          <a:off x="457199" y="1864363"/>
          <a:ext cx="8229600" cy="4190997"/>
        </p:xfrm>
        <a:graphic>
          <a:graphicData uri="http://schemas.openxmlformats.org/drawingml/2006/table">
            <a:tbl>
              <a:tblPr firstRow="1" bandRow="1">
                <a:tableStyleId>{2D5ABB26-0587-4C30-8999-92F81FD0307C}</a:tableStyleId>
              </a:tblPr>
              <a:tblGrid>
                <a:gridCol w="1286934">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3471334">
                  <a:extLst>
                    <a:ext uri="{9D8B030D-6E8A-4147-A177-3AD203B41FA5}">
                      <a16:colId xmlns:a16="http://schemas.microsoft.com/office/drawing/2014/main" val="20002"/>
                    </a:ext>
                  </a:extLst>
                </a:gridCol>
                <a:gridCol w="1253066">
                  <a:extLst>
                    <a:ext uri="{9D8B030D-6E8A-4147-A177-3AD203B41FA5}">
                      <a16:colId xmlns:a16="http://schemas.microsoft.com/office/drawing/2014/main" val="20003"/>
                    </a:ext>
                  </a:extLst>
                </a:gridCol>
                <a:gridCol w="1202266">
                  <a:extLst>
                    <a:ext uri="{9D8B030D-6E8A-4147-A177-3AD203B41FA5}">
                      <a16:colId xmlns:a16="http://schemas.microsoft.com/office/drawing/2014/main" val="20004"/>
                    </a:ext>
                  </a:extLst>
                </a:gridCol>
              </a:tblGrid>
              <a:tr h="712451">
                <a:tc>
                  <a:txBody>
                    <a:bodyPr/>
                    <a:lstStyle/>
                    <a:p>
                      <a:pPr algn="ctr"/>
                      <a:r>
                        <a:rPr lang="en-US" b="1" dirty="0"/>
                        <a:t>description</a:t>
                      </a:r>
                    </a:p>
                  </a:txBody>
                  <a:tcPr>
                    <a:lnB w="28575" cap="flat" cmpd="sng" algn="ctr">
                      <a:solidFill>
                        <a:scrgbClr r="0" g="0" b="0"/>
                      </a:solidFill>
                      <a:prstDash val="solid"/>
                      <a:round/>
                      <a:headEnd type="none" w="med" len="med"/>
                      <a:tailEnd type="none" w="med" len="med"/>
                    </a:lnB>
                  </a:tcPr>
                </a:tc>
                <a:tc>
                  <a:txBody>
                    <a:bodyPr/>
                    <a:lstStyle/>
                    <a:p>
                      <a:pPr algn="ctr"/>
                      <a:r>
                        <a:rPr lang="en-US" b="1" dirty="0"/>
                        <a:t>order of growth</a:t>
                      </a:r>
                    </a:p>
                  </a:txBody>
                  <a:tcPr>
                    <a:lnB w="28575" cap="flat" cmpd="sng" algn="ctr">
                      <a:solidFill>
                        <a:scrgbClr r="0" g="0" b="0"/>
                      </a:solidFill>
                      <a:prstDash val="solid"/>
                      <a:round/>
                      <a:headEnd type="none" w="med" len="med"/>
                      <a:tailEnd type="none" w="med" len="med"/>
                    </a:lnB>
                  </a:tcPr>
                </a:tc>
                <a:tc>
                  <a:txBody>
                    <a:bodyPr/>
                    <a:lstStyle/>
                    <a:p>
                      <a:pPr algn="ctr"/>
                      <a:r>
                        <a:rPr lang="en-US" b="1" dirty="0"/>
                        <a:t>typical code</a:t>
                      </a:r>
                    </a:p>
                  </a:txBody>
                  <a:tcPr>
                    <a:lnB w="28575" cap="flat" cmpd="sng" algn="ctr">
                      <a:solidFill>
                        <a:scrgbClr r="0" g="0" b="0"/>
                      </a:solidFill>
                      <a:prstDash val="solid"/>
                      <a:round/>
                      <a:headEnd type="none" w="med" len="med"/>
                      <a:tailEnd type="none" w="med" len="med"/>
                    </a:lnB>
                  </a:tcPr>
                </a:tc>
                <a:tc>
                  <a:txBody>
                    <a:bodyPr/>
                    <a:lstStyle/>
                    <a:p>
                      <a:pPr algn="ctr"/>
                      <a:r>
                        <a:rPr lang="en-US" b="1" dirty="0"/>
                        <a:t>description</a:t>
                      </a:r>
                    </a:p>
                  </a:txBody>
                  <a:tcPr>
                    <a:lnB w="28575" cap="flat" cmpd="sng" algn="ctr">
                      <a:solidFill>
                        <a:scrgbClr r="0" g="0" b="0"/>
                      </a:solidFill>
                      <a:prstDash val="solid"/>
                      <a:round/>
                      <a:headEnd type="none" w="med" len="med"/>
                      <a:tailEnd type="none" w="med" len="med"/>
                    </a:lnB>
                  </a:tcPr>
                </a:tc>
                <a:tc>
                  <a:txBody>
                    <a:bodyPr/>
                    <a:lstStyle/>
                    <a:p>
                      <a:pPr algn="ctr"/>
                      <a:r>
                        <a:rPr lang="en-US" b="1" dirty="0"/>
                        <a:t>example</a:t>
                      </a:r>
                    </a:p>
                  </a:txBody>
                  <a:tcPr>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217186">
                <a:tc>
                  <a:txBody>
                    <a:bodyPr/>
                    <a:lstStyle/>
                    <a:p>
                      <a:pPr algn="ctr"/>
                      <a:endParaRPr lang="en-US" sz="800" i="1" dirty="0">
                        <a:solidFill>
                          <a:srgbClr val="953735"/>
                        </a:solidFill>
                      </a:endParaRPr>
                    </a:p>
                  </a:txBody>
                  <a:tcPr>
                    <a:lnT w="28575" cap="flat" cmpd="sng" algn="ctr">
                      <a:solidFill>
                        <a:scrgbClr r="0" g="0" b="0"/>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endParaRPr lang="en-US" sz="800" dirty="0"/>
                    </a:p>
                  </a:txBody>
                  <a:tcPr>
                    <a:lnT w="28575" cap="flat" cmpd="sng" algn="ctr">
                      <a:solidFill>
                        <a:scrgbClr r="0" g="0" b="0"/>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endParaRPr lang="en-US" sz="800" dirty="0"/>
                    </a:p>
                  </a:txBody>
                  <a:tcPr>
                    <a:lnT w="28575" cap="flat" cmpd="sng" algn="ctr">
                      <a:solidFill>
                        <a:scrgbClr r="0" g="0" b="0"/>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endParaRPr lang="en-US" sz="800" i="1" dirty="0"/>
                    </a:p>
                  </a:txBody>
                  <a:tcPr>
                    <a:lnT w="28575" cap="flat" cmpd="sng" algn="ctr">
                      <a:solidFill>
                        <a:scrgbClr r="0" g="0" b="0"/>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a:endParaRPr lang="en-US" sz="800" i="1" dirty="0"/>
                    </a:p>
                  </a:txBody>
                  <a:tcPr>
                    <a:lnT w="28575" cap="flat" cmpd="sng" algn="ctr">
                      <a:solidFill>
                        <a:scrgbClr r="0" g="0" b="0"/>
                      </a:solid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1"/>
                  </a:ext>
                </a:extLst>
              </a:tr>
              <a:tr h="412769">
                <a:tc>
                  <a:txBody>
                    <a:bodyPr/>
                    <a:lstStyle/>
                    <a:p>
                      <a:pPr algn="ctr"/>
                      <a:r>
                        <a:rPr lang="en-US" i="1" dirty="0">
                          <a:solidFill>
                            <a:srgbClr val="953735"/>
                          </a:solidFill>
                        </a:rPr>
                        <a:t>quadratic</a:t>
                      </a:r>
                    </a:p>
                  </a:txBody>
                  <a:tcPr>
                    <a:lnT>
                      <a:noFill/>
                    </a:lnT>
                  </a:tcPr>
                </a:tc>
                <a:tc>
                  <a:txBody>
                    <a:bodyPr/>
                    <a:lstStyle/>
                    <a:p>
                      <a:pPr algn="ctr"/>
                      <a:r>
                        <a:rPr lang="en-US" baseline="0" dirty="0"/>
                        <a:t>n</a:t>
                      </a:r>
                      <a:r>
                        <a:rPr lang="en-US" baseline="30000" dirty="0"/>
                        <a:t>2</a:t>
                      </a:r>
                    </a:p>
                  </a:txBody>
                  <a:tcPr>
                    <a:lnT>
                      <a:noFill/>
                    </a:lnT>
                  </a:tcPr>
                </a:tc>
                <a:tc>
                  <a:txBody>
                    <a:bodyPr/>
                    <a:lstStyle/>
                    <a:p>
                      <a:r>
                        <a:rPr lang="en-US" sz="1600" dirty="0">
                          <a:latin typeface="Courier"/>
                          <a:cs typeface="Courier"/>
                        </a:rPr>
                        <a:t>for</a:t>
                      </a:r>
                      <a:r>
                        <a:rPr lang="en-US" sz="1600" baseline="0" dirty="0">
                          <a:latin typeface="Courier"/>
                          <a:cs typeface="Courier"/>
                        </a:rPr>
                        <a:t>(</a:t>
                      </a:r>
                      <a:r>
                        <a:rPr lang="en-US" sz="1600" baseline="0" dirty="0" err="1">
                          <a:latin typeface="Courier"/>
                          <a:cs typeface="Courier"/>
                        </a:rPr>
                        <a:t>int</a:t>
                      </a:r>
                      <a:r>
                        <a:rPr lang="en-US" sz="1600" baseline="0" dirty="0">
                          <a:latin typeface="Courier"/>
                          <a:cs typeface="Courier"/>
                        </a:rPr>
                        <a:t> </a:t>
                      </a:r>
                      <a:r>
                        <a:rPr lang="en-US" sz="1600" baseline="0" dirty="0" err="1">
                          <a:latin typeface="Courier"/>
                          <a:cs typeface="Courier"/>
                        </a:rPr>
                        <a:t>i</a:t>
                      </a:r>
                      <a:r>
                        <a:rPr lang="en-US" sz="1600" baseline="0" dirty="0">
                          <a:latin typeface="Courier"/>
                          <a:cs typeface="Courier"/>
                        </a:rPr>
                        <a:t>=0; </a:t>
                      </a:r>
                      <a:r>
                        <a:rPr lang="en-US" sz="1600" baseline="0" dirty="0" err="1">
                          <a:latin typeface="Courier"/>
                          <a:cs typeface="Courier"/>
                        </a:rPr>
                        <a:t>i</a:t>
                      </a:r>
                      <a:r>
                        <a:rPr lang="en-US" sz="1600" baseline="0" dirty="0">
                          <a:latin typeface="Courier"/>
                          <a:cs typeface="Courier"/>
                        </a:rPr>
                        <a:t>&lt;n; </a:t>
                      </a:r>
                      <a:r>
                        <a:rPr lang="en-US" sz="1600" baseline="0" dirty="0" err="1">
                          <a:latin typeface="Courier"/>
                          <a:cs typeface="Courier"/>
                        </a:rPr>
                        <a:t>i</a:t>
                      </a:r>
                      <a:r>
                        <a:rPr lang="en-US" sz="1600" baseline="0" dirty="0">
                          <a:latin typeface="Courier"/>
                          <a:cs typeface="Courier"/>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latin typeface="Courier"/>
                          <a:cs typeface="Courier"/>
                        </a:rPr>
                        <a:t> for</a:t>
                      </a:r>
                      <a:r>
                        <a:rPr lang="en-US" sz="1600" baseline="0" dirty="0">
                          <a:latin typeface="Courier"/>
                          <a:cs typeface="Courier"/>
                        </a:rPr>
                        <a:t>(</a:t>
                      </a:r>
                      <a:r>
                        <a:rPr lang="en-US" sz="1600" baseline="0" dirty="0" err="1">
                          <a:latin typeface="Courier"/>
                          <a:cs typeface="Courier"/>
                        </a:rPr>
                        <a:t>int</a:t>
                      </a:r>
                      <a:r>
                        <a:rPr lang="en-US" sz="1600" baseline="0" dirty="0">
                          <a:latin typeface="Courier"/>
                          <a:cs typeface="Courier"/>
                        </a:rPr>
                        <a:t> j=i+1; j&lt;n; j++)</a:t>
                      </a:r>
                    </a:p>
                    <a:p>
                      <a:r>
                        <a:rPr lang="en-US" sz="1600" baseline="0" dirty="0">
                          <a:latin typeface="Courier"/>
                          <a:cs typeface="Courier"/>
                        </a:rPr>
                        <a:t>  if(a[</a:t>
                      </a:r>
                      <a:r>
                        <a:rPr lang="en-US" sz="1600" baseline="0" dirty="0" err="1">
                          <a:latin typeface="Courier"/>
                          <a:cs typeface="Courier"/>
                        </a:rPr>
                        <a:t>i</a:t>
                      </a:r>
                      <a:r>
                        <a:rPr lang="en-US" sz="1600" baseline="0" dirty="0">
                          <a:latin typeface="Courier"/>
                          <a:cs typeface="Courier"/>
                        </a:rPr>
                        <a:t>]+a[j] == 0)</a:t>
                      </a:r>
                    </a:p>
                    <a:p>
                      <a:r>
                        <a:rPr lang="en-US" sz="1600" baseline="0" dirty="0">
                          <a:latin typeface="Courier"/>
                          <a:cs typeface="Courier"/>
                        </a:rPr>
                        <a:t>   </a:t>
                      </a:r>
                      <a:r>
                        <a:rPr lang="en-US" sz="1600" baseline="0" dirty="0" err="1">
                          <a:latin typeface="Courier"/>
                          <a:cs typeface="Courier"/>
                        </a:rPr>
                        <a:t>cnt</a:t>
                      </a:r>
                      <a:r>
                        <a:rPr lang="en-US" sz="1600" baseline="0" dirty="0">
                          <a:latin typeface="Courier"/>
                          <a:cs typeface="Courier"/>
                        </a:rPr>
                        <a:t>++</a:t>
                      </a:r>
                      <a:endParaRPr lang="en-US" sz="1600" dirty="0">
                        <a:latin typeface="Courier"/>
                        <a:cs typeface="Courier"/>
                      </a:endParaRPr>
                    </a:p>
                  </a:txBody>
                  <a:tcPr>
                    <a:lnT>
                      <a:noFill/>
                    </a:lnT>
                  </a:tcPr>
                </a:tc>
                <a:tc>
                  <a:txBody>
                    <a:bodyPr/>
                    <a:lstStyle/>
                    <a:p>
                      <a:pPr algn="ctr"/>
                      <a:endParaRPr lang="en-US" i="1" dirty="0"/>
                    </a:p>
                    <a:p>
                      <a:pPr algn="ctr"/>
                      <a:r>
                        <a:rPr lang="en-US" i="1" dirty="0"/>
                        <a:t>double </a:t>
                      </a:r>
                    </a:p>
                    <a:p>
                      <a:pPr algn="ctr"/>
                      <a:r>
                        <a:rPr lang="en-US" i="1" dirty="0"/>
                        <a:t>loop</a:t>
                      </a:r>
                    </a:p>
                  </a:txBody>
                  <a:tcPr>
                    <a:lnT>
                      <a:noFill/>
                    </a:lnT>
                  </a:tcPr>
                </a:tc>
                <a:tc>
                  <a:txBody>
                    <a:bodyPr/>
                    <a:lstStyle/>
                    <a:p>
                      <a:pPr algn="ctr"/>
                      <a:endParaRPr lang="en-US" i="1" dirty="0"/>
                    </a:p>
                    <a:p>
                      <a:pPr algn="ctr"/>
                      <a:r>
                        <a:rPr lang="en-US" i="1" dirty="0"/>
                        <a:t>check all pairs</a:t>
                      </a:r>
                    </a:p>
                  </a:txBody>
                  <a:tcPr>
                    <a:lnT>
                      <a:noFill/>
                    </a:lnT>
                  </a:tcPr>
                </a:tc>
                <a:extLst>
                  <a:ext uri="{0D108BD9-81ED-4DB2-BD59-A6C34878D82A}">
                    <a16:rowId xmlns:a16="http://schemas.microsoft.com/office/drawing/2014/main" val="10002"/>
                  </a:ext>
                </a:extLst>
              </a:tr>
              <a:tr h="1238269">
                <a:tc>
                  <a:txBody>
                    <a:bodyPr/>
                    <a:lstStyle/>
                    <a:p>
                      <a:pPr algn="ctr"/>
                      <a:r>
                        <a:rPr lang="en-US" i="1" dirty="0">
                          <a:solidFill>
                            <a:srgbClr val="953735"/>
                          </a:solidFill>
                        </a:rPr>
                        <a:t>cubic</a:t>
                      </a:r>
                    </a:p>
                  </a:txBody>
                  <a:tcPr/>
                </a:tc>
                <a:tc>
                  <a:txBody>
                    <a:bodyPr/>
                    <a:lstStyle/>
                    <a:p>
                      <a:pPr algn="ctr"/>
                      <a:r>
                        <a:rPr lang="en-US" baseline="0" dirty="0"/>
                        <a:t>n</a:t>
                      </a:r>
                      <a:r>
                        <a:rPr lang="en-US" baseline="30000" dirty="0"/>
                        <a:t>3</a:t>
                      </a:r>
                    </a:p>
                  </a:txBody>
                  <a:tcPr/>
                </a:tc>
                <a:tc>
                  <a:txBody>
                    <a:bodyPr/>
                    <a:lstStyle/>
                    <a:p>
                      <a:r>
                        <a:rPr lang="en-US" sz="1600" dirty="0">
                          <a:latin typeface="Courier"/>
                          <a:cs typeface="Courier"/>
                        </a:rPr>
                        <a:t>for</a:t>
                      </a:r>
                      <a:r>
                        <a:rPr lang="en-US" sz="1600" baseline="0" dirty="0">
                          <a:latin typeface="Courier"/>
                          <a:cs typeface="Courier"/>
                        </a:rPr>
                        <a:t>(</a:t>
                      </a:r>
                      <a:r>
                        <a:rPr lang="en-US" sz="1600" baseline="0" dirty="0" err="1">
                          <a:latin typeface="Courier"/>
                          <a:cs typeface="Courier"/>
                        </a:rPr>
                        <a:t>int</a:t>
                      </a:r>
                      <a:r>
                        <a:rPr lang="en-US" sz="1600" baseline="0" dirty="0">
                          <a:latin typeface="Courier"/>
                          <a:cs typeface="Courier"/>
                        </a:rPr>
                        <a:t> </a:t>
                      </a:r>
                      <a:r>
                        <a:rPr lang="en-US" sz="1600" baseline="0" dirty="0" err="1">
                          <a:latin typeface="Courier"/>
                          <a:cs typeface="Courier"/>
                        </a:rPr>
                        <a:t>i</a:t>
                      </a:r>
                      <a:r>
                        <a:rPr lang="en-US" sz="1600" baseline="0" dirty="0">
                          <a:latin typeface="Courier"/>
                          <a:cs typeface="Courier"/>
                        </a:rPr>
                        <a:t>=0; </a:t>
                      </a:r>
                      <a:r>
                        <a:rPr lang="en-US" sz="1600" baseline="0" dirty="0" err="1">
                          <a:latin typeface="Courier"/>
                          <a:cs typeface="Courier"/>
                        </a:rPr>
                        <a:t>i</a:t>
                      </a:r>
                      <a:r>
                        <a:rPr lang="en-US" sz="1600" baseline="0" dirty="0">
                          <a:latin typeface="Courier"/>
                          <a:cs typeface="Courier"/>
                        </a:rPr>
                        <a:t>&lt;n; </a:t>
                      </a:r>
                      <a:r>
                        <a:rPr lang="en-US" sz="1600" baseline="0" dirty="0" err="1">
                          <a:latin typeface="Courier"/>
                          <a:cs typeface="Courier"/>
                        </a:rPr>
                        <a:t>i</a:t>
                      </a:r>
                      <a:r>
                        <a:rPr lang="en-US" sz="1600" baseline="0" dirty="0">
                          <a:latin typeface="Courier"/>
                          <a:cs typeface="Courier"/>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latin typeface="Courier"/>
                          <a:cs typeface="Courier"/>
                        </a:rPr>
                        <a:t> for</a:t>
                      </a:r>
                      <a:r>
                        <a:rPr lang="en-US" sz="1600" baseline="0" dirty="0">
                          <a:latin typeface="Courier"/>
                          <a:cs typeface="Courier"/>
                        </a:rPr>
                        <a:t>(</a:t>
                      </a:r>
                      <a:r>
                        <a:rPr lang="en-US" sz="1600" baseline="0" dirty="0" err="1">
                          <a:latin typeface="Courier"/>
                          <a:cs typeface="Courier"/>
                        </a:rPr>
                        <a:t>int</a:t>
                      </a:r>
                      <a:r>
                        <a:rPr lang="en-US" sz="1600" baseline="0" dirty="0">
                          <a:latin typeface="Courier"/>
                          <a:cs typeface="Courier"/>
                        </a:rPr>
                        <a:t> j=i+1; j&lt;n; j++)</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latin typeface="Courier"/>
                          <a:cs typeface="Courier"/>
                        </a:rPr>
                        <a:t>  for</a:t>
                      </a:r>
                      <a:r>
                        <a:rPr lang="en-US" sz="1600" baseline="0" dirty="0">
                          <a:latin typeface="Courier"/>
                          <a:cs typeface="Courier"/>
                        </a:rPr>
                        <a:t>(</a:t>
                      </a:r>
                      <a:r>
                        <a:rPr lang="en-US" sz="1600" baseline="0" dirty="0" err="1">
                          <a:latin typeface="Courier"/>
                          <a:cs typeface="Courier"/>
                        </a:rPr>
                        <a:t>int</a:t>
                      </a:r>
                      <a:r>
                        <a:rPr lang="en-US" sz="1600" baseline="0" dirty="0">
                          <a:latin typeface="Courier"/>
                          <a:cs typeface="Courier"/>
                        </a:rPr>
                        <a:t> k=j+1; k&lt;n; k++)</a:t>
                      </a:r>
                    </a:p>
                    <a:p>
                      <a:r>
                        <a:rPr lang="en-US" sz="1600" baseline="0" dirty="0">
                          <a:latin typeface="Courier"/>
                          <a:cs typeface="Courier"/>
                        </a:rPr>
                        <a:t>    if(a[</a:t>
                      </a:r>
                      <a:r>
                        <a:rPr lang="en-US" sz="1600" baseline="0" dirty="0" err="1">
                          <a:latin typeface="Courier"/>
                          <a:cs typeface="Courier"/>
                        </a:rPr>
                        <a:t>i</a:t>
                      </a:r>
                      <a:r>
                        <a:rPr lang="en-US" sz="1600" baseline="0" dirty="0">
                          <a:latin typeface="Courier"/>
                          <a:cs typeface="Courier"/>
                        </a:rPr>
                        <a:t>]+a[j]+a[k] == 0)</a:t>
                      </a:r>
                    </a:p>
                    <a:p>
                      <a:r>
                        <a:rPr lang="en-US" sz="1600" baseline="0" dirty="0">
                          <a:latin typeface="Courier"/>
                          <a:cs typeface="Courier"/>
                        </a:rPr>
                        <a:t>     </a:t>
                      </a:r>
                      <a:r>
                        <a:rPr lang="en-US" sz="1600" baseline="0" dirty="0" err="1">
                          <a:latin typeface="Courier"/>
                          <a:cs typeface="Courier"/>
                        </a:rPr>
                        <a:t>cnt</a:t>
                      </a:r>
                      <a:r>
                        <a:rPr lang="en-US" sz="1600" baseline="0" dirty="0">
                          <a:latin typeface="Courier"/>
                          <a:cs typeface="Courier"/>
                        </a:rPr>
                        <a:t>++</a:t>
                      </a:r>
                      <a:endParaRPr lang="en-US" sz="1600" dirty="0">
                        <a:latin typeface="Courier"/>
                        <a:cs typeface="Courier"/>
                      </a:endParaRPr>
                    </a:p>
                  </a:txBody>
                  <a:tcPr/>
                </a:tc>
                <a:tc>
                  <a:txBody>
                    <a:bodyPr/>
                    <a:lstStyle/>
                    <a:p>
                      <a:pPr algn="ctr"/>
                      <a:endParaRPr lang="en-US" i="1" dirty="0"/>
                    </a:p>
                    <a:p>
                      <a:pPr algn="ctr"/>
                      <a:r>
                        <a:rPr lang="en-US" i="1" dirty="0"/>
                        <a:t>triple</a:t>
                      </a:r>
                    </a:p>
                    <a:p>
                      <a:pPr algn="ctr"/>
                      <a:r>
                        <a:rPr lang="en-US" i="1" dirty="0"/>
                        <a:t>loop</a:t>
                      </a:r>
                    </a:p>
                  </a:txBody>
                  <a:tcPr/>
                </a:tc>
                <a:tc>
                  <a:txBody>
                    <a:bodyPr/>
                    <a:lstStyle/>
                    <a:p>
                      <a:pPr algn="ctr"/>
                      <a:endParaRPr lang="en-US" i="1" dirty="0"/>
                    </a:p>
                    <a:p>
                      <a:pPr algn="ctr"/>
                      <a:r>
                        <a:rPr lang="en-US" i="1" dirty="0"/>
                        <a:t>check all triples</a:t>
                      </a:r>
                    </a:p>
                  </a:txBody>
                  <a:tcPr/>
                </a:tc>
                <a:extLst>
                  <a:ext uri="{0D108BD9-81ED-4DB2-BD59-A6C34878D82A}">
                    <a16:rowId xmlns:a16="http://schemas.microsoft.com/office/drawing/2014/main" val="10003"/>
                  </a:ext>
                </a:extLst>
              </a:tr>
              <a:tr h="412769">
                <a:tc>
                  <a:txBody>
                    <a:bodyPr/>
                    <a:lstStyle/>
                    <a:p>
                      <a:pPr algn="ctr"/>
                      <a:r>
                        <a:rPr lang="en-US" i="1" dirty="0">
                          <a:solidFill>
                            <a:srgbClr val="953735"/>
                          </a:solidFill>
                        </a:rPr>
                        <a:t>exponential</a:t>
                      </a:r>
                    </a:p>
                  </a:txBody>
                  <a:tcPr/>
                </a:tc>
                <a:tc>
                  <a:txBody>
                    <a:bodyPr/>
                    <a:lstStyle/>
                    <a:p>
                      <a:pPr algn="ctr"/>
                      <a:r>
                        <a:rPr lang="en-US" baseline="0" dirty="0"/>
                        <a:t>2</a:t>
                      </a:r>
                      <a:r>
                        <a:rPr lang="en-US" baseline="30000" dirty="0"/>
                        <a:t>n</a:t>
                      </a:r>
                    </a:p>
                  </a:txBody>
                  <a:tcPr/>
                </a:tc>
                <a:tc>
                  <a:txBody>
                    <a:bodyPr/>
                    <a:lstStyle/>
                    <a:p>
                      <a:pPr algn="ctr"/>
                      <a:r>
                        <a:rPr lang="en-US" sz="1600" dirty="0">
                          <a:latin typeface="Arial"/>
                          <a:cs typeface="Arial"/>
                        </a:rPr>
                        <a:t>[will learn</a:t>
                      </a:r>
                      <a:r>
                        <a:rPr lang="en-US" sz="1600" baseline="0" dirty="0">
                          <a:latin typeface="Arial"/>
                          <a:cs typeface="Arial"/>
                        </a:rPr>
                        <a:t> later in CS]</a:t>
                      </a:r>
                      <a:endParaRPr lang="en-US" sz="1600" dirty="0">
                        <a:latin typeface="Arial"/>
                        <a:cs typeface="Arial"/>
                      </a:endParaRPr>
                    </a:p>
                  </a:txBody>
                  <a:tcPr/>
                </a:tc>
                <a:tc>
                  <a:txBody>
                    <a:bodyPr/>
                    <a:lstStyle/>
                    <a:p>
                      <a:pPr algn="ctr"/>
                      <a:r>
                        <a:rPr lang="en-US" i="1" dirty="0"/>
                        <a:t>exhaustive search</a:t>
                      </a:r>
                    </a:p>
                  </a:txBody>
                  <a:tcPr/>
                </a:tc>
                <a:tc>
                  <a:txBody>
                    <a:bodyPr/>
                    <a:lstStyle/>
                    <a:p>
                      <a:pPr algn="ctr"/>
                      <a:r>
                        <a:rPr lang="en-US" i="1" dirty="0"/>
                        <a:t>check all subsets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5704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Algorithms</a:t>
            </a:r>
          </a:p>
        </p:txBody>
      </p:sp>
      <p:sp>
        <p:nvSpPr>
          <p:cNvPr id="3" name="Content Placeholder 2"/>
          <p:cNvSpPr>
            <a:spLocks noGrp="1"/>
          </p:cNvSpPr>
          <p:nvPr>
            <p:ph idx="1"/>
          </p:nvPr>
        </p:nvSpPr>
        <p:spPr>
          <a:xfrm>
            <a:off x="457200" y="1600200"/>
            <a:ext cx="8229600" cy="4756150"/>
          </a:xfrm>
        </p:spPr>
        <p:txBody>
          <a:bodyPr>
            <a:normAutofit/>
          </a:bodyPr>
          <a:lstStyle/>
          <a:p>
            <a:r>
              <a:rPr lang="en-US" dirty="0"/>
              <a:t>How to measure?</a:t>
            </a:r>
          </a:p>
          <a:p>
            <a:pPr lvl="1"/>
            <a:r>
              <a:rPr lang="en-US" dirty="0"/>
              <a:t>how long a program takes to run depends on computer architecture, language, compiler, programmer</a:t>
            </a:r>
          </a:p>
          <a:p>
            <a:pPr lvl="1"/>
            <a:r>
              <a:rPr lang="en-US" dirty="0"/>
              <a:t>instead of running a program to measure its efficiency we </a:t>
            </a:r>
            <a:r>
              <a:rPr lang="en-US" i="1" dirty="0"/>
              <a:t>analyze it</a:t>
            </a:r>
          </a:p>
          <a:p>
            <a:r>
              <a:rPr lang="en-US" dirty="0">
                <a:solidFill>
                  <a:srgbClr val="0000FF"/>
                </a:solidFill>
              </a:rPr>
              <a:t>Running time is determined by two factors: the cost of executing each statement and the frequency of execution of each statement.</a:t>
            </a:r>
          </a:p>
        </p:txBody>
      </p:sp>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4</a:t>
            </a:fld>
            <a:endParaRPr lang="en-US"/>
          </a:p>
        </p:txBody>
      </p:sp>
    </p:spTree>
    <p:extLst>
      <p:ext uri="{BB962C8B-B14F-4D97-AF65-F5344CB8AC3E}">
        <p14:creationId xmlns:p14="http://schemas.microsoft.com/office/powerpoint/2010/main" val="159656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Algorithms</a:t>
            </a:r>
          </a:p>
        </p:txBody>
      </p:sp>
      <p:sp>
        <p:nvSpPr>
          <p:cNvPr id="3" name="Content Placeholder 2"/>
          <p:cNvSpPr>
            <a:spLocks noGrp="1"/>
          </p:cNvSpPr>
          <p:nvPr>
            <p:ph idx="1"/>
          </p:nvPr>
        </p:nvSpPr>
        <p:spPr>
          <a:xfrm>
            <a:off x="457200" y="1600200"/>
            <a:ext cx="8229600" cy="4756150"/>
          </a:xfrm>
        </p:spPr>
        <p:txBody>
          <a:bodyPr>
            <a:normAutofit/>
          </a:bodyPr>
          <a:lstStyle/>
          <a:p>
            <a:r>
              <a:rPr lang="en-US" dirty="0"/>
              <a:t>The number of statements executed in a program grows with the size of the input (e.g. search for the last element in an array)</a:t>
            </a:r>
          </a:p>
          <a:p>
            <a:pPr lvl="1"/>
            <a:r>
              <a:rPr lang="en-US" dirty="0"/>
              <a:t>because of that use the </a:t>
            </a:r>
            <a:r>
              <a:rPr lang="en-US" u="sng" dirty="0">
                <a:solidFill>
                  <a:srgbClr val="0000FF"/>
                </a:solidFill>
              </a:rPr>
              <a:t>input size</a:t>
            </a:r>
            <a:r>
              <a:rPr lang="en-US" dirty="0"/>
              <a:t> to describe the running time</a:t>
            </a:r>
          </a:p>
          <a:p>
            <a:r>
              <a:rPr lang="en-US" dirty="0"/>
              <a:t>Input size depends on the problem being studied</a:t>
            </a:r>
          </a:p>
          <a:p>
            <a:pPr lvl="1"/>
            <a:r>
              <a:rPr lang="en-US" dirty="0"/>
              <a:t>for searching in an array of size </a:t>
            </a:r>
            <a:r>
              <a:rPr lang="en-US" i="1" dirty="0"/>
              <a:t>n</a:t>
            </a:r>
            <a:r>
              <a:rPr lang="en-US" dirty="0"/>
              <a:t> </a:t>
            </a:r>
          </a:p>
          <a:p>
            <a:pPr lvl="1"/>
            <a:r>
              <a:rPr lang="en-US" dirty="0"/>
              <a:t>in a graph of </a:t>
            </a:r>
            <a:r>
              <a:rPr lang="en-US" i="1" dirty="0"/>
              <a:t>v</a:t>
            </a:r>
            <a:r>
              <a:rPr lang="en-US" dirty="0"/>
              <a:t> vertices and </a:t>
            </a:r>
            <a:r>
              <a:rPr lang="en-US" i="1" dirty="0"/>
              <a:t>e</a:t>
            </a:r>
            <a:r>
              <a:rPr lang="en-US" dirty="0"/>
              <a:t> edges</a:t>
            </a:r>
          </a:p>
        </p:txBody>
      </p:sp>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5</a:t>
            </a:fld>
            <a:endParaRPr lang="en-US"/>
          </a:p>
        </p:txBody>
      </p:sp>
    </p:spTree>
    <p:extLst>
      <p:ext uri="{BB962C8B-B14F-4D97-AF65-F5344CB8AC3E}">
        <p14:creationId xmlns:p14="http://schemas.microsoft.com/office/powerpoint/2010/main" val="277605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Algorithms</a:t>
            </a:r>
          </a:p>
        </p:txBody>
      </p:sp>
      <p:sp>
        <p:nvSpPr>
          <p:cNvPr id="3" name="Content Placeholder 2"/>
          <p:cNvSpPr>
            <a:spLocks noGrp="1"/>
          </p:cNvSpPr>
          <p:nvPr>
            <p:ph idx="1"/>
          </p:nvPr>
        </p:nvSpPr>
        <p:spPr/>
        <p:txBody>
          <a:bodyPr/>
          <a:lstStyle/>
          <a:p>
            <a:pPr marL="514350" indent="-514350">
              <a:buFont typeface="+mj-lt"/>
              <a:buAutoNum type="arabicPeriod"/>
            </a:pPr>
            <a:r>
              <a:rPr lang="en-US" dirty="0"/>
              <a:t>Identify the basic operations in an algorithm</a:t>
            </a:r>
          </a:p>
          <a:p>
            <a:pPr marL="514350" indent="-514350">
              <a:buFont typeface="+mj-lt"/>
              <a:buAutoNum type="arabicPeriod"/>
            </a:pPr>
            <a:r>
              <a:rPr lang="en-US" dirty="0"/>
              <a:t>Determine the running time of an algorithm by counting its basic operations</a:t>
            </a:r>
          </a:p>
          <a:p>
            <a:pPr marL="514350" indent="-514350">
              <a:buFont typeface="+mj-lt"/>
              <a:buAutoNum type="arabicPeriod"/>
            </a:pPr>
            <a:r>
              <a:rPr lang="en-US" dirty="0"/>
              <a:t>Express the running time of an algorithm as a function of the input size</a:t>
            </a:r>
          </a:p>
          <a:p>
            <a:pPr marL="514350" indent="-514350">
              <a:buFont typeface="+mj-lt"/>
              <a:buAutoNum type="arabicPeriod"/>
            </a:pPr>
            <a:r>
              <a:rPr lang="en-US" dirty="0"/>
              <a:t>Derive the big </a:t>
            </a:r>
            <a:r>
              <a:rPr lang="en-US" i="1" dirty="0"/>
              <a:t>O</a:t>
            </a:r>
            <a:r>
              <a:rPr lang="en-US" dirty="0"/>
              <a:t> order of the running time</a:t>
            </a:r>
          </a:p>
        </p:txBody>
      </p:sp>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6</a:t>
            </a:fld>
            <a:endParaRPr lang="en-US"/>
          </a:p>
        </p:txBody>
      </p:sp>
    </p:spTree>
    <p:extLst>
      <p:ext uri="{BB962C8B-B14F-4D97-AF65-F5344CB8AC3E}">
        <p14:creationId xmlns:p14="http://schemas.microsoft.com/office/powerpoint/2010/main" val="141305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Operations</a:t>
            </a:r>
          </a:p>
        </p:txBody>
      </p:sp>
      <p:sp>
        <p:nvSpPr>
          <p:cNvPr id="3" name="Content Placeholder 2"/>
          <p:cNvSpPr>
            <a:spLocks noGrp="1"/>
          </p:cNvSpPr>
          <p:nvPr>
            <p:ph idx="1"/>
          </p:nvPr>
        </p:nvSpPr>
        <p:spPr>
          <a:xfrm>
            <a:off x="457200" y="1600200"/>
            <a:ext cx="8229600" cy="4756150"/>
          </a:xfrm>
        </p:spPr>
        <p:txBody>
          <a:bodyPr>
            <a:normAutofit fontScale="92500" lnSpcReduction="10000"/>
          </a:bodyPr>
          <a:lstStyle/>
          <a:p>
            <a:r>
              <a:rPr lang="en-US" dirty="0"/>
              <a:t>We use just a few primitive operations to implement algorithms</a:t>
            </a:r>
          </a:p>
          <a:p>
            <a:pPr lvl="1"/>
            <a:r>
              <a:rPr lang="en-US" dirty="0"/>
              <a:t>statements, conditionals, loops, nesting and method calls</a:t>
            </a:r>
          </a:p>
          <a:p>
            <a:r>
              <a:rPr lang="en-US" dirty="0"/>
              <a:t>We assume it takes </a:t>
            </a:r>
            <a:r>
              <a:rPr lang="en-US" dirty="0">
                <a:solidFill>
                  <a:srgbClr val="0000FF"/>
                </a:solidFill>
              </a:rPr>
              <a:t>constant time</a:t>
            </a:r>
            <a:r>
              <a:rPr lang="en-US" dirty="0"/>
              <a:t> to execute one statement</a:t>
            </a:r>
          </a:p>
          <a:p>
            <a:pPr lvl="1"/>
            <a:r>
              <a:rPr lang="en-US" dirty="0" err="1"/>
              <a:t>int</a:t>
            </a:r>
            <a:r>
              <a:rPr lang="en-US" dirty="0"/>
              <a:t> a = 1 + 45;</a:t>
            </a:r>
          </a:p>
          <a:p>
            <a:pPr lvl="1"/>
            <a:r>
              <a:rPr lang="en-US" dirty="0" err="1"/>
              <a:t>int</a:t>
            </a:r>
            <a:r>
              <a:rPr lang="en-US" dirty="0"/>
              <a:t> b = 67 * 375665;</a:t>
            </a:r>
          </a:p>
          <a:p>
            <a:pPr lvl="1"/>
            <a:r>
              <a:rPr lang="en-US" dirty="0" err="1"/>
              <a:t>System.out.println</a:t>
            </a:r>
            <a:r>
              <a:rPr lang="en-US" dirty="0"/>
              <a:t>(a);</a:t>
            </a:r>
          </a:p>
          <a:p>
            <a:pPr lvl="1"/>
            <a:r>
              <a:rPr lang="en-US" dirty="0"/>
              <a:t>if (a == b)</a:t>
            </a:r>
          </a:p>
        </p:txBody>
      </p:sp>
      <p:sp>
        <p:nvSpPr>
          <p:cNvPr id="4" name="Footer Placeholder 3"/>
          <p:cNvSpPr>
            <a:spLocks noGrp="1"/>
          </p:cNvSpPr>
          <p:nvPr>
            <p:ph type="ftr" sz="quarter" idx="11"/>
          </p:nvPr>
        </p:nvSpPr>
        <p:spPr/>
        <p:txBody>
          <a:bodyPr/>
          <a:lstStyle/>
          <a:p>
            <a:r>
              <a:rPr lang="en-US"/>
              <a:t>Rutgers CS111 - Ana Paula Centeno</a:t>
            </a:r>
          </a:p>
        </p:txBody>
      </p:sp>
      <p:sp>
        <p:nvSpPr>
          <p:cNvPr id="5" name="Slide Number Placeholder 4"/>
          <p:cNvSpPr>
            <a:spLocks noGrp="1"/>
          </p:cNvSpPr>
          <p:nvPr>
            <p:ph type="sldNum" sz="quarter" idx="12"/>
          </p:nvPr>
        </p:nvSpPr>
        <p:spPr/>
        <p:txBody>
          <a:bodyPr/>
          <a:lstStyle/>
          <a:p>
            <a:fld id="{A4EAD70E-8058-2045-8876-F3F18BAC1751}" type="slidenum">
              <a:rPr lang="en-US" smtClean="0"/>
              <a:t>7</a:t>
            </a:fld>
            <a:endParaRPr lang="en-US"/>
          </a:p>
        </p:txBody>
      </p:sp>
    </p:spTree>
    <p:extLst>
      <p:ext uri="{BB962C8B-B14F-4D97-AF65-F5344CB8AC3E}">
        <p14:creationId xmlns:p14="http://schemas.microsoft.com/office/powerpoint/2010/main" val="346586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Search</a:t>
            </a:r>
          </a:p>
        </p:txBody>
      </p:sp>
      <p:sp>
        <p:nvSpPr>
          <p:cNvPr id="3" name="Content Placeholder 2"/>
          <p:cNvSpPr>
            <a:spLocks noGrp="1"/>
          </p:cNvSpPr>
          <p:nvPr>
            <p:ph idx="1"/>
          </p:nvPr>
        </p:nvSpPr>
        <p:spPr>
          <a:xfrm>
            <a:off x="457200" y="1439208"/>
            <a:ext cx="8229600" cy="1708650"/>
          </a:xfrm>
        </p:spPr>
        <p:txBody>
          <a:bodyPr>
            <a:normAutofit/>
          </a:bodyPr>
          <a:lstStyle/>
          <a:p>
            <a:r>
              <a:rPr lang="en-US" dirty="0"/>
              <a:t>Searching an unordered array </a:t>
            </a:r>
          </a:p>
          <a:p>
            <a:pPr lvl="1"/>
            <a:r>
              <a:rPr lang="en-US" dirty="0"/>
              <a:t>How to find a target value?</a:t>
            </a:r>
          </a:p>
          <a:p>
            <a:pPr lvl="2"/>
            <a:r>
              <a:rPr lang="en-US" dirty="0"/>
              <a:t>check each element in sequence</a:t>
            </a:r>
          </a:p>
        </p:txBody>
      </p:sp>
      <p:graphicFrame>
        <p:nvGraphicFramePr>
          <p:cNvPr id="4" name="Table 3"/>
          <p:cNvGraphicFramePr>
            <a:graphicFrameLocks noGrp="1"/>
          </p:cNvGraphicFramePr>
          <p:nvPr>
            <p:extLst>
              <p:ext uri="{D42A27DB-BD31-4B8C-83A1-F6EECF244321}">
                <p14:modId xmlns:p14="http://schemas.microsoft.com/office/powerpoint/2010/main" val="929265572"/>
              </p:ext>
            </p:extLst>
          </p:nvPr>
        </p:nvGraphicFramePr>
        <p:xfrm>
          <a:off x="1237834" y="3058418"/>
          <a:ext cx="6096000" cy="114766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573830">
                <a:tc>
                  <a:txBody>
                    <a:bodyPr/>
                    <a:lstStyle/>
                    <a:p>
                      <a:pPr algn="ctr"/>
                      <a:r>
                        <a:rPr lang="en-US" sz="2400" dirty="0"/>
                        <a:t>3</a:t>
                      </a:r>
                    </a:p>
                  </a:txBody>
                  <a:tcPr>
                    <a:solidFill>
                      <a:schemeClr val="tx2">
                        <a:lumMod val="20000"/>
                        <a:lumOff val="80000"/>
                      </a:schemeClr>
                    </a:solidFill>
                  </a:tcPr>
                </a:tc>
                <a:tc>
                  <a:txBody>
                    <a:bodyPr/>
                    <a:lstStyle/>
                    <a:p>
                      <a:pPr algn="ctr"/>
                      <a:r>
                        <a:rPr lang="en-US" sz="2400" dirty="0"/>
                        <a:t>5</a:t>
                      </a:r>
                    </a:p>
                  </a:txBody>
                  <a:tcPr>
                    <a:solidFill>
                      <a:schemeClr val="tx2">
                        <a:lumMod val="20000"/>
                        <a:lumOff val="80000"/>
                      </a:schemeClr>
                    </a:solidFill>
                  </a:tcPr>
                </a:tc>
                <a:tc>
                  <a:txBody>
                    <a:bodyPr/>
                    <a:lstStyle/>
                    <a:p>
                      <a:pPr algn="ctr"/>
                      <a:r>
                        <a:rPr lang="en-US" sz="2400" dirty="0"/>
                        <a:t>12</a:t>
                      </a:r>
                    </a:p>
                  </a:txBody>
                  <a:tcPr>
                    <a:solidFill>
                      <a:schemeClr val="tx2">
                        <a:lumMod val="20000"/>
                        <a:lumOff val="80000"/>
                      </a:schemeClr>
                    </a:solidFill>
                  </a:tcPr>
                </a:tc>
                <a:tc>
                  <a:txBody>
                    <a:bodyPr/>
                    <a:lstStyle/>
                    <a:p>
                      <a:pPr algn="ctr"/>
                      <a:r>
                        <a:rPr lang="en-US" sz="2400" dirty="0"/>
                        <a:t>2</a:t>
                      </a:r>
                    </a:p>
                  </a:txBody>
                  <a:tcPr>
                    <a:solidFill>
                      <a:schemeClr val="tx2">
                        <a:lumMod val="20000"/>
                        <a:lumOff val="80000"/>
                      </a:schemeClr>
                    </a:solidFill>
                  </a:tcPr>
                </a:tc>
                <a:tc>
                  <a:txBody>
                    <a:bodyPr/>
                    <a:lstStyle/>
                    <a:p>
                      <a:pPr algn="ctr"/>
                      <a:r>
                        <a:rPr lang="en-US" sz="2400" dirty="0"/>
                        <a:t>56</a:t>
                      </a:r>
                    </a:p>
                  </a:txBody>
                  <a:tcPr>
                    <a:solidFill>
                      <a:schemeClr val="tx2">
                        <a:lumMod val="20000"/>
                        <a:lumOff val="80000"/>
                      </a:schemeClr>
                    </a:solidFill>
                  </a:tcPr>
                </a:tc>
                <a:tc>
                  <a:txBody>
                    <a:bodyPr/>
                    <a:lstStyle/>
                    <a:p>
                      <a:pPr algn="ctr"/>
                      <a:r>
                        <a:rPr lang="en-US" sz="2400" dirty="0"/>
                        <a:t>32</a:t>
                      </a:r>
                    </a:p>
                  </a:txBody>
                  <a:tcPr>
                    <a:solidFill>
                      <a:schemeClr val="tx2">
                        <a:lumMod val="20000"/>
                        <a:lumOff val="80000"/>
                      </a:schemeClr>
                    </a:solidFill>
                  </a:tcPr>
                </a:tc>
                <a:tc>
                  <a:txBody>
                    <a:bodyPr/>
                    <a:lstStyle/>
                    <a:p>
                      <a:pPr algn="ctr"/>
                      <a:r>
                        <a:rPr lang="en-US" sz="2400" dirty="0"/>
                        <a:t>8</a:t>
                      </a:r>
                    </a:p>
                  </a:txBody>
                  <a:tcPr>
                    <a:solidFill>
                      <a:schemeClr val="tx2">
                        <a:lumMod val="20000"/>
                        <a:lumOff val="80000"/>
                      </a:schemeClr>
                    </a:solidFill>
                  </a:tcPr>
                </a:tc>
                <a:tc>
                  <a:txBody>
                    <a:bodyPr/>
                    <a:lstStyle/>
                    <a:p>
                      <a:pPr algn="ctr"/>
                      <a:r>
                        <a:rPr lang="en-US" sz="2400" dirty="0"/>
                        <a:t>14</a:t>
                      </a:r>
                    </a:p>
                  </a:txBody>
                  <a:tcPr>
                    <a:solidFill>
                      <a:schemeClr val="tx2">
                        <a:lumMod val="20000"/>
                        <a:lumOff val="80000"/>
                      </a:schemeClr>
                    </a:solidFill>
                  </a:tcPr>
                </a:tc>
                <a:tc>
                  <a:txBody>
                    <a:bodyPr/>
                    <a:lstStyle/>
                    <a:p>
                      <a:pPr algn="ctr"/>
                      <a:endParaRPr lang="en-US" sz="2400" dirty="0"/>
                    </a:p>
                  </a:txBody>
                  <a:tcPr>
                    <a:solidFill>
                      <a:schemeClr val="tx2">
                        <a:lumMod val="20000"/>
                        <a:lumOff val="80000"/>
                      </a:schemeClr>
                    </a:solidFill>
                  </a:tcPr>
                </a:tc>
                <a:tc>
                  <a:txBody>
                    <a:bodyPr/>
                    <a:lstStyle/>
                    <a:p>
                      <a:pPr algn="ctr"/>
                      <a:endParaRPr lang="en-US" sz="2400" dirty="0"/>
                    </a:p>
                  </a:txBody>
                  <a:tcPr>
                    <a:solidFill>
                      <a:schemeClr val="tx2">
                        <a:lumMod val="20000"/>
                        <a:lumOff val="80000"/>
                      </a:schemeClr>
                    </a:solidFill>
                  </a:tcPr>
                </a:tc>
                <a:extLst>
                  <a:ext uri="{0D108BD9-81ED-4DB2-BD59-A6C34878D82A}">
                    <a16:rowId xmlns:a16="http://schemas.microsoft.com/office/drawing/2014/main" val="10000"/>
                  </a:ext>
                </a:extLst>
              </a:tr>
              <a:tr h="573830">
                <a:tc>
                  <a:txBody>
                    <a:bodyPr/>
                    <a:lstStyle/>
                    <a:p>
                      <a:pPr algn="ctr"/>
                      <a:r>
                        <a:rPr lang="en-US" sz="2000" dirty="0">
                          <a:solidFill>
                            <a:schemeClr val="tx1">
                              <a:lumMod val="50000"/>
                              <a:lumOff val="50000"/>
                            </a:schemeClr>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TextBox 4"/>
          <p:cNvSpPr txBox="1"/>
          <p:nvPr/>
        </p:nvSpPr>
        <p:spPr>
          <a:xfrm>
            <a:off x="7352163" y="3558880"/>
            <a:ext cx="1452445" cy="400110"/>
          </a:xfrm>
          <a:prstGeom prst="rect">
            <a:avLst/>
          </a:prstGeom>
          <a:noFill/>
        </p:spPr>
        <p:txBody>
          <a:bodyPr wrap="square" rtlCol="0">
            <a:spAutoFit/>
          </a:bodyPr>
          <a:lstStyle/>
          <a:p>
            <a:r>
              <a:rPr lang="en-US" sz="2000" dirty="0">
                <a:solidFill>
                  <a:schemeClr val="tx1">
                    <a:lumMod val="50000"/>
                    <a:lumOff val="50000"/>
                  </a:schemeClr>
                </a:solidFill>
              </a:rPr>
              <a:t>Array index</a:t>
            </a:r>
          </a:p>
        </p:txBody>
      </p:sp>
      <p:sp>
        <p:nvSpPr>
          <p:cNvPr id="6" name="TextBox 5"/>
          <p:cNvSpPr txBox="1"/>
          <p:nvPr/>
        </p:nvSpPr>
        <p:spPr>
          <a:xfrm>
            <a:off x="674593" y="4129102"/>
            <a:ext cx="6972244" cy="2308324"/>
          </a:xfrm>
          <a:prstGeom prst="rect">
            <a:avLst/>
          </a:prstGeom>
          <a:noFill/>
        </p:spPr>
        <p:txBody>
          <a:bodyPr wrap="none" rtlCol="0">
            <a:spAutoFit/>
          </a:bodyPr>
          <a:lstStyle/>
          <a:p>
            <a:r>
              <a:rPr lang="en-US" dirty="0" err="1">
                <a:solidFill>
                  <a:schemeClr val="tx2">
                    <a:lumMod val="75000"/>
                  </a:schemeClr>
                </a:solidFill>
                <a:latin typeface="Courier"/>
                <a:cs typeface="Courier"/>
              </a:rPr>
              <a:t>int</a:t>
            </a:r>
            <a:r>
              <a:rPr lang="en-US" dirty="0">
                <a:solidFill>
                  <a:schemeClr val="tx2">
                    <a:lumMod val="75000"/>
                  </a:schemeClr>
                </a:solidFill>
                <a:latin typeface="Courier"/>
                <a:cs typeface="Courier"/>
              </a:rPr>
              <a:t> </a:t>
            </a:r>
            <a:r>
              <a:rPr lang="en-US" dirty="0" err="1">
                <a:solidFill>
                  <a:schemeClr val="tx2">
                    <a:lumMod val="75000"/>
                  </a:schemeClr>
                </a:solidFill>
                <a:latin typeface="Courier"/>
                <a:cs typeface="Courier"/>
              </a:rPr>
              <a:t>SequencialSearch</a:t>
            </a:r>
            <a:r>
              <a:rPr lang="en-US" dirty="0">
                <a:solidFill>
                  <a:schemeClr val="tx2">
                    <a:lumMod val="75000"/>
                  </a:schemeClr>
                </a:solidFill>
                <a:latin typeface="Courier"/>
                <a:cs typeface="Courier"/>
              </a:rPr>
              <a:t> (</a:t>
            </a:r>
            <a:r>
              <a:rPr lang="en-US" dirty="0" err="1">
                <a:solidFill>
                  <a:schemeClr val="tx2">
                    <a:lumMod val="75000"/>
                  </a:schemeClr>
                </a:solidFill>
                <a:latin typeface="Courier"/>
                <a:cs typeface="Courier"/>
              </a:rPr>
              <a:t>int</a:t>
            </a:r>
            <a:r>
              <a:rPr lang="en-US" dirty="0">
                <a:solidFill>
                  <a:schemeClr val="tx2">
                    <a:lumMod val="75000"/>
                  </a:schemeClr>
                </a:solidFill>
                <a:latin typeface="Courier"/>
                <a:cs typeface="Courier"/>
              </a:rPr>
              <a:t>[] array, </a:t>
            </a:r>
            <a:r>
              <a:rPr lang="en-US" dirty="0" err="1">
                <a:solidFill>
                  <a:schemeClr val="tx2">
                    <a:lumMod val="75000"/>
                  </a:schemeClr>
                </a:solidFill>
                <a:latin typeface="Courier"/>
                <a:cs typeface="Courier"/>
              </a:rPr>
              <a:t>int</a:t>
            </a:r>
            <a:r>
              <a:rPr lang="en-US" dirty="0">
                <a:solidFill>
                  <a:schemeClr val="tx2">
                    <a:lumMod val="75000"/>
                  </a:schemeClr>
                </a:solidFill>
                <a:latin typeface="Courier"/>
                <a:cs typeface="Courier"/>
              </a:rPr>
              <a:t> target) {</a:t>
            </a:r>
          </a:p>
          <a:p>
            <a:r>
              <a:rPr lang="en-US" dirty="0">
                <a:solidFill>
                  <a:schemeClr val="tx2">
                    <a:lumMod val="75000"/>
                  </a:schemeClr>
                </a:solidFill>
                <a:latin typeface="Courier"/>
                <a:cs typeface="Courier"/>
              </a:rPr>
              <a:t>	for (</a:t>
            </a:r>
            <a:r>
              <a:rPr lang="en-US" dirty="0" err="1">
                <a:solidFill>
                  <a:schemeClr val="tx2">
                    <a:lumMod val="75000"/>
                  </a:schemeClr>
                </a:solidFill>
                <a:latin typeface="Courier"/>
                <a:cs typeface="Courier"/>
              </a:rPr>
              <a:t>int</a:t>
            </a:r>
            <a:r>
              <a:rPr lang="en-US" dirty="0">
                <a:solidFill>
                  <a:schemeClr val="tx2">
                    <a:lumMod val="75000"/>
                  </a:schemeClr>
                </a:solidFill>
                <a:latin typeface="Courier"/>
                <a:cs typeface="Courier"/>
              </a:rPr>
              <a:t> </a:t>
            </a:r>
            <a:r>
              <a:rPr lang="en-US" dirty="0" err="1">
                <a:solidFill>
                  <a:schemeClr val="tx2">
                    <a:lumMod val="75000"/>
                  </a:schemeClr>
                </a:solidFill>
                <a:latin typeface="Courier"/>
                <a:cs typeface="Courier"/>
              </a:rPr>
              <a:t>i</a:t>
            </a:r>
            <a:r>
              <a:rPr lang="en-US" dirty="0">
                <a:solidFill>
                  <a:schemeClr val="tx2">
                    <a:lumMod val="75000"/>
                  </a:schemeClr>
                </a:solidFill>
                <a:latin typeface="Courier"/>
                <a:cs typeface="Courier"/>
              </a:rPr>
              <a:t> = 0; </a:t>
            </a:r>
            <a:r>
              <a:rPr lang="en-US" dirty="0" err="1">
                <a:solidFill>
                  <a:schemeClr val="tx2">
                    <a:lumMod val="75000"/>
                  </a:schemeClr>
                </a:solidFill>
                <a:latin typeface="Courier"/>
                <a:cs typeface="Courier"/>
              </a:rPr>
              <a:t>i</a:t>
            </a:r>
            <a:r>
              <a:rPr lang="en-US" dirty="0">
                <a:solidFill>
                  <a:schemeClr val="tx2">
                    <a:lumMod val="75000"/>
                  </a:schemeClr>
                </a:solidFill>
                <a:latin typeface="Courier"/>
                <a:cs typeface="Courier"/>
              </a:rPr>
              <a:t> &lt; </a:t>
            </a:r>
            <a:r>
              <a:rPr lang="en-US" dirty="0" err="1">
                <a:solidFill>
                  <a:schemeClr val="tx2">
                    <a:lumMod val="75000"/>
                  </a:schemeClr>
                </a:solidFill>
                <a:latin typeface="Courier"/>
                <a:cs typeface="Courier"/>
              </a:rPr>
              <a:t>array.length</a:t>
            </a:r>
            <a:r>
              <a:rPr lang="en-US" dirty="0">
                <a:solidFill>
                  <a:schemeClr val="tx2">
                    <a:lumMod val="75000"/>
                  </a:schemeClr>
                </a:solidFill>
                <a:latin typeface="Courier"/>
                <a:cs typeface="Courier"/>
              </a:rPr>
              <a:t>; </a:t>
            </a:r>
            <a:r>
              <a:rPr lang="en-US" dirty="0" err="1">
                <a:solidFill>
                  <a:schemeClr val="tx2">
                    <a:lumMod val="75000"/>
                  </a:schemeClr>
                </a:solidFill>
                <a:latin typeface="Courier"/>
                <a:cs typeface="Courier"/>
              </a:rPr>
              <a:t>i</a:t>
            </a:r>
            <a:r>
              <a:rPr lang="en-US" dirty="0">
                <a:solidFill>
                  <a:schemeClr val="tx2">
                    <a:lumMod val="75000"/>
                  </a:schemeClr>
                </a:solidFill>
                <a:latin typeface="Courier"/>
                <a:cs typeface="Courier"/>
              </a:rPr>
              <a:t>++) {</a:t>
            </a:r>
          </a:p>
          <a:p>
            <a:r>
              <a:rPr lang="en-US" dirty="0">
                <a:solidFill>
                  <a:schemeClr val="tx2">
                    <a:lumMod val="75000"/>
                  </a:schemeClr>
                </a:solidFill>
                <a:latin typeface="Courier"/>
                <a:cs typeface="Courier"/>
              </a:rPr>
              <a:t>		if (array[</a:t>
            </a:r>
            <a:r>
              <a:rPr lang="en-US" dirty="0" err="1">
                <a:solidFill>
                  <a:schemeClr val="tx2">
                    <a:lumMod val="75000"/>
                  </a:schemeClr>
                </a:solidFill>
                <a:latin typeface="Courier"/>
                <a:cs typeface="Courier"/>
              </a:rPr>
              <a:t>i</a:t>
            </a:r>
            <a:r>
              <a:rPr lang="en-US" dirty="0">
                <a:solidFill>
                  <a:schemeClr val="tx2">
                    <a:lumMod val="75000"/>
                  </a:schemeClr>
                </a:solidFill>
                <a:latin typeface="Courier"/>
                <a:cs typeface="Courier"/>
              </a:rPr>
              <a:t>] == target) {</a:t>
            </a:r>
          </a:p>
          <a:p>
            <a:r>
              <a:rPr lang="en-US" dirty="0">
                <a:solidFill>
                  <a:schemeClr val="tx2">
                    <a:lumMod val="75000"/>
                  </a:schemeClr>
                </a:solidFill>
                <a:latin typeface="Courier"/>
                <a:cs typeface="Courier"/>
              </a:rPr>
              <a:t>			return </a:t>
            </a:r>
            <a:r>
              <a:rPr lang="en-US" dirty="0" err="1">
                <a:solidFill>
                  <a:schemeClr val="tx2">
                    <a:lumMod val="75000"/>
                  </a:schemeClr>
                </a:solidFill>
                <a:latin typeface="Courier"/>
                <a:cs typeface="Courier"/>
              </a:rPr>
              <a:t>i</a:t>
            </a:r>
            <a:r>
              <a:rPr lang="en-US" dirty="0">
                <a:solidFill>
                  <a:schemeClr val="tx2">
                    <a:lumMod val="75000"/>
                  </a:schemeClr>
                </a:solidFill>
                <a:latin typeface="Courier"/>
                <a:cs typeface="Courier"/>
              </a:rPr>
              <a:t>;</a:t>
            </a:r>
          </a:p>
          <a:p>
            <a:r>
              <a:rPr lang="en-US" dirty="0">
                <a:solidFill>
                  <a:schemeClr val="tx2">
                    <a:lumMod val="75000"/>
                  </a:schemeClr>
                </a:solidFill>
                <a:latin typeface="Courier"/>
                <a:cs typeface="Courier"/>
              </a:rPr>
              <a:t>		}</a:t>
            </a:r>
          </a:p>
          <a:p>
            <a:r>
              <a:rPr lang="en-US" dirty="0">
                <a:solidFill>
                  <a:schemeClr val="tx2">
                    <a:lumMod val="75000"/>
                  </a:schemeClr>
                </a:solidFill>
                <a:latin typeface="Courier"/>
                <a:cs typeface="Courier"/>
              </a:rPr>
              <a:t>	}</a:t>
            </a:r>
          </a:p>
          <a:p>
            <a:r>
              <a:rPr lang="en-US" dirty="0">
                <a:solidFill>
                  <a:schemeClr val="tx2">
                    <a:lumMod val="75000"/>
                  </a:schemeClr>
                </a:solidFill>
                <a:latin typeface="Courier"/>
                <a:cs typeface="Courier"/>
              </a:rPr>
              <a:t>	return -1;</a:t>
            </a:r>
          </a:p>
          <a:p>
            <a:r>
              <a:rPr lang="en-US" dirty="0">
                <a:solidFill>
                  <a:schemeClr val="tx2">
                    <a:lumMod val="75000"/>
                  </a:schemeClr>
                </a:solidFill>
                <a:latin typeface="Courier"/>
                <a:cs typeface="Courier"/>
              </a:rPr>
              <a:t>}</a:t>
            </a:r>
          </a:p>
        </p:txBody>
      </p:sp>
      <p:sp>
        <p:nvSpPr>
          <p:cNvPr id="7" name="Footer Placeholder 6"/>
          <p:cNvSpPr>
            <a:spLocks noGrp="1"/>
          </p:cNvSpPr>
          <p:nvPr>
            <p:ph type="ftr" sz="quarter" idx="11"/>
          </p:nvPr>
        </p:nvSpPr>
        <p:spPr/>
        <p:txBody>
          <a:bodyPr/>
          <a:lstStyle/>
          <a:p>
            <a:r>
              <a:rPr lang="en-US"/>
              <a:t>Rutgers CS111 - Ana Paula Centeno</a:t>
            </a:r>
          </a:p>
        </p:txBody>
      </p:sp>
      <p:sp>
        <p:nvSpPr>
          <p:cNvPr id="8" name="Slide Number Placeholder 7"/>
          <p:cNvSpPr>
            <a:spLocks noGrp="1"/>
          </p:cNvSpPr>
          <p:nvPr>
            <p:ph type="sldNum" sz="quarter" idx="12"/>
          </p:nvPr>
        </p:nvSpPr>
        <p:spPr/>
        <p:txBody>
          <a:bodyPr/>
          <a:lstStyle/>
          <a:p>
            <a:fld id="{A4EAD70E-8058-2045-8876-F3F18BAC1751}" type="slidenum">
              <a:rPr lang="en-US" smtClean="0"/>
              <a:t>8</a:t>
            </a:fld>
            <a:endParaRPr lang="en-US"/>
          </a:p>
        </p:txBody>
      </p:sp>
      <p:sp>
        <p:nvSpPr>
          <p:cNvPr id="9" name="Line Callout 1 8"/>
          <p:cNvSpPr/>
          <p:nvPr/>
        </p:nvSpPr>
        <p:spPr>
          <a:xfrm>
            <a:off x="5514470" y="5483795"/>
            <a:ext cx="2077459" cy="625554"/>
          </a:xfrm>
          <a:prstGeom prst="borderCallout1">
            <a:avLst>
              <a:gd name="adj1" fmla="val 42860"/>
              <a:gd name="adj2" fmla="val -7246"/>
              <a:gd name="adj3" fmla="val -71970"/>
              <a:gd name="adj4" fmla="val -39870"/>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Algorithm Basic Operation</a:t>
            </a:r>
          </a:p>
        </p:txBody>
      </p:sp>
      <p:sp>
        <p:nvSpPr>
          <p:cNvPr id="10" name="Line Callout 1 9"/>
          <p:cNvSpPr/>
          <p:nvPr/>
        </p:nvSpPr>
        <p:spPr>
          <a:xfrm>
            <a:off x="6939697" y="4638644"/>
            <a:ext cx="1802991" cy="481094"/>
          </a:xfrm>
          <a:prstGeom prst="borderCallout1">
            <a:avLst>
              <a:gd name="adj1" fmla="val 39698"/>
              <a:gd name="adj2" fmla="val -1303"/>
              <a:gd name="adj3" fmla="val 20130"/>
              <a:gd name="adj4" fmla="val -33374"/>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Loop mechanics</a:t>
            </a:r>
          </a:p>
        </p:txBody>
      </p:sp>
    </p:spTree>
    <p:extLst>
      <p:ext uri="{BB962C8B-B14F-4D97-AF65-F5344CB8AC3E}">
        <p14:creationId xmlns:p14="http://schemas.microsoft.com/office/powerpoint/2010/main" val="87072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Sequential Search: Efficiency Analysis</a:t>
            </a:r>
          </a:p>
        </p:txBody>
      </p:sp>
      <p:sp>
        <p:nvSpPr>
          <p:cNvPr id="3" name="Content Placeholder 2"/>
          <p:cNvSpPr>
            <a:spLocks noGrp="1"/>
          </p:cNvSpPr>
          <p:nvPr>
            <p:ph idx="1"/>
          </p:nvPr>
        </p:nvSpPr>
        <p:spPr>
          <a:xfrm>
            <a:off x="457200" y="1439209"/>
            <a:ext cx="8229600" cy="975738"/>
          </a:xfrm>
        </p:spPr>
        <p:txBody>
          <a:bodyPr>
            <a:normAutofit/>
          </a:bodyPr>
          <a:lstStyle/>
          <a:p>
            <a:r>
              <a:rPr lang="en-US" sz="2800" dirty="0"/>
              <a:t>Check each element in sequence to find the target</a:t>
            </a:r>
          </a:p>
        </p:txBody>
      </p:sp>
      <p:graphicFrame>
        <p:nvGraphicFramePr>
          <p:cNvPr id="4" name="Table 3"/>
          <p:cNvGraphicFramePr>
            <a:graphicFrameLocks noGrp="1"/>
          </p:cNvGraphicFramePr>
          <p:nvPr>
            <p:extLst>
              <p:ext uri="{D42A27DB-BD31-4B8C-83A1-F6EECF244321}">
                <p14:modId xmlns:p14="http://schemas.microsoft.com/office/powerpoint/2010/main" val="259083637"/>
              </p:ext>
            </p:extLst>
          </p:nvPr>
        </p:nvGraphicFramePr>
        <p:xfrm>
          <a:off x="1237834" y="2235570"/>
          <a:ext cx="6096000" cy="114766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573830">
                <a:tc>
                  <a:txBody>
                    <a:bodyPr/>
                    <a:lstStyle/>
                    <a:p>
                      <a:pPr algn="ctr"/>
                      <a:r>
                        <a:rPr lang="en-US" sz="2400" dirty="0"/>
                        <a:t>3</a:t>
                      </a:r>
                    </a:p>
                  </a:txBody>
                  <a:tcPr>
                    <a:solidFill>
                      <a:schemeClr val="tx2">
                        <a:lumMod val="20000"/>
                        <a:lumOff val="80000"/>
                      </a:schemeClr>
                    </a:solidFill>
                  </a:tcPr>
                </a:tc>
                <a:tc>
                  <a:txBody>
                    <a:bodyPr/>
                    <a:lstStyle/>
                    <a:p>
                      <a:pPr algn="ctr"/>
                      <a:r>
                        <a:rPr lang="en-US" sz="2400" dirty="0"/>
                        <a:t>5</a:t>
                      </a:r>
                    </a:p>
                  </a:txBody>
                  <a:tcPr>
                    <a:solidFill>
                      <a:schemeClr val="tx2">
                        <a:lumMod val="20000"/>
                        <a:lumOff val="80000"/>
                      </a:schemeClr>
                    </a:solidFill>
                  </a:tcPr>
                </a:tc>
                <a:tc>
                  <a:txBody>
                    <a:bodyPr/>
                    <a:lstStyle/>
                    <a:p>
                      <a:pPr algn="ctr"/>
                      <a:r>
                        <a:rPr lang="en-US" sz="2400" dirty="0"/>
                        <a:t>12</a:t>
                      </a:r>
                    </a:p>
                  </a:txBody>
                  <a:tcPr>
                    <a:solidFill>
                      <a:schemeClr val="tx2">
                        <a:lumMod val="20000"/>
                        <a:lumOff val="80000"/>
                      </a:schemeClr>
                    </a:solidFill>
                  </a:tcPr>
                </a:tc>
                <a:tc>
                  <a:txBody>
                    <a:bodyPr/>
                    <a:lstStyle/>
                    <a:p>
                      <a:pPr algn="ctr"/>
                      <a:r>
                        <a:rPr lang="en-US" sz="2400" dirty="0"/>
                        <a:t>2</a:t>
                      </a:r>
                    </a:p>
                  </a:txBody>
                  <a:tcPr>
                    <a:solidFill>
                      <a:schemeClr val="tx2">
                        <a:lumMod val="20000"/>
                        <a:lumOff val="80000"/>
                      </a:schemeClr>
                    </a:solidFill>
                  </a:tcPr>
                </a:tc>
                <a:tc>
                  <a:txBody>
                    <a:bodyPr/>
                    <a:lstStyle/>
                    <a:p>
                      <a:pPr algn="ctr"/>
                      <a:r>
                        <a:rPr lang="en-US" sz="2400" dirty="0"/>
                        <a:t>56</a:t>
                      </a:r>
                    </a:p>
                  </a:txBody>
                  <a:tcPr>
                    <a:solidFill>
                      <a:schemeClr val="tx2">
                        <a:lumMod val="20000"/>
                        <a:lumOff val="80000"/>
                      </a:schemeClr>
                    </a:solidFill>
                  </a:tcPr>
                </a:tc>
                <a:tc>
                  <a:txBody>
                    <a:bodyPr/>
                    <a:lstStyle/>
                    <a:p>
                      <a:pPr algn="ctr"/>
                      <a:r>
                        <a:rPr lang="en-US" sz="2400" dirty="0"/>
                        <a:t>32</a:t>
                      </a:r>
                    </a:p>
                  </a:txBody>
                  <a:tcPr>
                    <a:solidFill>
                      <a:schemeClr val="tx2">
                        <a:lumMod val="20000"/>
                        <a:lumOff val="80000"/>
                      </a:schemeClr>
                    </a:solidFill>
                  </a:tcPr>
                </a:tc>
                <a:tc>
                  <a:txBody>
                    <a:bodyPr/>
                    <a:lstStyle/>
                    <a:p>
                      <a:pPr algn="ctr"/>
                      <a:r>
                        <a:rPr lang="en-US" sz="2400" dirty="0"/>
                        <a:t>8</a:t>
                      </a:r>
                    </a:p>
                  </a:txBody>
                  <a:tcPr>
                    <a:solidFill>
                      <a:schemeClr val="tx2">
                        <a:lumMod val="20000"/>
                        <a:lumOff val="80000"/>
                      </a:schemeClr>
                    </a:solidFill>
                  </a:tcPr>
                </a:tc>
                <a:tc>
                  <a:txBody>
                    <a:bodyPr/>
                    <a:lstStyle/>
                    <a:p>
                      <a:pPr algn="ctr"/>
                      <a:r>
                        <a:rPr lang="en-US" sz="2400" dirty="0"/>
                        <a:t>14</a:t>
                      </a:r>
                    </a:p>
                  </a:txBody>
                  <a:tcPr>
                    <a:solidFill>
                      <a:schemeClr val="tx2">
                        <a:lumMod val="20000"/>
                        <a:lumOff val="80000"/>
                      </a:schemeClr>
                    </a:solidFill>
                  </a:tcPr>
                </a:tc>
                <a:tc>
                  <a:txBody>
                    <a:bodyPr/>
                    <a:lstStyle/>
                    <a:p>
                      <a:pPr algn="ctr"/>
                      <a:endParaRPr lang="en-US" sz="2400" dirty="0"/>
                    </a:p>
                  </a:txBody>
                  <a:tcPr>
                    <a:solidFill>
                      <a:schemeClr val="tx2">
                        <a:lumMod val="20000"/>
                        <a:lumOff val="80000"/>
                      </a:schemeClr>
                    </a:solidFill>
                  </a:tcPr>
                </a:tc>
                <a:tc>
                  <a:txBody>
                    <a:bodyPr/>
                    <a:lstStyle/>
                    <a:p>
                      <a:pPr algn="ctr"/>
                      <a:endParaRPr lang="en-US" sz="2400" dirty="0"/>
                    </a:p>
                  </a:txBody>
                  <a:tcPr>
                    <a:solidFill>
                      <a:schemeClr val="tx2">
                        <a:lumMod val="20000"/>
                        <a:lumOff val="80000"/>
                      </a:schemeClr>
                    </a:solidFill>
                  </a:tcPr>
                </a:tc>
                <a:extLst>
                  <a:ext uri="{0D108BD9-81ED-4DB2-BD59-A6C34878D82A}">
                    <a16:rowId xmlns:a16="http://schemas.microsoft.com/office/drawing/2014/main" val="10000"/>
                  </a:ext>
                </a:extLst>
              </a:tr>
              <a:tr h="573830">
                <a:tc>
                  <a:txBody>
                    <a:bodyPr/>
                    <a:lstStyle/>
                    <a:p>
                      <a:pPr algn="ctr"/>
                      <a:r>
                        <a:rPr lang="en-US" sz="2000" dirty="0">
                          <a:solidFill>
                            <a:schemeClr val="tx1">
                              <a:lumMod val="50000"/>
                              <a:lumOff val="50000"/>
                            </a:schemeClr>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solidFill>
                            <a:schemeClr val="tx1">
                              <a:lumMod val="50000"/>
                              <a:lumOff val="50000"/>
                            </a:schemeClr>
                          </a:solidFill>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TextBox 4"/>
          <p:cNvSpPr txBox="1"/>
          <p:nvPr/>
        </p:nvSpPr>
        <p:spPr>
          <a:xfrm>
            <a:off x="7352163" y="2789696"/>
            <a:ext cx="1452445" cy="400110"/>
          </a:xfrm>
          <a:prstGeom prst="rect">
            <a:avLst/>
          </a:prstGeom>
          <a:noFill/>
        </p:spPr>
        <p:txBody>
          <a:bodyPr wrap="square" rtlCol="0">
            <a:spAutoFit/>
          </a:bodyPr>
          <a:lstStyle/>
          <a:p>
            <a:r>
              <a:rPr lang="en-US" sz="2000" dirty="0">
                <a:solidFill>
                  <a:schemeClr val="tx1">
                    <a:lumMod val="50000"/>
                    <a:lumOff val="50000"/>
                  </a:schemeClr>
                </a:solidFill>
              </a:rPr>
              <a:t>Array index</a:t>
            </a:r>
          </a:p>
        </p:txBody>
      </p:sp>
      <p:sp>
        <p:nvSpPr>
          <p:cNvPr id="7" name="Content Placeholder 2"/>
          <p:cNvSpPr txBox="1">
            <a:spLocks/>
          </p:cNvSpPr>
          <p:nvPr/>
        </p:nvSpPr>
        <p:spPr>
          <a:xfrm>
            <a:off x="457200" y="3263645"/>
            <a:ext cx="8229600" cy="3265655"/>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Scenarios</a:t>
            </a:r>
          </a:p>
          <a:p>
            <a:pPr lvl="1"/>
            <a:r>
              <a:rPr lang="en-US" sz="2400" dirty="0">
                <a:solidFill>
                  <a:srgbClr val="0000FF"/>
                </a:solidFill>
              </a:rPr>
              <a:t>Best case </a:t>
            </a:r>
          </a:p>
          <a:p>
            <a:pPr lvl="2"/>
            <a:r>
              <a:rPr lang="en-US" sz="2000" dirty="0"/>
              <a:t>which number is fastest to find (requires the least number of comparisons)?</a:t>
            </a:r>
          </a:p>
          <a:p>
            <a:pPr lvl="1"/>
            <a:r>
              <a:rPr lang="en-US" sz="2400" dirty="0">
                <a:solidFill>
                  <a:srgbClr val="FF0000"/>
                </a:solidFill>
              </a:rPr>
              <a:t>Worst case </a:t>
            </a:r>
          </a:p>
          <a:p>
            <a:pPr lvl="2"/>
            <a:r>
              <a:rPr lang="en-US" sz="2000" dirty="0"/>
              <a:t>which number is the longest to find (requires the largest number of comparisons)?</a:t>
            </a:r>
          </a:p>
          <a:p>
            <a:pPr lvl="1"/>
            <a:r>
              <a:rPr lang="en-US" sz="2400" dirty="0">
                <a:solidFill>
                  <a:srgbClr val="008000"/>
                </a:solidFill>
              </a:rPr>
              <a:t>Average case</a:t>
            </a:r>
          </a:p>
          <a:p>
            <a:pPr lvl="2"/>
            <a:r>
              <a:rPr lang="en-US" sz="2000" dirty="0"/>
              <a:t>average all possibilities (takes into account the probability of a possibility)</a:t>
            </a:r>
          </a:p>
        </p:txBody>
      </p:sp>
      <p:sp>
        <p:nvSpPr>
          <p:cNvPr id="8" name="Footer Placeholder 7"/>
          <p:cNvSpPr>
            <a:spLocks noGrp="1"/>
          </p:cNvSpPr>
          <p:nvPr>
            <p:ph type="ftr" sz="quarter" idx="11"/>
          </p:nvPr>
        </p:nvSpPr>
        <p:spPr/>
        <p:txBody>
          <a:bodyPr/>
          <a:lstStyle/>
          <a:p>
            <a:r>
              <a:rPr lang="en-US"/>
              <a:t>Rutgers CS111 - Ana Paula Centeno</a:t>
            </a:r>
          </a:p>
        </p:txBody>
      </p:sp>
      <p:sp>
        <p:nvSpPr>
          <p:cNvPr id="9" name="Slide Number Placeholder 8"/>
          <p:cNvSpPr>
            <a:spLocks noGrp="1"/>
          </p:cNvSpPr>
          <p:nvPr>
            <p:ph type="sldNum" sz="quarter" idx="12"/>
          </p:nvPr>
        </p:nvSpPr>
        <p:spPr/>
        <p:txBody>
          <a:bodyPr/>
          <a:lstStyle/>
          <a:p>
            <a:fld id="{A4EAD70E-8058-2045-8876-F3F18BAC1751}" type="slidenum">
              <a:rPr lang="en-US" smtClean="0"/>
              <a:t>9</a:t>
            </a:fld>
            <a:endParaRPr lang="en-US"/>
          </a:p>
        </p:txBody>
      </p:sp>
    </p:spTree>
    <p:extLst>
      <p:ext uri="{BB962C8B-B14F-4D97-AF65-F5344CB8AC3E}">
        <p14:creationId xmlns:p14="http://schemas.microsoft.com/office/powerpoint/2010/main" val="3456754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18978</TotalTime>
  <Words>3087</Words>
  <Application>Microsoft Office PowerPoint</Application>
  <PresentationFormat>On-screen Show (4:3)</PresentationFormat>
  <Paragraphs>722</Paragraphs>
  <Slides>31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Courier</vt:lpstr>
      <vt:lpstr>Office Theme</vt:lpstr>
      <vt:lpstr>CS111 Introduction to Computer Science</vt:lpstr>
      <vt:lpstr>How To Compare Algorithms?</vt:lpstr>
      <vt:lpstr>Efficiency of Algorithms</vt:lpstr>
      <vt:lpstr>Efficiency of Algorithms</vt:lpstr>
      <vt:lpstr>Efficiency of Algorithms</vt:lpstr>
      <vt:lpstr>Efficiency of Algorithms</vt:lpstr>
      <vt:lpstr>Identifying Operations</vt:lpstr>
      <vt:lpstr>Sequential Search</vt:lpstr>
      <vt:lpstr>Sequential Search: Efficiency Analysis</vt:lpstr>
      <vt:lpstr> </vt:lpstr>
      <vt:lpstr>Sequential Search: Efficiency Analysis</vt:lpstr>
      <vt:lpstr>Sequential Search: Efficiency Analysis</vt:lpstr>
      <vt:lpstr>Asymptotic Complexity</vt:lpstr>
      <vt:lpstr>Asymptotic Complexity</vt:lpstr>
      <vt:lpstr>Asymptotic Complexity</vt:lpstr>
      <vt:lpstr>Big O</vt:lpstr>
      <vt:lpstr>Rules for Big O</vt:lpstr>
      <vt:lpstr>Sequential Search</vt:lpstr>
      <vt:lpstr>Sequential Search: Worst case for success </vt:lpstr>
      <vt:lpstr>Algorithm vs Program</vt:lpstr>
      <vt:lpstr>Binary Search</vt:lpstr>
      <vt:lpstr>Binary Search</vt:lpstr>
      <vt:lpstr>Binary Search</vt:lpstr>
      <vt:lpstr>Binary Search</vt:lpstr>
      <vt:lpstr>Binary Search: Efficiency Analysis</vt:lpstr>
      <vt:lpstr>Binary Search: Efficiency Analysis</vt:lpstr>
      <vt:lpstr>Binary Search: Efficiency Analysis Success</vt:lpstr>
      <vt:lpstr>Binary Search: Worst case for success </vt:lpstr>
      <vt:lpstr>Efficiency Analysis</vt:lpstr>
      <vt:lpstr>Order-of-growth classification</vt:lpstr>
      <vt:lpstr>Order-of-growth classification</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CS111 Introduction to Computer Science</dc:title>
  <dc:creator>Ana Paula Centeno</dc:creator>
  <cp:lastModifiedBy>Lars Sorensen</cp:lastModifiedBy>
  <cp:revision>198</cp:revision>
  <cp:lastPrinted>2020-04-09T16:57:28Z</cp:lastPrinted>
  <dcterms:created xsi:type="dcterms:W3CDTF">2015-11-05T17:07:16Z</dcterms:created>
  <dcterms:modified xsi:type="dcterms:W3CDTF">2020-11-12T02:19:17Z</dcterms:modified>
</cp:coreProperties>
</file>