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notesMasterIdLst>
    <p:notesMasterId r:id="rId25"/>
  </p:notesMasterIdLst>
  <p:sldIdLst>
    <p:sldId id="256" r:id="rId2"/>
    <p:sldId id="259" r:id="rId3"/>
    <p:sldId id="257" r:id="rId4"/>
    <p:sldId id="267" r:id="rId5"/>
    <p:sldId id="261" r:id="rId6"/>
    <p:sldId id="268" r:id="rId7"/>
    <p:sldId id="262" r:id="rId8"/>
    <p:sldId id="269" r:id="rId9"/>
    <p:sldId id="271" r:id="rId10"/>
    <p:sldId id="270" r:id="rId11"/>
    <p:sldId id="272" r:id="rId12"/>
    <p:sldId id="263" r:id="rId13"/>
    <p:sldId id="276" r:id="rId14"/>
    <p:sldId id="273" r:id="rId15"/>
    <p:sldId id="274" r:id="rId16"/>
    <p:sldId id="282" r:id="rId17"/>
    <p:sldId id="275" r:id="rId18"/>
    <p:sldId id="277" r:id="rId19"/>
    <p:sldId id="264" r:id="rId20"/>
    <p:sldId id="279" r:id="rId21"/>
    <p:sldId id="280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7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F0164-4357-46C3-92E4-39E19C85637C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AC09C-7DA0-458B-82FB-5FCC3E440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33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AC09C-7DA0-458B-82FB-5FCC3E4407C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64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AA2CAA-AEFD-42BD-AA81-1ACAB9CAAA8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930521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CAA-AEFD-42BD-AA81-1ACAB9CAAA8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31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CAA-AEFD-42BD-AA81-1ACAB9CAAA8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0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CAA-AEFD-42BD-AA81-1ACAB9CAAA8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7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AA2CAA-AEFD-42BD-AA81-1ACAB9CAAA8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56870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CAA-AEFD-42BD-AA81-1ACAB9CAAA8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4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CAA-AEFD-42BD-AA81-1ACAB9CAAA8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06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CAA-AEFD-42BD-AA81-1ACAB9CAAA8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52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A2CAA-AEFD-42BD-AA81-1ACAB9CAAA8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2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AA2CAA-AEFD-42BD-AA81-1ACAB9CAAA8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63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AA2CAA-AEFD-42BD-AA81-1ACAB9CAAA89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7FB361-0BB6-46D6-B330-4F37A10B8D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4321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EAA2CAA-AEFD-42BD-AA81-1ACAB9CAAA89}" type="datetimeFigureOut">
              <a:rPr lang="ko-KR" altLang="en-US" smtClean="0"/>
              <a:pPr/>
              <a:t>2021-12-19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57FB361-0BB6-46D6-B330-4F37A10B8D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521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73FB6-ECAD-475F-897E-696CFC951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5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웹툰화 된 웹소설의 특징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DB5C58-3A4F-402C-8EA2-E3FFC0E1C9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어떤 키워드를 가진 웹소설을 우선적으로 웹툰화를 진행해야 할까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3F2B69D-7574-403D-8091-5FF7D3FABA3E}"/>
              </a:ext>
            </a:extLst>
          </p:cNvPr>
          <p:cNvSpPr txBox="1">
            <a:spLocks/>
          </p:cNvSpPr>
          <p:nvPr/>
        </p:nvSpPr>
        <p:spPr>
          <a:xfrm>
            <a:off x="7825621" y="5703061"/>
            <a:ext cx="3711956" cy="475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1911695 </a:t>
            </a:r>
            <a:r>
              <a:rPr lang="ko-KR" altLang="en-US" sz="1800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컴퓨터과학과 허지원</a:t>
            </a:r>
          </a:p>
        </p:txBody>
      </p:sp>
    </p:spTree>
    <p:extLst>
      <p:ext uri="{BB962C8B-B14F-4D97-AF65-F5344CB8AC3E}">
        <p14:creationId xmlns:p14="http://schemas.microsoft.com/office/powerpoint/2010/main" val="1791859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크롤링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453336"/>
            <a:ext cx="5475373" cy="119006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 코드가 있는 곳에 제목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URL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있는 엑셀 파일을 위치시키면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FA0814-59B8-4CED-8B05-C587AEFEE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30" b="4715"/>
          <a:stretch/>
        </p:blipFill>
        <p:spPr>
          <a:xfrm>
            <a:off x="1371600" y="1787876"/>
            <a:ext cx="5280212" cy="32822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27901E-D002-4C93-9285-4F4E569125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" t="697" r="37308" b="-697"/>
          <a:stretch/>
        </p:blipFill>
        <p:spPr>
          <a:xfrm>
            <a:off x="6846973" y="2208947"/>
            <a:ext cx="5099219" cy="2861176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9970869-D6E8-4819-A265-2E0E8A3CD714}"/>
              </a:ext>
            </a:extLst>
          </p:cNvPr>
          <p:cNvSpPr txBox="1">
            <a:spLocks/>
          </p:cNvSpPr>
          <p:nvPr/>
        </p:nvSpPr>
        <p:spPr>
          <a:xfrm>
            <a:off x="6846973" y="5429248"/>
            <a:ext cx="5099219" cy="1190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 코드가 실행된 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b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제목과 키워드들을 추출해서 엑셀파일로 저장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988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Ucinet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분석에 맞는 데이터로 변환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723465"/>
            <a:ext cx="9601200" cy="43434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크롤링한 데이터를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DL Editor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활용해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ucinet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파일로 변환 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two-mode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 기존의 데이터를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one-mode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변환해서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Netdraw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분석을 진행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4786FC-1F46-43DD-9E2E-8CB73331C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" t="697" r="37308" b="-697"/>
          <a:stretch/>
        </p:blipFill>
        <p:spPr>
          <a:xfrm>
            <a:off x="1371600" y="2459871"/>
            <a:ext cx="4588673" cy="25747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46FA6D-CD98-44C7-94C9-95799D2FF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236504"/>
            <a:ext cx="5784053" cy="2080929"/>
          </a:xfrm>
          <a:prstGeom prst="rect">
            <a:avLst/>
          </a:prstGeom>
        </p:spPr>
      </p:pic>
      <p:sp>
        <p:nvSpPr>
          <p:cNvPr id="9" name="화살표: 굽음 8">
            <a:extLst>
              <a:ext uri="{FF2B5EF4-FFF2-40B4-BE49-F238E27FC236}">
                <a16:creationId xmlns:a16="http://schemas.microsoft.com/office/drawing/2014/main" id="{6CF1D9D9-45A4-47AE-8FE9-FB69AAD83580}"/>
              </a:ext>
            </a:extLst>
          </p:cNvPr>
          <p:cNvSpPr/>
          <p:nvPr/>
        </p:nvSpPr>
        <p:spPr>
          <a:xfrm rot="5400000">
            <a:off x="7203140" y="1707777"/>
            <a:ext cx="1219201" cy="343348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198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2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815071C-34CD-488D-98C4-642322FF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sz="5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 및 결과 해석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E506A9-2EB5-4704-BD83-3B31061DA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73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인기가 많은 작품의 키워드는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723465"/>
            <a:ext cx="9601199" cy="1095935"/>
          </a:xfrm>
        </p:spPr>
        <p:txBody>
          <a:bodyPr>
            <a:normAutofit fontScale="92500"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인기가 많은 웹툰의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원작들에서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공통적으로 많이 등장하고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 많이 등장한 키워드와 같이 등장한다면 더 중요한 키워드라고 생각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키워드 간 집단을 확인하고 싶어서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Two-mode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데이터에 맞는 하위집단 분석인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Factions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EA7010-9894-4957-879E-04D928265BD9}"/>
              </a:ext>
            </a:extLst>
          </p:cNvPr>
          <p:cNvSpPr txBox="1">
            <a:spLocks/>
          </p:cNvSpPr>
          <p:nvPr/>
        </p:nvSpPr>
        <p:spPr>
          <a:xfrm>
            <a:off x="2525498" y="5174998"/>
            <a:ext cx="7881098" cy="14971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3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3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고유벡터 </a:t>
            </a:r>
            <a:r>
              <a:rPr lang="ko-KR" altLang="en-US" sz="3600" b="1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</a:t>
            </a:r>
            <a:r>
              <a:rPr lang="en-US" altLang="ko-KR" sz="3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(eigenvector)’ </a:t>
            </a:r>
            <a:r>
              <a:rPr lang="ko-KR" altLang="en-US" sz="3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중심성을</a:t>
            </a:r>
            <a:r>
              <a:rPr lang="en-US" altLang="ko-KR" sz="3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marL="0" indent="0" algn="ctr">
              <a:buNone/>
            </a:pPr>
            <a:r>
              <a:rPr lang="en-US" altLang="ko-KR" sz="3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‘Factions’ </a:t>
            </a:r>
            <a:r>
              <a:rPr lang="ko-KR" altLang="en-US" sz="3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하위집단을 분석</a:t>
            </a: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2448BC9-D5F9-4099-AE9E-5114F187E61E}"/>
              </a:ext>
            </a:extLst>
          </p:cNvPr>
          <p:cNvSpPr/>
          <p:nvPr/>
        </p:nvSpPr>
        <p:spPr>
          <a:xfrm>
            <a:off x="4821023" y="3245224"/>
            <a:ext cx="3290048" cy="1586753"/>
          </a:xfrm>
          <a:prstGeom prst="downArrow">
            <a:avLst>
              <a:gd name="adj1" fmla="val 43461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ADC0AF7-1B6B-4EE0-98AE-8E139EF9F6CB}"/>
              </a:ext>
            </a:extLst>
          </p:cNvPr>
          <p:cNvSpPr/>
          <p:nvPr/>
        </p:nvSpPr>
        <p:spPr>
          <a:xfrm>
            <a:off x="1239624" y="4958664"/>
            <a:ext cx="10452847" cy="1586753"/>
          </a:xfrm>
          <a:prstGeom prst="roundRect">
            <a:avLst>
              <a:gd name="adj" fmla="val 31787"/>
            </a:avLst>
          </a:prstGeom>
          <a:noFill/>
          <a:ln w="762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522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083" y="6267002"/>
            <a:ext cx="8094233" cy="42425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Eigenvector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값으로 노드의 사이즈를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Factions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노드의 색상을 결정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0157E1A-80A9-4D7A-AE3E-B2AC1C6E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67" y="1428750"/>
            <a:ext cx="8094233" cy="467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86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고유벡터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811" y="5429250"/>
            <a:ext cx="6094778" cy="74295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Eigenvector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값으로 그래프를 그려본 결과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b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0.1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이상인 키워드가 중심적인 키워드라고 판단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16E055-80B6-4D75-BECD-7F5BBB007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504" y="1732430"/>
            <a:ext cx="5082989" cy="300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85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고유벡터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EC14BA-07C4-4E9C-AA25-029F4DA59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653" y="1428750"/>
            <a:ext cx="2087375" cy="487985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070C34E-B707-4868-ADF7-9C413DFBBC35}"/>
              </a:ext>
            </a:extLst>
          </p:cNvPr>
          <p:cNvSpPr txBox="1">
            <a:spLocks/>
          </p:cNvSpPr>
          <p:nvPr/>
        </p:nvSpPr>
        <p:spPr>
          <a:xfrm>
            <a:off x="4428565" y="1428750"/>
            <a:ext cx="6544236" cy="4879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값이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1.0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이상인 키워드는 전체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키워드 중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23</a:t>
            </a:r>
            <a:r>
              <a:rPr lang="ko-KR" altLang="en-US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작품의 평점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 관련한 키워드는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점 이상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이상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별점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개이상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총 </a:t>
            </a:r>
            <a:r>
              <a:rPr lang="en-US" altLang="ko-KR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남자주인공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관련된 키워드는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능력남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다정남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순정남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직진남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총 </a:t>
            </a:r>
            <a:r>
              <a:rPr lang="en-US" altLang="ko-KR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여자주인공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관련된 키워드는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능력녀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걸크러시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사이다녀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상처녀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총 </a:t>
            </a:r>
            <a:r>
              <a:rPr lang="en-US" altLang="ko-KR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남녀 주인공에 모두 적용되는 키워드는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외유내강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＇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작품의 배경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관련된 것은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판타지물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서양풍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왕족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귀족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성장물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영혼체인지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빙의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이야기중심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여주중심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총 </a:t>
            </a:r>
            <a:r>
              <a:rPr lang="en-US" altLang="ko-KR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lang="ko-KR" altLang="en-US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단행본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‘2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만원초과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‘1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~2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전자책 사이트에 한해서만 영향력이 있는 키워드라고 생각하고 제외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194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고유벡터 중심성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723465"/>
            <a:ext cx="8385141" cy="434340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중심성이 높은 키워드 중에서도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다른 키워드와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큰 차이를 보이며 가장 높은 키워드는 작품의 평점과 관련된 키워드인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점 이상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중요하게 생각 하는 요소는 작품의 평점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중심성이 높은 키워드들 중에서 가장 많이 등장한 키워드의 종류는 총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키워드가 속한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남녀 주인공의 성격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관련된 키워드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종류는 다양하지만 중요하게 보는 요소는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남녀 주인공의 성격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마지막으로 중요한 키워드의 종류는 총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키워드가 속한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작품의 배경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마지막으로 중요하게 보는 키워드의 특성은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작품의 배경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66C00C-3C95-4D73-B7BC-0BFDA899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302" y="1617955"/>
            <a:ext cx="2409698" cy="1426903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99E0000F-1635-4822-B15B-660C4B9D88A6}"/>
              </a:ext>
            </a:extLst>
          </p:cNvPr>
          <p:cNvSpPr/>
          <p:nvPr/>
        </p:nvSpPr>
        <p:spPr>
          <a:xfrm>
            <a:off x="9888717" y="1979629"/>
            <a:ext cx="273377" cy="20738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CA07D6-D1AF-4718-870C-06348FC71F83}"/>
              </a:ext>
            </a:extLst>
          </p:cNvPr>
          <p:cNvSpPr txBox="1"/>
          <p:nvPr/>
        </p:nvSpPr>
        <p:spPr>
          <a:xfrm>
            <a:off x="10277574" y="1240882"/>
            <a:ext cx="1581346" cy="377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[Eigenvector]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0760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F85182A-EB51-469D-834E-9F03D85D6DE3}"/>
              </a:ext>
            </a:extLst>
          </p:cNvPr>
          <p:cNvSpPr/>
          <p:nvPr/>
        </p:nvSpPr>
        <p:spPr>
          <a:xfrm>
            <a:off x="1541929" y="5812345"/>
            <a:ext cx="10452847" cy="948650"/>
          </a:xfrm>
          <a:prstGeom prst="roundRect">
            <a:avLst>
              <a:gd name="adj" fmla="val 31787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하위집단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152" y="1549918"/>
            <a:ext cx="3021107" cy="4256970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하위집단은 총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거대한 집단과 나머지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작은 집단으로 구성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거대한 집단 내 연결은 매우 많고 촘촘하게 존재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A6F50D-520E-4F8E-908D-D183E959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76" y="1549918"/>
            <a:ext cx="7221567" cy="4170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E1A442-61E7-43E3-AF6C-EB3245DB9BDD}"/>
              </a:ext>
            </a:extLst>
          </p:cNvPr>
          <p:cNvSpPr txBox="1"/>
          <p:nvPr/>
        </p:nvSpPr>
        <p:spPr>
          <a:xfrm>
            <a:off x="1914459" y="6022331"/>
            <a:ext cx="2845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거대한 집단이 존재</a:t>
            </a:r>
            <a:endParaRPr lang="en-US" altLang="ko-KR" sz="28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7A0A4E-BC8C-4924-94CE-D3EFED222C32}"/>
              </a:ext>
            </a:extLst>
          </p:cNvPr>
          <p:cNvSpPr txBox="1"/>
          <p:nvPr/>
        </p:nvSpPr>
        <p:spPr>
          <a:xfrm>
            <a:off x="7019363" y="5806888"/>
            <a:ext cx="47692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웹툰화 된 원작 소설의 키워드는 </a:t>
            </a:r>
            <a:b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</a:br>
            <a:r>
              <a:rPr lang="ko-KR" altLang="en-US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대부분 서로 연관성이 높은 편</a:t>
            </a:r>
            <a:r>
              <a:rPr lang="en-US" altLang="ko-KR" sz="28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2800" dirty="0"/>
          </a:p>
        </p:txBody>
      </p:sp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CE7F54DF-F092-4549-AFBC-52E1950B6DCB}"/>
              </a:ext>
            </a:extLst>
          </p:cNvPr>
          <p:cNvSpPr/>
          <p:nvPr/>
        </p:nvSpPr>
        <p:spPr>
          <a:xfrm>
            <a:off x="5387788" y="5898776"/>
            <a:ext cx="1093694" cy="779930"/>
          </a:xfrm>
          <a:prstGeom prst="chevron">
            <a:avLst>
              <a:gd name="adj" fmla="val 729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2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815071C-34CD-488D-98C4-642322FF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sz="5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결론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E506A9-2EB5-4704-BD83-3B31061DA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99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4850"/>
            <a:ext cx="9601200" cy="1485900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주제 선정 동기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수집 및 처리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크롤링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Ucinet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분석에 맞는 데이터로 변환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분석 및 결과 해석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고유벡터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중심성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하위 집단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최종 결론</a:t>
            </a:r>
          </a:p>
        </p:txBody>
      </p:sp>
    </p:spTree>
    <p:extLst>
      <p:ext uri="{BB962C8B-B14F-4D97-AF65-F5344CB8AC3E}">
        <p14:creationId xmlns:p14="http://schemas.microsoft.com/office/powerpoint/2010/main" val="669893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75112CC-980E-40E4-ADE3-6F60FD102F89}"/>
              </a:ext>
            </a:extLst>
          </p:cNvPr>
          <p:cNvSpPr/>
          <p:nvPr/>
        </p:nvSpPr>
        <p:spPr>
          <a:xfrm>
            <a:off x="1267905" y="4496587"/>
            <a:ext cx="10452847" cy="2047593"/>
          </a:xfrm>
          <a:prstGeom prst="roundRect">
            <a:avLst>
              <a:gd name="adj" fmla="val 31787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904" y="694152"/>
            <a:ext cx="10452847" cy="74295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웹툰화가 된 소설 간 키워드는 연관성이 높다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0476"/>
            <a:ext cx="9841831" cy="1452872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하위집단을 분석한 결과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하나의 거대한 집단이 형성되었고 내부가 촘촘하게 연결됨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웹소설은 대중들이 가볍게 즐기는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스낵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컬처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이기 때문에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키워드가 존재할 정도로 작품 간 유사도가 높다고 가정했는데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키워드의 존재 뿐만이 아니라 키워드 간 연관성이 높을 정도로 흥행에 성공한 웹툰의 원작 소설들은 훨씬 더 유사도가 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DC987-0A2B-4DA5-9C6B-6D48E283F3C0}"/>
              </a:ext>
            </a:extLst>
          </p:cNvPr>
          <p:cNvSpPr txBox="1"/>
          <p:nvPr/>
        </p:nvSpPr>
        <p:spPr>
          <a:xfrm>
            <a:off x="1097576" y="4674514"/>
            <a:ext cx="104172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웹툰화에 성공한 웹소설은 기존에 흥행에 성공한 웹툰의 소설의 키워드와 비슷하고</a:t>
            </a:r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lvl="1" algn="ctr"/>
            <a:endParaRPr lang="en-US" altLang="ko-KR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 algn="ctr"/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이는</a:t>
            </a:r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b="1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기존에 흥행에 성공한 웹툰의 원작 소설과 비슷한 키워드를 가진 웹소설</a:t>
            </a:r>
            <a:r>
              <a:rPr lang="ko-KR" altLang="en-US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 추후 웹툰화에  성공할 가능성이 높다는 것을 의미</a:t>
            </a:r>
            <a:r>
              <a:rPr lang="en-US" altLang="ko-KR" sz="24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E2710D5E-04E7-4E6A-A50B-F6220B1D6214}"/>
              </a:ext>
            </a:extLst>
          </p:cNvPr>
          <p:cNvSpPr/>
          <p:nvPr/>
        </p:nvSpPr>
        <p:spPr>
          <a:xfrm rot="5400000">
            <a:off x="5992193" y="1581234"/>
            <a:ext cx="628047" cy="4660106"/>
          </a:xfrm>
          <a:prstGeom prst="chevr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53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ECB2FD5-CE77-4BBD-9E5C-0C5EC7C8295F}"/>
              </a:ext>
            </a:extLst>
          </p:cNvPr>
          <p:cNvSpPr/>
          <p:nvPr/>
        </p:nvSpPr>
        <p:spPr>
          <a:xfrm>
            <a:off x="1251863" y="2116445"/>
            <a:ext cx="10452847" cy="2904734"/>
          </a:xfrm>
          <a:prstGeom prst="roundRect">
            <a:avLst>
              <a:gd name="adj" fmla="val 31787"/>
            </a:avLst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21B8442-FFDC-40DC-9F65-DF6D512E0467}"/>
              </a:ext>
            </a:extLst>
          </p:cNvPr>
          <p:cNvSpPr txBox="1">
            <a:spLocks/>
          </p:cNvSpPr>
          <p:nvPr/>
        </p:nvSpPr>
        <p:spPr>
          <a:xfrm>
            <a:off x="1896404" y="2628488"/>
            <a:ext cx="9163764" cy="2152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중요한 키워드는 </a:t>
            </a:r>
            <a:r>
              <a: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3200" b="1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작품의 평점</a:t>
            </a:r>
            <a:r>
              <a: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’!</a:t>
            </a:r>
          </a:p>
          <a:p>
            <a:pPr marL="0" indent="0" algn="ctr">
              <a:buNone/>
            </a:pPr>
            <a:r>
              <a:rPr lang="ko-KR" altLang="en-US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 다음으로 중요한 키워드의 종류는 </a:t>
            </a:r>
            <a:r>
              <a:rPr lang="en-US" altLang="ko-KR" sz="3200" b="1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3200" b="1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남녀 주인공의 성격</a:t>
            </a:r>
            <a:r>
              <a: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</a:p>
          <a:p>
            <a:pPr marL="0" indent="0" algn="ctr">
              <a:buNone/>
            </a:pPr>
            <a:r>
              <a:rPr lang="ko-KR" altLang="en-US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마지막으로 중요한 키워드의 종류는 </a:t>
            </a:r>
            <a:r>
              <a: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3200" b="1" dirty="0">
                <a:highlight>
                  <a:srgbClr val="C0C0C0"/>
                </a:highligh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작품의 배경</a:t>
            </a:r>
            <a:r>
              <a: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4089D93-0EC1-4B26-AB21-3DA312175016}"/>
              </a:ext>
            </a:extLst>
          </p:cNvPr>
          <p:cNvSpPr txBox="1">
            <a:spLocks/>
          </p:cNvSpPr>
          <p:nvPr/>
        </p:nvSpPr>
        <p:spPr>
          <a:xfrm>
            <a:off x="1267904" y="694152"/>
            <a:ext cx="10452847" cy="742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중요한 키워드는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848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5EE5333-850B-439C-A1E7-4FD19815F5E3}"/>
              </a:ext>
            </a:extLst>
          </p:cNvPr>
          <p:cNvSpPr/>
          <p:nvPr/>
        </p:nvSpPr>
        <p:spPr>
          <a:xfrm>
            <a:off x="1220771" y="2672626"/>
            <a:ext cx="10452847" cy="2904734"/>
          </a:xfrm>
          <a:prstGeom prst="roundRect">
            <a:avLst>
              <a:gd name="adj" fmla="val 31787"/>
            </a:avLst>
          </a:prstGeom>
          <a:solidFill>
            <a:schemeClr val="accent1">
              <a:lumMod val="50000"/>
              <a:alpha val="50000"/>
            </a:schemeClr>
          </a:solidFill>
          <a:ln w="76200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웹툰화 후 흥행에 성공할 웹소설은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300" y="3289542"/>
            <a:ext cx="9667187" cy="16709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작품의 평점이 높으면서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남녀 주인공의 성격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‘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작품의 배경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관련된 키워드가 웹툰화에 성공한 기존에 존재한 웹툰의 원작소설과 비슷한 키워드를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가진 </a:t>
            </a:r>
            <a:r>
              <a:rPr lang="ko-KR" altLang="en-US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웹소설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97747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D9B550FF-C780-44F5-8EE6-2F0A68DC8C21}"/>
              </a:ext>
            </a:extLst>
          </p:cNvPr>
          <p:cNvSpPr txBox="1">
            <a:spLocks/>
          </p:cNvSpPr>
          <p:nvPr/>
        </p:nvSpPr>
        <p:spPr>
          <a:xfrm>
            <a:off x="1915128" y="1788454"/>
            <a:ext cx="8361229" cy="209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atinLnBrk="0">
              <a:spcAft>
                <a:spcPts val="600"/>
              </a:spcAft>
            </a:pPr>
            <a:r>
              <a:rPr lang="en-US" altLang="ko-KR" sz="7200" cap="all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3658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815071C-34CD-488D-98C4-642322FF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5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주제 선정 동기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E506A9-2EB5-4704-BD83-3B31061DA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49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웹툰의 영상화는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전부터 존재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1576"/>
            <a:ext cx="9601200" cy="4235824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웹툰이 영상화 된 것은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은밀하게 위대하게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’(2013),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내부자들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’(2015), 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킹덤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’(2019) 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스위트홈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’(2020)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등으로 과거부터 다수 존재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또한 국내외 온라인 동영상 서비스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(OTT)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대중화로 스토리 사용권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(IP)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중요성은 계속 상승 중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2050" name="Picture 2" descr="킹덤 시즌2 메인포스터">
            <a:extLst>
              <a:ext uri="{FF2B5EF4-FFF2-40B4-BE49-F238E27FC236}">
                <a16:creationId xmlns:a16="http://schemas.microsoft.com/office/drawing/2014/main" id="{C01D1EE8-E21D-4BFE-8101-062FDB08A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215" y="3177438"/>
            <a:ext cx="2365953" cy="354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은밀하게 위대하게 (영화) - 위키백과, 우리 모두의 백과사전">
            <a:extLst>
              <a:ext uri="{FF2B5EF4-FFF2-40B4-BE49-F238E27FC236}">
                <a16:creationId xmlns:a16="http://schemas.microsoft.com/office/drawing/2014/main" id="{1973166F-E924-41D3-A99A-E7705A3BF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12" y="3177437"/>
            <a:ext cx="2479993" cy="354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내부자들 - 위키백과, 우리 모두의 백과사전">
            <a:extLst>
              <a:ext uri="{FF2B5EF4-FFF2-40B4-BE49-F238E27FC236}">
                <a16:creationId xmlns:a16="http://schemas.microsoft.com/office/drawing/2014/main" id="{390C64DA-E7A9-46FF-98BA-5FC47BBA0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014" y="3177438"/>
            <a:ext cx="2482471" cy="354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스위트홈(드라마) - 나무위키">
            <a:extLst>
              <a:ext uri="{FF2B5EF4-FFF2-40B4-BE49-F238E27FC236}">
                <a16:creationId xmlns:a16="http://schemas.microsoft.com/office/drawing/2014/main" id="{3E8FDE9B-4ED9-4A15-9C15-B608D543E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526" y="3184071"/>
            <a:ext cx="2365953" cy="354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61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웹소설의 웹툰화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경쟁력 확보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353" y="1723465"/>
            <a:ext cx="7252447" cy="4343400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IP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중요성이 상승하고 있는 가운데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최근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웹소설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시장이 가파르게 상승하면서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웹소설의 웹툰화가 몇 년 전부터 발생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또한 웹소설을 원작으로 재구성한 웹툰이 주로 웹툰 플랫폼의 상단에 자주 등장하면서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웹소설의 웹툰화는 앞으로도 경쟁력이 있다고 판단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따라서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주로 어떤 특징을 가진 웹소설이 웹툰화 되었을 때 흥하는지 궁금증이 생김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웹소설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기반 웹툰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어느 날 공주가 되어버렸다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 -&gt;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Picture 2" descr="요즘 누가 웹소설 보냐고? 매출 100억 대박 난 웹소설 줄섰다 [Weekend 문화]">
            <a:extLst>
              <a:ext uri="{FF2B5EF4-FFF2-40B4-BE49-F238E27FC236}">
                <a16:creationId xmlns:a16="http://schemas.microsoft.com/office/drawing/2014/main" id="{4F99B86A-D6AA-4FD4-B34D-6DA482B70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6" y="1723465"/>
            <a:ext cx="2088434" cy="444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어느 날 공주가 되어버렸다 - 나무위키">
            <a:extLst>
              <a:ext uri="{FF2B5EF4-FFF2-40B4-BE49-F238E27FC236}">
                <a16:creationId xmlns:a16="http://schemas.microsoft.com/office/drawing/2014/main" id="{F3BF849A-CB22-4D2C-843A-AC276AA8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518" y="3642341"/>
            <a:ext cx="2297112" cy="321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86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AAEB986-9DEB-41B7-9CCC-FCE55AC57CDA}"/>
              </a:ext>
            </a:extLst>
          </p:cNvPr>
          <p:cNvSpPr/>
          <p:nvPr/>
        </p:nvSpPr>
        <p:spPr>
          <a:xfrm>
            <a:off x="959224" y="5925671"/>
            <a:ext cx="10945905" cy="742950"/>
          </a:xfrm>
          <a:prstGeom prst="roundRect">
            <a:avLst>
              <a:gd name="adj" fmla="val 40775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웹툰화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1576"/>
            <a:ext cx="9855724" cy="4235824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웹소설은 일반 대중이 가볍게 읽는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스낵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컬처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일종으로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순수 문학과 비교했을 때 작품 간 유사도가 높은 편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비슷한 특징을 묶은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키워드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존재할 만큼 웹소설은 유사한 작품이 다수 존재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영상화와 달리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웹툰화는 그림을 그리는 소수의 팀이 오랜 기간 책임지고 작품을 연재해야 하고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중간에 인원 교체에 어려움이 존재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또한 웹소설은 분량이 매우 긴 작품도 다수 존재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따라서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웹툰화가 되었을 때 높은 수익을 낼 만한 웹소설을 잘 선택해야 함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DED9D8-2B04-46E4-A1FC-3689F2D5E296}"/>
              </a:ext>
            </a:extLst>
          </p:cNvPr>
          <p:cNvSpPr/>
          <p:nvPr/>
        </p:nvSpPr>
        <p:spPr>
          <a:xfrm>
            <a:off x="1656705" y="6019885"/>
            <a:ext cx="949330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어떤 </a:t>
            </a:r>
            <a:r>
              <a: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키워드</a:t>
            </a:r>
            <a:r>
              <a: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가진 웹소설이 웹툰화 후 흥행에 성공할까</a:t>
            </a:r>
            <a:r>
              <a:rPr lang="en-US" altLang="ko-KR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r>
              <a:rPr lang="ko-KR" altLang="en-US" sz="32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9404B016-F22E-479D-9F98-62F348799907}"/>
              </a:ext>
            </a:extLst>
          </p:cNvPr>
          <p:cNvSpPr/>
          <p:nvPr/>
        </p:nvSpPr>
        <p:spPr>
          <a:xfrm rot="5400000">
            <a:off x="6089333" y="2896371"/>
            <a:ext cx="628047" cy="4660106"/>
          </a:xfrm>
          <a:prstGeom prst="chevron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47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815071C-34CD-488D-98C4-642322FF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5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수집 및 처리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2E506A9-2EB5-4704-BD83-3B31061DA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173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수집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47A15-B7EF-4619-A9B0-9B955B89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1576"/>
            <a:ext cx="9818016" cy="2070848"/>
          </a:xfrm>
        </p:spPr>
        <p:txBody>
          <a:bodyPr/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웹소설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중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로맨스 판타지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장르는 웹툰화가 제일 빠르게 진행되면서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키워드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존재해 특징을 얻어내기 용이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따라서 웹툰 플랫폼 상단에 위치한 웹툰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60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개를 선정해서 전자책 플랫폼인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리디북스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키워드를 추출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키워드 추출 방식은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파이썬을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이용한 웹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크롤링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방식을 사용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8D9B3E-0C8A-4A8C-99DC-34728A623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17" y="3603812"/>
            <a:ext cx="4053888" cy="3137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79522B-54B0-46D8-9AFC-2AFB6E786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675" y="4227009"/>
            <a:ext cx="6255524" cy="171580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AC34F71-60FF-4DEE-9CC3-E270A7819861}"/>
              </a:ext>
            </a:extLst>
          </p:cNvPr>
          <p:cNvSpPr txBox="1">
            <a:spLocks/>
          </p:cNvSpPr>
          <p:nvPr/>
        </p:nvSpPr>
        <p:spPr>
          <a:xfrm>
            <a:off x="6360458" y="6025553"/>
            <a:ext cx="4944037" cy="4418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리디북스의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어느 날 공주가 되어버렸다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키워드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88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21D6C-0CFE-4831-9A46-48FFE3242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2950"/>
          </a:xfrm>
        </p:spPr>
        <p:txBody>
          <a:bodyPr/>
          <a:lstStyle/>
          <a:p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크롤링을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하는 파이썬 코드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C3D966-1CB8-4A2B-86FE-D07BE807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46467"/>
            <a:ext cx="3543510" cy="12228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A1F8C3-1E36-4919-B5BC-77948F5E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605350"/>
            <a:ext cx="5376716" cy="2566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94CCB3-FE5B-4621-ACE1-26CA9C108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6892" y="1723465"/>
            <a:ext cx="4371164" cy="40478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C44F5A6-3374-454E-8CF2-894455497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892" y="5751934"/>
            <a:ext cx="2152243" cy="9813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8B3768-551D-4881-ACFA-5000089FC79F}"/>
              </a:ext>
            </a:extLst>
          </p:cNvPr>
          <p:cNvSpPr txBox="1"/>
          <p:nvPr/>
        </p:nvSpPr>
        <p:spPr>
          <a:xfrm>
            <a:off x="1329152" y="2934430"/>
            <a:ext cx="94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main.py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5D7193-A78C-49C1-974B-21F4ED2FB47F}"/>
              </a:ext>
            </a:extLst>
          </p:cNvPr>
          <p:cNvSpPr txBox="1"/>
          <p:nvPr/>
        </p:nvSpPr>
        <p:spPr>
          <a:xfrm>
            <a:off x="1371600" y="6180520"/>
            <a:ext cx="90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save.py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F2C33F-334E-4A2E-8DD5-9C522AB7BA93}"/>
              </a:ext>
            </a:extLst>
          </p:cNvPr>
          <p:cNvSpPr txBox="1"/>
          <p:nvPr/>
        </p:nvSpPr>
        <p:spPr>
          <a:xfrm>
            <a:off x="9710728" y="5873269"/>
            <a:ext cx="92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tools.py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68838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2398</TotalTime>
  <Words>963</Words>
  <Application>Microsoft Office PowerPoint</Application>
  <PresentationFormat>와이드스크린</PresentationFormat>
  <Paragraphs>98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나눔스퀘어_ac</vt:lpstr>
      <vt:lpstr>맑은 고딕</vt:lpstr>
      <vt:lpstr>Franklin Gothic Book</vt:lpstr>
      <vt:lpstr>Wingdings</vt:lpstr>
      <vt:lpstr>자르기</vt:lpstr>
      <vt:lpstr>웹툰화 된 웹소설의 특징 분석</vt:lpstr>
      <vt:lpstr>목차</vt:lpstr>
      <vt:lpstr>1. 주제 선정 동기</vt:lpstr>
      <vt:lpstr>웹툰의 영상화는 10년 전부터 존재</vt:lpstr>
      <vt:lpstr>웹소설의 웹툰화 = 경쟁력 확보</vt:lpstr>
      <vt:lpstr>웹소설, 웹툰화 특징</vt:lpstr>
      <vt:lpstr>2. 데이터 수집 및 처리</vt:lpstr>
      <vt:lpstr>데이터 수집 방법</vt:lpstr>
      <vt:lpstr>크롤링을 하는 파이썬 코드 </vt:lpstr>
      <vt:lpstr>1. 웹 크롤링 방법</vt:lpstr>
      <vt:lpstr>2. Ucinet 분석에 맞는 데이터로 변환</vt:lpstr>
      <vt:lpstr>3. 데이터 분석 및 결과 해석</vt:lpstr>
      <vt:lpstr>인기가 많은 작품의 키워드는?  </vt:lpstr>
      <vt:lpstr>데이터 시각화</vt:lpstr>
      <vt:lpstr>1. 고유벡터 중심성</vt:lpstr>
      <vt:lpstr>1. 고유벡터 중심성</vt:lpstr>
      <vt:lpstr>1. 고유벡터 중심성</vt:lpstr>
      <vt:lpstr>2. 하위집단</vt:lpstr>
      <vt:lpstr>4. 최종 결론</vt:lpstr>
      <vt:lpstr>1. 웹툰화가 된 소설 간 키워드는 연관성이 높다</vt:lpstr>
      <vt:lpstr>PowerPoint 프레젠테이션</vt:lpstr>
      <vt:lpstr>결론 : 웹툰화 후 흥행에 성공할 웹소설은?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웹툰화 된 웹소설의 특징 분석</dc:title>
  <dc:creator>허지원</dc:creator>
  <cp:lastModifiedBy>허지원</cp:lastModifiedBy>
  <cp:revision>103</cp:revision>
  <dcterms:created xsi:type="dcterms:W3CDTF">2021-12-17T04:48:31Z</dcterms:created>
  <dcterms:modified xsi:type="dcterms:W3CDTF">2021-12-19T10:23:59Z</dcterms:modified>
</cp:coreProperties>
</file>