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3004800" cy="9753600"/>
  <p:notesSz cx="6858000" cy="9144000"/>
  <p:defaultTextStyle>
    <a:lvl1pPr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1pPr>
    <a:lvl2pPr indent="228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2pPr>
    <a:lvl3pPr indent="457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3pPr>
    <a:lvl4pPr indent="685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4pPr>
    <a:lvl5pPr indent="9144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5pPr>
    <a:lvl6pPr indent="11430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6pPr>
    <a:lvl7pPr indent="1371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7pPr>
    <a:lvl8pPr indent="1600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8pPr>
    <a:lvl9pPr indent="1828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91"/>
  </p:normalViewPr>
  <p:slideViewPr>
    <p:cSldViewPr snapToGrid="0" snapToObjects="1">
      <p:cViewPr varScale="1">
        <p:scale>
          <a:sx n="106" d="100"/>
          <a:sy n="106" d="100"/>
        </p:scale>
        <p:origin x="1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titleStyle>
    <p:bodyStyle>
      <a:lvl1pPr marL="4699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marL="9398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marL="14097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marL="18796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marL="23495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marL="28194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marL="32893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marL="37592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marL="42291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 dirty="0">
                <a:solidFill>
                  <a:srgbClr val="3E231A"/>
                </a:solidFill>
              </a:rPr>
              <a:t>单元测试入门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Junit介绍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断言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270000" y="2705100"/>
            <a:ext cx="10464800" cy="5842000"/>
          </a:xfrm>
          <a:prstGeom prst="rect">
            <a:avLst/>
          </a:prstGeom>
        </p:spPr>
        <p:txBody>
          <a:bodyPr anchor="t"/>
          <a:lstStyle/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常用的断言方法如下：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assertEquals(a, b)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测试a是否等于b（a和b是原始类型数值(primitive value)或者必须为实现比较而具有equal方法）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assertFalse(a)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测试a是否为false（假），a是一个Boolean数值。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assertTrue(a)</a:t>
            </a: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       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测试a是否为true（真），a是一个Boolean数值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assertNotNull(a)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测试a是否非空，a是一个对象或者null。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assertNull(a)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测试a是否为null，a是一个对象或者null。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assertNotSame(a, b)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测试a和b是否没有都引用同一个对象。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assertSame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(a, b)  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         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测试a和b是否都引用同一个对象。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fail(string)  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               Fail  让测试失败，并给出指定信息。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assertThat(expected, Matcher)  通过Matcher断言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Hamcrest ：greaterThan，greaterThanOrEqualTo，lessThan，anything，anyOf，containsString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Junit介绍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建议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1270000" y="2705100"/>
            <a:ext cx="10464800" cy="5842000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anchor="t"/>
          <a:lstStyle/>
          <a:p>
            <a:pPr marL="571500" lvl="0" indent="-57150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使用give when then方式命名你的测试方法名称。</a:t>
            </a:r>
          </a:p>
          <a:p>
            <a:pPr marL="571500" lvl="0" indent="-57150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一个案例只写一个断言。</a:t>
            </a:r>
          </a:p>
          <a:p>
            <a:pPr marL="571500" lvl="0" indent="-57150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要写注释，建议分为如下4步骤。</a:t>
            </a:r>
          </a:p>
          <a:p>
            <a:pPr marL="1295400" lvl="1" indent="-57150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231A"/>
                </a:solidFill>
              </a:rPr>
              <a:t>测试场景</a:t>
            </a:r>
          </a:p>
          <a:p>
            <a:pPr marL="1295400" lvl="1" indent="-57150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231A"/>
                </a:solidFill>
              </a:rPr>
              <a:t>准备数据</a:t>
            </a:r>
          </a:p>
          <a:p>
            <a:pPr marL="1295400" lvl="1" indent="-57150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231A"/>
                </a:solidFill>
              </a:rPr>
              <a:t>测试执行</a:t>
            </a:r>
          </a:p>
          <a:p>
            <a:pPr marL="1295400" lvl="1" indent="-57150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231A"/>
                </a:solidFill>
              </a:rPr>
              <a:t>断言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Mock介绍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lvl="0" indent="-457200" defTabSz="457200">
              <a:spcBef>
                <a:spcPts val="120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2300">
                <a:latin typeface="Songti SC Bold"/>
                <a:ea typeface="Songti SC Bold"/>
                <a:cs typeface="Songti SC Bold"/>
                <a:sym typeface="Songti SC Bold"/>
              </a:rPr>
              <a:t>一、mock就是在测试过程中，对于某些不容易构造或者不容易获取的对象，用一个虚拟的对象来创建以便测试的测试方法，这个虚拟的对象就是mock对象。mock对象就是真实对象在调试期间的代替品。</a:t>
            </a:r>
          </a:p>
          <a:p>
            <a:pPr marL="457200" lvl="0" indent="-457200" defTabSz="457200">
              <a:spcBef>
                <a:spcPts val="120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2300">
                <a:latin typeface="Songti SC Bold"/>
                <a:ea typeface="Songti SC Bold"/>
                <a:cs typeface="Songti SC Bold"/>
                <a:sym typeface="Songti SC Bold"/>
              </a:rPr>
              <a:t>Java常用Mock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2C2C2C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EasyMock、JMock、PowerMock、Mockit等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2C2C2C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2C2C2C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2C2C2C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2C2C2C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2C2C2C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2C2C2C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2C2C2C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2C2C2C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</p:txBody>
      </p:sp>
      <p:pic>
        <p:nvPicPr>
          <p:cNvPr id="140" name="60e4b3a9nd4658caa5a24&amp;69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8289" y="5501984"/>
            <a:ext cx="4711701" cy="287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60e4b3a9nd4658de8db47&amp;69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2905" y="5355934"/>
            <a:ext cx="2946401" cy="316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6414683" y="6302085"/>
            <a:ext cx="1693529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animBg="1" advAuto="0"/>
      <p:bldP spid="141" grpId="3" animBg="1" advAuto="0"/>
      <p:bldP spid="142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800" spc="-2092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6800" spc="-300" dirty="0">
                <a:solidFill>
                  <a:srgbClr val="3E231A"/>
                </a:solidFill>
              </a:rPr>
              <a:t>Mock工具的原理</a:t>
            </a:r>
          </a:p>
        </p:txBody>
      </p:sp>
      <p:sp>
        <p:nvSpPr>
          <p:cNvPr id="145" name="Shape 145"/>
          <p:cNvSpPr/>
          <p:nvPr/>
        </p:nvSpPr>
        <p:spPr>
          <a:xfrm>
            <a:off x="1211083" y="3082181"/>
            <a:ext cx="10582634" cy="4988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lvl="0" indent="-457200" algn="l" defTabSz="457200">
              <a:spcBef>
                <a:spcPts val="5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Bold"/>
              </a:rPr>
              <a:t>二、Mock工具的原理：</a:t>
            </a:r>
          </a:p>
          <a:p>
            <a:pPr marL="457200" lvl="0" indent="-457200" algn="l" defTabSz="457200">
              <a:spcBef>
                <a:spcPts val="5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2300" dirty="0" smtClean="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mock</a:t>
            </a:r>
            <a:r>
              <a:rPr sz="2300" dirty="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工具工作的原理大都如下：</a:t>
            </a:r>
          </a:p>
          <a:p>
            <a:pPr marL="457200" lvl="0" indent="-457200" algn="l" defTabSz="457200">
              <a:spcBef>
                <a:spcPts val="5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2300" spc="-707" dirty="0"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457200" lvl="0" indent="-457200" algn="l" defTabSz="457200">
              <a:spcBef>
                <a:spcPts val="5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2300" spc="-707" dirty="0"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457200" indent="-457200" algn="l">
              <a:spcBef>
                <a:spcPts val="3000"/>
              </a:spcBef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1. </a:t>
            </a:r>
            <a:r>
              <a:rPr sz="2300" dirty="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record阶段：录制期望。也可以理解为数据准备阶段。创建依赖的class </a:t>
            </a:r>
            <a:r>
              <a:rPr sz="2300" dirty="0" smtClean="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interface</a:t>
            </a:r>
            <a:r>
              <a:rPr sz="2300" dirty="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或method ，模拟返回的数据，及调用的次数等。</a:t>
            </a:r>
          </a:p>
          <a:p>
            <a:pPr lvl="0" algn="l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300" dirty="0" smtClean="0">
                <a:latin typeface="Songti SC Regular"/>
                <a:ea typeface="Songti SC Regular"/>
                <a:cs typeface="Songti SC Regular"/>
                <a:sym typeface="Songti SC Regular"/>
              </a:rPr>
              <a:t>2. replay阶段：通过调用被测代码，执行测试。期间会invoke 到 第一阶段record的mock对象或方法。</a:t>
            </a:r>
          </a:p>
          <a:p>
            <a:pPr lvl="0" algn="l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300" dirty="0" smtClean="0">
                <a:latin typeface="Songti SC Regular"/>
                <a:ea typeface="Songti SC Regular"/>
                <a:cs typeface="Songti SC Regular"/>
                <a:sym typeface="Songti SC Regular"/>
              </a:rPr>
              <a:t>3</a:t>
            </a:r>
            <a:r>
              <a:rPr sz="2300" dirty="0">
                <a:latin typeface="Songti SC Regular"/>
                <a:ea typeface="Songti SC Regular"/>
                <a:cs typeface="Songti SC Regular"/>
                <a:sym typeface="Songti SC Regular"/>
              </a:rPr>
              <a:t>. verify阶段：验证。可以验证调用返回是否正确。及mock的方法调用次数，顺序等。</a:t>
            </a:r>
          </a:p>
        </p:txBody>
      </p:sp>
      <p:pic>
        <p:nvPicPr>
          <p:cNvPr id="146" name="499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0902" y="3231755"/>
            <a:ext cx="6096001" cy="135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Mockito使用介绍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42453" lvl="0" indent="-142453" defTabSz="438911">
              <a:spcBef>
                <a:spcPts val="0"/>
              </a:spcBef>
              <a:buSzPct val="125000"/>
              <a:buChar char="•"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通过代码创建</a:t>
            </a: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	1.	public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</a:t>
            </a: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UserServiceTest {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2.	    </a:t>
            </a: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UserService userService;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3.	    </a:t>
            </a: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UserDao mockUserDao;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4.	    </a:t>
            </a:r>
            <a:r>
              <a:rPr sz="1536">
                <a:solidFill>
                  <a:srgbClr val="646464"/>
                </a:solidFill>
                <a:latin typeface="Monaco"/>
                <a:ea typeface="Monaco"/>
                <a:cs typeface="Monaco"/>
                <a:sym typeface="Monaco"/>
              </a:rPr>
              <a:t>@Before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5.	    </a:t>
            </a: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</a:t>
            </a: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setUp() {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6.	        mockUserDao = mock(UserDao.</a:t>
            </a: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);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7.	        userService = </a:t>
            </a: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UserServiceImpl();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8.	        userService.setUserDao(mockUserDao);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9.	    }</a:t>
            </a:r>
          </a:p>
          <a:p>
            <a:pPr marL="142453" lvl="0" indent="-142453" defTabSz="438911">
              <a:spcBef>
                <a:spcPts val="0"/>
              </a:spcBef>
              <a:buSzPct val="125000"/>
              <a:buChar char="•"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通过注解</a:t>
            </a: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	1.	public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</a:t>
            </a: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UserServiceTest {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2.	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3.	    </a:t>
            </a:r>
            <a:r>
              <a:rPr sz="1536">
                <a:solidFill>
                  <a:srgbClr val="646464"/>
                </a:solidFill>
                <a:latin typeface="Monaco"/>
                <a:ea typeface="Monaco"/>
                <a:cs typeface="Monaco"/>
                <a:sym typeface="Monaco"/>
              </a:rPr>
              <a:t>@InjectMocks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4.	    </a:t>
            </a: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UserServiceImpl userService;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5.	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6.	    </a:t>
            </a:r>
            <a:r>
              <a:rPr sz="1536">
                <a:solidFill>
                  <a:srgbClr val="646464"/>
                </a:solidFill>
                <a:latin typeface="Monaco"/>
                <a:ea typeface="Monaco"/>
                <a:cs typeface="Monaco"/>
                <a:sym typeface="Monaco"/>
              </a:rPr>
              <a:t>@Mock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7.	    </a:t>
            </a: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UserDao mockUserDao;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8.	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9.	    </a:t>
            </a:r>
            <a:r>
              <a:rPr sz="1536">
                <a:solidFill>
                  <a:srgbClr val="646464"/>
                </a:solidFill>
                <a:latin typeface="Monaco"/>
                <a:ea typeface="Monaco"/>
                <a:cs typeface="Monaco"/>
                <a:sym typeface="Monaco"/>
              </a:rPr>
              <a:t>@Before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10.	    </a:t>
            </a: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</a:t>
            </a: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 setUp() {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11.	        MockitoAnnotations.initMocks(</a:t>
            </a:r>
            <a:r>
              <a:rPr sz="1536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536">
                <a:latin typeface="Monaco"/>
                <a:ea typeface="Monaco"/>
                <a:cs typeface="Monaco"/>
                <a:sym typeface="Monaco"/>
              </a:rPr>
              <a:t>);  </a:t>
            </a:r>
            <a:endParaRPr sz="1536">
              <a:solidFill>
                <a:srgbClr val="2C91AF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438911" lvl="0" indent="-438911" defTabSz="438911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800">
                <a:solidFill>
                  <a:srgbClr val="000000"/>
                </a:solidFill>
              </a:defRPr>
            </a:pPr>
            <a:r>
              <a:rPr sz="1536">
                <a:latin typeface="Monaco"/>
                <a:ea typeface="Monaco"/>
                <a:cs typeface="Monaco"/>
                <a:sym typeface="Monaco"/>
              </a:rPr>
              <a:t>	12.	    }</a:t>
            </a:r>
          </a:p>
        </p:txBody>
      </p:sp>
      <p:pic>
        <p:nvPicPr>
          <p:cNvPr id="150" name="mockito.jp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951242" y="1019554"/>
            <a:ext cx="1903157" cy="883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Mockito常用方法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1270000" y="2819400"/>
            <a:ext cx="10956209" cy="5842000"/>
          </a:xfrm>
          <a:prstGeom prst="rect">
            <a:avLst/>
          </a:prstGeom>
        </p:spPr>
        <p:txBody>
          <a:bodyPr anchor="t"/>
          <a:lstStyle/>
          <a:p>
            <a:pPr marL="711200" lvl="0" indent="-228600" defTabSz="457200">
              <a:spcBef>
                <a:spcPts val="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verify</a:t>
            </a:r>
          </a:p>
          <a:p>
            <a:pPr marL="482600" lv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verify(mock, never()).add(</a:t>
            </a:r>
            <a:r>
              <a:rPr sz="20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"twice"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);  验证add方法没有被调用</a:t>
            </a:r>
          </a:p>
          <a:p>
            <a:pPr marL="482600" lv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verify(mock, times(</a:t>
            </a:r>
            <a:r>
              <a:rPr sz="2000">
                <a:solidFill>
                  <a:srgbClr val="C01900"/>
                </a:solidFill>
                <a:latin typeface="Monaco"/>
                <a:ea typeface="Monaco"/>
                <a:cs typeface="Monaco"/>
                <a:sym typeface="Monaco"/>
              </a:rPr>
              <a:t>2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)).add(</a:t>
            </a:r>
            <a:r>
              <a:rPr sz="20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"twice"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); 验证add方法被调用了2次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verify(mock, atLeast(n)).someMethod();     方法至少被调用n次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verify(mock, atMost(n)).someMethod();      方法最多被调用n次</a:t>
            </a:r>
          </a:p>
          <a:p>
            <a:pPr marL="711200" lvl="0" indent="-228600" defTabSz="457200">
              <a:spcBef>
                <a:spcPts val="0"/>
              </a:spcBef>
              <a:buSzPct val="100000"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when</a:t>
            </a:r>
          </a:p>
          <a:p>
            <a:pPr marL="482600" lv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when(mock.someMethod()).thenReturn(value1).thenReturn(value2);</a:t>
            </a:r>
          </a:p>
          <a:p>
            <a:pPr marL="482600" lv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when(mock.get(</a:t>
            </a:r>
            <a:r>
              <a:rPr sz="2000">
                <a:solidFill>
                  <a:srgbClr val="C01900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)).thenReturn(</a:t>
            </a:r>
            <a:r>
              <a:rPr sz="20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"first"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); </a:t>
            </a:r>
          </a:p>
          <a:p>
            <a:pPr marL="482600" lv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when(mock.get(</a:t>
            </a:r>
            <a:r>
              <a:rPr sz="2000">
                <a:solidFill>
                  <a:srgbClr val="C019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)).thenThrow(</a:t>
            </a:r>
            <a:r>
              <a:rPr sz="2000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 RuntimeException());</a:t>
            </a:r>
          </a:p>
          <a:p>
            <a:pPr marL="482600" lv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when(mock.get(anyInt())).thenReturn(</a:t>
            </a:r>
            <a:r>
              <a:rPr sz="20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"element"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); </a:t>
            </a:r>
          </a:p>
          <a:p>
            <a:pPr marL="711200" lvl="0" indent="-228600" defTabSz="457200">
              <a:spcBef>
                <a:spcPts val="0"/>
              </a:spcBef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spy</a:t>
            </a:r>
          </a:p>
          <a:p>
            <a:pPr marL="482600" lv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List spy = spy(</a:t>
            </a:r>
            <a:r>
              <a:rPr sz="2000">
                <a:solidFill>
                  <a:srgbClr val="7F1455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 LinkedList());</a:t>
            </a:r>
          </a:p>
          <a:p>
            <a:pPr marL="482600" lv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when(spy.get(</a:t>
            </a:r>
            <a:r>
              <a:rPr sz="2000">
                <a:solidFill>
                  <a:srgbClr val="C01900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)).thenReturn(</a:t>
            </a:r>
            <a:r>
              <a:rPr sz="20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“foo"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marL="482600" lv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doReturn(</a:t>
            </a:r>
            <a:r>
              <a:rPr sz="20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"foo"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).when(spy).get(</a:t>
            </a:r>
            <a:r>
              <a:rPr sz="2000">
                <a:solidFill>
                  <a:srgbClr val="C01900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6800" dirty="0" smtClean="0">
                <a:solidFill>
                  <a:srgbClr val="000000"/>
                </a:solidFill>
              </a:rPr>
              <a:t>前端单元测试</a:t>
            </a:r>
            <a:endParaRPr sz="6800" dirty="0">
              <a:solidFill>
                <a:srgbClr val="3E231A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3E231A"/>
                </a:solidFill>
              </a:rPr>
              <a:t>基本</a:t>
            </a:r>
            <a:r>
              <a:rPr lang="zh-CN" altLang="en-US" sz="3600" dirty="0" smtClean="0"/>
              <a:t>架构</a:t>
            </a:r>
            <a:endParaRPr sz="3600" dirty="0">
              <a:solidFill>
                <a:srgbClr val="3E231A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Mocha</a:t>
            </a:r>
          </a:p>
          <a:p>
            <a:r>
              <a:rPr lang="en-US" altLang="zh-CN" dirty="0" smtClean="0"/>
              <a:t>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42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备注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4846" lvl="0" indent="-474846" defTabSz="457200">
              <a:spcBef>
                <a:spcPts val="1200"/>
              </a:spcBef>
              <a:buSzPct val="125000"/>
              <a:buChar char="•"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 b="1" dirty="0">
                <a:solidFill>
                  <a:srgbClr val="009FD6"/>
                </a:solidFill>
                <a:latin typeface="Arial"/>
                <a:ea typeface="Arial"/>
                <a:cs typeface="Arial"/>
                <a:sym typeface="Arial"/>
              </a:rPr>
              <a:t>假如你无法给你程序写单元测试，那么意味着你的程序结构有问题，需要调整或重构。</a:t>
            </a:r>
          </a:p>
          <a:p>
            <a:pPr marL="474846" lvl="0" indent="-474846" defTabSz="457200">
              <a:spcBef>
                <a:spcPts val="1200"/>
              </a:spcBef>
              <a:buSzPct val="125000"/>
              <a:buChar char="•"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4800" b="1" dirty="0">
                <a:solidFill>
                  <a:srgbClr val="009FD6"/>
                </a:solidFill>
                <a:latin typeface="Arial"/>
                <a:ea typeface="Arial"/>
                <a:cs typeface="Arial"/>
                <a:sym typeface="Arial"/>
              </a:rPr>
              <a:t>对待测试代码要向生产代码一样，测试代码也需要重构和维护。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什么是单元测试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8328" lvl="0" indent="-338328" defTabSz="42062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3E231A"/>
                </a:solidFill>
              </a:rPr>
              <a:t>定义：单元测试是对软件或程序的基本（最小）组成单元的测试</a:t>
            </a:r>
          </a:p>
          <a:p>
            <a:pPr marL="338328" lvl="0" indent="-338328" defTabSz="42062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3E231A"/>
                </a:solidFill>
              </a:rPr>
              <a:t>对象：方法、类</a:t>
            </a:r>
          </a:p>
          <a:p>
            <a:pPr marL="338328" lvl="0" indent="-338328" defTabSz="42062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3E231A"/>
                </a:solidFill>
              </a:rPr>
              <a:t>特点：</a:t>
            </a:r>
          </a:p>
          <a:p>
            <a:pPr marL="0" lvl="0" indent="0" defTabSz="420624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3E231A"/>
                </a:solidFill>
              </a:rPr>
              <a:t>                 </a:t>
            </a:r>
          </a:p>
          <a:p>
            <a:pPr marL="0" lvl="0" indent="0" defTabSz="420624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3E231A"/>
                </a:solidFill>
              </a:rPr>
              <a:t>                 </a:t>
            </a:r>
          </a:p>
          <a:p>
            <a:pPr marL="0" lvl="0" indent="0" defTabSz="420624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3E231A"/>
                </a:solidFill>
              </a:rPr>
              <a:t>                 </a:t>
            </a:r>
          </a:p>
          <a:p>
            <a:pPr marL="0" lvl="0" indent="0" defTabSz="420624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3E231A"/>
                </a:solidFill>
              </a:rPr>
              <a:t>                 </a:t>
            </a:r>
          </a:p>
          <a:p>
            <a:pPr marL="0" lvl="0" indent="0" defTabSz="420624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36">
                <a:solidFill>
                  <a:srgbClr val="3E231A"/>
                </a:solidFill>
              </a:rPr>
              <a:t>                   </a:t>
            </a:r>
          </a:p>
        </p:txBody>
      </p:sp>
      <p:sp>
        <p:nvSpPr>
          <p:cNvPr id="37" name="Shape 37"/>
          <p:cNvSpPr/>
          <p:nvPr/>
        </p:nvSpPr>
        <p:spPr>
          <a:xfrm>
            <a:off x="3771900" y="4826000"/>
            <a:ext cx="2075260" cy="1270000"/>
          </a:xfrm>
          <a:prstGeom prst="roundRect">
            <a:avLst>
              <a:gd name="adj" fmla="val 15000"/>
            </a:avLst>
          </a:prstGeom>
          <a:solidFill>
            <a:srgbClr val="6F8651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rPr>
              <a:t>可重复执行</a:t>
            </a:r>
          </a:p>
        </p:txBody>
      </p:sp>
      <p:sp>
        <p:nvSpPr>
          <p:cNvPr id="38" name="Shape 38"/>
          <p:cNvSpPr/>
          <p:nvPr/>
        </p:nvSpPr>
        <p:spPr>
          <a:xfrm>
            <a:off x="6388100" y="4826000"/>
            <a:ext cx="2075260" cy="1270000"/>
          </a:xfrm>
          <a:prstGeom prst="roundRect">
            <a:avLst>
              <a:gd name="adj" fmla="val 15000"/>
            </a:avLst>
          </a:prstGeom>
          <a:solidFill>
            <a:srgbClr val="6F8651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rPr>
              <a:t>执行速度快</a:t>
            </a:r>
          </a:p>
        </p:txBody>
      </p:sp>
      <p:sp>
        <p:nvSpPr>
          <p:cNvPr id="39" name="Shape 39"/>
          <p:cNvSpPr/>
          <p:nvPr/>
        </p:nvSpPr>
        <p:spPr>
          <a:xfrm>
            <a:off x="3771900" y="6477000"/>
            <a:ext cx="2075260" cy="1270000"/>
          </a:xfrm>
          <a:prstGeom prst="roundRect">
            <a:avLst>
              <a:gd name="adj" fmla="val 15000"/>
            </a:avLst>
          </a:prstGeom>
          <a:solidFill>
            <a:srgbClr val="6F8651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rPr>
              <a:t>独立无依赖</a:t>
            </a:r>
          </a:p>
        </p:txBody>
      </p:sp>
      <p:sp>
        <p:nvSpPr>
          <p:cNvPr id="40" name="Shape 40"/>
          <p:cNvSpPr/>
          <p:nvPr/>
        </p:nvSpPr>
        <p:spPr>
          <a:xfrm>
            <a:off x="6388100" y="6477000"/>
            <a:ext cx="2075260" cy="1270000"/>
          </a:xfrm>
          <a:prstGeom prst="roundRect">
            <a:avLst>
              <a:gd name="adj" fmla="val 15000"/>
            </a:avLst>
          </a:prstGeom>
          <a:solidFill>
            <a:srgbClr val="6F8651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rPr>
              <a:t>结果不改变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4294967295"/>
          </p:nvPr>
        </p:nvSpPr>
        <p:spPr>
          <a:xfrm>
            <a:off x="6383957" y="9296400"/>
            <a:ext cx="23016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3E231A"/>
                </a:solidFill>
              </a:rPr>
              <a:t>2</a:t>
            </a:fld>
            <a:endParaRPr>
              <a:solidFill>
                <a:srgbClr val="3E231A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build="p" bldLvl="5" animBg="1" advAuto="0"/>
      <p:bldP spid="37" grpId="2" animBg="1" advAuto="0"/>
      <p:bldP spid="38" grpId="3" animBg="1" advAuto="0"/>
      <p:bldP spid="39" grpId="4" animBg="1" advAuto="0"/>
      <p:bldP spid="40" grpId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为什么要写单元测试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4294967295"/>
          </p:nvPr>
        </p:nvSpPr>
        <p:spPr>
          <a:xfrm>
            <a:off x="6387473" y="9296400"/>
            <a:ext cx="223132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3E231A"/>
                </a:solidFill>
              </a:rPr>
              <a:t>3</a:t>
            </a:fld>
            <a:endParaRPr>
              <a:solidFill>
                <a:srgbClr val="3E231A"/>
              </a:solidFill>
            </a:endParaRPr>
          </a:p>
        </p:txBody>
      </p:sp>
      <p:grpSp>
        <p:nvGrpSpPr>
          <p:cNvPr id="47" name="Group 47"/>
          <p:cNvGrpSpPr/>
          <p:nvPr/>
        </p:nvGrpSpPr>
        <p:grpSpPr>
          <a:xfrm>
            <a:off x="1507066" y="3302000"/>
            <a:ext cx="4006322" cy="1216356"/>
            <a:chOff x="-25400" y="-25400"/>
            <a:chExt cx="4006320" cy="1216355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955521" cy="1165556"/>
            </a:xfrm>
            <a:prstGeom prst="roundRect">
              <a:avLst>
                <a:gd name="adj" fmla="val 1634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lnSpc>
                  <a:spcPct val="120000"/>
                </a:lnSpc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E231A"/>
                  </a:solidFill>
                </a:rPr>
                <a:t>使用我们更了解需求 </a:t>
              </a:r>
            </a:p>
          </p:txBody>
        </p:sp>
        <p:pic>
          <p:nvPicPr>
            <p:cNvPr id="45" name="Picture 44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5400" y="-25401"/>
              <a:ext cx="4006321" cy="1216357"/>
            </a:xfrm>
            <a:prstGeom prst="rect">
              <a:avLst/>
            </a:prstGeom>
            <a:effectLst/>
          </p:spPr>
        </p:pic>
      </p:grpSp>
      <p:grpSp>
        <p:nvGrpSpPr>
          <p:cNvPr id="50" name="Group 50"/>
          <p:cNvGrpSpPr/>
          <p:nvPr/>
        </p:nvGrpSpPr>
        <p:grpSpPr>
          <a:xfrm>
            <a:off x="7026188" y="6962444"/>
            <a:ext cx="3990421" cy="1216356"/>
            <a:chOff x="-25400" y="-25400"/>
            <a:chExt cx="3990420" cy="1216355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3939621" cy="1165556"/>
            </a:xfrm>
            <a:prstGeom prst="roundRect">
              <a:avLst>
                <a:gd name="adj" fmla="val 1634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E231A"/>
                  </a:solidFill>
                </a:rPr>
                <a:t>使我们更有信心</a:t>
              </a:r>
            </a:p>
          </p:txBody>
        </p:sp>
        <p:pic>
          <p:nvPicPr>
            <p:cNvPr id="48" name="Picture 47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5400" y="-25401"/>
              <a:ext cx="3990421" cy="1216357"/>
            </a:xfrm>
            <a:prstGeom prst="rect">
              <a:avLst/>
            </a:prstGeom>
            <a:effectLst/>
          </p:spPr>
        </p:pic>
      </p:grpSp>
      <p:grpSp>
        <p:nvGrpSpPr>
          <p:cNvPr id="53" name="Group 53"/>
          <p:cNvGrpSpPr/>
          <p:nvPr/>
        </p:nvGrpSpPr>
        <p:grpSpPr>
          <a:xfrm>
            <a:off x="1507066" y="5132222"/>
            <a:ext cx="4006322" cy="1216356"/>
            <a:chOff x="-25400" y="-25400"/>
            <a:chExt cx="4006320" cy="1216355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3955521" cy="1165556"/>
            </a:xfrm>
            <a:prstGeom prst="roundRect">
              <a:avLst>
                <a:gd name="adj" fmla="val 1634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ct val="120000"/>
                </a:lnSpc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E231A"/>
                  </a:solidFill>
                </a:rPr>
                <a:t>使重构更容易</a:t>
              </a:r>
            </a:p>
          </p:txBody>
        </p:sp>
        <p:pic>
          <p:nvPicPr>
            <p:cNvPr id="51" name="Picture 50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5400" y="-25401"/>
              <a:ext cx="4006321" cy="1216357"/>
            </a:xfrm>
            <a:prstGeom prst="rect">
              <a:avLst/>
            </a:prstGeom>
            <a:effectLst/>
          </p:spPr>
        </p:pic>
      </p:grpSp>
      <p:grpSp>
        <p:nvGrpSpPr>
          <p:cNvPr id="56" name="Group 56"/>
          <p:cNvGrpSpPr/>
          <p:nvPr/>
        </p:nvGrpSpPr>
        <p:grpSpPr>
          <a:xfrm>
            <a:off x="7018238" y="5132222"/>
            <a:ext cx="4006322" cy="1216356"/>
            <a:chOff x="-25400" y="-25400"/>
            <a:chExt cx="4006320" cy="1216355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3955521" cy="1165556"/>
            </a:xfrm>
            <a:prstGeom prst="roundRect">
              <a:avLst>
                <a:gd name="adj" fmla="val 1634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ct val="120000"/>
                </a:lnSpc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E231A"/>
                  </a:solidFill>
                </a:rPr>
                <a:t>更早了解程序的问题</a:t>
              </a:r>
            </a:p>
          </p:txBody>
        </p:sp>
        <p:pic>
          <p:nvPicPr>
            <p:cNvPr id="54" name="Picture 53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5400" y="-25401"/>
              <a:ext cx="4006321" cy="1216357"/>
            </a:xfrm>
            <a:prstGeom prst="rect">
              <a:avLst/>
            </a:prstGeom>
            <a:effectLst/>
          </p:spPr>
        </p:pic>
      </p:grpSp>
      <p:grpSp>
        <p:nvGrpSpPr>
          <p:cNvPr id="59" name="Group 59"/>
          <p:cNvGrpSpPr/>
          <p:nvPr/>
        </p:nvGrpSpPr>
        <p:grpSpPr>
          <a:xfrm>
            <a:off x="7018238" y="3302000"/>
            <a:ext cx="4006322" cy="1216356"/>
            <a:chOff x="-25400" y="-25400"/>
            <a:chExt cx="4006320" cy="1216355"/>
          </a:xfrm>
        </p:grpSpPr>
        <p:sp>
          <p:nvSpPr>
            <p:cNvPr id="58" name="Shape 58"/>
            <p:cNvSpPr/>
            <p:nvPr/>
          </p:nvSpPr>
          <p:spPr>
            <a:xfrm>
              <a:off x="0" y="0"/>
              <a:ext cx="3955521" cy="1165556"/>
            </a:xfrm>
            <a:prstGeom prst="roundRect">
              <a:avLst>
                <a:gd name="adj" fmla="val 1634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ct val="120000"/>
                </a:lnSpc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E231A"/>
                  </a:solidFill>
                </a:rPr>
                <a:t>快速验证</a:t>
              </a:r>
            </a:p>
          </p:txBody>
        </p:sp>
        <p:pic>
          <p:nvPicPr>
            <p:cNvPr id="57" name="Picture 56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5400" y="-25401"/>
              <a:ext cx="4006321" cy="1216357"/>
            </a:xfrm>
            <a:prstGeom prst="rect">
              <a:avLst/>
            </a:prstGeom>
            <a:effectLst/>
          </p:spPr>
        </p:pic>
      </p:grpSp>
      <p:grpSp>
        <p:nvGrpSpPr>
          <p:cNvPr id="62" name="Group 62"/>
          <p:cNvGrpSpPr/>
          <p:nvPr/>
        </p:nvGrpSpPr>
        <p:grpSpPr>
          <a:xfrm>
            <a:off x="1473200" y="6962444"/>
            <a:ext cx="3990421" cy="1320801"/>
            <a:chOff x="-25400" y="-25400"/>
            <a:chExt cx="3990420" cy="13208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3939621" cy="1270000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ct val="120000"/>
                </a:lnSpc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E231A"/>
                  </a:solidFill>
                </a:rPr>
                <a:t>目标明确</a:t>
              </a:r>
              <a:endParaRPr sz="1200"/>
            </a:p>
          </p:txBody>
        </p:sp>
        <p:pic>
          <p:nvPicPr>
            <p:cNvPr id="60" name="Picture 59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5400" y="-25401"/>
              <a:ext cx="3990421" cy="132080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animBg="1" advAuto="0"/>
      <p:bldP spid="50" grpId="6" animBg="1" advAuto="0"/>
      <p:bldP spid="53" grpId="3" animBg="1" advAuto="0"/>
      <p:bldP spid="56" grpId="4" animBg="1" advAuto="0"/>
      <p:bldP spid="59" grpId="2" animBg="1" advAuto="0"/>
      <p:bldP spid="62" grpId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需不需要写单元测试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4294967295"/>
          </p:nvPr>
        </p:nvSpPr>
        <p:spPr>
          <a:xfrm>
            <a:off x="1286933" y="2819400"/>
            <a:ext cx="5039718" cy="5842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4"/>
              </a:buBlip>
            </a:pP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4294967295"/>
          </p:nvPr>
        </p:nvSpPr>
        <p:spPr>
          <a:xfrm>
            <a:off x="6366656" y="9296400"/>
            <a:ext cx="264766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3E231A"/>
                </a:solidFill>
              </a:rPr>
              <a:t>4</a:t>
            </a:fld>
            <a:endParaRPr>
              <a:solidFill>
                <a:srgbClr val="3E231A"/>
              </a:solidFill>
            </a:endParaRPr>
          </a:p>
        </p:txBody>
      </p:sp>
      <p:sp>
        <p:nvSpPr>
          <p:cNvPr id="67" name="Shape 67"/>
          <p:cNvSpPr/>
          <p:nvPr/>
        </p:nvSpPr>
        <p:spPr>
          <a:xfrm>
            <a:off x="6552538" y="2819400"/>
            <a:ext cx="5166321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lnSpcReduction="10000"/>
          </a:bodyPr>
          <a:lstStyle/>
          <a:p>
            <a:pPr marL="408812" lvl="0" indent="-408812" algn="l" defTabSz="508254">
              <a:spcBef>
                <a:spcPts val="2600"/>
              </a:spcBef>
              <a:buSzPct val="25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3E231A"/>
                </a:solidFill>
              </a:rPr>
              <a:t>只要程序能运行就可以了，写单元测试浪费时间</a:t>
            </a:r>
          </a:p>
          <a:p>
            <a:pPr marL="408812" lvl="0" indent="-408812" algn="l" defTabSz="508254">
              <a:spcBef>
                <a:spcPts val="2600"/>
              </a:spcBef>
              <a:buSzPct val="25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3E231A"/>
                </a:solidFill>
              </a:rPr>
              <a:t>代码很简单不需要单元测试</a:t>
            </a:r>
          </a:p>
          <a:p>
            <a:pPr marL="408812" lvl="0" indent="-408812" algn="l" defTabSz="508254">
              <a:spcBef>
                <a:spcPts val="2600"/>
              </a:spcBef>
              <a:buSzPct val="25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3E231A"/>
                </a:solidFill>
              </a:rPr>
              <a:t>我保证不会有什么问题的</a:t>
            </a:r>
          </a:p>
          <a:p>
            <a:pPr marL="408812" lvl="0" indent="-408812" algn="l" defTabSz="508254">
              <a:spcBef>
                <a:spcPts val="2600"/>
              </a:spcBef>
              <a:buSzPct val="25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3E231A"/>
                </a:solidFill>
              </a:rPr>
              <a:t>测试人员测试一下就可以了</a:t>
            </a:r>
          </a:p>
          <a:p>
            <a:pPr marL="408812" lvl="0" indent="-408812" algn="l" defTabSz="508254">
              <a:spcBef>
                <a:spcPts val="2600"/>
              </a:spcBef>
              <a:buSzPct val="25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3E231A"/>
                </a:solidFill>
              </a:rPr>
              <a:t>这次没有时间写了，下次补上吧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6699566" y="3553720"/>
            <a:ext cx="4872580" cy="4373360"/>
            <a:chOff x="-269092" y="-269407"/>
            <a:chExt cx="4872578" cy="4373359"/>
          </a:xfrm>
        </p:grpSpPr>
        <p:pic>
          <p:nvPicPr>
            <p:cNvPr id="68" name="Picture 67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8733773">
              <a:off x="-996599" y="1726772"/>
              <a:ext cx="5297778" cy="381001"/>
            </a:xfrm>
            <a:prstGeom prst="rect">
              <a:avLst/>
            </a:prstGeom>
            <a:effectLst/>
          </p:spPr>
        </p:pic>
        <p:pic>
          <p:nvPicPr>
            <p:cNvPr id="70" name="Picture 69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700000">
              <a:off x="-485127" y="1726772"/>
              <a:ext cx="5803866" cy="381001"/>
            </a:xfrm>
            <a:prstGeom prst="rect">
              <a:avLst/>
            </a:prstGeom>
            <a:effectLst/>
          </p:spPr>
        </p:pic>
      </p:grpSp>
      <p:pic>
        <p:nvPicPr>
          <p:cNvPr id="73" name="1403252421395.gif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1158411" y="2912690"/>
            <a:ext cx="5166322" cy="298336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8" fill="hold" display="0">
                  <p:stCondLst>
                    <p:cond delay="indefinite"/>
                  </p:stCondLst>
                </p:cTn>
                <p:tgtEl>
                  <p:spTgt spid="73"/>
                </p:tgtEl>
              </p:cMediaNode>
            </p:video>
          </p:childTnLst>
        </p:cTn>
      </p:par>
    </p:tnLst>
    <p:bldLst>
      <p:bldP spid="67" grpId="2" animBg="1" advAuto="0"/>
      <p:bldP spid="72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测试分类</a:t>
            </a:r>
          </a:p>
        </p:txBody>
      </p:sp>
      <p:sp>
        <p:nvSpPr>
          <p:cNvPr id="76" name="Shape 76"/>
          <p:cNvSpPr/>
          <p:nvPr/>
        </p:nvSpPr>
        <p:spPr>
          <a:xfrm>
            <a:off x="3963536" y="5880045"/>
            <a:ext cx="1270001" cy="92935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rPr>
              <a:t>A</a:t>
            </a:r>
          </a:p>
        </p:txBody>
      </p:sp>
      <p:sp>
        <p:nvSpPr>
          <p:cNvPr id="77" name="Shape 77"/>
          <p:cNvSpPr/>
          <p:nvPr/>
        </p:nvSpPr>
        <p:spPr>
          <a:xfrm>
            <a:off x="5506521" y="5880045"/>
            <a:ext cx="1270001" cy="92935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rPr>
              <a:t>B</a:t>
            </a:r>
          </a:p>
        </p:txBody>
      </p:sp>
      <p:sp>
        <p:nvSpPr>
          <p:cNvPr id="78" name="Shape 78"/>
          <p:cNvSpPr/>
          <p:nvPr/>
        </p:nvSpPr>
        <p:spPr>
          <a:xfrm>
            <a:off x="7125706" y="5880045"/>
            <a:ext cx="1270001" cy="92935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rPr>
              <a:t>C</a:t>
            </a:r>
          </a:p>
        </p:txBody>
      </p:sp>
      <p:sp>
        <p:nvSpPr>
          <p:cNvPr id="79" name="Shape 79"/>
          <p:cNvSpPr/>
          <p:nvPr/>
        </p:nvSpPr>
        <p:spPr>
          <a:xfrm>
            <a:off x="4835375" y="4497510"/>
            <a:ext cx="1270001" cy="9293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80" name="Shape 80"/>
          <p:cNvSpPr/>
          <p:nvPr/>
        </p:nvSpPr>
        <p:spPr>
          <a:xfrm>
            <a:off x="6558666" y="4497510"/>
            <a:ext cx="1270001" cy="9293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rPr>
              <a:t>E</a:t>
            </a:r>
          </a:p>
        </p:txBody>
      </p:sp>
      <p:sp>
        <p:nvSpPr>
          <p:cNvPr id="81" name="Shape 81"/>
          <p:cNvSpPr/>
          <p:nvPr/>
        </p:nvSpPr>
        <p:spPr>
          <a:xfrm flipH="1">
            <a:off x="4654139" y="5405611"/>
            <a:ext cx="509155" cy="509156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lnSpc>
                <a:spcPct val="120000"/>
              </a:lnSpc>
              <a:defRPr sz="3000"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5747831" y="5472150"/>
            <a:ext cx="376078" cy="376078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lnSpc>
                <a:spcPct val="120000"/>
              </a:lnSpc>
              <a:defRPr sz="3000"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542490" y="2906094"/>
            <a:ext cx="3198062" cy="65810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rPr>
              <a:t>客户端</a:t>
            </a:r>
          </a:p>
        </p:txBody>
      </p:sp>
      <p:sp>
        <p:nvSpPr>
          <p:cNvPr id="84" name="Shape 84"/>
          <p:cNvSpPr/>
          <p:nvPr/>
        </p:nvSpPr>
        <p:spPr>
          <a:xfrm>
            <a:off x="5470375" y="3566179"/>
            <a:ext cx="1" cy="399811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lnSpc>
                <a:spcPct val="120000"/>
              </a:lnSpc>
              <a:defRPr sz="3000"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506521" y="7753866"/>
            <a:ext cx="1270001" cy="820841"/>
          </a:xfrm>
          <a:prstGeom prst="roundRect">
            <a:avLst>
              <a:gd name="adj" fmla="val 23208"/>
            </a:avLst>
          </a:prstGeom>
          <a:solidFill>
            <a:srgbClr val="D3B64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rPr>
              <a:t>DB</a:t>
            </a:r>
          </a:p>
        </p:txBody>
      </p:sp>
      <p:sp>
        <p:nvSpPr>
          <p:cNvPr id="86" name="Shape 86"/>
          <p:cNvSpPr/>
          <p:nvPr/>
        </p:nvSpPr>
        <p:spPr>
          <a:xfrm>
            <a:off x="4915452" y="6816955"/>
            <a:ext cx="1001506" cy="1001506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lnSpc>
                <a:spcPct val="120000"/>
              </a:lnSpc>
              <a:defRPr sz="3000"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165770" y="6841215"/>
            <a:ext cx="1" cy="939516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lnSpc>
                <a:spcPct val="120000"/>
              </a:lnSpc>
              <a:defRPr sz="3000"/>
            </a:pPr>
            <a:endParaRPr/>
          </a:p>
        </p:txBody>
      </p:sp>
      <p:sp>
        <p:nvSpPr>
          <p:cNvPr id="88" name="Shape 88"/>
          <p:cNvSpPr/>
          <p:nvPr/>
        </p:nvSpPr>
        <p:spPr>
          <a:xfrm flipH="1">
            <a:off x="6414582" y="6937745"/>
            <a:ext cx="1134718" cy="805937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lnSpc>
                <a:spcPct val="120000"/>
              </a:lnSpc>
              <a:defRPr sz="3000"/>
            </a:pPr>
            <a:endParaRPr/>
          </a:p>
        </p:txBody>
      </p:sp>
      <p:pic>
        <p:nvPicPr>
          <p:cNvPr id="89" name="Picture 88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4738" y="5646221"/>
            <a:ext cx="1507597" cy="1320801"/>
          </a:xfrm>
          <a:prstGeom prst="rect">
            <a:avLst/>
          </a:prstGeom>
        </p:spPr>
      </p:pic>
      <p:pic>
        <p:nvPicPr>
          <p:cNvPr id="91" name="Picture 90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74533" y="4331390"/>
            <a:ext cx="3319127" cy="2756886"/>
          </a:xfrm>
          <a:prstGeom prst="rect">
            <a:avLst/>
          </a:prstGeom>
        </p:spPr>
      </p:pic>
      <p:grpSp>
        <p:nvGrpSpPr>
          <p:cNvPr id="96" name="Group 96"/>
          <p:cNvGrpSpPr/>
          <p:nvPr/>
        </p:nvGrpSpPr>
        <p:grpSpPr>
          <a:xfrm>
            <a:off x="1778548" y="6074059"/>
            <a:ext cx="2264117" cy="541326"/>
            <a:chOff x="0" y="0"/>
            <a:chExt cx="2264116" cy="541325"/>
          </a:xfrm>
        </p:grpSpPr>
        <p:sp>
          <p:nvSpPr>
            <p:cNvPr id="93" name="Shape 93"/>
            <p:cNvSpPr/>
            <p:nvPr/>
          </p:nvSpPr>
          <p:spPr>
            <a:xfrm>
              <a:off x="-1" y="-1"/>
              <a:ext cx="1536701" cy="541327"/>
            </a:xfrm>
            <a:prstGeom prst="rect">
              <a:avLst/>
            </a:prstGeom>
            <a:solidFill>
              <a:srgbClr val="7E976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3E231A"/>
                  </a:solidFill>
                </a:rPr>
                <a:t>单元测试针对</a:t>
              </a:r>
            </a:p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3E231A"/>
                  </a:solidFill>
                </a:rPr>
                <a:t>一个独立的模块</a:t>
              </a:r>
            </a:p>
          </p:txBody>
        </p:sp>
        <p:pic>
          <p:nvPicPr>
            <p:cNvPr id="94" name="Picture 93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90371" y="167626"/>
              <a:ext cx="773746" cy="246565"/>
            </a:xfrm>
            <a:prstGeom prst="rect">
              <a:avLst/>
            </a:prstGeom>
            <a:effectLst/>
          </p:spPr>
        </p:pic>
      </p:grpSp>
      <p:grpSp>
        <p:nvGrpSpPr>
          <p:cNvPr id="100" name="Group 100"/>
          <p:cNvGrpSpPr/>
          <p:nvPr/>
        </p:nvGrpSpPr>
        <p:grpSpPr>
          <a:xfrm>
            <a:off x="1755479" y="4484827"/>
            <a:ext cx="2039915" cy="783946"/>
            <a:chOff x="0" y="0"/>
            <a:chExt cx="2039914" cy="783945"/>
          </a:xfrm>
        </p:grpSpPr>
        <p:sp>
          <p:nvSpPr>
            <p:cNvPr id="97" name="Shape 97"/>
            <p:cNvSpPr/>
            <p:nvPr/>
          </p:nvSpPr>
          <p:spPr>
            <a:xfrm>
              <a:off x="0" y="0"/>
              <a:ext cx="1582837" cy="783946"/>
            </a:xfrm>
            <a:prstGeom prst="rect">
              <a:avLst/>
            </a:prstGeom>
            <a:solidFill>
              <a:srgbClr val="7E976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3E231A"/>
                  </a:solidFill>
                </a:rPr>
                <a:t>集成测试针对多</a:t>
              </a:r>
            </a:p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3E231A"/>
                  </a:solidFill>
                </a:rPr>
                <a:t>个模块组合结果</a:t>
              </a:r>
            </a:p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3E231A"/>
                  </a:solidFill>
                </a:rPr>
                <a:t>验证</a:t>
              </a:r>
            </a:p>
          </p:txBody>
        </p:sp>
        <p:pic>
          <p:nvPicPr>
            <p:cNvPr id="98" name="Picture 97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13439" y="268691"/>
              <a:ext cx="526476" cy="246564"/>
            </a:xfrm>
            <a:prstGeom prst="rect">
              <a:avLst/>
            </a:prstGeom>
            <a:effectLst/>
          </p:spPr>
        </p:pic>
      </p:grpSp>
      <p:pic>
        <p:nvPicPr>
          <p:cNvPr id="101" name="Picture 100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20533" y="3967968"/>
            <a:ext cx="5667174" cy="3370972"/>
          </a:xfrm>
          <a:prstGeom prst="rect">
            <a:avLst/>
          </a:prstGeom>
        </p:spPr>
      </p:pic>
      <p:grpSp>
        <p:nvGrpSpPr>
          <p:cNvPr id="105" name="Group 105"/>
          <p:cNvGrpSpPr/>
          <p:nvPr/>
        </p:nvGrpSpPr>
        <p:grpSpPr>
          <a:xfrm>
            <a:off x="5467432" y="3085795"/>
            <a:ext cx="4544950" cy="909943"/>
            <a:chOff x="0" y="0"/>
            <a:chExt cx="4544948" cy="909942"/>
          </a:xfrm>
        </p:grpSpPr>
        <p:sp>
          <p:nvSpPr>
            <p:cNvPr id="103" name="Shape 103"/>
            <p:cNvSpPr/>
            <p:nvPr/>
          </p:nvSpPr>
          <p:spPr>
            <a:xfrm>
              <a:off x="3414648" y="-1"/>
              <a:ext cx="1130301" cy="298706"/>
            </a:xfrm>
            <a:prstGeom prst="rect">
              <a:avLst/>
            </a:prstGeom>
            <a:solidFill>
              <a:srgbClr val="7E976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120000"/>
                </a:lnSpc>
                <a:defRPr sz="1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3E231A"/>
                  </a:solidFill>
                </a:rPr>
                <a:t>端到端测试</a:t>
              </a: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-1" y="247722"/>
              <a:ext cx="3315316" cy="662221"/>
            </a:xfrm>
            <a:prstGeom prst="line">
              <a:avLst/>
            </a:prstGeom>
            <a:noFill/>
            <a:ln w="38100" cap="flat">
              <a:solidFill>
                <a:srgbClr val="3E231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000"/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1" animBg="1" advAuto="0"/>
      <p:bldP spid="91" grpId="3" animBg="1" advAuto="0"/>
      <p:bldP spid="96" grpId="2" animBg="1" advAuto="0"/>
      <p:bldP spid="100" grpId="4" animBg="1" advAuto="0"/>
      <p:bldP spid="105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测试的分类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2920523" y="3087877"/>
            <a:ext cx="4281583" cy="3589942"/>
            <a:chOff x="0" y="0"/>
            <a:chExt cx="4281581" cy="3589941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4281582" cy="358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4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rgbClr val="6F8651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762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flipV="1">
              <a:off x="809192" y="2424991"/>
              <a:ext cx="2579871" cy="1"/>
            </a:xfrm>
            <a:prstGeom prst="line">
              <a:avLst/>
            </a:prstGeom>
            <a:noFill/>
            <a:ln w="38100" cap="flat">
              <a:solidFill>
                <a:srgbClr val="7D613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000"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V="1">
              <a:off x="1353918" y="1397419"/>
              <a:ext cx="1573567" cy="1"/>
            </a:xfrm>
            <a:prstGeom prst="line">
              <a:avLst/>
            </a:prstGeom>
            <a:noFill/>
            <a:ln w="38100" cap="flat">
              <a:solidFill>
                <a:srgbClr val="7D613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000"/>
              </a:pPr>
              <a:endParaRPr/>
            </a:p>
          </p:txBody>
        </p:sp>
      </p:grpSp>
      <p:sp>
        <p:nvSpPr>
          <p:cNvPr id="112" name="Shape 112"/>
          <p:cNvSpPr/>
          <p:nvPr/>
        </p:nvSpPr>
        <p:spPr>
          <a:xfrm>
            <a:off x="4089674" y="5918447"/>
            <a:ext cx="19431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单元测试</a:t>
            </a:r>
          </a:p>
        </p:txBody>
      </p:sp>
      <p:sp>
        <p:nvSpPr>
          <p:cNvPr id="113" name="Shape 113"/>
          <p:cNvSpPr/>
          <p:nvPr/>
        </p:nvSpPr>
        <p:spPr>
          <a:xfrm>
            <a:off x="4242074" y="4757147"/>
            <a:ext cx="1638301" cy="483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集成测试</a:t>
            </a:r>
          </a:p>
        </p:txBody>
      </p:sp>
      <p:sp>
        <p:nvSpPr>
          <p:cNvPr id="114" name="Shape 114"/>
          <p:cNvSpPr/>
          <p:nvPr/>
        </p:nvSpPr>
        <p:spPr>
          <a:xfrm>
            <a:off x="4508798" y="3757956"/>
            <a:ext cx="1097906" cy="727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端到端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231A"/>
                </a:solidFill>
              </a:rPr>
              <a:t>测试</a:t>
            </a:r>
          </a:p>
        </p:txBody>
      </p:sp>
      <p:sp>
        <p:nvSpPr>
          <p:cNvPr id="115" name="Shape 115"/>
          <p:cNvSpPr/>
          <p:nvPr/>
        </p:nvSpPr>
        <p:spPr>
          <a:xfrm rot="16200000">
            <a:off x="6745590" y="4716986"/>
            <a:ext cx="3641325" cy="319628"/>
          </a:xfrm>
          <a:prstGeom prst="rightArrow">
            <a:avLst>
              <a:gd name="adj1" fmla="val 32000"/>
              <a:gd name="adj2" fmla="val 254296"/>
            </a:avLst>
          </a:prstGeom>
          <a:solidFill>
            <a:srgbClr val="D3B6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951748" y="6190073"/>
            <a:ext cx="5715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快</a:t>
            </a:r>
          </a:p>
        </p:txBody>
      </p:sp>
      <p:sp>
        <p:nvSpPr>
          <p:cNvPr id="117" name="Shape 117"/>
          <p:cNvSpPr/>
          <p:nvPr/>
        </p:nvSpPr>
        <p:spPr>
          <a:xfrm>
            <a:off x="7951748" y="3107141"/>
            <a:ext cx="5715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慢</a:t>
            </a:r>
          </a:p>
        </p:txBody>
      </p:sp>
      <p:sp>
        <p:nvSpPr>
          <p:cNvPr id="118" name="Shape 118"/>
          <p:cNvSpPr/>
          <p:nvPr/>
        </p:nvSpPr>
        <p:spPr>
          <a:xfrm rot="16200000">
            <a:off x="7799348" y="4877778"/>
            <a:ext cx="876301" cy="483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速度</a:t>
            </a:r>
          </a:p>
        </p:txBody>
      </p:sp>
      <p:sp>
        <p:nvSpPr>
          <p:cNvPr id="119" name="Shape 119"/>
          <p:cNvSpPr/>
          <p:nvPr/>
        </p:nvSpPr>
        <p:spPr>
          <a:xfrm rot="16200000">
            <a:off x="8533633" y="4877778"/>
            <a:ext cx="876301" cy="483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维护</a:t>
            </a:r>
          </a:p>
        </p:txBody>
      </p:sp>
      <p:sp>
        <p:nvSpPr>
          <p:cNvPr id="120" name="Shape 120"/>
          <p:cNvSpPr/>
          <p:nvPr/>
        </p:nvSpPr>
        <p:spPr>
          <a:xfrm>
            <a:off x="8686033" y="6190073"/>
            <a:ext cx="5715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易</a:t>
            </a:r>
          </a:p>
        </p:txBody>
      </p:sp>
      <p:sp>
        <p:nvSpPr>
          <p:cNvPr id="121" name="Shape 121"/>
          <p:cNvSpPr/>
          <p:nvPr/>
        </p:nvSpPr>
        <p:spPr>
          <a:xfrm>
            <a:off x="8686033" y="3107141"/>
            <a:ext cx="5715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1" animBg="1" advAuto="0"/>
      <p:bldP spid="112" grpId="2" animBg="1" advAuto="0"/>
      <p:bldP spid="113" grpId="3" animBg="1" advAuto="0"/>
      <p:bldP spid="114" grpId="4" animBg="1" advAuto="0"/>
      <p:bldP spid="115" grpId="5" animBg="1" advAuto="0"/>
      <p:bldP spid="116" grpId="7" animBg="1" advAuto="0"/>
      <p:bldP spid="117" grpId="8" animBg="1" advAuto="0"/>
      <p:bldP spid="118" grpId="6" animBg="1" advAuto="0"/>
      <p:bldP spid="119" grpId="9" animBg="1" advAuto="0"/>
      <p:bldP spid="120" grpId="10" animBg="1" advAuto="0"/>
      <p:bldP spid="121" grpId="1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Junit介绍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基本用法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1270000" y="2705100"/>
            <a:ext cx="10464800" cy="6518672"/>
          </a:xfrm>
          <a:prstGeom prst="rect">
            <a:avLst/>
          </a:prstGeom>
        </p:spPr>
        <p:txBody>
          <a:bodyPr/>
          <a:lstStyle/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import org.junit.*;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import static org.junit.Assert.fail;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public class </a:t>
            </a:r>
            <a:r>
              <a:rPr sz="15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rPr>
              <a:t>ClassName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Test {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@</a:t>
            </a:r>
            <a:r>
              <a:rPr sz="150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rPr>
              <a:t>BeforeClass    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//公开表态无返回值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public static void beforeClass() throws Exception{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//每次测试类执行前执行一次，主要用来初使化公共资源等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@</a:t>
            </a:r>
            <a:r>
              <a:rPr sz="150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rPr>
              <a:t>AfterClass     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//公开表态无返回值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public static void afterClass() throws Exception{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//每次测试类执行完成后执行一次，主要用来释放资源或清理工作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@</a:t>
            </a:r>
            <a:r>
              <a:rPr sz="150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rPr>
              <a:t>Before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public void setup() throws Exception {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//每个测试案例执行前都会执行一次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@</a:t>
            </a:r>
            <a:r>
              <a:rPr sz="150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rPr>
              <a:t>After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public void teardown() throws Exception {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//每个测试案例执行完成后都会执行一次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@</a:t>
            </a:r>
            <a:r>
              <a:rPr sz="15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public void test</a:t>
            </a:r>
            <a:r>
              <a:rPr sz="15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rPr>
              <a:t>MethodName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_give_…_when_…_then_…() {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fail("失败");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Junit介绍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常用注解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1270000" y="2705100"/>
            <a:ext cx="10464800" cy="6582437"/>
          </a:xfrm>
          <a:prstGeom prst="rect">
            <a:avLst/>
          </a:prstGeom>
        </p:spPr>
        <p:txBody>
          <a:bodyPr/>
          <a:lstStyle/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Songti SC Bold"/>
                <a:ea typeface="Songti SC Bold"/>
                <a:cs typeface="Songti SC Bold"/>
                <a:sym typeface="Songti SC Bold"/>
              </a:rPr>
              <a:t>@</a:t>
            </a:r>
            <a:r>
              <a:rPr sz="1600" b="1">
                <a:latin typeface="Courier New"/>
                <a:ea typeface="Courier New"/>
                <a:cs typeface="Courier New"/>
                <a:sym typeface="Courier New"/>
              </a:rPr>
              <a:t>Ignore</a:t>
            </a:r>
            <a:r>
              <a:rPr sz="1300">
                <a:solidFill>
                  <a:srgbClr val="32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323333"/>
                </a:solidFill>
                <a:latin typeface="Verdana"/>
                <a:ea typeface="Verdana"/>
                <a:cs typeface="Verdana"/>
                <a:sym typeface="Verdana"/>
              </a:rPr>
              <a:t>	该注解标记的测试方法在测试中会被忽略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23333"/>
                </a:solidFill>
                <a:latin typeface="Songti SC Bold"/>
                <a:ea typeface="Songti SC Bold"/>
                <a:cs typeface="Songti SC Bold"/>
                <a:sym typeface="Songti SC Bold"/>
              </a:rPr>
              <a:t>@</a:t>
            </a:r>
            <a:r>
              <a:rPr sz="1600" b="1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sz="1300">
              <a:solidFill>
                <a:srgbClr val="32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32333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@Test(expected=xxxException.</a:t>
            </a:r>
            <a:r>
              <a:rPr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)   断言该方法会抛出异常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	@Test(timeout=</a:t>
            </a:r>
            <a:r>
              <a:rPr sz="15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)                  执行时间超过设置的值该案例会失败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Songti SC Bold"/>
                <a:ea typeface="Songti SC Bold"/>
                <a:cs typeface="Songti SC Bold"/>
                <a:sym typeface="Songti SC Bold"/>
              </a:rPr>
              <a:t>@</a:t>
            </a:r>
            <a:r>
              <a:rPr sz="1600" b="1">
                <a:latin typeface="Courier New"/>
                <a:ea typeface="Courier New"/>
                <a:cs typeface="Courier New"/>
                <a:sym typeface="Courier New"/>
              </a:rPr>
              <a:t>RunWith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	@RunWith(Suite.class)                 测试集运行器配合使用测试集功能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Songti SC Regular"/>
                <a:ea typeface="Songti SC Regular"/>
                <a:cs typeface="Songti SC Regular"/>
                <a:sym typeface="Songti SC Regular"/>
              </a:rPr>
              <a:t>	</a:t>
            </a:r>
            <a:r>
              <a:rPr sz="1300">
                <a:latin typeface="Courier New"/>
                <a:ea typeface="Courier New"/>
                <a:cs typeface="Courier New"/>
                <a:sym typeface="Courier New"/>
              </a:rPr>
              <a:t>@RunWith(JUnit4.class)                默认运行器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300">
                <a:latin typeface="Courier New"/>
                <a:ea typeface="Courier New"/>
                <a:cs typeface="Courier New"/>
                <a:sym typeface="Courier New"/>
              </a:rPr>
              <a:t>	@RunWith(Parameterized.class)         参数化运行器</a:t>
            </a:r>
            <a:endParaRPr sz="1600"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		@RunWith(Suite.class)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		@Suite.SuiteClasses({ CalculatorTest.class,SquareTest.class})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600" b="1">
                <a:latin typeface="Courier New"/>
                <a:ea typeface="Courier New"/>
                <a:cs typeface="Courier New"/>
                <a:sym typeface="Courier New"/>
              </a:rPr>
              <a:t>@Rule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public class ExpectedExceptionsTest {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@Rule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public ExpectedException thrown = ExpectedException.none();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@Test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public void verifiesTypeAndMessage() {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    thrown.expect(RuntimeException.class);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    thrown.expectMessage("Runtime exception occurred");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    throw new RuntimeException("Runtime exception occurred");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457200" lvl="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Junit介绍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参数化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778933" y="1037067"/>
            <a:ext cx="11446935" cy="8222788"/>
          </a:xfrm>
          <a:prstGeom prst="rect">
            <a:avLst/>
          </a:prstGeom>
        </p:spPr>
        <p:txBody>
          <a:bodyPr/>
          <a:lstStyle/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 b="1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@RunWith(Parameterized.class)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PrimeFactorTest {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PrimeFactor primeFactor;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input;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List&lt;Integer&gt; expected;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	//构造函数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PrimeFactorTest(int input, List&lt;Integer&gt; expected) {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		this.input = input;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		this.expected = expected;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sz="1595" b="1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Parameterized.Parameters</a:t>
            </a:r>
            <a:endParaRPr sz="1595">
              <a:solidFill>
                <a:srgbClr val="3E231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Collection init() {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Arrays.asList(new Object[][]{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{18, Arrays.asList(2, 3, 3)}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sz="1595" b="1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sz="1595">
              <a:solidFill>
                <a:srgbClr val="3E231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testFactor_when_input_18_then_must_return_2_3_3() {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Assert.assertEquals(expected, primeFactor.factor(input));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lvl="0" indent="0" defTabSz="245363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95">
                <a:solidFill>
                  <a:srgbClr val="3E231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380</Words>
  <Application>Microsoft Macintosh PowerPoint</Application>
  <PresentationFormat>Custom</PresentationFormat>
  <Paragraphs>227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Avenir Book</vt:lpstr>
      <vt:lpstr>Courier New</vt:lpstr>
      <vt:lpstr>Monaco</vt:lpstr>
      <vt:lpstr>Papyrus</vt:lpstr>
      <vt:lpstr>Songti SC Bold</vt:lpstr>
      <vt:lpstr>Songti SC Regular</vt:lpstr>
      <vt:lpstr>Verdana</vt:lpstr>
      <vt:lpstr>Arial</vt:lpstr>
      <vt:lpstr>Parchment</vt:lpstr>
      <vt:lpstr>单元测试入门</vt:lpstr>
      <vt:lpstr>什么是单元测试</vt:lpstr>
      <vt:lpstr>为什么要写单元测试</vt:lpstr>
      <vt:lpstr>需不需要写单元测试</vt:lpstr>
      <vt:lpstr>测试分类</vt:lpstr>
      <vt:lpstr>测试的分类</vt:lpstr>
      <vt:lpstr>Junit介绍 基本用法</vt:lpstr>
      <vt:lpstr>Junit介绍 常用注解</vt:lpstr>
      <vt:lpstr>Junit介绍 参数化</vt:lpstr>
      <vt:lpstr>Junit介绍 断言</vt:lpstr>
      <vt:lpstr>Junit介绍 建议</vt:lpstr>
      <vt:lpstr>Mock介绍</vt:lpstr>
      <vt:lpstr>Mock工具的原理</vt:lpstr>
      <vt:lpstr>Mockito使用介绍</vt:lpstr>
      <vt:lpstr>Mockito常用方法</vt:lpstr>
      <vt:lpstr>前端单元测试 基本架构</vt:lpstr>
      <vt:lpstr>备注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单元测试入门</dc:title>
  <cp:lastModifiedBy>zhoutaoo@foxmail.com</cp:lastModifiedBy>
  <cp:revision>7</cp:revision>
  <dcterms:modified xsi:type="dcterms:W3CDTF">2017-09-13T05:54:51Z</dcterms:modified>
</cp:coreProperties>
</file>