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58" r:id="rId3"/>
    <p:sldId id="338" r:id="rId4"/>
    <p:sldId id="356" r:id="rId5"/>
    <p:sldId id="355" r:id="rId6"/>
    <p:sldId id="354" r:id="rId7"/>
    <p:sldId id="365" r:id="rId8"/>
    <p:sldId id="348" r:id="rId9"/>
    <p:sldId id="363" r:id="rId10"/>
    <p:sldId id="360" r:id="rId11"/>
    <p:sldId id="351" r:id="rId12"/>
    <p:sldId id="364" r:id="rId13"/>
    <p:sldId id="361" r:id="rId14"/>
    <p:sldId id="36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D86ED61-5106-4E1E-A15E-48423C313C6D}">
          <p14:sldIdLst>
            <p14:sldId id="256"/>
            <p14:sldId id="358"/>
            <p14:sldId id="338"/>
            <p14:sldId id="356"/>
            <p14:sldId id="355"/>
            <p14:sldId id="354"/>
            <p14:sldId id="365"/>
            <p14:sldId id="348"/>
            <p14:sldId id="363"/>
            <p14:sldId id="360"/>
            <p14:sldId id="351"/>
            <p14:sldId id="364"/>
            <p14:sldId id="361"/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BABD"/>
    <a:srgbClr val="22B9BC"/>
    <a:srgbClr val="958749"/>
    <a:srgbClr val="536F9F"/>
    <a:srgbClr val="404040"/>
    <a:srgbClr val="E6E6E6"/>
    <a:srgbClr val="0070C0"/>
    <a:srgbClr val="65A8F1"/>
    <a:srgbClr val="7DB5F3"/>
    <a:srgbClr val="76B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D91026-8C29-4D85-924E-18D62795D38C}" v="104" dt="2018-12-20T12:47:15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90896" autoAdjust="0"/>
  </p:normalViewPr>
  <p:slideViewPr>
    <p:cSldViewPr>
      <p:cViewPr varScale="1">
        <p:scale>
          <a:sx n="103" d="100"/>
          <a:sy n="103" d="100"/>
        </p:scale>
        <p:origin x="1770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41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훈석 송" userId="cbed0246ebe74a05" providerId="LiveId" clId="{F9D91026-8C29-4D85-924E-18D62795D38C}"/>
    <pc:docChg chg="undo modSld sldOrd modMainMaster">
      <pc:chgData name="훈석 송" userId="cbed0246ebe74a05" providerId="LiveId" clId="{F9D91026-8C29-4D85-924E-18D62795D38C}" dt="2018-12-20T12:48:12.890" v="149" actId="1076"/>
      <pc:docMkLst>
        <pc:docMk/>
      </pc:docMkLst>
      <pc:sldChg chg="modSp">
        <pc:chgData name="훈석 송" userId="cbed0246ebe74a05" providerId="LiveId" clId="{F9D91026-8C29-4D85-924E-18D62795D38C}" dt="2018-12-20T12:36:33.242" v="84" actId="20577"/>
        <pc:sldMkLst>
          <pc:docMk/>
          <pc:sldMk cId="1912692262" sldId="338"/>
        </pc:sldMkLst>
        <pc:spChg chg="mod">
          <ac:chgData name="훈석 송" userId="cbed0246ebe74a05" providerId="LiveId" clId="{F9D91026-8C29-4D85-924E-18D62795D38C}" dt="2018-12-20T12:36:33.242" v="84" actId="20577"/>
          <ac:spMkLst>
            <pc:docMk/>
            <pc:sldMk cId="1912692262" sldId="338"/>
            <ac:spMk id="3" creationId="{34E17B0F-4E7D-4B0A-B5D5-BDB5F2809231}"/>
          </ac:spMkLst>
        </pc:spChg>
      </pc:sldChg>
      <pc:sldChg chg="modSp">
        <pc:chgData name="훈석 송" userId="cbed0246ebe74a05" providerId="LiveId" clId="{F9D91026-8C29-4D85-924E-18D62795D38C}" dt="2018-12-19T14:41:17.570" v="19" actId="20577"/>
        <pc:sldMkLst>
          <pc:docMk/>
          <pc:sldMk cId="125048533" sldId="354"/>
        </pc:sldMkLst>
        <pc:spChg chg="mod">
          <ac:chgData name="훈석 송" userId="cbed0246ebe74a05" providerId="LiveId" clId="{F9D91026-8C29-4D85-924E-18D62795D38C}" dt="2018-12-19T14:41:17.570" v="19" actId="20577"/>
          <ac:spMkLst>
            <pc:docMk/>
            <pc:sldMk cId="125048533" sldId="354"/>
            <ac:spMk id="63" creationId="{69362FE1-5A03-495E-A0C9-D1852CCE6BC1}"/>
          </ac:spMkLst>
        </pc:spChg>
      </pc:sldChg>
      <pc:sldChg chg="modSp">
        <pc:chgData name="훈석 송" userId="cbed0246ebe74a05" providerId="LiveId" clId="{F9D91026-8C29-4D85-924E-18D62795D38C}" dt="2018-12-20T12:37:11.544" v="119" actId="20577"/>
        <pc:sldMkLst>
          <pc:docMk/>
          <pc:sldMk cId="2481812838" sldId="358"/>
        </pc:sldMkLst>
        <pc:spChg chg="mod">
          <ac:chgData name="훈석 송" userId="cbed0246ebe74a05" providerId="LiveId" clId="{F9D91026-8C29-4D85-924E-18D62795D38C}" dt="2018-12-20T12:36:23.941" v="81" actId="20577"/>
          <ac:spMkLst>
            <pc:docMk/>
            <pc:sldMk cId="2481812838" sldId="358"/>
            <ac:spMk id="20" creationId="{D650F69A-6E9A-40FD-9FF1-0A38D6EC8E4B}"/>
          </ac:spMkLst>
        </pc:spChg>
        <pc:spChg chg="mod">
          <ac:chgData name="훈석 송" userId="cbed0246ebe74a05" providerId="LiveId" clId="{F9D91026-8C29-4D85-924E-18D62795D38C}" dt="2018-12-20T12:31:50.709" v="78" actId="14100"/>
          <ac:spMkLst>
            <pc:docMk/>
            <pc:sldMk cId="2481812838" sldId="358"/>
            <ac:spMk id="27" creationId="{B5FC8197-F9FD-4166-BA82-70696A825AF3}"/>
          </ac:spMkLst>
        </pc:spChg>
        <pc:spChg chg="mod">
          <ac:chgData name="훈석 송" userId="cbed0246ebe74a05" providerId="LiveId" clId="{F9D91026-8C29-4D85-924E-18D62795D38C}" dt="2018-12-20T12:37:11.544" v="119" actId="20577"/>
          <ac:spMkLst>
            <pc:docMk/>
            <pc:sldMk cId="2481812838" sldId="358"/>
            <ac:spMk id="29" creationId="{AADE6D20-9EA0-4987-9235-BC896D63B5DA}"/>
          </ac:spMkLst>
        </pc:spChg>
        <pc:spChg chg="mod">
          <ac:chgData name="훈석 송" userId="cbed0246ebe74a05" providerId="LiveId" clId="{F9D91026-8C29-4D85-924E-18D62795D38C}" dt="2018-12-20T12:31:48.357" v="77" actId="14100"/>
          <ac:spMkLst>
            <pc:docMk/>
            <pc:sldMk cId="2481812838" sldId="358"/>
            <ac:spMk id="30" creationId="{F678DD89-51C9-4433-8746-BE963C2A7B89}"/>
          </ac:spMkLst>
        </pc:spChg>
        <pc:spChg chg="mod">
          <ac:chgData name="훈석 송" userId="cbed0246ebe74a05" providerId="LiveId" clId="{F9D91026-8C29-4D85-924E-18D62795D38C}" dt="2018-12-20T12:31:42.182" v="67"/>
          <ac:spMkLst>
            <pc:docMk/>
            <pc:sldMk cId="2481812838" sldId="358"/>
            <ac:spMk id="32" creationId="{BC044472-A686-422C-9845-7882F997A5C1}"/>
          </ac:spMkLst>
        </pc:spChg>
      </pc:sldChg>
      <pc:sldChg chg="modSp">
        <pc:chgData name="훈석 송" userId="cbed0246ebe74a05" providerId="LiveId" clId="{F9D91026-8C29-4D85-924E-18D62795D38C}" dt="2018-12-20T12:48:12.890" v="149" actId="1076"/>
        <pc:sldMkLst>
          <pc:docMk/>
          <pc:sldMk cId="3590014029" sldId="360"/>
        </pc:sldMkLst>
        <pc:spChg chg="mod">
          <ac:chgData name="훈석 송" userId="cbed0246ebe74a05" providerId="LiveId" clId="{F9D91026-8C29-4D85-924E-18D62795D38C}" dt="2018-12-20T12:47:27.191" v="128" actId="1076"/>
          <ac:spMkLst>
            <pc:docMk/>
            <pc:sldMk cId="3590014029" sldId="360"/>
            <ac:spMk id="2" creationId="{7DD39995-9447-4692-AB11-D76A2B1129FB}"/>
          </ac:spMkLst>
        </pc:spChg>
        <pc:spChg chg="mod">
          <ac:chgData name="훈석 송" userId="cbed0246ebe74a05" providerId="LiveId" clId="{F9D91026-8C29-4D85-924E-18D62795D38C}" dt="2018-12-20T12:47:48.793" v="136" actId="1076"/>
          <ac:spMkLst>
            <pc:docMk/>
            <pc:sldMk cId="3590014029" sldId="360"/>
            <ac:spMk id="21" creationId="{026009A6-6D30-4B68-8A21-ABA6915708BC}"/>
          </ac:spMkLst>
        </pc:spChg>
        <pc:spChg chg="mod">
          <ac:chgData name="훈석 송" userId="cbed0246ebe74a05" providerId="LiveId" clId="{F9D91026-8C29-4D85-924E-18D62795D38C}" dt="2018-12-20T12:47:22.525" v="126" actId="1076"/>
          <ac:spMkLst>
            <pc:docMk/>
            <pc:sldMk cId="3590014029" sldId="360"/>
            <ac:spMk id="23" creationId="{145BD773-5024-451F-B13B-7848FC864C91}"/>
          </ac:spMkLst>
        </pc:spChg>
        <pc:spChg chg="mod">
          <ac:chgData name="훈석 송" userId="cbed0246ebe74a05" providerId="LiveId" clId="{F9D91026-8C29-4D85-924E-18D62795D38C}" dt="2018-12-20T12:47:58.141" v="141" actId="1076"/>
          <ac:spMkLst>
            <pc:docMk/>
            <pc:sldMk cId="3590014029" sldId="360"/>
            <ac:spMk id="27" creationId="{66CCD240-AEFE-41FC-8F05-662695A6742F}"/>
          </ac:spMkLst>
        </pc:spChg>
        <pc:spChg chg="mod">
          <ac:chgData name="훈석 송" userId="cbed0246ebe74a05" providerId="LiveId" clId="{F9D91026-8C29-4D85-924E-18D62795D38C}" dt="2018-12-20T12:47:40.713" v="133" actId="1076"/>
          <ac:spMkLst>
            <pc:docMk/>
            <pc:sldMk cId="3590014029" sldId="360"/>
            <ac:spMk id="30" creationId="{AE344A7E-0D14-4D4D-A459-7D44184C0C4B}"/>
          </ac:spMkLst>
        </pc:spChg>
        <pc:grpChg chg="mod">
          <ac:chgData name="훈석 송" userId="cbed0246ebe74a05" providerId="LiveId" clId="{F9D91026-8C29-4D85-924E-18D62795D38C}" dt="2018-12-20T12:47:45.738" v="135" actId="1076"/>
          <ac:grpSpMkLst>
            <pc:docMk/>
            <pc:sldMk cId="3590014029" sldId="360"/>
            <ac:grpSpMk id="24" creationId="{AD596A70-45FD-4DF8-B4D0-FF354F2D91AA}"/>
          </ac:grpSpMkLst>
        </pc:grpChg>
        <pc:picChg chg="mod">
          <ac:chgData name="훈석 송" userId="cbed0246ebe74a05" providerId="LiveId" clId="{F9D91026-8C29-4D85-924E-18D62795D38C}" dt="2018-12-20T12:47:50.440" v="137" actId="1076"/>
          <ac:picMkLst>
            <pc:docMk/>
            <pc:sldMk cId="3590014029" sldId="360"/>
            <ac:picMk id="26" creationId="{10D26199-283F-4706-AA71-7C98C6D535AA}"/>
          </ac:picMkLst>
        </pc:picChg>
        <pc:picChg chg="mod">
          <ac:chgData name="훈석 송" userId="cbed0246ebe74a05" providerId="LiveId" clId="{F9D91026-8C29-4D85-924E-18D62795D38C}" dt="2018-12-20T12:47:00.176" v="122" actId="1076"/>
          <ac:picMkLst>
            <pc:docMk/>
            <pc:sldMk cId="3590014029" sldId="360"/>
            <ac:picMk id="32" creationId="{839B8AAA-CCCC-465D-B42D-3743C3344C01}"/>
          </ac:picMkLst>
        </pc:picChg>
        <pc:picChg chg="mod">
          <ac:chgData name="훈석 송" userId="cbed0246ebe74a05" providerId="LiveId" clId="{F9D91026-8C29-4D85-924E-18D62795D38C}" dt="2018-12-20T12:47:35.067" v="131" actId="1076"/>
          <ac:picMkLst>
            <pc:docMk/>
            <pc:sldMk cId="3590014029" sldId="360"/>
            <ac:picMk id="33" creationId="{8B8BC465-30B7-4791-B11A-04CBDCE6F98C}"/>
          </ac:picMkLst>
        </pc:picChg>
        <pc:picChg chg="mod">
          <ac:chgData name="훈석 송" userId="cbed0246ebe74a05" providerId="LiveId" clId="{F9D91026-8C29-4D85-924E-18D62795D38C}" dt="2018-12-20T12:48:12.890" v="149" actId="1076"/>
          <ac:picMkLst>
            <pc:docMk/>
            <pc:sldMk cId="3590014029" sldId="360"/>
            <ac:picMk id="1026" creationId="{D9257D00-313E-4CD2-A38A-EFCE7722495F}"/>
          </ac:picMkLst>
        </pc:picChg>
        <pc:cxnChg chg="mod">
          <ac:chgData name="훈석 송" userId="cbed0246ebe74a05" providerId="LiveId" clId="{F9D91026-8C29-4D85-924E-18D62795D38C}" dt="2018-12-20T12:47:38.558" v="132" actId="14100"/>
          <ac:cxnSpMkLst>
            <pc:docMk/>
            <pc:sldMk cId="3590014029" sldId="360"/>
            <ac:cxnSpMk id="29" creationId="{0B852E51-E99C-4360-92B1-AE60ED66F71E}"/>
          </ac:cxnSpMkLst>
        </pc:cxnChg>
        <pc:cxnChg chg="mod">
          <ac:chgData name="훈석 송" userId="cbed0246ebe74a05" providerId="LiveId" clId="{F9D91026-8C29-4D85-924E-18D62795D38C}" dt="2018-12-20T12:48:04.541" v="145" actId="14100"/>
          <ac:cxnSpMkLst>
            <pc:docMk/>
            <pc:sldMk cId="3590014029" sldId="360"/>
            <ac:cxnSpMk id="35" creationId="{818D2C87-F1DE-40C0-8825-B09863890C0E}"/>
          </ac:cxnSpMkLst>
        </pc:cxnChg>
      </pc:sldChg>
      <pc:sldChg chg="ord">
        <pc:chgData name="훈석 송" userId="cbed0246ebe74a05" providerId="LiveId" clId="{F9D91026-8C29-4D85-924E-18D62795D38C}" dt="2018-12-19T14:41:12.183" v="9"/>
        <pc:sldMkLst>
          <pc:docMk/>
          <pc:sldMk cId="3129124126" sldId="365"/>
        </pc:sldMkLst>
      </pc:sldChg>
      <pc:sldMasterChg chg="modSldLayout">
        <pc:chgData name="훈석 송" userId="cbed0246ebe74a05" providerId="LiveId" clId="{F9D91026-8C29-4D85-924E-18D62795D38C}" dt="2018-12-19T14:39:52.988" v="8" actId="207"/>
        <pc:sldMasterMkLst>
          <pc:docMk/>
          <pc:sldMasterMk cId="0" sldId="2147483648"/>
        </pc:sldMasterMkLst>
        <pc:sldLayoutChg chg="modSp">
          <pc:chgData name="훈석 송" userId="cbed0246ebe74a05" providerId="LiveId" clId="{F9D91026-8C29-4D85-924E-18D62795D38C}" dt="2018-12-19T14:39:52.988" v="8" actId="207"/>
          <pc:sldLayoutMkLst>
            <pc:docMk/>
            <pc:sldMasterMk cId="0" sldId="2147483648"/>
            <pc:sldLayoutMk cId="0" sldId="2147483651"/>
          </pc:sldLayoutMkLst>
          <pc:spChg chg="mod">
            <ac:chgData name="훈석 송" userId="cbed0246ebe74a05" providerId="LiveId" clId="{F9D91026-8C29-4D85-924E-18D62795D38C}" dt="2018-12-19T14:39:52.988" v="8" actId="207"/>
            <ac:spMkLst>
              <pc:docMk/>
              <pc:sldMasterMk cId="0" sldId="2147483648"/>
              <pc:sldLayoutMk cId="0" sldId="2147483651"/>
              <ac:spMk id="4" creationId="{751A3FA7-8B79-439F-B1EB-34A399598DB2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E37FD8E-5A76-4483-97F4-C3BE564367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02EA42-FF89-4562-85E3-AF9D83B9A9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A9E9F-F589-4816-A25D-D409FD57607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B482A9-A646-41BA-8D27-8A8F71F05A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B8A804-9A6E-4C4C-A225-D4E23C6F8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A4DBF-DE7A-4278-8614-EDD8B3209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3301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710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96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9C1C22-78C6-49EF-A667-4842DA8A5BF4}"/>
              </a:ext>
            </a:extLst>
          </p:cNvPr>
          <p:cNvSpPr/>
          <p:nvPr userDrawn="1"/>
        </p:nvSpPr>
        <p:spPr>
          <a:xfrm>
            <a:off x="0" y="4509120"/>
            <a:ext cx="9144000" cy="235182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-104400"/>
            <a:ext cx="9144000" cy="86910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3528" y="630213"/>
            <a:ext cx="8568952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4A253-4BC6-42C6-87AA-63F3DBEEE16B}"/>
              </a:ext>
            </a:extLst>
          </p:cNvPr>
          <p:cNvSpPr/>
          <p:nvPr userDrawn="1"/>
        </p:nvSpPr>
        <p:spPr>
          <a:xfrm>
            <a:off x="0" y="6398994"/>
            <a:ext cx="9144000" cy="45900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CDCF5F-7B8A-460D-8AB6-3B33C157C8CA}"/>
              </a:ext>
            </a:extLst>
          </p:cNvPr>
          <p:cNvSpPr txBox="1"/>
          <p:nvPr userDrawn="1"/>
        </p:nvSpPr>
        <p:spPr>
          <a:xfrm>
            <a:off x="107504" y="6443831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Blockchain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Used Car Trading 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A3FA7-8B79-439F-B1EB-34A399598DB2}"/>
              </a:ext>
            </a:extLst>
          </p:cNvPr>
          <p:cNvSpPr txBox="1"/>
          <p:nvPr userDrawn="1"/>
        </p:nvSpPr>
        <p:spPr>
          <a:xfrm>
            <a:off x="7660926" y="6447189"/>
            <a:ext cx="125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E82AE46-D8EC-4452-A68D-366A423DEF20}" type="slidenum">
              <a:rPr lang="en-US" altLang="ko-KR" b="1" smtClean="0">
                <a:solidFill>
                  <a:schemeClr val="bg1"/>
                </a:solidFill>
              </a:rPr>
              <a:t>‹#›</a:t>
            </a:fld>
            <a:r>
              <a:rPr lang="en-US" altLang="ko-KR" b="1" dirty="0">
                <a:solidFill>
                  <a:schemeClr val="bg1"/>
                </a:solidFill>
              </a:rPr>
              <a:t> / 14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DDDCAF1-2428-48A0-B9FB-5564BE743FAB}"/>
              </a:ext>
            </a:extLst>
          </p:cNvPr>
          <p:cNvSpPr/>
          <p:nvPr userDrawn="1"/>
        </p:nvSpPr>
        <p:spPr>
          <a:xfrm>
            <a:off x="0" y="0"/>
            <a:ext cx="3419872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5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0232" y="0"/>
            <a:ext cx="2346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f7QUSaK6GcY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hyperlink" Target="https://github.com/icon-project/icon-sdk-j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5656" y="4265801"/>
            <a:ext cx="6655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블록체인 기술을 활용한</a:t>
            </a:r>
            <a:r>
              <a:rPr lang="ko-KR" altLang="en-US" sz="4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40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4000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중고차 거래</a:t>
            </a:r>
            <a:r>
              <a:rPr lang="ko-KR" altLang="en-US" sz="40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서비스</a:t>
            </a:r>
            <a:endParaRPr lang="en-US" altLang="ko-KR" sz="4000" spc="-1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154" y="230113"/>
            <a:ext cx="2666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Noto Sans Korean Bold" pitchFamily="34" charset="-127"/>
                <a:ea typeface="Noto Sans Korean Bold" pitchFamily="34" charset="-127"/>
              </a:rPr>
              <a:t>라인 </a:t>
            </a:r>
            <a:r>
              <a:rPr lang="en-US" altLang="ko-KR" sz="2000" spc="-150" dirty="0">
                <a:solidFill>
                  <a:schemeClr val="bg1"/>
                </a:solidFill>
                <a:latin typeface="Noto Sans Korean Bold" pitchFamily="34" charset="-127"/>
                <a:ea typeface="Noto Sans Korean Bold" pitchFamily="34" charset="-127"/>
              </a:rPr>
              <a:t>X </a:t>
            </a:r>
            <a:r>
              <a:rPr lang="ko-KR" altLang="en-US" sz="2000" spc="-150" dirty="0">
                <a:solidFill>
                  <a:schemeClr val="bg1"/>
                </a:solidFill>
                <a:latin typeface="Noto Sans Korean Bold" pitchFamily="34" charset="-127"/>
                <a:ea typeface="Noto Sans Korean Bold" pitchFamily="34" charset="-127"/>
              </a:rPr>
              <a:t>한국정보과학회 </a:t>
            </a:r>
            <a:endParaRPr lang="en-US" altLang="ko-KR" sz="2000" spc="-150" dirty="0">
              <a:solidFill>
                <a:schemeClr val="bg1"/>
              </a:solidFill>
              <a:latin typeface="Noto Sans Korean Bold" pitchFamily="34" charset="-127"/>
              <a:ea typeface="Noto Sans Korean Bold" pitchFamily="34" charset="-127"/>
            </a:endParaRPr>
          </a:p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Noto Sans Korean Bold" pitchFamily="34" charset="-127"/>
                <a:ea typeface="Noto Sans Korean Bold" pitchFamily="34" charset="-127"/>
              </a:rPr>
              <a:t>블록체인 경진대회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4807" y="885788"/>
            <a:ext cx="2708807" cy="52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8158A7-FE0D-4032-AF4F-010C0DFE4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764" y="1700808"/>
            <a:ext cx="3297479" cy="20835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C19B0A-F693-4AA2-A4D7-17880D4A4071}"/>
              </a:ext>
            </a:extLst>
          </p:cNvPr>
          <p:cNvSpPr txBox="1"/>
          <p:nvPr/>
        </p:nvSpPr>
        <p:spPr>
          <a:xfrm>
            <a:off x="362938" y="9754"/>
            <a:ext cx="83135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프로젝트 설계 </a:t>
            </a:r>
            <a:r>
              <a:rPr lang="en-US" altLang="ko-KR" sz="30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- FLOW</a:t>
            </a:r>
            <a:endParaRPr lang="ko-KR" altLang="en-US" sz="30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21" name="TextBox 61">
            <a:extLst>
              <a:ext uri="{FF2B5EF4-FFF2-40B4-BE49-F238E27FC236}">
                <a16:creationId xmlns:a16="http://schemas.microsoft.com/office/drawing/2014/main" id="{026009A6-6D30-4B68-8A21-ABA6915708BC}"/>
              </a:ext>
            </a:extLst>
          </p:cNvPr>
          <p:cNvSpPr txBox="1"/>
          <p:nvPr/>
        </p:nvSpPr>
        <p:spPr>
          <a:xfrm>
            <a:off x="3926728" y="2475318"/>
            <a:ext cx="118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DoHyeon OTF" charset="-127"/>
                <a:ea typeface="BM DoHyeon OTF" charset="-127"/>
                <a:cs typeface="BM DoHyeon OTF" charset="-127"/>
              </a:rPr>
              <a:t>Client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DoHyeon OTF" charset="-127"/>
              <a:ea typeface="BM DoHyeon OTF" charset="-127"/>
              <a:cs typeface="BM DoHyeon OTF" charset="-127"/>
            </a:endParaRPr>
          </a:p>
        </p:txBody>
      </p:sp>
      <p:pic>
        <p:nvPicPr>
          <p:cNvPr id="26" name="Picture 12" descr="server iconì ëí ì´ë¯¸ì§ ê²ìê²°ê³¼">
            <a:extLst>
              <a:ext uri="{FF2B5EF4-FFF2-40B4-BE49-F238E27FC236}">
                <a16:creationId xmlns:a16="http://schemas.microsoft.com/office/drawing/2014/main" id="{10D26199-283F-4706-AA71-7C98C6D53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790" y="1302853"/>
            <a:ext cx="1204439" cy="120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61">
            <a:extLst>
              <a:ext uri="{FF2B5EF4-FFF2-40B4-BE49-F238E27FC236}">
                <a16:creationId xmlns:a16="http://schemas.microsoft.com/office/drawing/2014/main" id="{66CCD240-AEFE-41FC-8F05-662695A6742F}"/>
              </a:ext>
            </a:extLst>
          </p:cNvPr>
          <p:cNvSpPr txBox="1"/>
          <p:nvPr/>
        </p:nvSpPr>
        <p:spPr>
          <a:xfrm>
            <a:off x="7254009" y="2549050"/>
            <a:ext cx="118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DoHyeon OTF" charset="-127"/>
                <a:ea typeface="BM DoHyeon OTF" charset="-127"/>
                <a:cs typeface="BM DoHyeon OTF" charset="-127"/>
              </a:rPr>
              <a:t>Server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DoHyeon OTF" charset="-127"/>
              <a:ea typeface="BM DoHyeon OTF" charset="-127"/>
              <a:cs typeface="BM DoHyeon OTF" charset="-127"/>
            </a:endParaRPr>
          </a:p>
        </p:txBody>
      </p:sp>
      <p:cxnSp>
        <p:nvCxnSpPr>
          <p:cNvPr id="28" name="직선 연결선 71">
            <a:extLst>
              <a:ext uri="{FF2B5EF4-FFF2-40B4-BE49-F238E27FC236}">
                <a16:creationId xmlns:a16="http://schemas.microsoft.com/office/drawing/2014/main" id="{D402F3C8-2003-4922-9680-7207CA38725B}"/>
              </a:ext>
            </a:extLst>
          </p:cNvPr>
          <p:cNvCxnSpPr>
            <a:cxnSpLocks/>
          </p:cNvCxnSpPr>
          <p:nvPr/>
        </p:nvCxnSpPr>
        <p:spPr>
          <a:xfrm>
            <a:off x="5508104" y="1916832"/>
            <a:ext cx="1692686" cy="0"/>
          </a:xfrm>
          <a:prstGeom prst="line">
            <a:avLst/>
          </a:prstGeom>
          <a:ln w="285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050">
            <a:extLst>
              <a:ext uri="{FF2B5EF4-FFF2-40B4-BE49-F238E27FC236}">
                <a16:creationId xmlns:a16="http://schemas.microsoft.com/office/drawing/2014/main" id="{0B852E51-E99C-4360-92B1-AE60ED66F71E}"/>
              </a:ext>
            </a:extLst>
          </p:cNvPr>
          <p:cNvCxnSpPr>
            <a:cxnSpLocks/>
            <a:stCxn id="33" idx="0"/>
            <a:endCxn id="23" idx="2"/>
          </p:cNvCxnSpPr>
          <p:nvPr/>
        </p:nvCxnSpPr>
        <p:spPr>
          <a:xfrm flipH="1" flipV="1">
            <a:off x="1528153" y="2527022"/>
            <a:ext cx="13748" cy="1331156"/>
          </a:xfrm>
          <a:prstGeom prst="line">
            <a:avLst/>
          </a:prstGeom>
          <a:ln w="285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61">
            <a:extLst>
              <a:ext uri="{FF2B5EF4-FFF2-40B4-BE49-F238E27FC236}">
                <a16:creationId xmlns:a16="http://schemas.microsoft.com/office/drawing/2014/main" id="{AE344A7E-0D14-4D4D-A459-7D44184C0C4B}"/>
              </a:ext>
            </a:extLst>
          </p:cNvPr>
          <p:cNvSpPr txBox="1"/>
          <p:nvPr/>
        </p:nvSpPr>
        <p:spPr>
          <a:xfrm>
            <a:off x="811522" y="5324373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DoHyeon OTF" charset="-127"/>
                <a:ea typeface="BM DoHyeon OTF" charset="-127"/>
                <a:cs typeface="BM DoHyeon OTF" charset="-127"/>
              </a:rPr>
              <a:t>LINK</a:t>
            </a:r>
            <a:b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DoHyeon OTF" charset="-127"/>
                <a:ea typeface="BM DoHyeon OTF" charset="-127"/>
                <a:cs typeface="BM DoHyeon OTF" charset="-127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DoHyeon OTF" charset="-127"/>
                <a:ea typeface="BM DoHyeon OTF" charset="-127"/>
                <a:cs typeface="BM DoHyeon OTF" charset="-127"/>
              </a:rPr>
              <a:t>network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DoHyeon OTF" charset="-127"/>
              <a:ea typeface="BM DoHyeon OTF" charset="-127"/>
              <a:cs typeface="BM DoHyeon OTF" charset="-127"/>
            </a:endParaRPr>
          </a:p>
        </p:txBody>
      </p:sp>
      <p:cxnSp>
        <p:nvCxnSpPr>
          <p:cNvPr id="31" name="직선 연결선 71">
            <a:extLst>
              <a:ext uri="{FF2B5EF4-FFF2-40B4-BE49-F238E27FC236}">
                <a16:creationId xmlns:a16="http://schemas.microsoft.com/office/drawing/2014/main" id="{B6FE2AFB-F233-4298-B98F-EC16699E3EEE}"/>
              </a:ext>
            </a:extLst>
          </p:cNvPr>
          <p:cNvCxnSpPr>
            <a:cxnSpLocks/>
          </p:cNvCxnSpPr>
          <p:nvPr/>
        </p:nvCxnSpPr>
        <p:spPr>
          <a:xfrm>
            <a:off x="1977343" y="1916832"/>
            <a:ext cx="1692686" cy="0"/>
          </a:xfrm>
          <a:prstGeom prst="line">
            <a:avLst/>
          </a:prstGeom>
          <a:ln w="285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2050">
            <a:extLst>
              <a:ext uri="{FF2B5EF4-FFF2-40B4-BE49-F238E27FC236}">
                <a16:creationId xmlns:a16="http://schemas.microsoft.com/office/drawing/2014/main" id="{818D2C87-F1DE-40C0-8825-B09863890C0E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7846977" y="2918382"/>
            <a:ext cx="0" cy="1657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ysqlì ëí ì´ë¯¸ì§ ê²ìê²°ê³¼">
            <a:extLst>
              <a:ext uri="{FF2B5EF4-FFF2-40B4-BE49-F238E27FC236}">
                <a16:creationId xmlns:a16="http://schemas.microsoft.com/office/drawing/2014/main" id="{D9257D00-313E-4CD2-A38A-EFCE77224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164" y="4545784"/>
            <a:ext cx="1851720" cy="95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con_48.png">
            <a:extLst>
              <a:ext uri="{FF2B5EF4-FFF2-40B4-BE49-F238E27FC236}">
                <a16:creationId xmlns:a16="http://schemas.microsoft.com/office/drawing/2014/main" id="{839B8AAA-CCCC-465D-B42D-3743C3344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78" y="1500101"/>
            <a:ext cx="784982" cy="78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D39995-9447-4692-AB11-D76A2B1129FB}"/>
              </a:ext>
            </a:extLst>
          </p:cNvPr>
          <p:cNvSpPr txBox="1"/>
          <p:nvPr/>
        </p:nvSpPr>
        <p:spPr>
          <a:xfrm>
            <a:off x="2233768" y="1943907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Icon-</a:t>
            </a:r>
            <a:r>
              <a:rPr lang="en-US" altLang="ko-KR" sz="1600" dirty="0" err="1"/>
              <a:t>sdk</a:t>
            </a:r>
            <a:r>
              <a:rPr lang="en-US" altLang="ko-KR" sz="1600" dirty="0"/>
              <a:t>-</a:t>
            </a:r>
            <a:r>
              <a:rPr lang="en-US" altLang="ko-KR" sz="1600" dirty="0" err="1"/>
              <a:t>js</a:t>
            </a:r>
            <a:endParaRPr lang="ko-KR" altLang="en-US" sz="1600" dirty="0"/>
          </a:p>
        </p:txBody>
      </p:sp>
      <p:pic>
        <p:nvPicPr>
          <p:cNvPr id="33" name="Picture 6" descr="symbol">
            <a:extLst>
              <a:ext uri="{FF2B5EF4-FFF2-40B4-BE49-F238E27FC236}">
                <a16:creationId xmlns:a16="http://schemas.microsoft.com/office/drawing/2014/main" id="{8B8BC465-30B7-4791-B11A-04CBDCE6F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39" y="3858178"/>
            <a:ext cx="1434724" cy="143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45BD773-5024-451F-B13B-7848FC864C91}"/>
              </a:ext>
            </a:extLst>
          </p:cNvPr>
          <p:cNvSpPr txBox="1"/>
          <p:nvPr/>
        </p:nvSpPr>
        <p:spPr>
          <a:xfrm>
            <a:off x="992789" y="2188468"/>
            <a:ext cx="1070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2BABD"/>
                </a:solidFill>
              </a:rPr>
              <a:t>ICONEX</a:t>
            </a:r>
            <a:endParaRPr lang="ko-KR" altLang="en-US" sz="1600" b="1" dirty="0">
              <a:solidFill>
                <a:srgbClr val="22BABD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D596A70-45FD-4DF8-B4D0-FF354F2D91AA}"/>
              </a:ext>
            </a:extLst>
          </p:cNvPr>
          <p:cNvGrpSpPr/>
          <p:nvPr/>
        </p:nvGrpSpPr>
        <p:grpSpPr>
          <a:xfrm>
            <a:off x="3784034" y="1261922"/>
            <a:ext cx="1380933" cy="1267378"/>
            <a:chOff x="12576810" y="15613361"/>
            <a:chExt cx="1437815" cy="1387366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169EF43-884C-4859-B29A-2D9DD9597180}"/>
                </a:ext>
              </a:extLst>
            </p:cNvPr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2576810" y="15613361"/>
              <a:ext cx="1437815" cy="1387366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51E7A425-C223-4BA2-AF09-0CD034C71B1A}"/>
                </a:ext>
              </a:extLst>
            </p:cNvPr>
            <p:cNvPicPr/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3025850" y="15958566"/>
              <a:ext cx="539735" cy="53973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590014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9486CB9-4917-4F1A-9518-848D720FAB12}"/>
              </a:ext>
            </a:extLst>
          </p:cNvPr>
          <p:cNvSpPr txBox="1"/>
          <p:nvPr/>
        </p:nvSpPr>
        <p:spPr>
          <a:xfrm>
            <a:off x="362938" y="9754"/>
            <a:ext cx="83135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스마트 </a:t>
            </a:r>
            <a:r>
              <a:rPr lang="ko-KR" altLang="en-US" sz="3000" dirty="0" err="1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컨트랙트</a:t>
            </a:r>
            <a:r>
              <a:rPr lang="ko-KR" altLang="en-US" sz="30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구성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DEA707-D239-4618-834C-614BF7566E62}"/>
              </a:ext>
            </a:extLst>
          </p:cNvPr>
          <p:cNvSpPr txBox="1"/>
          <p:nvPr/>
        </p:nvSpPr>
        <p:spPr>
          <a:xfrm>
            <a:off x="442370" y="170265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①</a:t>
            </a:r>
            <a:r>
              <a:rPr lang="en-US" altLang="ko-KR" sz="2800" b="1" dirty="0"/>
              <a:t> TCT </a:t>
            </a:r>
            <a:r>
              <a:rPr lang="en-US" altLang="ko-KR" sz="2800" b="1" dirty="0" err="1"/>
              <a:t>Dapp</a:t>
            </a:r>
            <a:endParaRPr lang="ko-KR" altLang="en-US" sz="2800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5E924C0-710D-490E-8BB2-A561C877E2C9}"/>
              </a:ext>
            </a:extLst>
          </p:cNvPr>
          <p:cNvSpPr/>
          <p:nvPr/>
        </p:nvSpPr>
        <p:spPr>
          <a:xfrm>
            <a:off x="283320" y="2420887"/>
            <a:ext cx="2895354" cy="3406859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5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2500" b="1" dirty="0">
                <a:solidFill>
                  <a:srgbClr val="FF0000"/>
                </a:solidFill>
              </a:rPr>
              <a:t>차량정보</a:t>
            </a:r>
            <a:endParaRPr lang="en-US" altLang="ko-KR" sz="2500" b="1" dirty="0">
              <a:solidFill>
                <a:srgbClr val="FF0000"/>
              </a:solidFill>
            </a:endParaRPr>
          </a:p>
          <a:p>
            <a:pPr algn="ctr"/>
            <a:endParaRPr lang="en-US" altLang="ko-KR" sz="2500" b="1" dirty="0">
              <a:solidFill>
                <a:srgbClr val="FF0000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ACC6CF-A083-45E1-B67E-F86AB866059E}"/>
              </a:ext>
            </a:extLst>
          </p:cNvPr>
          <p:cNvSpPr txBox="1"/>
          <p:nvPr/>
        </p:nvSpPr>
        <p:spPr>
          <a:xfrm>
            <a:off x="3673565" y="170265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② </a:t>
            </a:r>
            <a:r>
              <a:rPr lang="en-US" altLang="ko-KR" sz="2800" b="1" dirty="0"/>
              <a:t>ESCROW</a:t>
            </a:r>
            <a:endParaRPr lang="ko-KR" altLang="en-US" sz="2800" b="1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5081D2C-8502-479C-9B6A-A73A888A6128}"/>
              </a:ext>
            </a:extLst>
          </p:cNvPr>
          <p:cNvSpPr/>
          <p:nvPr/>
        </p:nvSpPr>
        <p:spPr>
          <a:xfrm>
            <a:off x="6486962" y="2420887"/>
            <a:ext cx="2533457" cy="3406860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500" b="1" dirty="0">
              <a:solidFill>
                <a:srgbClr val="FF0000"/>
              </a:solidFill>
            </a:endParaRPr>
          </a:p>
          <a:p>
            <a:pPr algn="ctr"/>
            <a:endParaRPr lang="en-US" altLang="ko-KR" sz="25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2500" b="1" dirty="0">
                <a:solidFill>
                  <a:srgbClr val="FF0000"/>
                </a:solidFill>
              </a:rPr>
              <a:t>코인</a:t>
            </a:r>
            <a:endParaRPr lang="en-US" altLang="ko-KR" sz="2500" b="1" dirty="0">
              <a:solidFill>
                <a:srgbClr val="FF0000"/>
              </a:solidFill>
            </a:endParaRPr>
          </a:p>
          <a:p>
            <a:pPr algn="ctr"/>
            <a:endParaRPr lang="en-US" altLang="ko-KR" sz="2500" b="1" dirty="0">
              <a:solidFill>
                <a:srgbClr val="FF0000"/>
              </a:solidFill>
            </a:endParaRPr>
          </a:p>
          <a:p>
            <a:pPr algn="ctr"/>
            <a:endParaRPr lang="en-US" altLang="ko-KR" sz="2500" b="1" dirty="0">
              <a:solidFill>
                <a:srgbClr val="FF0000"/>
              </a:solidFill>
            </a:endParaRPr>
          </a:p>
          <a:p>
            <a:pPr algn="ctr"/>
            <a:endParaRPr lang="en-US" altLang="ko-KR" sz="2500" b="1" dirty="0">
              <a:solidFill>
                <a:srgbClr val="FF0000"/>
              </a:solidFill>
            </a:endParaRPr>
          </a:p>
          <a:p>
            <a:pPr algn="ctr"/>
            <a:endParaRPr lang="en-US" altLang="ko-KR" sz="2500" b="1" dirty="0">
              <a:solidFill>
                <a:srgbClr val="FF0000"/>
              </a:solidFill>
            </a:endParaRPr>
          </a:p>
          <a:p>
            <a:pPr algn="ctr"/>
            <a:endParaRPr lang="en-US" altLang="ko-KR" sz="2500" b="1" dirty="0">
              <a:solidFill>
                <a:srgbClr val="FF0000"/>
              </a:solidFill>
            </a:endParaRPr>
          </a:p>
          <a:p>
            <a:pPr algn="ctr"/>
            <a:endParaRPr lang="en-US" altLang="ko-KR" sz="2500" b="1" dirty="0">
              <a:solidFill>
                <a:srgbClr val="FF0000"/>
              </a:solidFill>
            </a:endParaRPr>
          </a:p>
          <a:p>
            <a:pPr algn="ctr"/>
            <a:endParaRPr lang="en-US" altLang="ko-KR" sz="2500" b="1" dirty="0">
              <a:solidFill>
                <a:srgbClr val="FF0000"/>
              </a:solidFill>
            </a:endParaRPr>
          </a:p>
          <a:p>
            <a:pPr algn="ctr"/>
            <a:endParaRPr lang="en-US" altLang="ko-KR" sz="25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F0359-0FF8-4C6C-830D-4D85190D0B2D}"/>
              </a:ext>
            </a:extLst>
          </p:cNvPr>
          <p:cNvSpPr txBox="1"/>
          <p:nvPr/>
        </p:nvSpPr>
        <p:spPr>
          <a:xfrm>
            <a:off x="6606646" y="3994104"/>
            <a:ext cx="2294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거래 </a:t>
            </a:r>
            <a:r>
              <a:rPr lang="ko-KR" altLang="en-US" dirty="0" err="1"/>
              <a:t>가능액</a:t>
            </a:r>
            <a:r>
              <a:rPr lang="ko-KR" altLang="en-US" dirty="0"/>
              <a:t> 설정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코인 전송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488A30-3F58-4282-83F9-441914915F5C}"/>
              </a:ext>
            </a:extLst>
          </p:cNvPr>
          <p:cNvSpPr txBox="1"/>
          <p:nvPr/>
        </p:nvSpPr>
        <p:spPr>
          <a:xfrm>
            <a:off x="3134808" y="3884763"/>
            <a:ext cx="461665" cy="1598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b="1" dirty="0" err="1">
                <a:solidFill>
                  <a:srgbClr val="0070C0"/>
                </a:solidFill>
              </a:rPr>
              <a:t>컨트랙트</a:t>
            </a:r>
            <a:r>
              <a:rPr lang="ko-KR" altLang="en-US" b="1" dirty="0">
                <a:solidFill>
                  <a:srgbClr val="0070C0"/>
                </a:solidFill>
              </a:rPr>
              <a:t> 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F632EA-3627-4436-929C-7A1698213DEF}"/>
              </a:ext>
            </a:extLst>
          </p:cNvPr>
          <p:cNvSpPr txBox="1"/>
          <p:nvPr/>
        </p:nvSpPr>
        <p:spPr>
          <a:xfrm>
            <a:off x="1907704" y="910063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070C0"/>
                </a:solidFill>
              </a:rPr>
              <a:t>TCT (Trusted Car Token) </a:t>
            </a:r>
            <a:endParaRPr lang="ko-KR" altLang="en-US" sz="4000" dirty="0">
              <a:solidFill>
                <a:srgbClr val="0070C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6BE5A8D-EA12-40A8-83D7-899494014D74}"/>
              </a:ext>
            </a:extLst>
          </p:cNvPr>
          <p:cNvSpPr/>
          <p:nvPr/>
        </p:nvSpPr>
        <p:spPr>
          <a:xfrm>
            <a:off x="3505378" y="2420887"/>
            <a:ext cx="2592288" cy="3406860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5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2500" b="1" dirty="0" err="1">
                <a:solidFill>
                  <a:srgbClr val="FF0000"/>
                </a:solidFill>
              </a:rPr>
              <a:t>에스크로</a:t>
            </a:r>
            <a:endParaRPr lang="en-US" altLang="ko-KR" sz="2500" b="1" dirty="0">
              <a:solidFill>
                <a:srgbClr val="FF0000"/>
              </a:solidFill>
            </a:endParaRPr>
          </a:p>
          <a:p>
            <a:pPr algn="ctr"/>
            <a:endParaRPr lang="en-US" altLang="ko-KR" sz="2500" b="1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ko-KR" sz="20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20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20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20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2000" dirty="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2000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A7732A-4966-43A2-97ED-3F78A5D2FFD2}"/>
              </a:ext>
            </a:extLst>
          </p:cNvPr>
          <p:cNvSpPr txBox="1"/>
          <p:nvPr/>
        </p:nvSpPr>
        <p:spPr>
          <a:xfrm>
            <a:off x="3894674" y="3789040"/>
            <a:ext cx="2294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거래 등록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거래 취소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거래 승인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거래대금 이체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1A6169-BDDD-498C-B105-E711F145C15A}"/>
              </a:ext>
            </a:extLst>
          </p:cNvPr>
          <p:cNvSpPr txBox="1"/>
          <p:nvPr/>
        </p:nvSpPr>
        <p:spPr>
          <a:xfrm>
            <a:off x="6907211" y="170265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③ </a:t>
            </a:r>
            <a:r>
              <a:rPr lang="en-US" altLang="ko-KR" sz="2800" b="1" dirty="0"/>
              <a:t>TCT</a:t>
            </a:r>
            <a:endParaRPr lang="ko-KR" altLang="en-US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07E905-D91E-4BD7-95D5-C3FAFC8C1370}"/>
              </a:ext>
            </a:extLst>
          </p:cNvPr>
          <p:cNvSpPr txBox="1"/>
          <p:nvPr/>
        </p:nvSpPr>
        <p:spPr>
          <a:xfrm>
            <a:off x="420601" y="3927539"/>
            <a:ext cx="2550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차량 소유자 변경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차량 등록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차량 수리이력 등록</a:t>
            </a:r>
            <a:endParaRPr lang="en-US" altLang="ko-KR" dirty="0"/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C474FA53-002C-499D-8375-876691E3D69D}"/>
              </a:ext>
            </a:extLst>
          </p:cNvPr>
          <p:cNvSpPr/>
          <p:nvPr/>
        </p:nvSpPr>
        <p:spPr>
          <a:xfrm>
            <a:off x="2807421" y="3249573"/>
            <a:ext cx="1008112" cy="553998"/>
          </a:xfrm>
          <a:prstGeom prst="leftRight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왼쪽/오른쪽 19">
            <a:extLst>
              <a:ext uri="{FF2B5EF4-FFF2-40B4-BE49-F238E27FC236}">
                <a16:creationId xmlns:a16="http://schemas.microsoft.com/office/drawing/2014/main" id="{9F364BE1-14E1-474A-845A-A304DFC80B33}"/>
              </a:ext>
            </a:extLst>
          </p:cNvPr>
          <p:cNvSpPr/>
          <p:nvPr/>
        </p:nvSpPr>
        <p:spPr>
          <a:xfrm>
            <a:off x="5804389" y="3249573"/>
            <a:ext cx="1008112" cy="553998"/>
          </a:xfrm>
          <a:prstGeom prst="leftRight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4C4FA2-4761-41DB-A4CF-073FE9E4B5F2}"/>
              </a:ext>
            </a:extLst>
          </p:cNvPr>
          <p:cNvSpPr txBox="1"/>
          <p:nvPr/>
        </p:nvSpPr>
        <p:spPr>
          <a:xfrm>
            <a:off x="6069726" y="3890107"/>
            <a:ext cx="461665" cy="1598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b="1" dirty="0" err="1">
                <a:solidFill>
                  <a:srgbClr val="0070C0"/>
                </a:solidFill>
              </a:rPr>
              <a:t>컨트랙트</a:t>
            </a:r>
            <a:r>
              <a:rPr lang="ko-KR" altLang="en-US" b="1" dirty="0">
                <a:solidFill>
                  <a:srgbClr val="0070C0"/>
                </a:solidFill>
              </a:rPr>
              <a:t> 콜</a:t>
            </a:r>
          </a:p>
        </p:txBody>
      </p:sp>
    </p:spTree>
    <p:extLst>
      <p:ext uri="{BB962C8B-B14F-4D97-AF65-F5344CB8AC3E}">
        <p14:creationId xmlns:p14="http://schemas.microsoft.com/office/powerpoint/2010/main" val="737605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그림 2048">
            <a:extLst>
              <a:ext uri="{FF2B5EF4-FFF2-40B4-BE49-F238E27FC236}">
                <a16:creationId xmlns:a16="http://schemas.microsoft.com/office/drawing/2014/main" id="{B0BBE54D-FB90-42C1-BD5C-FB6B3F5BB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686" y="963864"/>
            <a:ext cx="6406802" cy="51652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960570-794E-4CBC-992B-8977327FFF01}"/>
              </a:ext>
            </a:extLst>
          </p:cNvPr>
          <p:cNvSpPr txBox="1"/>
          <p:nvPr/>
        </p:nvSpPr>
        <p:spPr>
          <a:xfrm>
            <a:off x="362938" y="9754"/>
            <a:ext cx="83135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중고차 거래 과정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EF2E46E-C661-4423-9172-FB6F00DFF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46" y="2281332"/>
            <a:ext cx="2295336" cy="2295336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6663E889-6455-4B6B-82F7-220FB2D61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694391"/>
            <a:ext cx="8743892" cy="42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39EDAC-CDE4-4642-8D6D-B6B038AD5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505" y="557952"/>
            <a:ext cx="10127556" cy="54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3FBD23-1621-41D2-BEA0-B43D1FC1AF9C}"/>
              </a:ext>
            </a:extLst>
          </p:cNvPr>
          <p:cNvSpPr/>
          <p:nvPr/>
        </p:nvSpPr>
        <p:spPr>
          <a:xfrm>
            <a:off x="5652120" y="3283252"/>
            <a:ext cx="2088232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2" name="그림 201">
            <a:extLst>
              <a:ext uri="{FF2B5EF4-FFF2-40B4-BE49-F238E27FC236}">
                <a16:creationId xmlns:a16="http://schemas.microsoft.com/office/drawing/2014/main" id="{7DC0A64B-1A1B-4449-8CB1-B1C499F8E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92" y="2447394"/>
            <a:ext cx="1553498" cy="98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7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그림 1028">
            <a:extLst>
              <a:ext uri="{FF2B5EF4-FFF2-40B4-BE49-F238E27FC236}">
                <a16:creationId xmlns:a16="http://schemas.microsoft.com/office/drawing/2014/main" id="{C56E9C02-1439-46BF-9CD7-9294E4A35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766" y="1540609"/>
            <a:ext cx="1759608" cy="4511815"/>
          </a:xfrm>
          <a:prstGeom prst="rect">
            <a:avLst/>
          </a:prstGeom>
        </p:spPr>
      </p:pic>
      <p:pic>
        <p:nvPicPr>
          <p:cNvPr id="1026" name="그림 1025">
            <a:extLst>
              <a:ext uri="{FF2B5EF4-FFF2-40B4-BE49-F238E27FC236}">
                <a16:creationId xmlns:a16="http://schemas.microsoft.com/office/drawing/2014/main" id="{EB336FDB-B18C-40FF-929E-CC9FF1BB4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422" y="1517460"/>
            <a:ext cx="1710935" cy="4833026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B3EFD4D5-1D2F-4121-B575-3206F473C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6F919B4-EBCD-429B-A6CE-A527C88C0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046" y="8120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C19CA-2FD2-4317-81BB-234F7FA81324}"/>
              </a:ext>
            </a:extLst>
          </p:cNvPr>
          <p:cNvSpPr txBox="1"/>
          <p:nvPr/>
        </p:nvSpPr>
        <p:spPr>
          <a:xfrm>
            <a:off x="362938" y="9754"/>
            <a:ext cx="83135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중고차 거래 과정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384C9E6-B421-4094-AA6C-CFA593043327}"/>
              </a:ext>
            </a:extLst>
          </p:cNvPr>
          <p:cNvSpPr/>
          <p:nvPr/>
        </p:nvSpPr>
        <p:spPr>
          <a:xfrm>
            <a:off x="1765626" y="986611"/>
            <a:ext cx="1294731" cy="553998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</a:rPr>
              <a:t>수리이력</a:t>
            </a:r>
          </a:p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</a:rPr>
              <a:t>등록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BDF5647-33FB-49CA-9ECB-A28059B923DE}"/>
              </a:ext>
            </a:extLst>
          </p:cNvPr>
          <p:cNvSpPr/>
          <p:nvPr/>
        </p:nvSpPr>
        <p:spPr>
          <a:xfrm>
            <a:off x="6083643" y="986611"/>
            <a:ext cx="1294731" cy="553998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</a:rPr>
              <a:t>수리이력</a:t>
            </a:r>
          </a:p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306953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D2554FB-9D4A-408D-9034-C6F01CEB43D3}"/>
              </a:ext>
            </a:extLst>
          </p:cNvPr>
          <p:cNvSpPr/>
          <p:nvPr/>
        </p:nvSpPr>
        <p:spPr>
          <a:xfrm>
            <a:off x="2267744" y="2204864"/>
            <a:ext cx="460851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35535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60717F-8BA1-40B6-B02F-C5C68E402BB4}"/>
              </a:ext>
            </a:extLst>
          </p:cNvPr>
          <p:cNvSpPr txBox="1"/>
          <p:nvPr/>
        </p:nvSpPr>
        <p:spPr>
          <a:xfrm>
            <a:off x="755576" y="2748408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+mn-ea"/>
              </a:rPr>
              <a:t>목차</a:t>
            </a:r>
            <a:endParaRPr lang="en-US" altLang="ko-KR" sz="6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8CD999-E3AD-4269-B03F-3C96B75D47FD}"/>
              </a:ext>
            </a:extLst>
          </p:cNvPr>
          <p:cNvSpPr/>
          <p:nvPr/>
        </p:nvSpPr>
        <p:spPr>
          <a:xfrm>
            <a:off x="755576" y="2608168"/>
            <a:ext cx="172819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3610D0-8757-4507-84BF-1702F9718D4E}"/>
              </a:ext>
            </a:extLst>
          </p:cNvPr>
          <p:cNvSpPr/>
          <p:nvPr/>
        </p:nvSpPr>
        <p:spPr>
          <a:xfrm>
            <a:off x="755576" y="3858592"/>
            <a:ext cx="172819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0B00AF-F60B-4A3D-A541-F69E8BCD4406}"/>
              </a:ext>
            </a:extLst>
          </p:cNvPr>
          <p:cNvSpPr txBox="1"/>
          <p:nvPr/>
        </p:nvSpPr>
        <p:spPr>
          <a:xfrm>
            <a:off x="3923928" y="620688"/>
            <a:ext cx="7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40404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1</a:t>
            </a:r>
            <a:endParaRPr lang="ko-KR" altLang="en-US" sz="5400" b="1" dirty="0">
              <a:solidFill>
                <a:srgbClr val="40404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16162F-4531-4F30-ADBD-831858B36694}"/>
              </a:ext>
            </a:extLst>
          </p:cNvPr>
          <p:cNvSpPr txBox="1"/>
          <p:nvPr/>
        </p:nvSpPr>
        <p:spPr>
          <a:xfrm>
            <a:off x="3923928" y="2079227"/>
            <a:ext cx="7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40404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2</a:t>
            </a:r>
            <a:endParaRPr lang="ko-KR" altLang="en-US" sz="5400" b="1" dirty="0">
              <a:solidFill>
                <a:srgbClr val="40404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E51D09-CB77-4A00-A54E-37C02D42E3C3}"/>
              </a:ext>
            </a:extLst>
          </p:cNvPr>
          <p:cNvSpPr txBox="1"/>
          <p:nvPr/>
        </p:nvSpPr>
        <p:spPr>
          <a:xfrm>
            <a:off x="3883986" y="3557089"/>
            <a:ext cx="7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40404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3</a:t>
            </a:r>
            <a:endParaRPr lang="ko-KR" altLang="en-US" sz="5400" b="1" dirty="0">
              <a:solidFill>
                <a:srgbClr val="40404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239E4-7DA1-4278-8514-6DF2A375E62C}"/>
              </a:ext>
            </a:extLst>
          </p:cNvPr>
          <p:cNvSpPr txBox="1"/>
          <p:nvPr/>
        </p:nvSpPr>
        <p:spPr>
          <a:xfrm>
            <a:off x="3879893" y="5094360"/>
            <a:ext cx="7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40404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4</a:t>
            </a:r>
            <a:endParaRPr lang="ko-KR" altLang="en-US" sz="5400" b="1" dirty="0">
              <a:solidFill>
                <a:srgbClr val="40404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50F69A-6E9A-40FD-9FF1-0A38D6EC8E4B}"/>
              </a:ext>
            </a:extLst>
          </p:cNvPr>
          <p:cNvSpPr txBox="1"/>
          <p:nvPr/>
        </p:nvSpPr>
        <p:spPr>
          <a:xfrm>
            <a:off x="4572000" y="638603"/>
            <a:ext cx="49685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404040"/>
                </a:solidFill>
              </a:rPr>
              <a:t>현 중고차 시장의 실태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4A565F2-9E35-46AB-85FF-ED6488EFAAB2}"/>
              </a:ext>
            </a:extLst>
          </p:cNvPr>
          <p:cNvCxnSpPr/>
          <p:nvPr/>
        </p:nvCxnSpPr>
        <p:spPr>
          <a:xfrm>
            <a:off x="4728113" y="1115657"/>
            <a:ext cx="0" cy="322956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011DF2-CB2C-4DD3-A38B-24D5BB06EB13}"/>
              </a:ext>
            </a:extLst>
          </p:cNvPr>
          <p:cNvSpPr txBox="1"/>
          <p:nvPr/>
        </p:nvSpPr>
        <p:spPr>
          <a:xfrm>
            <a:off x="4748083" y="1092469"/>
            <a:ext cx="360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04040"/>
                </a:solidFill>
              </a:rPr>
              <a:t>우리가 생각한 문제점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58CB4-E710-4F5F-9587-5DF0A491DE38}"/>
              </a:ext>
            </a:extLst>
          </p:cNvPr>
          <p:cNvSpPr txBox="1"/>
          <p:nvPr/>
        </p:nvSpPr>
        <p:spPr>
          <a:xfrm>
            <a:off x="4572000" y="2109876"/>
            <a:ext cx="49685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404040"/>
                </a:solidFill>
              </a:rPr>
              <a:t>블록체인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E02BA61-1B47-4B24-91FD-31F7933712FB}"/>
              </a:ext>
            </a:extLst>
          </p:cNvPr>
          <p:cNvCxnSpPr/>
          <p:nvPr/>
        </p:nvCxnSpPr>
        <p:spPr>
          <a:xfrm>
            <a:off x="4728113" y="2586930"/>
            <a:ext cx="0" cy="322956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957EE3-9F86-4C0B-B4DA-60314A28012F}"/>
              </a:ext>
            </a:extLst>
          </p:cNvPr>
          <p:cNvSpPr txBox="1"/>
          <p:nvPr/>
        </p:nvSpPr>
        <p:spPr>
          <a:xfrm>
            <a:off x="4748083" y="2563742"/>
            <a:ext cx="360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04040"/>
                </a:solidFill>
              </a:rPr>
              <a:t>중고차 시장에 적용한다면</a:t>
            </a:r>
            <a:r>
              <a:rPr lang="en-US" altLang="ko-KR" dirty="0">
                <a:solidFill>
                  <a:srgbClr val="404040"/>
                </a:solidFill>
              </a:rPr>
              <a:t>?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FC8197-F9FD-4166-BA82-70696A825AF3}"/>
              </a:ext>
            </a:extLst>
          </p:cNvPr>
          <p:cNvSpPr txBox="1"/>
          <p:nvPr/>
        </p:nvSpPr>
        <p:spPr>
          <a:xfrm>
            <a:off x="4572000" y="3628569"/>
            <a:ext cx="25202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404040"/>
                </a:solidFill>
              </a:rPr>
              <a:t>개발환경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91634AE-EC9B-4AD2-88AF-2CB7E819440B}"/>
              </a:ext>
            </a:extLst>
          </p:cNvPr>
          <p:cNvCxnSpPr/>
          <p:nvPr/>
        </p:nvCxnSpPr>
        <p:spPr>
          <a:xfrm>
            <a:off x="4728113" y="4105623"/>
            <a:ext cx="0" cy="322956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ADE6D20-9EA0-4987-9235-BC896D63B5DA}"/>
              </a:ext>
            </a:extLst>
          </p:cNvPr>
          <p:cNvSpPr txBox="1"/>
          <p:nvPr/>
        </p:nvSpPr>
        <p:spPr>
          <a:xfrm>
            <a:off x="4748083" y="4082435"/>
            <a:ext cx="360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04040"/>
                </a:solidFill>
              </a:rPr>
              <a:t>스마트 </a:t>
            </a:r>
            <a:r>
              <a:rPr lang="ko-KR" altLang="en-US" dirty="0" err="1">
                <a:solidFill>
                  <a:srgbClr val="404040"/>
                </a:solidFill>
              </a:rPr>
              <a:t>컨트랙트</a:t>
            </a:r>
            <a:r>
              <a:rPr lang="en-US" altLang="ko-KR" dirty="0">
                <a:solidFill>
                  <a:srgbClr val="404040"/>
                </a:solidFill>
              </a:rPr>
              <a:t>(SCORE)</a:t>
            </a:r>
            <a:r>
              <a:rPr lang="ko-KR" altLang="en-US" dirty="0">
                <a:solidFill>
                  <a:srgbClr val="404040"/>
                </a:solidFill>
              </a:rPr>
              <a:t> 구성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78DD89-51C9-4433-8746-BE963C2A7B89}"/>
              </a:ext>
            </a:extLst>
          </p:cNvPr>
          <p:cNvSpPr txBox="1"/>
          <p:nvPr/>
        </p:nvSpPr>
        <p:spPr>
          <a:xfrm>
            <a:off x="4527965" y="5199360"/>
            <a:ext cx="37764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404040"/>
                </a:solidFill>
              </a:rPr>
              <a:t>웹페이지 구성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2761E2A-C10C-4275-8307-4803844B462F}"/>
              </a:ext>
            </a:extLst>
          </p:cNvPr>
          <p:cNvCxnSpPr/>
          <p:nvPr/>
        </p:nvCxnSpPr>
        <p:spPr>
          <a:xfrm>
            <a:off x="4684078" y="5676414"/>
            <a:ext cx="0" cy="322956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C044472-A686-422C-9845-7882F997A5C1}"/>
              </a:ext>
            </a:extLst>
          </p:cNvPr>
          <p:cNvSpPr txBox="1"/>
          <p:nvPr/>
        </p:nvSpPr>
        <p:spPr>
          <a:xfrm>
            <a:off x="4704048" y="5653226"/>
            <a:ext cx="360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04040"/>
                </a:solidFill>
              </a:rPr>
              <a:t>중고차 거래 프로세스</a:t>
            </a:r>
          </a:p>
        </p:txBody>
      </p:sp>
    </p:spTree>
    <p:extLst>
      <p:ext uri="{BB962C8B-B14F-4D97-AF65-F5344CB8AC3E}">
        <p14:creationId xmlns:p14="http://schemas.microsoft.com/office/powerpoint/2010/main" val="248181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E17B0F-4E7D-4B0A-B5D5-BDB5F2809231}"/>
              </a:ext>
            </a:extLst>
          </p:cNvPr>
          <p:cNvSpPr txBox="1"/>
          <p:nvPr/>
        </p:nvSpPr>
        <p:spPr>
          <a:xfrm>
            <a:off x="362938" y="9754"/>
            <a:ext cx="7521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현 중고차 시장의 실태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8E36D7-CAFE-4E63-88DE-F5AEA2F37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49" y="1052736"/>
            <a:ext cx="4467225" cy="466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16DAC9-52C7-4916-8B71-0E423B5BA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05" y="1539061"/>
            <a:ext cx="7324725" cy="533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43D4B4-0D7E-423F-BE0B-0C9F2566D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770" y="2015156"/>
            <a:ext cx="7543800" cy="600075"/>
          </a:xfrm>
          <a:prstGeom prst="rect">
            <a:avLst/>
          </a:prstGeom>
        </p:spPr>
      </p:pic>
      <p:pic>
        <p:nvPicPr>
          <p:cNvPr id="10" name="그림 9">
            <a:hlinkClick r:id="rId5"/>
            <a:extLst>
              <a:ext uri="{FF2B5EF4-FFF2-40B4-BE49-F238E27FC236}">
                <a16:creationId xmlns:a16="http://schemas.microsoft.com/office/drawing/2014/main" id="{46A832E7-CAF7-4A4B-850E-E1BA01E6E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372" y="2708920"/>
            <a:ext cx="6660232" cy="348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9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2E913C33-0286-4E2D-8EEC-71C7FD9C9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207588" y="2928928"/>
            <a:ext cx="923925" cy="695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E17B0F-4E7D-4B0A-B5D5-BDB5F2809231}"/>
              </a:ext>
            </a:extLst>
          </p:cNvPr>
          <p:cNvSpPr txBox="1"/>
          <p:nvPr/>
        </p:nvSpPr>
        <p:spPr>
          <a:xfrm>
            <a:off x="362938" y="9754"/>
            <a:ext cx="7521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우리가 생각한 문제점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EC07633-FC61-468B-896E-674D54E3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761904">
            <a:off x="3815345" y="2918114"/>
            <a:ext cx="923925" cy="6953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6D212E1-7207-4DD5-A315-735260061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300029">
            <a:off x="622243" y="2918282"/>
            <a:ext cx="923925" cy="6953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B551D8-BEC3-4BDB-9170-E16EBAC70050}"/>
              </a:ext>
            </a:extLst>
          </p:cNvPr>
          <p:cNvSpPr/>
          <p:nvPr/>
        </p:nvSpPr>
        <p:spPr>
          <a:xfrm>
            <a:off x="6528318" y="2393002"/>
            <a:ext cx="1944216" cy="43204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500"/>
              </a:spcBef>
            </a:pPr>
            <a:r>
              <a:rPr lang="ko-KR" altLang="en-US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중고차 구매자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897A22A-6777-47AD-852D-9E1817927694}"/>
              </a:ext>
            </a:extLst>
          </p:cNvPr>
          <p:cNvGrpSpPr/>
          <p:nvPr/>
        </p:nvGrpSpPr>
        <p:grpSpPr>
          <a:xfrm>
            <a:off x="5973123" y="2814628"/>
            <a:ext cx="3035912" cy="1620000"/>
            <a:chOff x="-149667" y="2370947"/>
            <a:chExt cx="5015145" cy="119456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BC6D845-F227-43E8-B8F5-2CB5E8A9C0A3}"/>
                </a:ext>
              </a:extLst>
            </p:cNvPr>
            <p:cNvSpPr/>
            <p:nvPr/>
          </p:nvSpPr>
          <p:spPr>
            <a:xfrm>
              <a:off x="-149667" y="2370947"/>
              <a:ext cx="5015145" cy="115212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EDEABD-C0A1-450F-B86C-B220F61EED77}"/>
                </a:ext>
              </a:extLst>
            </p:cNvPr>
            <p:cNvSpPr txBox="1"/>
            <p:nvPr/>
          </p:nvSpPr>
          <p:spPr>
            <a:xfrm>
              <a:off x="429125" y="2703742"/>
              <a:ext cx="407904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500" dirty="0"/>
                <a:t>중고차에 대한 </a:t>
              </a:r>
              <a:endParaRPr lang="en-US" altLang="ko-KR" sz="2500" dirty="0"/>
            </a:p>
            <a:p>
              <a:pPr algn="ctr"/>
              <a:r>
                <a:rPr lang="ko-KR" altLang="en-US" sz="2500" dirty="0"/>
                <a:t>거부감</a:t>
              </a:r>
              <a:endParaRPr lang="en-US" altLang="ko-KR" sz="2500" dirty="0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DB739CC3-B4A8-4C99-93F2-0FEE82F8E1A9}"/>
              </a:ext>
            </a:extLst>
          </p:cNvPr>
          <p:cNvSpPr/>
          <p:nvPr/>
        </p:nvSpPr>
        <p:spPr>
          <a:xfrm>
            <a:off x="128225" y="1242932"/>
            <a:ext cx="162159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사고이력조작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3E36785-F137-4DB6-8CB8-77A05C046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228" y="3073868"/>
            <a:ext cx="857250" cy="790575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10E80FF-6473-4D0C-9FF8-5C0F300F6152}"/>
              </a:ext>
            </a:extLst>
          </p:cNvPr>
          <p:cNvSpPr/>
          <p:nvPr/>
        </p:nvSpPr>
        <p:spPr>
          <a:xfrm>
            <a:off x="556093" y="3753189"/>
            <a:ext cx="4133563" cy="2167250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판매자와 구매자의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3000" b="1" dirty="0">
                <a:solidFill>
                  <a:srgbClr val="FF0000"/>
                </a:solidFill>
              </a:rPr>
              <a:t>정보 비대칭성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2281137-93DB-4001-8254-D80CDEE792E2}"/>
              </a:ext>
            </a:extLst>
          </p:cNvPr>
          <p:cNvSpPr/>
          <p:nvPr/>
        </p:nvSpPr>
        <p:spPr>
          <a:xfrm>
            <a:off x="3689604" y="1242932"/>
            <a:ext cx="1747018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허위 매물 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CED3096-166A-48AA-AA3D-92BAB04E2290}"/>
              </a:ext>
            </a:extLst>
          </p:cNvPr>
          <p:cNvSpPr/>
          <p:nvPr/>
        </p:nvSpPr>
        <p:spPr>
          <a:xfrm>
            <a:off x="1907704" y="1268760"/>
            <a:ext cx="162159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수리이력조작</a:t>
            </a:r>
          </a:p>
        </p:txBody>
      </p:sp>
    </p:spTree>
    <p:extLst>
      <p:ext uri="{BB962C8B-B14F-4D97-AF65-F5344CB8AC3E}">
        <p14:creationId xmlns:p14="http://schemas.microsoft.com/office/powerpoint/2010/main" val="109200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E17B0F-4E7D-4B0A-B5D5-BDB5F2809231}"/>
              </a:ext>
            </a:extLst>
          </p:cNvPr>
          <p:cNvSpPr txBox="1"/>
          <p:nvPr/>
        </p:nvSpPr>
        <p:spPr>
          <a:xfrm>
            <a:off x="362938" y="9754"/>
            <a:ext cx="83135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블록체인 원리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8F48B1D-0025-4698-BC27-96149322D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700808"/>
            <a:ext cx="2952000" cy="268010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168E314-08F8-47EF-9EC3-E520B053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288" y="1698913"/>
            <a:ext cx="2682000" cy="268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915CE3-A21E-46C2-99B1-2D1FE20477EF}"/>
              </a:ext>
            </a:extLst>
          </p:cNvPr>
          <p:cNvSpPr txBox="1"/>
          <p:nvPr/>
        </p:nvSpPr>
        <p:spPr>
          <a:xfrm>
            <a:off x="1115288" y="4612791"/>
            <a:ext cx="30069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중앙 </a:t>
            </a:r>
            <a:r>
              <a:rPr lang="ko-KR" altLang="en-US" sz="2500" b="1" dirty="0" err="1"/>
              <a:t>집중식</a:t>
            </a:r>
            <a:r>
              <a:rPr lang="ko-KR" altLang="en-US" sz="2500" b="1" dirty="0"/>
              <a:t> 구조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0DE78B-5BD3-4891-82DF-55E25C9CD255}"/>
              </a:ext>
            </a:extLst>
          </p:cNvPr>
          <p:cNvSpPr txBox="1"/>
          <p:nvPr/>
        </p:nvSpPr>
        <p:spPr>
          <a:xfrm>
            <a:off x="5399928" y="4612791"/>
            <a:ext cx="23042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블록체인 구조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EED07CA-8950-459C-82C9-3BE260C4430A}"/>
              </a:ext>
            </a:extLst>
          </p:cNvPr>
          <p:cNvSpPr/>
          <p:nvPr/>
        </p:nvSpPr>
        <p:spPr>
          <a:xfrm>
            <a:off x="3905300" y="3086962"/>
            <a:ext cx="1062744" cy="68407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96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E17B0F-4E7D-4B0A-B5D5-BDB5F2809231}"/>
              </a:ext>
            </a:extLst>
          </p:cNvPr>
          <p:cNvSpPr txBox="1"/>
          <p:nvPr/>
        </p:nvSpPr>
        <p:spPr>
          <a:xfrm>
            <a:off x="362938" y="9754"/>
            <a:ext cx="83135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중고차 시장에 블록체인 기술을 적용한다면</a:t>
            </a:r>
            <a:r>
              <a:rPr lang="en-US" altLang="ko-KR" sz="30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?</a:t>
            </a:r>
            <a:endParaRPr lang="ko-KR" altLang="en-US" sz="30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8F48B1D-0025-4698-BC27-96149322D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38" y="2088947"/>
            <a:ext cx="2952000" cy="2680105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A36A828-C960-490A-AD7A-06FF446D04A3}"/>
              </a:ext>
            </a:extLst>
          </p:cNvPr>
          <p:cNvSpPr/>
          <p:nvPr/>
        </p:nvSpPr>
        <p:spPr>
          <a:xfrm>
            <a:off x="5004048" y="908720"/>
            <a:ext cx="3960440" cy="1595029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중고차 구매</a:t>
            </a:r>
            <a:r>
              <a:rPr lang="en-US" altLang="ko-KR" sz="2000" b="1" dirty="0">
                <a:solidFill>
                  <a:schemeClr val="tx1"/>
                </a:solidFill>
              </a:rPr>
              <a:t>/</a:t>
            </a:r>
            <a:r>
              <a:rPr lang="ko-KR" altLang="en-US" sz="2000" b="1" dirty="0">
                <a:solidFill>
                  <a:schemeClr val="tx1"/>
                </a:solidFill>
              </a:rPr>
              <a:t>판매를 원하는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모든 대상에게 거래 정보 공개</a:t>
            </a: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712DBC-CAC2-4727-A229-E4CEAECFFE10}"/>
              </a:ext>
            </a:extLst>
          </p:cNvPr>
          <p:cNvSpPr txBox="1"/>
          <p:nvPr/>
        </p:nvSpPr>
        <p:spPr>
          <a:xfrm>
            <a:off x="3501721" y="1429236"/>
            <a:ext cx="1368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0000"/>
                </a:solidFill>
              </a:rPr>
              <a:t>투명성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9362FE1-5A03-495E-A0C9-D1852CCE6BC1}"/>
              </a:ext>
            </a:extLst>
          </p:cNvPr>
          <p:cNvSpPr/>
          <p:nvPr/>
        </p:nvSpPr>
        <p:spPr>
          <a:xfrm>
            <a:off x="5004048" y="2771194"/>
            <a:ext cx="3960440" cy="1595029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동일 데이터가 분산돼 있어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해킹에 안전</a:t>
            </a:r>
            <a:r>
              <a:rPr lang="en-US" altLang="ko-KR" sz="2000" b="1" dirty="0">
                <a:solidFill>
                  <a:schemeClr val="tx1"/>
                </a:solidFill>
              </a:rPr>
              <a:t>,</a:t>
            </a:r>
            <a:r>
              <a:rPr lang="ko-KR" altLang="en-US" sz="2000" b="1" dirty="0">
                <a:solidFill>
                  <a:schemeClr val="tx1"/>
                </a:solidFill>
              </a:rPr>
              <a:t> 위</a:t>
            </a:r>
            <a:r>
              <a:rPr lang="en-US" altLang="ko-KR" sz="2000" b="1" dirty="0">
                <a:solidFill>
                  <a:schemeClr val="tx1"/>
                </a:solidFill>
              </a:rPr>
              <a:t>·</a:t>
            </a:r>
            <a:r>
              <a:rPr lang="ko-KR" altLang="en-US" sz="2000" b="1">
                <a:solidFill>
                  <a:schemeClr val="tx1"/>
                </a:solidFill>
              </a:rPr>
              <a:t>변조 불가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CEC2B4-5484-467D-B612-8F957AA4FC07}"/>
              </a:ext>
            </a:extLst>
          </p:cNvPr>
          <p:cNvSpPr txBox="1"/>
          <p:nvPr/>
        </p:nvSpPr>
        <p:spPr>
          <a:xfrm>
            <a:off x="3501721" y="3291710"/>
            <a:ext cx="1368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0000"/>
                </a:solidFill>
              </a:rPr>
              <a:t>보안성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4B7D06A-D5DE-4409-8C9F-CCB73FD7C5EF}"/>
              </a:ext>
            </a:extLst>
          </p:cNvPr>
          <p:cNvSpPr/>
          <p:nvPr/>
        </p:nvSpPr>
        <p:spPr>
          <a:xfrm>
            <a:off x="5011074" y="4633668"/>
            <a:ext cx="3960440" cy="1595029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사고</a:t>
            </a:r>
            <a:r>
              <a:rPr lang="en-US" altLang="ko-KR" sz="2000" b="1" dirty="0">
                <a:solidFill>
                  <a:schemeClr val="tx1"/>
                </a:solidFill>
              </a:rPr>
              <a:t>/</a:t>
            </a:r>
            <a:r>
              <a:rPr lang="ko-KR" altLang="en-US" sz="2000" b="1" dirty="0">
                <a:solidFill>
                  <a:schemeClr val="tx1"/>
                </a:solidFill>
              </a:rPr>
              <a:t>수리 내역을 조작할 수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없기 때문에 신뢰성 있는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시장 형성 가능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3C567F-B753-457E-B0E8-274331AB70CD}"/>
              </a:ext>
            </a:extLst>
          </p:cNvPr>
          <p:cNvSpPr txBox="1"/>
          <p:nvPr/>
        </p:nvSpPr>
        <p:spPr>
          <a:xfrm>
            <a:off x="3508747" y="5154184"/>
            <a:ext cx="1368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0000"/>
                </a:solidFill>
              </a:rPr>
              <a:t>신뢰성</a:t>
            </a:r>
          </a:p>
        </p:txBody>
      </p:sp>
    </p:spTree>
    <p:extLst>
      <p:ext uri="{BB962C8B-B14F-4D97-AF65-F5344CB8AC3E}">
        <p14:creationId xmlns:p14="http://schemas.microsoft.com/office/powerpoint/2010/main" val="12504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1D0B42CC-93F4-4075-B93C-B151440BF812}"/>
              </a:ext>
            </a:extLst>
          </p:cNvPr>
          <p:cNvSpPr/>
          <p:nvPr/>
        </p:nvSpPr>
        <p:spPr>
          <a:xfrm>
            <a:off x="629756" y="1489962"/>
            <a:ext cx="3075623" cy="22580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사고 및 수리이력 저장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7A1F866-4E6D-4895-A6E4-1D9A600A0799}"/>
              </a:ext>
            </a:extLst>
          </p:cNvPr>
          <p:cNvSpPr/>
          <p:nvPr/>
        </p:nvSpPr>
        <p:spPr>
          <a:xfrm>
            <a:off x="711058" y="4605881"/>
            <a:ext cx="2994321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소유자 매물 등록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1F0300D-670D-4E02-B0D3-B7E7134566A0}"/>
              </a:ext>
            </a:extLst>
          </p:cNvPr>
          <p:cNvSpPr/>
          <p:nvPr/>
        </p:nvSpPr>
        <p:spPr>
          <a:xfrm>
            <a:off x="6228184" y="4581128"/>
            <a:ext cx="1747018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허위 매물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방지 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6EA61E5-BA7E-4D26-BF16-8E6CFC159721}"/>
              </a:ext>
            </a:extLst>
          </p:cNvPr>
          <p:cNvSpPr/>
          <p:nvPr/>
        </p:nvSpPr>
        <p:spPr>
          <a:xfrm>
            <a:off x="6290898" y="2619000"/>
            <a:ext cx="1684304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수리이력조작 근절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4CFA6EC-B348-40A4-AA13-0EEBA627A84A}"/>
              </a:ext>
            </a:extLst>
          </p:cNvPr>
          <p:cNvSpPr/>
          <p:nvPr/>
        </p:nvSpPr>
        <p:spPr>
          <a:xfrm>
            <a:off x="6290898" y="882892"/>
            <a:ext cx="1684304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사고이력조작 근절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04BCA0D-82A2-41E2-B038-FD8529AB08AC}"/>
              </a:ext>
            </a:extLst>
          </p:cNvPr>
          <p:cNvSpPr/>
          <p:nvPr/>
        </p:nvSpPr>
        <p:spPr>
          <a:xfrm rot="20675985">
            <a:off x="3979984" y="1689995"/>
            <a:ext cx="1937100" cy="68407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E8BCFC1-621D-47A1-8B89-F26D9B041681}"/>
              </a:ext>
            </a:extLst>
          </p:cNvPr>
          <p:cNvSpPr/>
          <p:nvPr/>
        </p:nvSpPr>
        <p:spPr>
          <a:xfrm rot="967285">
            <a:off x="3980816" y="2808471"/>
            <a:ext cx="1937100" cy="68407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9C557C9-E094-42FE-80F3-BDFBAD317ED6}"/>
              </a:ext>
            </a:extLst>
          </p:cNvPr>
          <p:cNvSpPr/>
          <p:nvPr/>
        </p:nvSpPr>
        <p:spPr>
          <a:xfrm>
            <a:off x="3980816" y="5070895"/>
            <a:ext cx="1937100" cy="68407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AAAC7F-56F1-454E-8026-4263B05B17D0}"/>
              </a:ext>
            </a:extLst>
          </p:cNvPr>
          <p:cNvSpPr txBox="1"/>
          <p:nvPr/>
        </p:nvSpPr>
        <p:spPr>
          <a:xfrm>
            <a:off x="362938" y="9754"/>
            <a:ext cx="83135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중고차 시장에 블록체인 기술을 적용한다면</a:t>
            </a:r>
            <a:r>
              <a:rPr lang="en-US" altLang="ko-KR" sz="30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?</a:t>
            </a:r>
            <a:endParaRPr lang="ko-KR" altLang="en-US" sz="30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12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E7B7D1D-EE65-4D85-B0C3-C8D64CD31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303" y="1920205"/>
            <a:ext cx="944775" cy="531475"/>
          </a:xfrm>
          <a:prstGeom prst="rect">
            <a:avLst/>
          </a:prstGeom>
        </p:spPr>
      </p:pic>
      <p:pic>
        <p:nvPicPr>
          <p:cNvPr id="80" name="Picture 6" descr="mysqlì ëí ì´ë¯¸ì§ ê²ìê²°ê³¼">
            <a:extLst>
              <a:ext uri="{FF2B5EF4-FFF2-40B4-BE49-F238E27FC236}">
                <a16:creationId xmlns:a16="http://schemas.microsoft.com/office/drawing/2014/main" id="{C83892C8-899E-44D0-92B3-1A52479C8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844824"/>
            <a:ext cx="1195310" cy="5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C19B0A-F693-4AA2-A4D7-17880D4A4071}"/>
              </a:ext>
            </a:extLst>
          </p:cNvPr>
          <p:cNvSpPr txBox="1"/>
          <p:nvPr/>
        </p:nvSpPr>
        <p:spPr>
          <a:xfrm>
            <a:off x="362938" y="9754"/>
            <a:ext cx="83135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개발 환경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E876411-EC11-4BB8-BF73-7AC4F6968722}"/>
              </a:ext>
            </a:extLst>
          </p:cNvPr>
          <p:cNvCxnSpPr>
            <a:cxnSpLocks/>
          </p:cNvCxnSpPr>
          <p:nvPr/>
        </p:nvCxnSpPr>
        <p:spPr>
          <a:xfrm>
            <a:off x="3979834" y="2861024"/>
            <a:ext cx="16561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6" name="Picture 12" descr="html5 logo pngì ëí ì´ë¯¸ì§ ê²ìê²°ê³¼">
            <a:extLst>
              <a:ext uri="{FF2B5EF4-FFF2-40B4-BE49-F238E27FC236}">
                <a16:creationId xmlns:a16="http://schemas.microsoft.com/office/drawing/2014/main" id="{CB78F183-8B68-46FE-A817-166ABB7F3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126" y="912359"/>
            <a:ext cx="712452" cy="65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nodejs pngì ëí ì´ë¯¸ì§ ê²ìê²°ê³¼">
            <a:extLst>
              <a:ext uri="{FF2B5EF4-FFF2-40B4-BE49-F238E27FC236}">
                <a16:creationId xmlns:a16="http://schemas.microsoft.com/office/drawing/2014/main" id="{611D051D-F53D-412E-B709-156E8999D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489" y="1925182"/>
            <a:ext cx="607792" cy="60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FA7A46D8-28EE-4987-961E-785E47D23AC9}"/>
              </a:ext>
            </a:extLst>
          </p:cNvPr>
          <p:cNvCxnSpPr>
            <a:cxnSpLocks/>
          </p:cNvCxnSpPr>
          <p:nvPr/>
        </p:nvCxnSpPr>
        <p:spPr>
          <a:xfrm>
            <a:off x="7278850" y="2861024"/>
            <a:ext cx="18001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8E17263-F405-4052-A81B-7C5F9EE8465A}"/>
              </a:ext>
            </a:extLst>
          </p:cNvPr>
          <p:cNvSpPr txBox="1"/>
          <p:nvPr/>
        </p:nvSpPr>
        <p:spPr>
          <a:xfrm>
            <a:off x="5159739" y="3377088"/>
            <a:ext cx="341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BM DoHyeon OTF" charset="-127"/>
              </a:rPr>
              <a:t>웹에서 사용할 수 있는 전자지갑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BM DoHyeon OTF" charset="-127"/>
            </a:endParaRPr>
          </a:p>
        </p:txBody>
      </p:sp>
      <p:pic>
        <p:nvPicPr>
          <p:cNvPr id="1028" name="Picture 4" descr="icon_48.png">
            <a:extLst>
              <a:ext uri="{FF2B5EF4-FFF2-40B4-BE49-F238E27FC236}">
                <a16:creationId xmlns:a16="http://schemas.microsoft.com/office/drawing/2014/main" id="{668F4DB0-9BA6-40D5-958A-D33516FAC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18" y="3089425"/>
            <a:ext cx="696777" cy="69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D40E9F-8337-4ED6-943B-0CD9B68921EE}"/>
              </a:ext>
            </a:extLst>
          </p:cNvPr>
          <p:cNvSpPr/>
          <p:nvPr/>
        </p:nvSpPr>
        <p:spPr>
          <a:xfrm>
            <a:off x="5678687" y="2627975"/>
            <a:ext cx="1544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u="sng" dirty="0">
                <a:solidFill>
                  <a:srgbClr val="0366D6"/>
                </a:solidFill>
                <a:latin typeface="-apple-system"/>
                <a:hlinkClick r:id="rId7"/>
              </a:rPr>
              <a:t>icon-</a:t>
            </a:r>
            <a:r>
              <a:rPr lang="en-US" altLang="ko-KR" sz="2400" b="1" u="sng" dirty="0" err="1">
                <a:solidFill>
                  <a:srgbClr val="0366D6"/>
                </a:solidFill>
                <a:latin typeface="-apple-system"/>
                <a:hlinkClick r:id="rId7"/>
              </a:rPr>
              <a:t>sdk</a:t>
            </a:r>
            <a:r>
              <a:rPr lang="en-US" altLang="ko-KR" sz="2400" b="1" u="sng" dirty="0">
                <a:solidFill>
                  <a:srgbClr val="0366D6"/>
                </a:solidFill>
                <a:latin typeface="-apple-system"/>
                <a:hlinkClick r:id="rId7"/>
              </a:rPr>
              <a:t>-</a:t>
            </a:r>
            <a:r>
              <a:rPr lang="en-US" altLang="ko-KR" sz="2400" b="1" u="sng" dirty="0" err="1">
                <a:solidFill>
                  <a:srgbClr val="0366D6"/>
                </a:solidFill>
                <a:latin typeface="-apple-system"/>
                <a:hlinkClick r:id="rId7"/>
              </a:rPr>
              <a:t>js</a:t>
            </a:r>
            <a:endParaRPr lang="en-US" altLang="ko-KR" sz="2400" b="1" i="0" u="sng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1030" name="Picture 6" descr="symbol">
            <a:extLst>
              <a:ext uri="{FF2B5EF4-FFF2-40B4-BE49-F238E27FC236}">
                <a16:creationId xmlns:a16="http://schemas.microsoft.com/office/drawing/2014/main" id="{26F8CDC5-FDDF-4BC6-932B-AAD975BA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291" y="5094765"/>
            <a:ext cx="931770" cy="93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pp components">
            <a:extLst>
              <a:ext uri="{FF2B5EF4-FFF2-40B4-BE49-F238E27FC236}">
                <a16:creationId xmlns:a16="http://schemas.microsoft.com/office/drawing/2014/main" id="{92A96DB7-6140-4475-9C38-C3A7B6438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110" y="1248028"/>
            <a:ext cx="4119944" cy="448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1BBBAC6-F1DF-4330-A01D-6E52124A0675}"/>
              </a:ext>
            </a:extLst>
          </p:cNvPr>
          <p:cNvSpPr txBox="1"/>
          <p:nvPr/>
        </p:nvSpPr>
        <p:spPr>
          <a:xfrm>
            <a:off x="5343070" y="5475305"/>
            <a:ext cx="341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LINK Network (Local Private)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FC795C-5C92-46CE-8945-73CCCB595313}"/>
              </a:ext>
            </a:extLst>
          </p:cNvPr>
          <p:cNvSpPr/>
          <p:nvPr/>
        </p:nvSpPr>
        <p:spPr>
          <a:xfrm>
            <a:off x="3949937" y="4173729"/>
            <a:ext cx="1544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0" u="sng" dirty="0">
                <a:solidFill>
                  <a:srgbClr val="24292E"/>
                </a:solidFill>
                <a:effectLst/>
                <a:latin typeface="-apple-system"/>
              </a:rPr>
              <a:t>T-Bears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D60893-546B-41FF-ADE2-B299B8FA716B}"/>
              </a:ext>
            </a:extLst>
          </p:cNvPr>
          <p:cNvSpPr txBox="1"/>
          <p:nvPr/>
        </p:nvSpPr>
        <p:spPr>
          <a:xfrm flipH="1">
            <a:off x="5214398" y="4192113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Dapp</a:t>
            </a:r>
            <a:r>
              <a:rPr lang="en-US" altLang="ko-KR" dirty="0"/>
              <a:t>(Score)</a:t>
            </a:r>
            <a:r>
              <a:rPr lang="ko-KR" altLang="en-US" dirty="0"/>
              <a:t>를 개발하기 위한 개발 도구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B9F89ED-A018-441B-9AE2-6AEFB00EDBDA}"/>
              </a:ext>
            </a:extLst>
          </p:cNvPr>
          <p:cNvCxnSpPr>
            <a:cxnSpLocks/>
          </p:cNvCxnSpPr>
          <p:nvPr/>
        </p:nvCxnSpPr>
        <p:spPr>
          <a:xfrm>
            <a:off x="3979834" y="4941168"/>
            <a:ext cx="50992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EEDD88-3708-4FE5-BA16-7D7E6E21C9EB}"/>
              </a:ext>
            </a:extLst>
          </p:cNvPr>
          <p:cNvSpPr/>
          <p:nvPr/>
        </p:nvSpPr>
        <p:spPr>
          <a:xfrm>
            <a:off x="4115817" y="3721629"/>
            <a:ext cx="912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u="sng" dirty="0">
                <a:solidFill>
                  <a:srgbClr val="22B9BC"/>
                </a:solidFill>
                <a:latin typeface="-apple-system"/>
              </a:rPr>
              <a:t>ICONEX</a:t>
            </a:r>
          </a:p>
        </p:txBody>
      </p:sp>
    </p:spTree>
    <p:extLst>
      <p:ext uri="{BB962C8B-B14F-4D97-AF65-F5344CB8AC3E}">
        <p14:creationId xmlns:p14="http://schemas.microsoft.com/office/powerpoint/2010/main" val="99069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 descr="server iconì ëí ì´ë¯¸ì§ ê²ìê²°ê³¼">
            <a:extLst>
              <a:ext uri="{FF2B5EF4-FFF2-40B4-BE49-F238E27FC236}">
                <a16:creationId xmlns:a16="http://schemas.microsoft.com/office/drawing/2014/main" id="{A8FF8469-B036-497C-B101-DC65F6843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28" y="2642114"/>
            <a:ext cx="1204439" cy="120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1">
            <a:extLst>
              <a:ext uri="{FF2B5EF4-FFF2-40B4-BE49-F238E27FC236}">
                <a16:creationId xmlns:a16="http://schemas.microsoft.com/office/drawing/2014/main" id="{129A9DCB-5094-4197-A6A7-DD229BAE2A89}"/>
              </a:ext>
            </a:extLst>
          </p:cNvPr>
          <p:cNvSpPr txBox="1"/>
          <p:nvPr/>
        </p:nvSpPr>
        <p:spPr>
          <a:xfrm>
            <a:off x="5819935" y="3909501"/>
            <a:ext cx="118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DoHyeon OTF" charset="-127"/>
                <a:ea typeface="BM DoHyeon OTF" charset="-127"/>
                <a:cs typeface="BM DoHyeon OTF" charset="-127"/>
              </a:rPr>
              <a:t>Server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DoHyeon OTF" charset="-127"/>
              <a:ea typeface="BM DoHyeon OTF" charset="-127"/>
              <a:cs typeface="BM DoHyeon OTF" charset="-127"/>
            </a:endParaRPr>
          </a:p>
        </p:txBody>
      </p:sp>
      <p:cxnSp>
        <p:nvCxnSpPr>
          <p:cNvPr id="8" name="직선 연결선 71">
            <a:extLst>
              <a:ext uri="{FF2B5EF4-FFF2-40B4-BE49-F238E27FC236}">
                <a16:creationId xmlns:a16="http://schemas.microsoft.com/office/drawing/2014/main" id="{39DB2622-5A7E-40FB-B0C6-472F3CA0D7B4}"/>
              </a:ext>
            </a:extLst>
          </p:cNvPr>
          <p:cNvCxnSpPr>
            <a:cxnSpLocks/>
          </p:cNvCxnSpPr>
          <p:nvPr/>
        </p:nvCxnSpPr>
        <p:spPr>
          <a:xfrm>
            <a:off x="3796816" y="3297023"/>
            <a:ext cx="1692686" cy="0"/>
          </a:xfrm>
          <a:prstGeom prst="line">
            <a:avLst/>
          </a:prstGeom>
          <a:ln w="285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F806F9-ADE0-4FCA-AC02-331C987B5794}"/>
              </a:ext>
            </a:extLst>
          </p:cNvPr>
          <p:cNvSpPr txBox="1"/>
          <p:nvPr/>
        </p:nvSpPr>
        <p:spPr>
          <a:xfrm>
            <a:off x="362938" y="9754"/>
            <a:ext cx="83135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프로젝트 설계 </a:t>
            </a:r>
            <a:r>
              <a:rPr lang="en-US" altLang="ko-KR" sz="30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- FLOW</a:t>
            </a:r>
            <a:endParaRPr lang="ko-KR" altLang="en-US" sz="30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11" name="TextBox 61">
            <a:extLst>
              <a:ext uri="{FF2B5EF4-FFF2-40B4-BE49-F238E27FC236}">
                <a16:creationId xmlns:a16="http://schemas.microsoft.com/office/drawing/2014/main" id="{1ED50620-08E9-48D0-89CF-E080817C2FC6}"/>
              </a:ext>
            </a:extLst>
          </p:cNvPr>
          <p:cNvSpPr txBox="1"/>
          <p:nvPr/>
        </p:nvSpPr>
        <p:spPr>
          <a:xfrm>
            <a:off x="2089921" y="3909501"/>
            <a:ext cx="118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DoHyeon OTF" charset="-127"/>
                <a:ea typeface="BM DoHyeon OTF" charset="-127"/>
                <a:cs typeface="BM DoHyeon OTF" charset="-127"/>
              </a:rPr>
              <a:t>Client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DoHyeon OTF" charset="-127"/>
              <a:ea typeface="BM DoHyeon OTF" charset="-127"/>
              <a:cs typeface="BM DoHyeon OTF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58A344E-EEB8-4A66-BF33-8CF8F41E6D85}"/>
              </a:ext>
            </a:extLst>
          </p:cNvPr>
          <p:cNvGrpSpPr/>
          <p:nvPr/>
        </p:nvGrpSpPr>
        <p:grpSpPr>
          <a:xfrm>
            <a:off x="2002340" y="2686373"/>
            <a:ext cx="1380933" cy="1267378"/>
            <a:chOff x="12576810" y="15613361"/>
            <a:chExt cx="1437815" cy="138736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8F04363-0140-438B-BF33-57D20259FF78}"/>
                </a:ext>
              </a:extLst>
            </p:cNvPr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576810" y="15613361"/>
              <a:ext cx="1437815" cy="138736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DB73AA0-EC0B-4AE0-A489-F12B42424F27}"/>
                </a:ext>
              </a:extLst>
            </p:cNvPr>
            <p:cNvPicPr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3025850" y="15958566"/>
              <a:ext cx="539735" cy="53973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22042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짚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</TotalTime>
  <Words>229</Words>
  <Application>Microsoft Office PowerPoint</Application>
  <PresentationFormat>화면 슬라이드 쇼(4:3)</PresentationFormat>
  <Paragraphs>115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-apple-system</vt:lpstr>
      <vt:lpstr>BM DoHyeon OTF</vt:lpstr>
      <vt:lpstr>Noto Sans Korean Bold</vt:lpstr>
      <vt:lpstr>Noto Sans Korean Medium</vt:lpstr>
      <vt:lpstr>궁서</vt:lpstr>
      <vt:lpstr>돋움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훈석 송</cp:lastModifiedBy>
  <cp:revision>192</cp:revision>
  <dcterms:created xsi:type="dcterms:W3CDTF">2014-08-30T22:01:36Z</dcterms:created>
  <dcterms:modified xsi:type="dcterms:W3CDTF">2018-12-20T12:48:13Z</dcterms:modified>
</cp:coreProperties>
</file>