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392" r:id="rId9"/>
    <p:sldId id="393" r:id="rId10"/>
    <p:sldId id="394" r:id="rId11"/>
    <p:sldId id="395" r:id="rId12"/>
    <p:sldId id="403" r:id="rId13"/>
    <p:sldId id="404" r:id="rId14"/>
    <p:sldId id="396" r:id="rId15"/>
    <p:sldId id="397" r:id="rId16"/>
    <p:sldId id="406" r:id="rId17"/>
    <p:sldId id="398" r:id="rId18"/>
    <p:sldId id="402" r:id="rId19"/>
    <p:sldId id="399" r:id="rId20"/>
    <p:sldId id="400" r:id="rId21"/>
    <p:sldId id="407" r:id="rId22"/>
    <p:sldId id="401"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484FE5-A110-2811-494F-1776A4586B2F}" v="737" dt="2022-03-31T14:03:33.715"/>
    <p1510:client id="{419805AB-78B0-49F1-9100-2830414E1E72}" v="22" dt="2022-03-31T18:24:39.342"/>
    <p1510:client id="{468F4BDF-7BDA-169A-6918-D52681EABFF1}" v="2" dt="2022-03-31T16:08:26.738"/>
    <p1510:client id="{60A08D66-1858-B4C0-CD60-93596A33B10B}" v="44" dt="2022-04-01T00:52:39.490"/>
    <p1510:client id="{AA8B5DAC-3885-4DF2-BD23-175FA95AA6DB}" v="758" dt="2022-03-31T11:12:35.623"/>
    <p1510:client id="{B590659E-95C7-4B68-9D09-B7316DDD524E}" v="1782" dt="2022-03-31T21:16:16.631"/>
    <p1510:client id="{C43F706F-ACBE-2ED2-9ACB-972EE966E4D5}" v="110" dt="2022-04-01T00:49:02.052"/>
    <p1510:client id="{E708082B-4F8F-5AD2-40A4-FE47EAC66897}" v="1076" dt="2022-03-31T01:27:14.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3/31/2022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816628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07523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854152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70596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2146350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635173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071219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047193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150709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197499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96574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391608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58390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94621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33559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s://www.cloudflare.com/learning/bots/what-is-a-web-crawler/" TargetMode="External"/><Relationship Id="rId3" Type="http://schemas.openxmlformats.org/officeDocument/2006/relationships/image" Target="../media/image9.jpeg"/><Relationship Id="rId7" Type="http://schemas.openxmlformats.org/officeDocument/2006/relationships/hyperlink" Target="https://www.bdc.ca/en/articles-tools/entrepreneur-toolkit/templates-business-guides/glossary/search-engine"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s://www.geeksforgeeks.org/sorting-a-hashmap-according-to-values/" TargetMode="External"/><Relationship Id="rId5" Type="http://schemas.openxmlformats.org/officeDocument/2006/relationships/hyperlink" Target="https://www.javatpoint.com/how-treeset-works-internally-in-java" TargetMode="External"/><Relationship Id="rId4" Type="http://schemas.openxmlformats.org/officeDocument/2006/relationships/hyperlink" Target="https://www.javatpoint.com/how-treemap-works-internally-in-jav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a:t>Web Search Engine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fontScale="92500" lnSpcReduction="20000"/>
          </a:bodyPr>
          <a:lstStyle/>
          <a:p>
            <a:r>
              <a:rPr lang="en-US"/>
              <a:t>Hetansh Shah</a:t>
            </a:r>
          </a:p>
          <a:p>
            <a:r>
              <a:rPr lang="en-US"/>
              <a:t>Yash Bhalala</a:t>
            </a:r>
          </a:p>
          <a:p>
            <a:r>
              <a:rPr lang="en-US"/>
              <a:t>Fahad Patel</a:t>
            </a:r>
          </a:p>
          <a:p>
            <a:r>
              <a:rPr lang="en-US"/>
              <a:t>Ramandeep </a:t>
            </a:r>
            <a:r>
              <a:rPr lang="en-US" err="1"/>
              <a:t>Bhathal</a:t>
            </a:r>
            <a:endParaRPr lang="en-US"/>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664533" cy="1145514"/>
          </a:xfrm>
        </p:spPr>
        <p:txBody>
          <a:bodyPr vert="horz" wrap="square" lIns="0" tIns="0" rIns="0" bIns="0" rtlCol="0" anchor="b" anchorCtr="0">
            <a:normAutofit/>
          </a:bodyPr>
          <a:lstStyle/>
          <a:p>
            <a:pPr algn="ctr">
              <a:lnSpc>
                <a:spcPct val="100000"/>
              </a:lnSpc>
            </a:pPr>
            <a:r>
              <a:rPr lang="en-US" sz="5400" kern="1200">
                <a:solidFill>
                  <a:schemeClr val="tx1"/>
                </a:solidFill>
                <a:latin typeface="+mj-lt"/>
                <a:ea typeface="+mj-ea"/>
                <a:cs typeface="+mj-cs"/>
              </a:rPr>
              <a:t>Text Suggestion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2056344"/>
            <a:ext cx="7058758" cy="4459935"/>
          </a:xfrm>
        </p:spPr>
        <p:txBody>
          <a:bodyPr vert="horz" wrap="square" lIns="0" tIns="0" rIns="0" bIns="0" rtlCol="0" anchor="t">
            <a:normAutofit/>
          </a:bodyPr>
          <a:lstStyle/>
          <a:p>
            <a:pPr marL="342900" indent="-342900">
              <a:lnSpc>
                <a:spcPct val="100000"/>
              </a:lnSpc>
              <a:buChar char="•"/>
            </a:pPr>
            <a:r>
              <a:rPr lang="en-US">
                <a:solidFill>
                  <a:srgbClr val="FFFFFF">
                    <a:alpha val="60000"/>
                  </a:srgbClr>
                </a:solidFill>
              </a:rPr>
              <a:t>Edit Distance – calculate the similarity between input and word based on three operations – delete, insert and replace</a:t>
            </a:r>
          </a:p>
          <a:p>
            <a:pPr marL="342900" indent="-342900">
              <a:lnSpc>
                <a:spcPct val="100000"/>
              </a:lnSpc>
              <a:buFont typeface="Arial" panose="020B0604020202020204" pitchFamily="34" charset="0"/>
              <a:buChar char="•"/>
            </a:pPr>
            <a:r>
              <a:rPr lang="en-US" err="1">
                <a:solidFill>
                  <a:srgbClr val="FFFFFF">
                    <a:alpha val="60000"/>
                  </a:srgbClr>
                </a:solidFill>
              </a:rPr>
              <a:t>Editdistance</a:t>
            </a:r>
            <a:r>
              <a:rPr lang="en-US">
                <a:solidFill>
                  <a:srgbClr val="FFFFFF">
                    <a:alpha val="60000"/>
                  </a:srgbClr>
                </a:solidFill>
              </a:rPr>
              <a:t>, word, frequency collected are added into the </a:t>
            </a:r>
            <a:r>
              <a:rPr lang="en-US" err="1">
                <a:solidFill>
                  <a:srgbClr val="FFFFFF">
                    <a:alpha val="60000"/>
                  </a:srgbClr>
                </a:solidFill>
              </a:rPr>
              <a:t>TreeMap</a:t>
            </a:r>
            <a:r>
              <a:rPr lang="en-US">
                <a:solidFill>
                  <a:srgbClr val="FFFFFF">
                    <a:alpha val="60000"/>
                  </a:srgbClr>
                </a:solidFill>
              </a:rPr>
              <a:t>.</a:t>
            </a:r>
          </a:p>
          <a:p>
            <a:pPr marL="342900" indent="-342900">
              <a:lnSpc>
                <a:spcPct val="100000"/>
              </a:lnSpc>
              <a:buFont typeface="Arial" panose="020B0604020202020204" pitchFamily="34" charset="0"/>
              <a:buChar char="•"/>
            </a:pPr>
            <a:r>
              <a:rPr lang="en-US">
                <a:solidFill>
                  <a:srgbClr val="FFFFFF">
                    <a:alpha val="60000"/>
                  </a:srgbClr>
                </a:solidFill>
              </a:rPr>
              <a:t>The inbuilt functions in </a:t>
            </a:r>
            <a:r>
              <a:rPr lang="en-US" err="1">
                <a:solidFill>
                  <a:srgbClr val="FFFFFF">
                    <a:alpha val="60000"/>
                  </a:srgbClr>
                </a:solidFill>
              </a:rPr>
              <a:t>TreeMap</a:t>
            </a:r>
            <a:r>
              <a:rPr lang="en-US">
                <a:solidFill>
                  <a:srgbClr val="FFFFFF">
                    <a:alpha val="60000"/>
                  </a:srgbClr>
                </a:solidFill>
              </a:rPr>
              <a:t> will help in finding the top 3 words with lowest </a:t>
            </a:r>
            <a:r>
              <a:rPr lang="en-US" err="1">
                <a:solidFill>
                  <a:srgbClr val="FFFFFF">
                    <a:alpha val="60000"/>
                  </a:srgbClr>
                </a:solidFill>
              </a:rPr>
              <a:t>editdistance</a:t>
            </a:r>
            <a:r>
              <a:rPr lang="en-US">
                <a:solidFill>
                  <a:srgbClr val="FFFFFF">
                    <a:alpha val="60000"/>
                  </a:srgbClr>
                </a:solidFill>
              </a:rPr>
              <a:t> and highest frequency.</a:t>
            </a:r>
          </a:p>
          <a:p>
            <a:pPr marL="342900" indent="-342900">
              <a:lnSpc>
                <a:spcPct val="100000"/>
              </a:lnSpc>
              <a:buFont typeface="Arial" panose="020B0604020202020204" pitchFamily="34" charset="0"/>
              <a:buChar char="•"/>
            </a:pPr>
            <a:r>
              <a:rPr lang="en-US">
                <a:solidFill>
                  <a:srgbClr val="FFFFFF">
                    <a:alpha val="60000"/>
                  </a:srgbClr>
                </a:solidFill>
              </a:rPr>
              <a:t>Then the 3 text suggestions will be displayed on the console and then user must select one</a:t>
            </a:r>
          </a:p>
          <a:p>
            <a:pPr marL="342900" indent="-342900">
              <a:lnSpc>
                <a:spcPct val="100000"/>
              </a:lnSpc>
              <a:buFont typeface="Arial" panose="020B0604020202020204" pitchFamily="34" charset="0"/>
              <a:buChar char="•"/>
            </a:pPr>
            <a:endParaRPr lang="en-US">
              <a:solidFill>
                <a:srgbClr val="FFFFFF">
                  <a:alpha val="60000"/>
                </a:srgbClr>
              </a:solidFill>
            </a:endParaRPr>
          </a:p>
          <a:p>
            <a:pPr marL="342900" indent="-342900">
              <a:lnSpc>
                <a:spcPct val="100000"/>
              </a:lnSpc>
              <a:buFont typeface="Arial" panose="020B0604020202020204" pitchFamily="34" charset="0"/>
              <a:buChar char="•"/>
            </a:pPr>
            <a:endParaRPr lang="en-US">
              <a:solidFill>
                <a:srgbClr val="FFFFFF">
                  <a:alpha val="60000"/>
                </a:srgb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5" name="Picture 5" descr="Graphical user interface, application&#10;&#10;Description automatically generated">
            <a:extLst>
              <a:ext uri="{FF2B5EF4-FFF2-40B4-BE49-F238E27FC236}">
                <a16:creationId xmlns:a16="http://schemas.microsoft.com/office/drawing/2014/main" id="{4F64E017-6F56-E2C1-18CB-742AC5B07E2C}"/>
              </a:ext>
            </a:extLst>
          </p:cNvPr>
          <p:cNvPicPr>
            <a:picLocks noChangeAspect="1"/>
          </p:cNvPicPr>
          <p:nvPr/>
        </p:nvPicPr>
        <p:blipFill>
          <a:blip r:embed="rId4"/>
          <a:stretch>
            <a:fillRect/>
          </a:stretch>
        </p:blipFill>
        <p:spPr>
          <a:xfrm>
            <a:off x="8470900" y="2615181"/>
            <a:ext cx="2743200" cy="1065209"/>
          </a:xfrm>
          <a:prstGeom prst="rect">
            <a:avLst/>
          </a:prstGeom>
        </p:spPr>
      </p:pic>
    </p:spTree>
    <p:extLst>
      <p:ext uri="{BB962C8B-B14F-4D97-AF65-F5344CB8AC3E}">
        <p14:creationId xmlns:p14="http://schemas.microsoft.com/office/powerpoint/2010/main" val="152193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664533" cy="1145514"/>
          </a:xfrm>
        </p:spPr>
        <p:txBody>
          <a:bodyPr vert="horz" wrap="square" lIns="0" tIns="0" rIns="0" bIns="0" rtlCol="0" anchor="b" anchorCtr="0">
            <a:normAutofit/>
          </a:bodyPr>
          <a:lstStyle/>
          <a:p>
            <a:pPr algn="ctr">
              <a:lnSpc>
                <a:spcPct val="100000"/>
              </a:lnSpc>
            </a:pPr>
            <a:r>
              <a:rPr lang="en-US" sz="5400" kern="1200">
                <a:solidFill>
                  <a:schemeClr val="tx1"/>
                </a:solidFill>
                <a:latin typeface="+mj-lt"/>
                <a:ea typeface="+mj-ea"/>
                <a:cs typeface="+mj-cs"/>
              </a:rPr>
              <a:t>Frequency of the word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2056344"/>
            <a:ext cx="11385830" cy="4450864"/>
          </a:xfrm>
        </p:spPr>
        <p:txBody>
          <a:bodyPr vert="horz" wrap="square" lIns="0" tIns="0" rIns="0" bIns="0" rtlCol="0" anchor="t">
            <a:normAutofit/>
          </a:bodyPr>
          <a:lstStyle/>
          <a:p>
            <a:pPr marL="342900" indent="-342900" algn="just">
              <a:lnSpc>
                <a:spcPct val="100000"/>
              </a:lnSpc>
              <a:buFont typeface="Arial" panose="020B0604020202020204" pitchFamily="34" charset="0"/>
              <a:buChar char="•"/>
            </a:pPr>
            <a:r>
              <a:rPr lang="en-US">
                <a:solidFill>
                  <a:srgbClr val="FFFFFF">
                    <a:alpha val="60000"/>
                  </a:srgbClr>
                </a:solidFill>
              </a:rPr>
              <a:t>Frequency is used to help the page ranking feature to list the pages.</a:t>
            </a:r>
            <a:endParaRPr lang="en-US"/>
          </a:p>
          <a:p>
            <a:pPr marL="342900" indent="-342900" algn="just">
              <a:lnSpc>
                <a:spcPct val="100000"/>
              </a:lnSpc>
              <a:buFont typeface="Arial" panose="020B0604020202020204" pitchFamily="34" charset="0"/>
              <a:buChar char="•"/>
            </a:pPr>
            <a:r>
              <a:rPr lang="en-US">
                <a:solidFill>
                  <a:srgbClr val="FFFFFF">
                    <a:alpha val="60000"/>
                  </a:srgbClr>
                </a:solidFill>
              </a:rPr>
              <a:t>When a user enters any keyword search engine starts finding that word in every document present in the database and prepares one hash table of filename and occurrence of that word in that file.</a:t>
            </a:r>
          </a:p>
          <a:p>
            <a:pPr marL="342900" indent="-342900" algn="just">
              <a:lnSpc>
                <a:spcPct val="100000"/>
              </a:lnSpc>
              <a:buFont typeface="Arial" panose="020B0604020202020204" pitchFamily="34" charset="0"/>
              <a:buChar char="•"/>
            </a:pPr>
            <a:r>
              <a:rPr lang="en-US">
                <a:solidFill>
                  <a:srgbClr val="FFFFFF">
                    <a:alpha val="60000"/>
                  </a:srgbClr>
                </a:solidFill>
              </a:rPr>
              <a:t>To prepare final </a:t>
            </a:r>
            <a:r>
              <a:rPr lang="en-US" err="1">
                <a:solidFill>
                  <a:srgbClr val="FFFFFF">
                    <a:alpha val="60000"/>
                  </a:srgbClr>
                </a:solidFill>
              </a:rPr>
              <a:t>hashtable</a:t>
            </a:r>
            <a:r>
              <a:rPr lang="en-US">
                <a:solidFill>
                  <a:srgbClr val="FFFFFF">
                    <a:alpha val="60000"/>
                  </a:srgbClr>
                </a:solidFill>
              </a:rPr>
              <a:t> easily search engine is preparing creating </a:t>
            </a:r>
            <a:r>
              <a:rPr lang="en-US" err="1">
                <a:solidFill>
                  <a:srgbClr val="FFFFFF">
                    <a:alpha val="60000"/>
                  </a:srgbClr>
                </a:solidFill>
              </a:rPr>
              <a:t>hashtable</a:t>
            </a:r>
            <a:r>
              <a:rPr lang="en-US">
                <a:solidFill>
                  <a:srgbClr val="FFFFFF">
                    <a:alpha val="60000"/>
                  </a:srgbClr>
                </a:solidFill>
              </a:rPr>
              <a:t> for every document of every word and from that main </a:t>
            </a:r>
            <a:r>
              <a:rPr lang="en-US" err="1">
                <a:solidFill>
                  <a:srgbClr val="FFFFFF">
                    <a:alpha val="60000"/>
                  </a:srgbClr>
                </a:solidFill>
              </a:rPr>
              <a:t>hashtable</a:t>
            </a:r>
            <a:r>
              <a:rPr lang="en-US">
                <a:solidFill>
                  <a:srgbClr val="FFFFFF">
                    <a:alpha val="60000"/>
                  </a:srgbClr>
                </a:solidFill>
              </a:rPr>
              <a:t> it is searching for the specific word.</a:t>
            </a:r>
          </a:p>
          <a:p>
            <a:pPr marL="342900" indent="-342900">
              <a:lnSpc>
                <a:spcPct val="100000"/>
              </a:lnSpc>
              <a:buFont typeface="Arial" panose="020B0604020202020204" pitchFamily="34" charset="0"/>
              <a:buChar char="•"/>
            </a:pPr>
            <a:endParaRPr lang="en-US">
              <a:solidFill>
                <a:srgbClr val="FFFFFF">
                  <a:alpha val="60000"/>
                </a:srgb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686358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9"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62">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9275"/>
            <a:ext cx="5444443" cy="1067235"/>
          </a:xfrm>
        </p:spPr>
        <p:txBody>
          <a:bodyPr vert="horz" wrap="square" lIns="0" tIns="0" rIns="0" bIns="0" rtlCol="0" anchor="b" anchorCtr="0">
            <a:normAutofit/>
          </a:bodyPr>
          <a:lstStyle/>
          <a:p>
            <a:pPr>
              <a:lnSpc>
                <a:spcPct val="100000"/>
              </a:lnSpc>
            </a:pPr>
            <a:r>
              <a:rPr lang="en-US"/>
              <a:t>Page Ranking</a:t>
            </a:r>
          </a:p>
        </p:txBody>
      </p:sp>
      <p:grpSp>
        <p:nvGrpSpPr>
          <p:cNvPr id="65" name="Group 64">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66"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635343" y="549275"/>
            <a:ext cx="4927600"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70" name="Freeform: Shape 69">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Freeform: Shape 71">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045594"/>
            <a:ext cx="6446234" cy="3343847"/>
          </a:xfrm>
        </p:spPr>
        <p:txBody>
          <a:bodyPr vert="horz" wrap="square" lIns="0" tIns="0" rIns="0" bIns="0" rtlCol="0" anchor="t">
            <a:normAutofit/>
          </a:bodyPr>
          <a:lstStyle/>
          <a:p>
            <a:pPr>
              <a:lnSpc>
                <a:spcPct val="100000"/>
              </a:lnSpc>
              <a:buFont typeface="Arial" panose="020B0604020202020204" pitchFamily="34" charset="0"/>
              <a:buChar char="•"/>
            </a:pPr>
            <a:r>
              <a:rPr lang="en-US" sz="1200"/>
              <a:t>Upon retrieving the web content, the crawler will add it to the index of visited pages and arranges the related content.</a:t>
            </a:r>
          </a:p>
          <a:p>
            <a:pPr>
              <a:lnSpc>
                <a:spcPct val="100000"/>
              </a:lnSpc>
              <a:buFont typeface="Arial" panose="020B0604020202020204" pitchFamily="34" charset="0"/>
              <a:buChar char="•"/>
            </a:pPr>
            <a:r>
              <a:rPr lang="en-US" sz="1200"/>
              <a:t>A search result is ranked according to its relevance.</a:t>
            </a:r>
          </a:p>
          <a:p>
            <a:pPr>
              <a:lnSpc>
                <a:spcPct val="100000"/>
              </a:lnSpc>
              <a:buFont typeface="Arial" panose="020B0604020202020204" pitchFamily="34" charset="0"/>
              <a:buChar char="•"/>
            </a:pPr>
            <a:r>
              <a:rPr lang="en-US" sz="1200"/>
              <a:t>To perform a search, search engines look through their index for data that is highly relevant to the search and then organize that data.</a:t>
            </a:r>
          </a:p>
          <a:p>
            <a:pPr>
              <a:lnSpc>
                <a:spcPct val="100000"/>
              </a:lnSpc>
              <a:buFont typeface="Arial" panose="020B0604020202020204" pitchFamily="34" charset="0"/>
              <a:buChar char="•"/>
            </a:pPr>
            <a:r>
              <a:rPr lang="en-US" sz="1200"/>
              <a:t>As a result, the higher a website's ranking, the more relevant it will be to a user's query.</a:t>
            </a:r>
          </a:p>
          <a:p>
            <a:pPr>
              <a:lnSpc>
                <a:spcPct val="100000"/>
              </a:lnSpc>
              <a:buFont typeface="Arial" panose="020B0604020202020204" pitchFamily="34" charset="0"/>
              <a:buChar char="•"/>
            </a:pPr>
            <a:r>
              <a:rPr lang="en-US" sz="1200"/>
              <a:t>Sorting algorithms are used for ranking and indexing functionalities.</a:t>
            </a:r>
          </a:p>
          <a:p>
            <a:pPr>
              <a:lnSpc>
                <a:spcPct val="100000"/>
              </a:lnSpc>
              <a:buFont typeface="Arial" panose="020B0604020202020204" pitchFamily="34" charset="0"/>
              <a:buChar char="•"/>
            </a:pPr>
            <a:endParaRPr lang="en-US" sz="1200"/>
          </a:p>
          <a:p>
            <a:pPr marL="342900">
              <a:lnSpc>
                <a:spcPct val="100000"/>
              </a:lnSpc>
              <a:buFont typeface="Arial" panose="020B0604020202020204" pitchFamily="34" charset="0"/>
              <a:buChar char="•"/>
            </a:pPr>
            <a:endParaRPr lang="en-US" sz="1200"/>
          </a:p>
        </p:txBody>
      </p:sp>
      <p:pic>
        <p:nvPicPr>
          <p:cNvPr id="5" name="Picture 5" descr="Diagram&#10;&#10;Description automatically generated">
            <a:extLst>
              <a:ext uri="{FF2B5EF4-FFF2-40B4-BE49-F238E27FC236}">
                <a16:creationId xmlns:a16="http://schemas.microsoft.com/office/drawing/2014/main" id="{71ABE1C0-BDFE-FC57-515C-D9BB9447698A}"/>
              </a:ext>
            </a:extLst>
          </p:cNvPr>
          <p:cNvPicPr>
            <a:picLocks noChangeAspect="1"/>
          </p:cNvPicPr>
          <p:nvPr/>
        </p:nvPicPr>
        <p:blipFill>
          <a:blip r:embed="rId4"/>
          <a:stretch>
            <a:fillRect/>
          </a:stretch>
        </p:blipFill>
        <p:spPr>
          <a:xfrm>
            <a:off x="7168321" y="3536950"/>
            <a:ext cx="3861643" cy="2773362"/>
          </a:xfrm>
          <a:custGeom>
            <a:avLst/>
            <a:gdLst/>
            <a:ahLst/>
            <a:cxnLst/>
            <a:rect l="l" t="t" r="r" b="b"/>
            <a:pathLst>
              <a:path w="5083992" h="2880518">
                <a:moveTo>
                  <a:pt x="0" y="0"/>
                </a:moveTo>
                <a:lnTo>
                  <a:pt x="5083992" y="0"/>
                </a:lnTo>
                <a:lnTo>
                  <a:pt x="5083992" y="2880518"/>
                </a:lnTo>
                <a:lnTo>
                  <a:pt x="0" y="2880518"/>
                </a:lnTo>
                <a:close/>
              </a:path>
            </a:pathLst>
          </a:custGeom>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220271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6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4508500"/>
            <a:ext cx="4500562" cy="1562959"/>
          </a:xfrm>
        </p:spPr>
        <p:txBody>
          <a:bodyPr vert="horz" wrap="square" lIns="0" tIns="0" rIns="0" bIns="0" rtlCol="0" anchor="t" anchorCtr="0">
            <a:normAutofit/>
          </a:bodyPr>
          <a:lstStyle/>
          <a:p>
            <a:pPr>
              <a:lnSpc>
                <a:spcPct val="100000"/>
              </a:lnSpc>
            </a:pPr>
            <a:r>
              <a:rPr lang="en-US" sz="4800" kern="1200">
                <a:solidFill>
                  <a:schemeClr val="tx1"/>
                </a:solidFill>
                <a:latin typeface="+mj-lt"/>
                <a:ea typeface="+mj-ea"/>
                <a:cs typeface="+mj-cs"/>
              </a:rPr>
              <a:t>Page Ranking</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4774" r="-3" b="-3"/>
          <a:stretch/>
        </p:blipFill>
        <p:spPr>
          <a:xfrm>
            <a:off x="3" y="1"/>
            <a:ext cx="5051425" cy="3777175"/>
          </a:xfrm>
          <a:custGeom>
            <a:avLst/>
            <a:gdLst/>
            <a:ahLst/>
            <a:cxnLst/>
            <a:rect l="l" t="t" r="r" b="b"/>
            <a:pathLst>
              <a:path w="5051425" h="3777175">
                <a:moveTo>
                  <a:pt x="0" y="0"/>
                </a:moveTo>
                <a:lnTo>
                  <a:pt x="5051425" y="0"/>
                </a:lnTo>
                <a:lnTo>
                  <a:pt x="5051425" y="3777175"/>
                </a:lnTo>
                <a:lnTo>
                  <a:pt x="0" y="3777175"/>
                </a:lnTo>
                <a:close/>
              </a:path>
            </a:pathLst>
          </a:custGeom>
        </p:spPr>
      </p:pic>
      <p:pic>
        <p:nvPicPr>
          <p:cNvPr id="5" name="Picture 5">
            <a:extLst>
              <a:ext uri="{FF2B5EF4-FFF2-40B4-BE49-F238E27FC236}">
                <a16:creationId xmlns:a16="http://schemas.microsoft.com/office/drawing/2014/main" id="{B43E3F46-E26B-E2FD-F89C-BAED6623FD62}"/>
              </a:ext>
            </a:extLst>
          </p:cNvPr>
          <p:cNvPicPr>
            <a:picLocks noChangeAspect="1"/>
          </p:cNvPicPr>
          <p:nvPr/>
        </p:nvPicPr>
        <p:blipFill rotWithShape="1">
          <a:blip r:embed="rId4"/>
          <a:srcRect t="2941" r="-2" b="-2"/>
          <a:stretch/>
        </p:blipFill>
        <p:spPr>
          <a:xfrm>
            <a:off x="5051424" y="1"/>
            <a:ext cx="7140574" cy="3777175"/>
          </a:xfrm>
          <a:custGeom>
            <a:avLst/>
            <a:gdLst/>
            <a:ahLst/>
            <a:cxnLst/>
            <a:rect l="l" t="t" r="r" b="b"/>
            <a:pathLst>
              <a:path w="7140574" h="3777175">
                <a:moveTo>
                  <a:pt x="0" y="0"/>
                </a:moveTo>
                <a:lnTo>
                  <a:pt x="7140574" y="0"/>
                </a:lnTo>
                <a:lnTo>
                  <a:pt x="7140574" y="3777175"/>
                </a:lnTo>
                <a:lnTo>
                  <a:pt x="0" y="3777175"/>
                </a:lnTo>
                <a:close/>
              </a:path>
            </a:pathLst>
          </a:custGeom>
        </p:spPr>
      </p:pic>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267325" y="4508500"/>
            <a:ext cx="6373813" cy="1562959"/>
          </a:xfrm>
        </p:spPr>
        <p:txBody>
          <a:bodyPr vert="horz" wrap="square" lIns="0" tIns="0" rIns="0" bIns="0" rtlCol="0" anchor="t">
            <a:normAutofit/>
          </a:bodyPr>
          <a:lstStyle/>
          <a:p>
            <a:pPr>
              <a:lnSpc>
                <a:spcPct val="100000"/>
              </a:lnSpc>
              <a:buFont typeface="Arial" panose="020B0604020202020204" pitchFamily="34" charset="0"/>
              <a:buChar char="•"/>
            </a:pPr>
            <a:r>
              <a:rPr lang="en-US" sz="1200"/>
              <a:t>Look at its word frequency. If it has more "hits"(Word Frequency) we put it at the top of the list.</a:t>
            </a:r>
          </a:p>
          <a:p>
            <a:pPr>
              <a:lnSpc>
                <a:spcPct val="100000"/>
              </a:lnSpc>
              <a:buFont typeface="Arial" panose="020B0604020202020204" pitchFamily="34" charset="0"/>
              <a:buChar char="•"/>
            </a:pPr>
            <a:r>
              <a:rPr lang="en-US" sz="1200"/>
              <a:t>Sort the HashMap generated by the word frequency according to the number of keywords found in the document.</a:t>
            </a:r>
          </a:p>
          <a:p>
            <a:pPr>
              <a:lnSpc>
                <a:spcPct val="100000"/>
              </a:lnSpc>
              <a:buFont typeface="Arial" panose="020B0604020202020204" pitchFamily="34" charset="0"/>
              <a:buChar char="•"/>
            </a:pPr>
            <a:r>
              <a:rPr lang="en-US" sz="1200"/>
              <a:t>Finally, we sorted the  HashMap to display the websites with highest number of rank using Collection.Sort() method.  </a:t>
            </a:r>
          </a:p>
          <a:p>
            <a:pPr>
              <a:lnSpc>
                <a:spcPct val="100000"/>
              </a:lnSpc>
              <a:buFont typeface="Arial" panose="020B0604020202020204" pitchFamily="34" charset="0"/>
              <a:buChar char="•"/>
            </a:pPr>
            <a:endParaRPr lang="en-US" sz="1200"/>
          </a:p>
          <a:p>
            <a:pPr marL="342900">
              <a:lnSpc>
                <a:spcPct val="100000"/>
              </a:lnSpc>
              <a:buFont typeface="Arial" panose="020B0604020202020204" pitchFamily="34" charset="0"/>
              <a:buChar char="•"/>
            </a:pPr>
            <a:endParaRPr lang="en-US" sz="1200"/>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
        <p:nvSpPr>
          <p:cNvPr id="63" name="Oval 62">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1138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59408" y="2933454"/>
            <a:ext cx="5092853" cy="1145514"/>
          </a:xfrm>
        </p:spPr>
        <p:txBody>
          <a:bodyPr vert="horz" wrap="square" lIns="0" tIns="0" rIns="0" bIns="0" rtlCol="0" anchor="b" anchorCtr="0">
            <a:normAutofit/>
          </a:bodyPr>
          <a:lstStyle/>
          <a:p>
            <a:pPr algn="ctr">
              <a:lnSpc>
                <a:spcPct val="100000"/>
              </a:lnSpc>
            </a:pPr>
            <a:r>
              <a:rPr lang="en-US" sz="5400"/>
              <a:t>Implementation</a:t>
            </a:r>
            <a:endParaRPr lang="en-US" sz="5400" kern="120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14</a:t>
            </a:fld>
            <a:endParaRPr lang="en-US"/>
          </a:p>
        </p:txBody>
      </p:sp>
      <p:pic>
        <p:nvPicPr>
          <p:cNvPr id="11" name="Picture 10" descr="Diagram&#10;&#10;Description automatically generated">
            <a:extLst>
              <a:ext uri="{FF2B5EF4-FFF2-40B4-BE49-F238E27FC236}">
                <a16:creationId xmlns:a16="http://schemas.microsoft.com/office/drawing/2014/main" id="{ADA79C0D-703C-4393-BEC5-53BD9B039100}"/>
              </a:ext>
            </a:extLst>
          </p:cNvPr>
          <p:cNvPicPr>
            <a:picLocks noChangeAspect="1"/>
          </p:cNvPicPr>
          <p:nvPr/>
        </p:nvPicPr>
        <p:blipFill>
          <a:blip r:embed="rId4"/>
          <a:stretch>
            <a:fillRect/>
          </a:stretch>
        </p:blipFill>
        <p:spPr>
          <a:xfrm>
            <a:off x="5549006" y="0"/>
            <a:ext cx="6629779" cy="6852671"/>
          </a:xfrm>
          <a:prstGeom prst="rect">
            <a:avLst/>
          </a:prstGeom>
        </p:spPr>
      </p:pic>
    </p:spTree>
    <p:extLst>
      <p:ext uri="{BB962C8B-B14F-4D97-AF65-F5344CB8AC3E}">
        <p14:creationId xmlns:p14="http://schemas.microsoft.com/office/powerpoint/2010/main" val="626911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2642839"/>
            <a:ext cx="10664533" cy="1145514"/>
          </a:xfrm>
        </p:spPr>
        <p:txBody>
          <a:bodyPr vert="horz" wrap="square" lIns="0" tIns="0" rIns="0" bIns="0" rtlCol="0" anchor="b" anchorCtr="0">
            <a:normAutofit/>
          </a:bodyPr>
          <a:lstStyle/>
          <a:p>
            <a:pPr algn="ctr">
              <a:lnSpc>
                <a:spcPct val="100000"/>
              </a:lnSpc>
            </a:pPr>
            <a:r>
              <a:rPr lang="en-US" sz="7200"/>
              <a:t>Demo</a:t>
            </a:r>
            <a:endParaRPr lang="en-US" sz="5400" kern="120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400576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6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9275"/>
            <a:ext cx="3565524" cy="967341"/>
          </a:xfrm>
        </p:spPr>
        <p:txBody>
          <a:bodyPr vert="horz" wrap="square" lIns="0" tIns="0" rIns="0" bIns="0" rtlCol="0" anchor="b" anchorCtr="0">
            <a:normAutofit/>
          </a:bodyPr>
          <a:lstStyle/>
          <a:p>
            <a:pPr>
              <a:lnSpc>
                <a:spcPct val="100000"/>
              </a:lnSpc>
            </a:pPr>
            <a:r>
              <a:rPr lang="en-US" sz="4800" kern="1200">
                <a:solidFill>
                  <a:schemeClr val="tx1"/>
                </a:solidFill>
                <a:latin typeface="+mj-lt"/>
                <a:ea typeface="+mj-ea"/>
                <a:cs typeface="+mj-cs"/>
              </a:rPr>
              <a:t>Conclusion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67491" y="1801769"/>
            <a:ext cx="4784725" cy="4140139"/>
          </a:xfrm>
        </p:spPr>
        <p:txBody>
          <a:bodyPr vert="horz" wrap="square" lIns="0" tIns="0" rIns="0" bIns="0" rtlCol="0" anchor="t">
            <a:normAutofit/>
          </a:bodyPr>
          <a:lstStyle/>
          <a:p>
            <a:pPr>
              <a:buFont typeface="Arial" panose="020B0604020202020204" pitchFamily="34" charset="0"/>
              <a:buChar char="•"/>
            </a:pPr>
            <a:r>
              <a:rPr lang="en-US" sz="1600"/>
              <a:t>Developing a Java search engine from scratch. </a:t>
            </a:r>
          </a:p>
          <a:p>
            <a:pPr>
              <a:buFont typeface="Arial" panose="020B0604020202020204" pitchFamily="34" charset="0"/>
              <a:buChar char="•"/>
            </a:pPr>
            <a:r>
              <a:rPr lang="en-US" sz="1600"/>
              <a:t>Revise and master the data concepts studied in the classroom.</a:t>
            </a:r>
            <a:endParaRPr lang="en-US" sz="1600">
              <a:solidFill>
                <a:srgbClr val="FFFFFF">
                  <a:alpha val="60000"/>
                </a:srgbClr>
              </a:solidFill>
            </a:endParaRPr>
          </a:p>
          <a:p>
            <a:pPr>
              <a:buFont typeface="Arial" panose="020B0604020202020204" pitchFamily="34" charset="0"/>
              <a:buChar char="•"/>
            </a:pPr>
            <a:r>
              <a:rPr lang="en-US" sz="1600"/>
              <a:t>Become familiar with the concepts used in a search engine.</a:t>
            </a:r>
            <a:endParaRPr lang="en-US" sz="1600">
              <a:solidFill>
                <a:srgbClr val="FFFFFF">
                  <a:alpha val="60000"/>
                </a:srgbClr>
              </a:solidFill>
            </a:endParaRPr>
          </a:p>
          <a:p>
            <a:pPr>
              <a:buFont typeface="Arial" panose="020B0604020202020204" pitchFamily="34" charset="0"/>
              <a:buChar char="•"/>
            </a:pPr>
            <a:r>
              <a:rPr lang="en-US" sz="1600"/>
              <a:t>Acquire more technical knowledge. </a:t>
            </a:r>
          </a:p>
          <a:p>
            <a:pPr>
              <a:buFont typeface="Arial" panose="020B0604020202020204" pitchFamily="34" charset="0"/>
              <a:buChar char="•"/>
            </a:pPr>
            <a:r>
              <a:rPr lang="en-US" sz="1600"/>
              <a:t>Collaboration skills are improved.</a:t>
            </a:r>
            <a:endParaRPr lang="en-US" sz="1600">
              <a:solidFill>
                <a:srgbClr val="FFFFFF">
                  <a:alpha val="60000"/>
                </a:srgbClr>
              </a:solidFill>
            </a:endParaRPr>
          </a:p>
        </p:txBody>
      </p:sp>
      <p:pic>
        <p:nvPicPr>
          <p:cNvPr id="8" name="Picture Placeholder 7" descr="Diagram&#10;&#10;Description automatically generate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srcRect l="22281" r="22281"/>
          <a:stretch/>
        </p:blipFill>
        <p:spPr>
          <a:xfrm>
            <a:off x="5719706" y="606796"/>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63" name="Group 62">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64" name="Freeform: Shape 63">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7" name="Oval 66">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2836879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664533" cy="1145514"/>
          </a:xfrm>
        </p:spPr>
        <p:txBody>
          <a:bodyPr vert="horz" wrap="square" lIns="0" tIns="0" rIns="0" bIns="0" rtlCol="0" anchor="b" anchorCtr="0">
            <a:normAutofit/>
          </a:bodyPr>
          <a:lstStyle/>
          <a:p>
            <a:pPr algn="ctr">
              <a:lnSpc>
                <a:spcPct val="100000"/>
              </a:lnSpc>
            </a:pPr>
            <a:r>
              <a:rPr lang="en-US" sz="5400"/>
              <a:t>Future Scope</a:t>
            </a:r>
            <a:endParaRPr lang="en-US" sz="5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2056344"/>
            <a:ext cx="11385830" cy="4450864"/>
          </a:xfrm>
        </p:spPr>
        <p:txBody>
          <a:bodyPr vert="horz" wrap="square" lIns="0" tIns="0" rIns="0" bIns="0" rtlCol="0" anchor="t">
            <a:normAutofit/>
          </a:bodyPr>
          <a:lstStyle/>
          <a:p>
            <a:pPr marL="342900" indent="-342900">
              <a:lnSpc>
                <a:spcPct val="100000"/>
              </a:lnSpc>
              <a:buFont typeface="Arial" panose="020B0604020202020204" pitchFamily="34" charset="0"/>
              <a:buChar char="•"/>
            </a:pPr>
            <a:r>
              <a:rPr lang="en-US">
                <a:ea typeface="+mn-lt"/>
                <a:cs typeface="+mn-lt"/>
              </a:rPr>
              <a:t>In the current version, the search engine is just a console application.  Future plans include converting the search engine into a web application. </a:t>
            </a:r>
          </a:p>
          <a:p>
            <a:pPr marL="342900" indent="-342900">
              <a:lnSpc>
                <a:spcPct val="100000"/>
              </a:lnSpc>
              <a:buFont typeface="Arial" panose="020B0604020202020204" pitchFamily="34" charset="0"/>
              <a:buChar char="•"/>
            </a:pPr>
            <a:r>
              <a:rPr lang="en-US">
                <a:solidFill>
                  <a:srgbClr val="FFFFFF">
                    <a:alpha val="60000"/>
                  </a:srgbClr>
                </a:solidFill>
                <a:ea typeface="+mn-lt"/>
                <a:cs typeface="+mn-lt"/>
              </a:rPr>
              <a:t>Currently we are crawling a few hundred pages but we are planning to crawl a thousand pages with the minimum time possible.</a:t>
            </a:r>
          </a:p>
          <a:p>
            <a:pPr marL="342900" indent="-342900">
              <a:lnSpc>
                <a:spcPct val="100000"/>
              </a:lnSpc>
              <a:buFont typeface="Arial" panose="020B0604020202020204" pitchFamily="34" charset="0"/>
              <a:buChar char="•"/>
            </a:pPr>
            <a:r>
              <a:rPr lang="en-US">
                <a:solidFill>
                  <a:srgbClr val="FFFFFF">
                    <a:alpha val="60000"/>
                  </a:srgbClr>
                </a:solidFill>
              </a:rPr>
              <a:t>We are planning to run multiple tasks at the same time with multithreading to reduce the time complexity.</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122653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664533" cy="1145514"/>
          </a:xfrm>
        </p:spPr>
        <p:txBody>
          <a:bodyPr vert="horz" wrap="square" lIns="0" tIns="0" rIns="0" bIns="0" rtlCol="0" anchor="b" anchorCtr="0">
            <a:normAutofit/>
          </a:bodyPr>
          <a:lstStyle/>
          <a:p>
            <a:pPr algn="ctr">
              <a:lnSpc>
                <a:spcPct val="100000"/>
              </a:lnSpc>
            </a:pPr>
            <a:r>
              <a:rPr lang="en-US" sz="5400"/>
              <a:t>Roles and Responsibility</a:t>
            </a:r>
            <a:endParaRPr lang="en-US" sz="5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2056344"/>
            <a:ext cx="11385830" cy="4450864"/>
          </a:xfrm>
        </p:spPr>
        <p:txBody>
          <a:bodyPr vert="horz" wrap="square" lIns="0" tIns="0" rIns="0" bIns="0" rtlCol="0" anchor="t">
            <a:normAutofit/>
          </a:bodyPr>
          <a:lstStyle/>
          <a:p>
            <a:pPr marL="342900" indent="-342900">
              <a:lnSpc>
                <a:spcPct val="100000"/>
              </a:lnSpc>
              <a:buFont typeface="Arial" panose="020B0604020202020204" pitchFamily="34" charset="0"/>
              <a:buChar char="•"/>
            </a:pPr>
            <a:endParaRPr lang="en-US">
              <a:solidFill>
                <a:srgbClr val="FFFFFF">
                  <a:alpha val="60000"/>
                </a:srgb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18</a:t>
            </a:fld>
            <a:endParaRPr lang="en-US"/>
          </a:p>
        </p:txBody>
      </p:sp>
      <p:graphicFrame>
        <p:nvGraphicFramePr>
          <p:cNvPr id="5" name="Table 5">
            <a:extLst>
              <a:ext uri="{FF2B5EF4-FFF2-40B4-BE49-F238E27FC236}">
                <a16:creationId xmlns:a16="http://schemas.microsoft.com/office/drawing/2014/main" id="{33041D1F-3B5A-4718-82AD-C99B1E7AA4EA}"/>
              </a:ext>
            </a:extLst>
          </p:cNvPr>
          <p:cNvGraphicFramePr>
            <a:graphicFrameLocks noGrp="1"/>
          </p:cNvGraphicFramePr>
          <p:nvPr>
            <p:extLst>
              <p:ext uri="{D42A27DB-BD31-4B8C-83A1-F6EECF244321}">
                <p14:modId xmlns:p14="http://schemas.microsoft.com/office/powerpoint/2010/main" val="3309338709"/>
              </p:ext>
            </p:extLst>
          </p:nvPr>
        </p:nvGraphicFramePr>
        <p:xfrm>
          <a:off x="963561" y="2802194"/>
          <a:ext cx="10097730" cy="3421625"/>
        </p:xfrm>
        <a:graphic>
          <a:graphicData uri="http://schemas.openxmlformats.org/drawingml/2006/table">
            <a:tbl>
              <a:tblPr firstRow="1" bandRow="1">
                <a:tableStyleId>{5C22544A-7EE6-4342-B048-85BDC9FD1C3A}</a:tableStyleId>
              </a:tblPr>
              <a:tblGrid>
                <a:gridCol w="3365910">
                  <a:extLst>
                    <a:ext uri="{9D8B030D-6E8A-4147-A177-3AD203B41FA5}">
                      <a16:colId xmlns:a16="http://schemas.microsoft.com/office/drawing/2014/main" val="181850786"/>
                    </a:ext>
                  </a:extLst>
                </a:gridCol>
                <a:gridCol w="3365910">
                  <a:extLst>
                    <a:ext uri="{9D8B030D-6E8A-4147-A177-3AD203B41FA5}">
                      <a16:colId xmlns:a16="http://schemas.microsoft.com/office/drawing/2014/main" val="2954518897"/>
                    </a:ext>
                  </a:extLst>
                </a:gridCol>
                <a:gridCol w="3365910">
                  <a:extLst>
                    <a:ext uri="{9D8B030D-6E8A-4147-A177-3AD203B41FA5}">
                      <a16:colId xmlns:a16="http://schemas.microsoft.com/office/drawing/2014/main" val="1526937237"/>
                    </a:ext>
                  </a:extLst>
                </a:gridCol>
              </a:tblGrid>
              <a:tr h="684325">
                <a:tc>
                  <a:txBody>
                    <a:bodyPr/>
                    <a:lstStyle/>
                    <a:p>
                      <a:r>
                        <a:rPr lang="en-CA"/>
                        <a:t>Team Member Name</a:t>
                      </a:r>
                    </a:p>
                  </a:txBody>
                  <a:tcPr/>
                </a:tc>
                <a:tc>
                  <a:txBody>
                    <a:bodyPr/>
                    <a:lstStyle/>
                    <a:p>
                      <a:r>
                        <a:rPr lang="en-CA"/>
                        <a:t>Team Member Student Id</a:t>
                      </a:r>
                    </a:p>
                  </a:txBody>
                  <a:tcPr/>
                </a:tc>
                <a:tc>
                  <a:txBody>
                    <a:bodyPr/>
                    <a:lstStyle/>
                    <a:p>
                      <a:r>
                        <a:rPr lang="en-CA"/>
                        <a:t>Feature</a:t>
                      </a:r>
                    </a:p>
                  </a:txBody>
                  <a:tcPr/>
                </a:tc>
                <a:extLst>
                  <a:ext uri="{0D108BD9-81ED-4DB2-BD59-A6C34878D82A}">
                    <a16:rowId xmlns:a16="http://schemas.microsoft.com/office/drawing/2014/main" val="1776204276"/>
                  </a:ext>
                </a:extLst>
              </a:tr>
              <a:tr h="684325">
                <a:tc>
                  <a:txBody>
                    <a:bodyPr/>
                    <a:lstStyle/>
                    <a:p>
                      <a:r>
                        <a:rPr lang="en-CA"/>
                        <a:t>Hetansh Shah</a:t>
                      </a:r>
                    </a:p>
                  </a:txBody>
                  <a:tcPr/>
                </a:tc>
                <a:tc>
                  <a:txBody>
                    <a:bodyPr/>
                    <a:lstStyle/>
                    <a:p>
                      <a:r>
                        <a:rPr lang="en-CA" sz="1800" b="0" i="0" kern="1200">
                          <a:solidFill>
                            <a:schemeClr val="dk1"/>
                          </a:solidFill>
                          <a:effectLst/>
                          <a:latin typeface="+mn-lt"/>
                          <a:ea typeface="+mn-ea"/>
                          <a:cs typeface="+mn-cs"/>
                        </a:rPr>
                        <a:t>110074680</a:t>
                      </a:r>
                      <a:endParaRPr lang="en-CA"/>
                    </a:p>
                  </a:txBody>
                  <a:tcPr/>
                </a:tc>
                <a:tc>
                  <a:txBody>
                    <a:bodyPr/>
                    <a:lstStyle/>
                    <a:p>
                      <a:r>
                        <a:rPr lang="en-CA"/>
                        <a:t>Web Crawler and Html To Text Conversion</a:t>
                      </a:r>
                    </a:p>
                  </a:txBody>
                  <a:tcPr/>
                </a:tc>
                <a:extLst>
                  <a:ext uri="{0D108BD9-81ED-4DB2-BD59-A6C34878D82A}">
                    <a16:rowId xmlns:a16="http://schemas.microsoft.com/office/drawing/2014/main" val="1969811369"/>
                  </a:ext>
                </a:extLst>
              </a:tr>
              <a:tr h="684325">
                <a:tc>
                  <a:txBody>
                    <a:bodyPr/>
                    <a:lstStyle/>
                    <a:p>
                      <a:r>
                        <a:rPr lang="en-CA"/>
                        <a:t>Yash </a:t>
                      </a:r>
                      <a:r>
                        <a:rPr lang="en-CA" err="1"/>
                        <a:t>Bhalala</a:t>
                      </a:r>
                      <a:r>
                        <a:rPr lang="en-CA"/>
                        <a:t> </a:t>
                      </a:r>
                    </a:p>
                  </a:txBody>
                  <a:tcPr/>
                </a:tc>
                <a:tc>
                  <a:txBody>
                    <a:bodyPr/>
                    <a:lstStyle/>
                    <a:p>
                      <a:r>
                        <a:rPr lang="en-CA" sz="1800" b="0" i="0" kern="1200">
                          <a:solidFill>
                            <a:schemeClr val="dk1"/>
                          </a:solidFill>
                          <a:effectLst/>
                          <a:latin typeface="+mn-lt"/>
                          <a:ea typeface="+mn-ea"/>
                          <a:cs typeface="+mn-cs"/>
                        </a:rPr>
                        <a:t>110085755</a:t>
                      </a:r>
                      <a:endParaRPr lang="en-CA"/>
                    </a:p>
                  </a:txBody>
                  <a:tcPr/>
                </a:tc>
                <a:tc>
                  <a:txBody>
                    <a:bodyPr/>
                    <a:lstStyle/>
                    <a:p>
                      <a:r>
                        <a:rPr lang="en-CA"/>
                        <a:t>Frequency of  Word and Console Integration</a:t>
                      </a:r>
                    </a:p>
                  </a:txBody>
                  <a:tcPr/>
                </a:tc>
                <a:extLst>
                  <a:ext uri="{0D108BD9-81ED-4DB2-BD59-A6C34878D82A}">
                    <a16:rowId xmlns:a16="http://schemas.microsoft.com/office/drawing/2014/main" val="4025404864"/>
                  </a:ext>
                </a:extLst>
              </a:tr>
              <a:tr h="684325">
                <a:tc>
                  <a:txBody>
                    <a:bodyPr/>
                    <a:lstStyle/>
                    <a:p>
                      <a:r>
                        <a:rPr lang="en-CA"/>
                        <a:t>Ramandeep Bhathal</a:t>
                      </a:r>
                    </a:p>
                  </a:txBody>
                  <a:tcPr/>
                </a:tc>
                <a:tc>
                  <a:txBody>
                    <a:bodyPr/>
                    <a:lstStyle/>
                    <a:p>
                      <a:r>
                        <a:rPr lang="en-CA"/>
                        <a:t>110074368</a:t>
                      </a:r>
                    </a:p>
                  </a:txBody>
                  <a:tcPr/>
                </a:tc>
                <a:tc>
                  <a:txBody>
                    <a:bodyPr/>
                    <a:lstStyle/>
                    <a:p>
                      <a:r>
                        <a:rPr lang="en-CA"/>
                        <a:t>Text Suggestion with </a:t>
                      </a:r>
                      <a:r>
                        <a:rPr lang="en-CA" err="1"/>
                        <a:t>TreeMap</a:t>
                      </a:r>
                      <a:r>
                        <a:rPr lang="en-CA"/>
                        <a:t> and </a:t>
                      </a:r>
                      <a:r>
                        <a:rPr lang="en-CA" err="1"/>
                        <a:t>editdistance</a:t>
                      </a:r>
                    </a:p>
                  </a:txBody>
                  <a:tcPr/>
                </a:tc>
                <a:extLst>
                  <a:ext uri="{0D108BD9-81ED-4DB2-BD59-A6C34878D82A}">
                    <a16:rowId xmlns:a16="http://schemas.microsoft.com/office/drawing/2014/main" val="4136891907"/>
                  </a:ext>
                </a:extLst>
              </a:tr>
              <a:tr h="684325">
                <a:tc>
                  <a:txBody>
                    <a:bodyPr/>
                    <a:lstStyle/>
                    <a:p>
                      <a:r>
                        <a:rPr lang="en-CA"/>
                        <a:t>Fahad Patel</a:t>
                      </a:r>
                    </a:p>
                  </a:txBody>
                  <a:tcPr/>
                </a:tc>
                <a:tc>
                  <a:txBody>
                    <a:bodyPr/>
                    <a:lstStyle/>
                    <a:p>
                      <a:r>
                        <a:rPr lang="en-CA"/>
                        <a:t>110085698</a:t>
                      </a:r>
                    </a:p>
                  </a:txBody>
                  <a:tcPr/>
                </a:tc>
                <a:tc>
                  <a:txBody>
                    <a:bodyPr/>
                    <a:lstStyle/>
                    <a:p>
                      <a:r>
                        <a:rPr lang="en-CA"/>
                        <a:t>Page Ranking</a:t>
                      </a:r>
                    </a:p>
                  </a:txBody>
                  <a:tcPr/>
                </a:tc>
                <a:extLst>
                  <a:ext uri="{0D108BD9-81ED-4DB2-BD59-A6C34878D82A}">
                    <a16:rowId xmlns:a16="http://schemas.microsoft.com/office/drawing/2014/main" val="3702993728"/>
                  </a:ext>
                </a:extLst>
              </a:tr>
            </a:tbl>
          </a:graphicData>
        </a:graphic>
      </p:graphicFrame>
    </p:spTree>
    <p:extLst>
      <p:ext uri="{BB962C8B-B14F-4D97-AF65-F5344CB8AC3E}">
        <p14:creationId xmlns:p14="http://schemas.microsoft.com/office/powerpoint/2010/main" val="1956035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664533" cy="1145514"/>
          </a:xfrm>
        </p:spPr>
        <p:txBody>
          <a:bodyPr vert="horz" wrap="square" lIns="0" tIns="0" rIns="0" bIns="0" rtlCol="0" anchor="b" anchorCtr="0">
            <a:normAutofit/>
          </a:bodyPr>
          <a:lstStyle/>
          <a:p>
            <a:pPr algn="ctr">
              <a:lnSpc>
                <a:spcPct val="100000"/>
              </a:lnSpc>
            </a:pPr>
            <a:r>
              <a:rPr lang="en-US" sz="5400"/>
              <a:t>References</a:t>
            </a:r>
            <a:endParaRPr lang="en-US" sz="5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2056344"/>
            <a:ext cx="11385830" cy="4450864"/>
          </a:xfrm>
        </p:spPr>
        <p:txBody>
          <a:bodyPr vert="horz" wrap="square" lIns="0" tIns="0" rIns="0" bIns="0" rtlCol="0" anchor="t">
            <a:normAutofit/>
          </a:bodyPr>
          <a:lstStyle/>
          <a:p>
            <a:pPr marL="342900" indent="-342900">
              <a:lnSpc>
                <a:spcPct val="100000"/>
              </a:lnSpc>
              <a:buFont typeface="Arial" panose="020B0604020202020204" pitchFamily="34" charset="0"/>
              <a:buChar char="•"/>
            </a:pPr>
            <a:r>
              <a:rPr lang="en-US">
                <a:ea typeface="+mn-lt"/>
                <a:cs typeface="+mn-lt"/>
                <a:hlinkClick r:id="rId4"/>
              </a:rPr>
              <a:t>https://www.javatpoint.com/how-treemap-works-internally-in-java</a:t>
            </a:r>
            <a:endParaRPr lang="en-US">
              <a:solidFill>
                <a:srgbClr val="FFFFFF">
                  <a:alpha val="60000"/>
                </a:srgbClr>
              </a:solidFill>
              <a:ea typeface="+mn-lt"/>
              <a:cs typeface="+mn-lt"/>
            </a:endParaRPr>
          </a:p>
          <a:p>
            <a:pPr marL="342900" indent="-342900">
              <a:lnSpc>
                <a:spcPct val="100000"/>
              </a:lnSpc>
              <a:buFont typeface="Arial" panose="020B0604020202020204" pitchFamily="34" charset="0"/>
              <a:buChar char="•"/>
            </a:pPr>
            <a:r>
              <a:rPr lang="en-US">
                <a:ea typeface="+mn-lt"/>
                <a:cs typeface="+mn-lt"/>
                <a:hlinkClick r:id="rId5"/>
              </a:rPr>
              <a:t>https://www.javatpoint.com/how-treeset-works-internally-in-java</a:t>
            </a:r>
            <a:endParaRPr lang="en-US">
              <a:ea typeface="+mn-lt"/>
              <a:cs typeface="+mn-lt"/>
            </a:endParaRPr>
          </a:p>
          <a:p>
            <a:pPr marL="342900" indent="-342900">
              <a:lnSpc>
                <a:spcPct val="100000"/>
              </a:lnSpc>
              <a:buFont typeface="Arial" panose="020B0604020202020204" pitchFamily="34" charset="0"/>
              <a:buChar char="•"/>
            </a:pPr>
            <a:r>
              <a:rPr lang="en-US">
                <a:ea typeface="+mn-lt"/>
                <a:cs typeface="+mn-lt"/>
                <a:hlinkClick r:id="rId6"/>
              </a:rPr>
              <a:t>https://www.geeksforgeeks.org/sorting-a-hashmap-according-to-values/</a:t>
            </a:r>
            <a:endParaRPr lang="en-US">
              <a:ea typeface="+mn-lt"/>
              <a:cs typeface="+mn-lt"/>
            </a:endParaRPr>
          </a:p>
          <a:p>
            <a:pPr marL="342900" indent="-342900">
              <a:lnSpc>
                <a:spcPct val="100000"/>
              </a:lnSpc>
              <a:buFont typeface="Arial" panose="020B0604020202020204" pitchFamily="34" charset="0"/>
              <a:buChar char="•"/>
            </a:pPr>
            <a:r>
              <a:rPr lang="en-US">
                <a:solidFill>
                  <a:schemeClr val="tx1">
                    <a:lumMod val="95000"/>
                    <a:alpha val="60000"/>
                  </a:schemeClr>
                </a:solidFill>
                <a:hlinkClick r:id="rId7"/>
              </a:rPr>
              <a:t>https://www.bdc.ca/en/articles-tools/entrepreneur-toolkit/templates-business-guides/glossary/search-engine</a:t>
            </a:r>
            <a:endParaRPr lang="en-US">
              <a:solidFill>
                <a:schemeClr val="tx1">
                  <a:lumMod val="95000"/>
                  <a:alpha val="60000"/>
                </a:schemeClr>
              </a:solidFill>
            </a:endParaRPr>
          </a:p>
          <a:p>
            <a:pPr marL="342900" indent="-342900">
              <a:lnSpc>
                <a:spcPct val="100000"/>
              </a:lnSpc>
              <a:buFont typeface="Arial" panose="020B0604020202020204" pitchFamily="34" charset="0"/>
              <a:buChar char="•"/>
            </a:pPr>
            <a:r>
              <a:rPr lang="en-US">
                <a:solidFill>
                  <a:srgbClr val="FFFFFF">
                    <a:alpha val="60000"/>
                  </a:srgbClr>
                </a:solidFill>
                <a:hlinkClick r:id="rId8"/>
              </a:rPr>
              <a:t>https://www.cloudflare.com/learning/bots/what-is-a-web-crawler/</a:t>
            </a:r>
            <a:endParaRPr lang="en-US">
              <a:solidFill>
                <a:srgbClr val="FFFFFF">
                  <a:alpha val="60000"/>
                </a:srgb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298586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pPr marL="342900" indent="-342900">
              <a:buFont typeface="Arial" panose="020B0604020202020204" pitchFamily="34" charset="0"/>
              <a:buChar char="•"/>
            </a:pPr>
            <a:r>
              <a:rPr lang="en-US"/>
              <a:t>Purpose</a:t>
            </a:r>
          </a:p>
          <a:p>
            <a:pPr marL="342900" indent="-342900">
              <a:buFont typeface="Arial" panose="020B0604020202020204" pitchFamily="34" charset="0"/>
              <a:buChar char="•"/>
            </a:pPr>
            <a:r>
              <a:rPr lang="en-US"/>
              <a:t>Web Search Engine</a:t>
            </a:r>
          </a:p>
          <a:p>
            <a:pPr marL="342900" indent="-342900">
              <a:buFont typeface="Arial" panose="020B0604020202020204" pitchFamily="34" charset="0"/>
              <a:buChar char="•"/>
            </a:pPr>
            <a:r>
              <a:rPr lang="en-US"/>
              <a:t>Features </a:t>
            </a:r>
          </a:p>
          <a:p>
            <a:pPr marL="342900" indent="-342900">
              <a:buFont typeface="Arial" panose="020B0604020202020204" pitchFamily="34" charset="0"/>
              <a:buChar char="•"/>
            </a:pPr>
            <a:r>
              <a:rPr lang="en-US"/>
              <a:t>Conclusion and Future Scope</a:t>
            </a:r>
          </a:p>
          <a:p>
            <a:endParaRPr lang="en-US"/>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March 30 2022</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Purpose</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46653"/>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vert="horz" wrap="square" lIns="0" tIns="0" rIns="0" bIns="0" rtlCol="0" anchor="t">
            <a:normAutofit/>
          </a:bodyPr>
          <a:lstStyle/>
          <a:p>
            <a:r>
              <a:rPr lang="en-US"/>
              <a:t>To produce the high quality of search results </a:t>
            </a:r>
          </a:p>
          <a:p>
            <a:r>
              <a:rPr lang="en-US"/>
              <a:t>Fast results than normal search engine.</a:t>
            </a:r>
            <a:endParaRPr lang="en-US">
              <a:solidFill>
                <a:srgbClr val="FFFFFF">
                  <a:alpha val="60000"/>
                </a:srgbClr>
              </a:solidFill>
            </a:endParaRPr>
          </a:p>
          <a:p>
            <a:endParaRPr lang="en-US"/>
          </a:p>
          <a:p>
            <a:endParaRPr lang="en-US"/>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664533" cy="1145514"/>
          </a:xfrm>
        </p:spPr>
        <p:txBody>
          <a:bodyPr vert="horz" wrap="square" lIns="0" tIns="0" rIns="0" bIns="0" rtlCol="0" anchor="b" anchorCtr="0">
            <a:normAutofit/>
          </a:bodyPr>
          <a:lstStyle/>
          <a:p>
            <a:pPr algn="ctr">
              <a:lnSpc>
                <a:spcPct val="100000"/>
              </a:lnSpc>
            </a:pPr>
            <a:r>
              <a:rPr lang="en-US" sz="5400" kern="1200">
                <a:solidFill>
                  <a:schemeClr val="tx1"/>
                </a:solidFill>
                <a:latin typeface="+mj-lt"/>
                <a:ea typeface="+mj-ea"/>
                <a:cs typeface="+mj-cs"/>
              </a:rPr>
              <a:t>Web Search Engine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2056344"/>
            <a:ext cx="6785838" cy="4450864"/>
          </a:xfrm>
        </p:spPr>
        <p:txBody>
          <a:bodyPr vert="horz" wrap="square" lIns="0" tIns="0" rIns="0" bIns="0" rtlCol="0">
            <a:normAutofit lnSpcReduction="10000"/>
          </a:bodyPr>
          <a:lstStyle/>
          <a:p>
            <a:pPr marL="342900" indent="-342900">
              <a:lnSpc>
                <a:spcPct val="100000"/>
              </a:lnSpc>
              <a:buFont typeface="Arial" panose="020B0604020202020204" pitchFamily="34" charset="0"/>
              <a:buChar char="•"/>
            </a:pPr>
            <a:r>
              <a:rPr lang="en-US" kern="1200">
                <a:latin typeface="+mn-lt"/>
                <a:ea typeface="+mn-ea"/>
                <a:cs typeface="+mn-cs"/>
              </a:rPr>
              <a:t>A search engine is a program that uses keywords or phrases to assist users to discover the information they're looking for on the internet.</a:t>
            </a:r>
          </a:p>
          <a:p>
            <a:pPr marL="342900" indent="-342900">
              <a:lnSpc>
                <a:spcPct val="100000"/>
              </a:lnSpc>
              <a:buFont typeface="Arial" panose="020B0604020202020204" pitchFamily="34" charset="0"/>
              <a:buChar char="•"/>
            </a:pPr>
            <a:r>
              <a:rPr lang="en-US" kern="1200">
                <a:latin typeface="+mn-lt"/>
                <a:ea typeface="+mn-ea"/>
                <a:cs typeface="+mn-cs"/>
              </a:rPr>
              <a:t>When a user types in a search phrase, the search engine examines the website page titles, contents, and keywords it has indexed, then employs algorithms to generate a list of websites, with the most relevant sites at the top.</a:t>
            </a:r>
          </a:p>
          <a:p>
            <a:pPr marL="342900" indent="-342900">
              <a:lnSpc>
                <a:spcPct val="100000"/>
              </a:lnSpc>
              <a:buFont typeface="Arial" panose="020B0604020202020204" pitchFamily="34" charset="0"/>
              <a:buChar char="•"/>
            </a:pPr>
            <a:r>
              <a:rPr lang="en-US" kern="1200">
                <a:latin typeface="+mn-lt"/>
                <a:ea typeface="+mn-ea"/>
                <a:cs typeface="+mn-cs"/>
              </a:rPr>
              <a:t>They usually deliver findings based on a backend crawling of many web pages and a data analysis algorithm.</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2058" name="Picture 10" descr="25 Search Engines Other Than Google - Hawkdive.com">
            <a:extLst>
              <a:ext uri="{FF2B5EF4-FFF2-40B4-BE49-F238E27FC236}">
                <a16:creationId xmlns:a16="http://schemas.microsoft.com/office/drawing/2014/main" id="{97AFF519-9936-4AFF-96E1-F1DDC93D7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8259" y="2223748"/>
            <a:ext cx="3989614" cy="293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664533" cy="1145514"/>
          </a:xfrm>
        </p:spPr>
        <p:txBody>
          <a:bodyPr vert="horz" wrap="square" lIns="0" tIns="0" rIns="0" bIns="0" rtlCol="0" anchor="b" anchorCtr="0">
            <a:normAutofit/>
          </a:bodyPr>
          <a:lstStyle/>
          <a:p>
            <a:pPr algn="ctr">
              <a:lnSpc>
                <a:spcPct val="100000"/>
              </a:lnSpc>
            </a:pPr>
            <a:r>
              <a:rPr lang="en-US" sz="5400" kern="1200">
                <a:solidFill>
                  <a:schemeClr val="tx1"/>
                </a:solidFill>
                <a:latin typeface="+mj-lt"/>
                <a:ea typeface="+mj-ea"/>
                <a:cs typeface="+mj-cs"/>
              </a:rPr>
              <a:t>Features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2056344"/>
            <a:ext cx="11385830" cy="4450864"/>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kern="1200">
                <a:latin typeface="+mn-lt"/>
                <a:ea typeface="+mn-ea"/>
                <a:cs typeface="+mn-cs"/>
              </a:rPr>
              <a:t>Web Crawler (Hetansh Shah)</a:t>
            </a:r>
          </a:p>
          <a:p>
            <a:pPr marL="342900" indent="-342900">
              <a:lnSpc>
                <a:spcPct val="100000"/>
              </a:lnSpc>
              <a:buFont typeface="Arial" panose="020B0604020202020204" pitchFamily="34" charset="0"/>
              <a:buChar char="•"/>
            </a:pPr>
            <a:r>
              <a:rPr lang="en-US"/>
              <a:t>Html to Text conversion</a:t>
            </a:r>
            <a:r>
              <a:rPr lang="en-US" kern="1200">
                <a:latin typeface="+mn-lt"/>
                <a:ea typeface="+mn-ea"/>
                <a:cs typeface="+mn-cs"/>
              </a:rPr>
              <a:t> (Hetansh Shah)</a:t>
            </a:r>
            <a:endParaRPr lang="en-US"/>
          </a:p>
          <a:p>
            <a:pPr marL="342900" indent="-342900">
              <a:lnSpc>
                <a:spcPct val="100000"/>
              </a:lnSpc>
              <a:buFont typeface="Arial" panose="020B0604020202020204" pitchFamily="34" charset="0"/>
              <a:buChar char="•"/>
            </a:pPr>
            <a:r>
              <a:rPr lang="en-US" kern="1200">
                <a:latin typeface="+mn-lt"/>
                <a:ea typeface="+mn-ea"/>
                <a:cs typeface="+mn-cs"/>
              </a:rPr>
              <a:t>Te</a:t>
            </a:r>
            <a:r>
              <a:rPr lang="en-US"/>
              <a:t>xt Suggestion (Ramandeep </a:t>
            </a:r>
            <a:r>
              <a:rPr lang="en-US" err="1"/>
              <a:t>Bhathal</a:t>
            </a:r>
            <a:r>
              <a:rPr lang="en-US"/>
              <a:t>)</a:t>
            </a:r>
          </a:p>
          <a:p>
            <a:pPr marL="342900" indent="-342900">
              <a:lnSpc>
                <a:spcPct val="100000"/>
              </a:lnSpc>
              <a:buFont typeface="Arial" panose="020B0604020202020204" pitchFamily="34" charset="0"/>
              <a:buChar char="•"/>
            </a:pPr>
            <a:r>
              <a:rPr lang="en-US"/>
              <a:t>Frequency of the word (Yash Bhalala)</a:t>
            </a:r>
          </a:p>
          <a:p>
            <a:pPr marL="342900" indent="-342900">
              <a:lnSpc>
                <a:spcPct val="100000"/>
              </a:lnSpc>
              <a:buFont typeface="Arial" panose="020B0604020202020204" pitchFamily="34" charset="0"/>
              <a:buChar char="•"/>
            </a:pPr>
            <a:r>
              <a:rPr lang="en-US" kern="1200">
                <a:latin typeface="+mn-lt"/>
                <a:ea typeface="+mn-ea"/>
                <a:cs typeface="+mn-cs"/>
              </a:rPr>
              <a:t>Page Ranking (Fahad Patel)</a:t>
            </a: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70401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664533" cy="1145514"/>
          </a:xfrm>
        </p:spPr>
        <p:txBody>
          <a:bodyPr vert="horz" wrap="square" lIns="0" tIns="0" rIns="0" bIns="0" rtlCol="0" anchor="b" anchorCtr="0">
            <a:normAutofit/>
          </a:bodyPr>
          <a:lstStyle/>
          <a:p>
            <a:pPr algn="ctr">
              <a:lnSpc>
                <a:spcPct val="100000"/>
              </a:lnSpc>
            </a:pPr>
            <a:r>
              <a:rPr lang="en-US" sz="5400" kern="1200">
                <a:solidFill>
                  <a:schemeClr val="tx1"/>
                </a:solidFill>
                <a:latin typeface="+mj-lt"/>
                <a:ea typeface="+mj-ea"/>
                <a:cs typeface="+mj-cs"/>
              </a:rPr>
              <a:t>Web Crawler</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2056344"/>
            <a:ext cx="5862107" cy="4450864"/>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a:t>Web Crawler is a bot that crawls multiple webpages to provide the relevant webpages based on the search query of the user.</a:t>
            </a:r>
          </a:p>
          <a:p>
            <a:pPr marL="342900" indent="-342900">
              <a:lnSpc>
                <a:spcPct val="100000"/>
              </a:lnSpc>
              <a:buFont typeface="Arial" panose="020B0604020202020204" pitchFamily="34" charset="0"/>
              <a:buChar char="•"/>
            </a:pPr>
            <a:r>
              <a:rPr lang="en-US"/>
              <a:t>Crawling means checking the webpage and provide the results to the user if the results are relevant.</a:t>
            </a:r>
          </a:p>
          <a:p>
            <a:pPr marL="342900" indent="-342900">
              <a:lnSpc>
                <a:spcPct val="100000"/>
              </a:lnSpc>
              <a:buFont typeface="Arial" panose="020B0604020202020204" pitchFamily="34" charset="0"/>
              <a:buChar char="•"/>
            </a:pPr>
            <a:r>
              <a:rPr lang="en-US"/>
              <a:t>We have used </a:t>
            </a:r>
            <a:r>
              <a:rPr lang="en-US" err="1"/>
              <a:t>Jsoup</a:t>
            </a:r>
            <a:r>
              <a:rPr lang="en-US"/>
              <a:t> to connect various HTML links. </a:t>
            </a:r>
            <a:r>
              <a:rPr lang="en-US" err="1"/>
              <a:t>Jsoup</a:t>
            </a:r>
            <a:r>
              <a:rPr lang="en-US"/>
              <a:t> is a Java library that allows you to interact with real-world HTML. </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1028" name="Picture 4" descr="How to build a web crawler? - Scraping-bot.io">
            <a:extLst>
              <a:ext uri="{FF2B5EF4-FFF2-40B4-BE49-F238E27FC236}">
                <a16:creationId xmlns:a16="http://schemas.microsoft.com/office/drawing/2014/main" id="{14E8E679-D7E3-464B-AC0C-77945F9445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0667" y="1420014"/>
            <a:ext cx="485775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719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664533" cy="1145514"/>
          </a:xfrm>
        </p:spPr>
        <p:txBody>
          <a:bodyPr vert="horz" wrap="square" lIns="0" tIns="0" rIns="0" bIns="0" rtlCol="0" anchor="b" anchorCtr="0">
            <a:normAutofit/>
          </a:bodyPr>
          <a:lstStyle/>
          <a:p>
            <a:pPr algn="ctr">
              <a:lnSpc>
                <a:spcPct val="100000"/>
              </a:lnSpc>
            </a:pPr>
            <a:r>
              <a:rPr lang="en-US" sz="5400" kern="1200">
                <a:solidFill>
                  <a:schemeClr val="tx1"/>
                </a:solidFill>
                <a:latin typeface="+mj-lt"/>
                <a:ea typeface="+mj-ea"/>
                <a:cs typeface="+mj-cs"/>
              </a:rPr>
              <a:t>Html to Text conversion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2056344"/>
            <a:ext cx="6888474" cy="4450864"/>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a:t>Download the web pages in HTML format.</a:t>
            </a:r>
          </a:p>
          <a:p>
            <a:pPr marL="342900" indent="-342900">
              <a:lnSpc>
                <a:spcPct val="100000"/>
              </a:lnSpc>
              <a:buFont typeface="Arial" panose="020B0604020202020204" pitchFamily="34" charset="0"/>
              <a:buChar char="•"/>
            </a:pPr>
            <a:r>
              <a:rPr lang="en-US"/>
              <a:t>Conversion of Html file to Text file by removing the HTML tags using .parse() method which is provided by </a:t>
            </a:r>
            <a:r>
              <a:rPr lang="en-US" err="1"/>
              <a:t>jsoup</a:t>
            </a:r>
            <a:endParaRPr lang="en-US"/>
          </a:p>
          <a:p>
            <a:pPr marL="342900" indent="-342900">
              <a:lnSpc>
                <a:spcPct val="100000"/>
              </a:lnSpc>
              <a:buFont typeface="Arial" panose="020B0604020202020204" pitchFamily="34" charset="0"/>
              <a:buChar char="•"/>
            </a:pPr>
            <a:r>
              <a:rPr lang="en-US"/>
              <a:t>Search engine will first work on HTML file and once downloaded the searches are done in a text file.</a:t>
            </a:r>
          </a:p>
          <a:p>
            <a:pPr marL="342900" indent="-342900">
              <a:lnSpc>
                <a:spcPct val="100000"/>
              </a:lnSpc>
              <a:buFont typeface="Arial" panose="020B0604020202020204" pitchFamily="34" charset="0"/>
              <a:buChar char="•"/>
            </a:pPr>
            <a:r>
              <a:rPr lang="en-US"/>
              <a:t>Using </a:t>
            </a:r>
            <a:r>
              <a:rPr lang="en-US" err="1"/>
              <a:t>Jsoup</a:t>
            </a:r>
            <a:r>
              <a:rPr lang="en-US"/>
              <a:t> help to ease the web crawling and conversion of the file from HTML to text file.</a:t>
            </a:r>
          </a:p>
          <a:p>
            <a:pPr marL="342900" indent="-342900">
              <a:lnSpc>
                <a:spcPct val="100000"/>
              </a:lnSpc>
              <a:buFont typeface="Arial" panose="020B0604020202020204" pitchFamily="34" charset="0"/>
              <a:buChar char="•"/>
            </a:pP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3076" name="Picture 4" descr="HTML to TXT - Online Converter">
            <a:extLst>
              <a:ext uri="{FF2B5EF4-FFF2-40B4-BE49-F238E27FC236}">
                <a16:creationId xmlns:a16="http://schemas.microsoft.com/office/drawing/2014/main" id="{BFAEE8A1-1C2E-4A29-BEEE-C19C06F220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429" y="1840486"/>
            <a:ext cx="3780451" cy="19847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ML Parsing In Java With Jsoup | DiscoverSDK Blog">
            <a:extLst>
              <a:ext uri="{FF2B5EF4-FFF2-40B4-BE49-F238E27FC236}">
                <a16:creationId xmlns:a16="http://schemas.microsoft.com/office/drawing/2014/main" id="{84FA5541-334B-47E6-906A-A322D67958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4207" y="4066858"/>
            <a:ext cx="4308305" cy="179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531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664533" cy="1145514"/>
          </a:xfrm>
        </p:spPr>
        <p:txBody>
          <a:bodyPr vert="horz" wrap="square" lIns="0" tIns="0" rIns="0" bIns="0" rtlCol="0" anchor="b" anchorCtr="0">
            <a:normAutofit/>
          </a:bodyPr>
          <a:lstStyle/>
          <a:p>
            <a:pPr algn="ctr">
              <a:lnSpc>
                <a:spcPct val="100000"/>
              </a:lnSpc>
            </a:pPr>
            <a:r>
              <a:rPr lang="en-US" sz="5400" kern="1200">
                <a:solidFill>
                  <a:schemeClr val="tx1"/>
                </a:solidFill>
                <a:latin typeface="+mj-lt"/>
                <a:ea typeface="+mj-ea"/>
                <a:cs typeface="+mj-cs"/>
              </a:rPr>
              <a:t>Text Suggestion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2056344"/>
            <a:ext cx="9541233" cy="4450643"/>
          </a:xfrm>
        </p:spPr>
        <p:txBody>
          <a:bodyPr vert="horz" wrap="square" lIns="0" tIns="0" rIns="0" bIns="0" rtlCol="0" anchor="t">
            <a:normAutofit/>
          </a:bodyPr>
          <a:lstStyle/>
          <a:p>
            <a:pPr marL="342900" indent="-342900">
              <a:lnSpc>
                <a:spcPct val="100000"/>
              </a:lnSpc>
              <a:buFont typeface="Arial" panose="020B0604020202020204" pitchFamily="34" charset="0"/>
              <a:buChar char="•"/>
            </a:pPr>
            <a:r>
              <a:rPr lang="en-US">
                <a:solidFill>
                  <a:srgbClr val="FFFFFF">
                    <a:alpha val="60000"/>
                  </a:srgbClr>
                </a:solidFill>
              </a:rPr>
              <a:t>It will suggest some words similar or close to the input. User can choose any suggested word and then perform the search</a:t>
            </a:r>
          </a:p>
          <a:p>
            <a:pPr marL="342900" indent="-342900">
              <a:lnSpc>
                <a:spcPct val="100000"/>
              </a:lnSpc>
              <a:buFont typeface="Arial" panose="020B0604020202020204" pitchFamily="34" charset="0"/>
              <a:buChar char="•"/>
            </a:pPr>
            <a:r>
              <a:rPr lang="en-US">
                <a:solidFill>
                  <a:srgbClr val="FFFFFF">
                    <a:alpha val="60000"/>
                  </a:srgbClr>
                </a:solidFill>
              </a:rPr>
              <a:t>The function will first fetch all the words and store it in a dictionary along with the frequency.</a:t>
            </a:r>
          </a:p>
          <a:p>
            <a:pPr marL="342900" indent="-342900">
              <a:lnSpc>
                <a:spcPct val="100000"/>
              </a:lnSpc>
              <a:buFont typeface="Arial" panose="020B0604020202020204" pitchFamily="34" charset="0"/>
              <a:buChar char="•"/>
            </a:pPr>
            <a:r>
              <a:rPr lang="en-US">
                <a:solidFill>
                  <a:srgbClr val="FFFFFF">
                    <a:alpha val="60000"/>
                  </a:srgbClr>
                </a:solidFill>
              </a:rPr>
              <a:t>Dictionary stores the element in (key, value). Here key is the word and value is number of occurrence of the word.</a:t>
            </a:r>
          </a:p>
          <a:p>
            <a:pPr marL="342900" indent="-342900">
              <a:lnSpc>
                <a:spcPct val="100000"/>
              </a:lnSpc>
              <a:buFont typeface="Arial" panose="020B0604020202020204" pitchFamily="34" charset="0"/>
              <a:buChar char="•"/>
            </a:pPr>
            <a:endParaRPr lang="en-US">
              <a:solidFill>
                <a:srgbClr val="FFFFFF">
                  <a:alpha val="60000"/>
                </a:srgbClr>
              </a:solidFill>
            </a:endParaRPr>
          </a:p>
          <a:p>
            <a:pPr marL="342900" indent="-342900">
              <a:lnSpc>
                <a:spcPct val="100000"/>
              </a:lnSpc>
              <a:buFont typeface="Arial" panose="020B0604020202020204" pitchFamily="34" charset="0"/>
              <a:buChar char="•"/>
            </a:pPr>
            <a:endParaRPr lang="en-US">
              <a:solidFill>
                <a:srgbClr val="FFFFFF">
                  <a:alpha val="60000"/>
                </a:srgb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50450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664533" cy="1145514"/>
          </a:xfrm>
        </p:spPr>
        <p:txBody>
          <a:bodyPr vert="horz" wrap="square" lIns="0" tIns="0" rIns="0" bIns="0" rtlCol="0" anchor="b" anchorCtr="0">
            <a:normAutofit/>
          </a:bodyPr>
          <a:lstStyle/>
          <a:p>
            <a:pPr algn="ctr">
              <a:lnSpc>
                <a:spcPct val="100000"/>
              </a:lnSpc>
            </a:pPr>
            <a:r>
              <a:rPr lang="en-US" sz="5400" kern="1200">
                <a:solidFill>
                  <a:schemeClr val="tx1"/>
                </a:solidFill>
                <a:latin typeface="+mj-lt"/>
                <a:ea typeface="+mj-ea"/>
                <a:cs typeface="+mj-cs"/>
              </a:rPr>
              <a:t>Text Suggestion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2056344"/>
            <a:ext cx="7974972" cy="4459935"/>
          </a:xfrm>
        </p:spPr>
        <p:txBody>
          <a:bodyPr vert="horz" wrap="square" lIns="0" tIns="0" rIns="0" bIns="0" rtlCol="0" anchor="t">
            <a:normAutofit/>
          </a:bodyPr>
          <a:lstStyle/>
          <a:p>
            <a:pPr marL="342900" indent="-342900">
              <a:lnSpc>
                <a:spcPct val="100000"/>
              </a:lnSpc>
              <a:buFont typeface="Arial" panose="020B0604020202020204" pitchFamily="34" charset="0"/>
              <a:buChar char="•"/>
            </a:pPr>
            <a:r>
              <a:rPr lang="en-US">
                <a:solidFill>
                  <a:srgbClr val="FFFFFF">
                    <a:alpha val="60000"/>
                  </a:srgbClr>
                </a:solidFill>
              </a:rPr>
              <a:t>The function will then loop through each word in the dictionary and compare each word with the input and create a </a:t>
            </a:r>
            <a:r>
              <a:rPr lang="en-US" err="1">
                <a:solidFill>
                  <a:srgbClr val="FFFFFF">
                    <a:alpha val="60000"/>
                  </a:srgbClr>
                </a:solidFill>
              </a:rPr>
              <a:t>TreeMap</a:t>
            </a:r>
            <a:r>
              <a:rPr lang="en-US">
                <a:solidFill>
                  <a:srgbClr val="FFFFFF">
                    <a:alpha val="60000"/>
                  </a:srgbClr>
                </a:solidFill>
              </a:rPr>
              <a:t>&lt;</a:t>
            </a:r>
            <a:r>
              <a:rPr lang="en-US" err="1">
                <a:solidFill>
                  <a:srgbClr val="FFFFFF">
                    <a:alpha val="60000"/>
                  </a:srgbClr>
                </a:solidFill>
              </a:rPr>
              <a:t>Integer,TreeMap</a:t>
            </a:r>
            <a:r>
              <a:rPr lang="en-US">
                <a:solidFill>
                  <a:srgbClr val="FFFFFF">
                    <a:alpha val="60000"/>
                  </a:srgbClr>
                </a:solidFill>
              </a:rPr>
              <a:t>&lt;</a:t>
            </a:r>
            <a:r>
              <a:rPr lang="en-US" err="1">
                <a:solidFill>
                  <a:srgbClr val="FFFFFF">
                    <a:alpha val="60000"/>
                  </a:srgbClr>
                </a:solidFill>
              </a:rPr>
              <a:t>Integer,TreeSet</a:t>
            </a:r>
            <a:r>
              <a:rPr lang="en-US">
                <a:solidFill>
                  <a:srgbClr val="FFFFFF">
                    <a:alpha val="60000"/>
                  </a:srgbClr>
                </a:solidFill>
              </a:rPr>
              <a:t>&lt;String&gt;&gt;&gt;</a:t>
            </a:r>
            <a:endParaRPr lang="en-US"/>
          </a:p>
          <a:p>
            <a:pPr marL="342900" indent="-342900">
              <a:lnSpc>
                <a:spcPct val="100000"/>
              </a:lnSpc>
              <a:buFont typeface="Arial" panose="020B0604020202020204" pitchFamily="34" charset="0"/>
              <a:buChar char="•"/>
            </a:pPr>
            <a:r>
              <a:rPr lang="en-US" err="1">
                <a:solidFill>
                  <a:srgbClr val="FFFFFF">
                    <a:alpha val="60000"/>
                  </a:srgbClr>
                </a:solidFill>
              </a:rPr>
              <a:t>TreeMap</a:t>
            </a:r>
            <a:r>
              <a:rPr lang="en-US">
                <a:solidFill>
                  <a:srgbClr val="FFFFFF">
                    <a:alpha val="60000"/>
                  </a:srgbClr>
                </a:solidFill>
              </a:rPr>
              <a:t> – class that implements Map, sorted, navigable map etc. Stores key-value pairs. It sorts the values by key.</a:t>
            </a:r>
            <a:endParaRPr lang="en-US"/>
          </a:p>
          <a:p>
            <a:pPr marL="342900" indent="-342900">
              <a:lnSpc>
                <a:spcPct val="100000"/>
              </a:lnSpc>
              <a:buFont typeface="Arial" panose="020B0604020202020204" pitchFamily="34" charset="0"/>
              <a:buChar char="•"/>
            </a:pPr>
            <a:r>
              <a:rPr lang="en-US" err="1">
                <a:solidFill>
                  <a:srgbClr val="FFFFFF">
                    <a:alpha val="60000"/>
                  </a:srgbClr>
                </a:solidFill>
              </a:rPr>
              <a:t>TreeSet</a:t>
            </a:r>
            <a:r>
              <a:rPr lang="en-US">
                <a:solidFill>
                  <a:srgbClr val="FFFFFF">
                    <a:alpha val="60000"/>
                  </a:srgbClr>
                </a:solidFill>
              </a:rPr>
              <a:t> - Data structure is </a:t>
            </a:r>
            <a:r>
              <a:rPr lang="en-US" err="1">
                <a:solidFill>
                  <a:srgbClr val="FFFFFF">
                    <a:alpha val="60000"/>
                  </a:srgbClr>
                </a:solidFill>
              </a:rPr>
              <a:t>TreeMap</a:t>
            </a:r>
            <a:r>
              <a:rPr lang="en-US">
                <a:solidFill>
                  <a:srgbClr val="FFFFFF">
                    <a:alpha val="60000"/>
                  </a:srgbClr>
                </a:solidFill>
              </a:rPr>
              <a:t>. It implements </a:t>
            </a:r>
            <a:r>
              <a:rPr lang="en-US" err="1">
                <a:solidFill>
                  <a:srgbClr val="FFFFFF">
                    <a:alpha val="60000"/>
                  </a:srgbClr>
                </a:solidFill>
              </a:rPr>
              <a:t>SortedSet</a:t>
            </a:r>
            <a:r>
              <a:rPr lang="en-US">
                <a:solidFill>
                  <a:srgbClr val="FFFFFF">
                    <a:alpha val="60000"/>
                  </a:srgbClr>
                </a:solidFill>
              </a:rPr>
              <a:t> and navigable set </a:t>
            </a:r>
            <a:r>
              <a:rPr lang="en-US">
                <a:ea typeface="+mn-lt"/>
                <a:cs typeface="+mn-lt"/>
              </a:rPr>
              <a:t>to maintain and navigate the order of the elements.</a:t>
            </a:r>
            <a:r>
              <a:rPr lang="en-US">
                <a:solidFill>
                  <a:srgbClr val="FFFFFF">
                    <a:alpha val="60000"/>
                  </a:srgbClr>
                </a:solidFill>
              </a:rPr>
              <a:t> Sorts elements in ascending order using comparator.</a:t>
            </a:r>
          </a:p>
          <a:p>
            <a:pPr marL="342900" indent="-342900">
              <a:lnSpc>
                <a:spcPct val="100000"/>
              </a:lnSpc>
              <a:buFont typeface="Arial" panose="020B0604020202020204" pitchFamily="34" charset="0"/>
              <a:buChar char="•"/>
            </a:pPr>
            <a:endParaRPr lang="en-US">
              <a:solidFill>
                <a:srgbClr val="FFFFFF">
                  <a:alpha val="60000"/>
                </a:srgbClr>
              </a:solidFill>
            </a:endParaRPr>
          </a:p>
          <a:p>
            <a:pPr marL="342900" indent="-342900">
              <a:lnSpc>
                <a:spcPct val="100000"/>
              </a:lnSpc>
              <a:buFont typeface="Arial" panose="020B0604020202020204" pitchFamily="34" charset="0"/>
              <a:buChar char="•"/>
            </a:pPr>
            <a:endParaRPr lang="en-US">
              <a:solidFill>
                <a:srgbClr val="FFFFFF">
                  <a:alpha val="60000"/>
                </a:srgb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pic>
        <p:nvPicPr>
          <p:cNvPr id="5" name="Picture 5" descr="Chart, box and whisker chart&#10;&#10;Description automatically generated">
            <a:extLst>
              <a:ext uri="{FF2B5EF4-FFF2-40B4-BE49-F238E27FC236}">
                <a16:creationId xmlns:a16="http://schemas.microsoft.com/office/drawing/2014/main" id="{1C8967BA-9573-3DAF-05C6-EFC592FED759}"/>
              </a:ext>
            </a:extLst>
          </p:cNvPr>
          <p:cNvPicPr>
            <a:picLocks noChangeAspect="1"/>
          </p:cNvPicPr>
          <p:nvPr/>
        </p:nvPicPr>
        <p:blipFill>
          <a:blip r:embed="rId4"/>
          <a:stretch>
            <a:fillRect/>
          </a:stretch>
        </p:blipFill>
        <p:spPr>
          <a:xfrm>
            <a:off x="8701669" y="2763830"/>
            <a:ext cx="2929053" cy="1274584"/>
          </a:xfrm>
          <a:prstGeom prst="rect">
            <a:avLst/>
          </a:prstGeom>
        </p:spPr>
      </p:pic>
    </p:spTree>
    <p:extLst>
      <p:ext uri="{BB962C8B-B14F-4D97-AF65-F5344CB8AC3E}">
        <p14:creationId xmlns:p14="http://schemas.microsoft.com/office/powerpoint/2010/main" val="342651853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c3b42f01-ffd0-4763-8514-add8d9d745e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D564DD4C7D3E4AA09B6CEA076BE9DE" ma:contentTypeVersion="10" ma:contentTypeDescription="Create a new document." ma:contentTypeScope="" ma:versionID="8f1e9b5e70cfc1221d669c767876c856">
  <xsd:schema xmlns:xsd="http://www.w3.org/2001/XMLSchema" xmlns:xs="http://www.w3.org/2001/XMLSchema" xmlns:p="http://schemas.microsoft.com/office/2006/metadata/properties" xmlns:ns3="c3b42f01-ffd0-4763-8514-add8d9d745ea" xmlns:ns4="bbb7e83b-09e7-413e-ad5a-cf757f69bccc" targetNamespace="http://schemas.microsoft.com/office/2006/metadata/properties" ma:root="true" ma:fieldsID="270511f58cfcd1f894c1b1c044e94b6d" ns3:_="" ns4:_="">
    <xsd:import namespace="c3b42f01-ffd0-4763-8514-add8d9d745ea"/>
    <xsd:import namespace="bbb7e83b-09e7-413e-ad5a-cf757f69bcc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b42f01-ffd0-4763-8514-add8d9d745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bb7e83b-09e7-413e-ad5a-cf757f69bc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bbb7e83b-09e7-413e-ad5a-cf757f69bccc"/>
    <ds:schemaRef ds:uri="c3b42f01-ffd0-4763-8514-add8d9d745e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C46AB86-E47F-4480-9834-7DBD75B466D0}">
  <ds:schemaRefs>
    <ds:schemaRef ds:uri="bbb7e83b-09e7-413e-ad5a-cf757f69bccc"/>
    <ds:schemaRef ds:uri="c3b42f01-ffd0-4763-8514-add8d9d745e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{D163D6A5-352E-42A5-85F1-D9F6099A14AC}tf33713516_win32</Template>
  <Application>Microsoft Office PowerPoint</Application>
  <PresentationFormat>Widescreen</PresentationFormat>
  <Slides>20</Slides>
  <Notes>18</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3DFloatVTI</vt:lpstr>
      <vt:lpstr>Web Search Engine</vt:lpstr>
      <vt:lpstr>Agenda</vt:lpstr>
      <vt:lpstr>Purpose</vt:lpstr>
      <vt:lpstr>Web Search Engine</vt:lpstr>
      <vt:lpstr>Features</vt:lpstr>
      <vt:lpstr>Web Crawler</vt:lpstr>
      <vt:lpstr>Html to Text conversion</vt:lpstr>
      <vt:lpstr>Text Suggestion</vt:lpstr>
      <vt:lpstr>Text Suggestion</vt:lpstr>
      <vt:lpstr>Text Suggestion</vt:lpstr>
      <vt:lpstr>Frequency of the word</vt:lpstr>
      <vt:lpstr>Page Ranking</vt:lpstr>
      <vt:lpstr>Page Ranking</vt:lpstr>
      <vt:lpstr>Implementation</vt:lpstr>
      <vt:lpstr>Demo</vt:lpstr>
      <vt:lpstr>Conclusion</vt:lpstr>
      <vt:lpstr>Future Scope</vt:lpstr>
      <vt:lpstr>Roles and Responsibility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Search Engine</dc:title>
  <dc:creator>Hetansh Sharad Shah</dc:creator>
  <cp:revision>2</cp:revision>
  <dcterms:created xsi:type="dcterms:W3CDTF">2022-03-29T23:45:08Z</dcterms:created>
  <dcterms:modified xsi:type="dcterms:W3CDTF">2022-04-01T03:14:27Z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0x01010040D564DD4C7D3E4AA09B6CEA076BE9DE</vt:lpwstr>
  </property>
</Properties>
</file>