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embeddedFontLst>
    <p:embeddedFont>
      <p:font typeface="HY나무M" pitchFamily="18" charset="-127"/>
      <p:regular r:id="rId13"/>
    </p:embeddedFont>
    <p:embeddedFont>
      <p:font typeface="HY나무B" pitchFamily="18" charset="-127"/>
      <p:regular r:id="rId14"/>
    </p:embeddedFont>
    <p:embeddedFont>
      <p:font typeface="HY헤드라인M" pitchFamily="18" charset="-127"/>
      <p:regular r:id="rId15"/>
    </p:embeddedFont>
    <p:embeddedFont>
      <p:font typeface="휴먼모음T" pitchFamily="18" charset="-127"/>
      <p:regular r:id="rId16"/>
    </p:embeddedFont>
    <p:embeddedFont>
      <p:font typeface="맑은 고딕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0" orient="horz" pos="2157" userDrawn="1">
          <p15:clr>
            <a:srgbClr val="A4A3A4"/>
          </p15:clr>
        </p15:guide>
        <p15:guide id="1" pos="28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28" y="-90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4B38A-366E-4BC5-941F-E8C33BE0041D}" type="datetimeFigureOut">
              <a:rPr lang="ko-KR" altLang="en-US" smtClean="0"/>
              <a:pPr/>
              <a:t>2014-12-02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58BD2-A8FF-417F-8938-D71E4AD20D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58BD2-A8FF-417F-8938-D71E4AD20DD6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75D4982-9FBD-4767-A6B1-404F9BB40195}" type="datetimeFigureOut">
              <a:rPr lang="ko-KR" altLang="en-US" smtClean="0"/>
              <a:pPr/>
              <a:t>2014-12-02</a:t>
            </a:fld>
            <a:endParaRPr lang="ko-KR" alt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-9525" y="0"/>
            <a:ext cx="1389063" cy="1389063"/>
          </a:xfrm>
        </p:spPr>
        <p:txBody>
          <a:bodyPr/>
          <a:lstStyle>
            <a:lvl1pPr>
              <a:defRPr/>
            </a:lvl1pPr>
          </a:lstStyle>
          <a:p>
            <a:fld id="{8C0052B1-5F4D-4538-84D7-BA70F082F4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090" name="Text Box 18"/>
          <p:cNvSpPr txBox="1">
            <a:spLocks noChangeArrowheads="1"/>
          </p:cNvSpPr>
          <p:nvPr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5D4982-9FBD-4767-A6B1-404F9BB40195}" type="datetimeFigureOut">
              <a:rPr lang="ko-KR" altLang="en-US" smtClean="0"/>
              <a:pPr/>
              <a:t>2014-12-02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052B1-5F4D-4538-84D7-BA70F082F4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0260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0260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5D4982-9FBD-4767-A6B1-404F9BB40195}" type="datetimeFigureOut">
              <a:rPr lang="ko-KR" altLang="en-US" smtClean="0"/>
              <a:pPr/>
              <a:t>2014-12-02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052B1-5F4D-4538-84D7-BA70F082F4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7813" y="274638"/>
            <a:ext cx="7138987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3700463"/>
          </a:xfrm>
        </p:spPr>
        <p:txBody>
          <a:bodyPr/>
          <a:lstStyle/>
          <a:p>
            <a:r>
              <a:rPr lang="ko-KR" altLang="en-US" dirty="0" smtClean="0"/>
              <a:t>차트를 추가하려면 아이콘을 클릭하십시오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5D4982-9FBD-4767-A6B1-404F9BB40195}" type="datetimeFigureOut">
              <a:rPr lang="ko-KR" altLang="en-US" smtClean="0"/>
              <a:pPr/>
              <a:t>2014-12-02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1389063" cy="1389063"/>
          </a:xfrm>
        </p:spPr>
        <p:txBody>
          <a:bodyPr/>
          <a:lstStyle>
            <a:lvl1pPr>
              <a:defRPr/>
            </a:lvl1pPr>
          </a:lstStyle>
          <a:p>
            <a:fld id="{8C0052B1-5F4D-4538-84D7-BA70F082F4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7813" y="274638"/>
            <a:ext cx="7138987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3700463"/>
          </a:xfrm>
        </p:spPr>
        <p:txBody>
          <a:bodyPr/>
          <a:lstStyle/>
          <a:p>
            <a:r>
              <a:rPr lang="ko-KR" altLang="en-US" dirty="0" smtClean="0"/>
              <a:t>표를 추가하려면 아이콘을 클릭하십시오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5D4982-9FBD-4767-A6B1-404F9BB40195}" type="datetimeFigureOut">
              <a:rPr lang="ko-KR" altLang="en-US" smtClean="0"/>
              <a:pPr/>
              <a:t>2014-12-02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1389063" cy="1389063"/>
          </a:xfrm>
        </p:spPr>
        <p:txBody>
          <a:bodyPr/>
          <a:lstStyle>
            <a:lvl1pPr>
              <a:defRPr/>
            </a:lvl1pPr>
          </a:lstStyle>
          <a:p>
            <a:fld id="{8C0052B1-5F4D-4538-84D7-BA70F082F4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7813" y="274638"/>
            <a:ext cx="7138987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5D4982-9FBD-4767-A6B1-404F9BB40195}" type="datetimeFigureOut">
              <a:rPr lang="ko-KR" altLang="en-US" smtClean="0"/>
              <a:pPr/>
              <a:t>2014-12-02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1389063" cy="1389063"/>
          </a:xfrm>
        </p:spPr>
        <p:txBody>
          <a:bodyPr/>
          <a:lstStyle>
            <a:lvl1pPr>
              <a:defRPr/>
            </a:lvl1pPr>
          </a:lstStyle>
          <a:p>
            <a:fld id="{8C0052B1-5F4D-4538-84D7-BA70F082F4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5D4982-9FBD-4767-A6B1-404F9BB40195}" type="datetimeFigureOut">
              <a:rPr lang="ko-KR" altLang="en-US" smtClean="0"/>
              <a:pPr/>
              <a:t>2014-12-02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052B1-5F4D-4538-84D7-BA70F082F4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5D4982-9FBD-4767-A6B1-404F9BB40195}" type="datetimeFigureOut">
              <a:rPr lang="ko-KR" altLang="en-US" smtClean="0"/>
              <a:pPr/>
              <a:t>2014-12-02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052B1-5F4D-4538-84D7-BA70F082F4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5D4982-9FBD-4767-A6B1-404F9BB40195}" type="datetimeFigureOut">
              <a:rPr lang="ko-KR" altLang="en-US" smtClean="0"/>
              <a:pPr/>
              <a:t>2014-12-02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052B1-5F4D-4538-84D7-BA70F082F4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5D4982-9FBD-4767-A6B1-404F9BB40195}" type="datetimeFigureOut">
              <a:rPr lang="ko-KR" altLang="en-US" smtClean="0"/>
              <a:pPr/>
              <a:t>2014-12-02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052B1-5F4D-4538-84D7-BA70F082F4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5D4982-9FBD-4767-A6B1-404F9BB40195}" type="datetimeFigureOut">
              <a:rPr lang="ko-KR" altLang="en-US" smtClean="0"/>
              <a:pPr/>
              <a:t>2014-12-02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052B1-5F4D-4538-84D7-BA70F082F4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5D4982-9FBD-4767-A6B1-404F9BB40195}" type="datetimeFigureOut">
              <a:rPr lang="ko-KR" altLang="en-US" smtClean="0"/>
              <a:pPr/>
              <a:t>2014-12-02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052B1-5F4D-4538-84D7-BA70F082F4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5D4982-9FBD-4767-A6B1-404F9BB40195}" type="datetimeFigureOut">
              <a:rPr lang="ko-KR" altLang="en-US" smtClean="0"/>
              <a:pPr/>
              <a:t>2014-12-02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052B1-5F4D-4538-84D7-BA70F082F4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5D4982-9FBD-4767-A6B1-404F9BB40195}" type="datetimeFigureOut">
              <a:rPr lang="ko-KR" altLang="en-US" smtClean="0"/>
              <a:pPr/>
              <a:t>2014-12-02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052B1-5F4D-4538-84D7-BA70F082F4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7E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47813" y="274638"/>
            <a:ext cx="71389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fld id="{875D4982-9FBD-4767-A6B1-404F9BB40195}" type="datetimeFigureOut">
              <a:rPr lang="ko-KR" altLang="en-US" smtClean="0"/>
              <a:pPr/>
              <a:t>2014-12-02</a:t>
            </a:fld>
            <a:endParaRPr lang="ko-KR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0"/>
            <a:ext cx="1389063" cy="13890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r">
              <a:defRPr sz="6000" b="1">
                <a:solidFill>
                  <a:srgbClr val="FFFFFF"/>
                </a:solidFill>
                <a:ea typeface="굴림" charset="-127"/>
              </a:defRPr>
            </a:lvl1pPr>
          </a:lstStyle>
          <a:p>
            <a:fld id="{8C0052B1-5F4D-4538-84D7-BA70F082F4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나무B" pitchFamily="18" charset="-127"/>
          <a:ea typeface="HY나무B" pitchFamily="18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HY나무B" pitchFamily="18" charset="-127"/>
          <a:ea typeface="HY나무B" pitchFamily="18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HY나무B" pitchFamily="18" charset="-127"/>
          <a:ea typeface="HY나무B" pitchFamily="18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HY나무B" pitchFamily="18" charset="-127"/>
          <a:ea typeface="HY나무B" pitchFamily="18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HY나무B" pitchFamily="18" charset="-127"/>
          <a:ea typeface="HY나무B" pitchFamily="18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Y나무B" pitchFamily="18" charset="-127"/>
          <a:ea typeface="HY나무B" pitchFamily="18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5000" dirty="0" smtClean="0">
                <a:latin typeface="HY나무M" pitchFamily="18" charset="-127"/>
                <a:ea typeface="HY나무M" pitchFamily="18" charset="-127"/>
              </a:rPr>
              <a:t>웹 프로그래밍 프로젝트</a:t>
            </a:r>
            <a:endParaRPr lang="ko-KR" altLang="en-US" sz="5000" dirty="0">
              <a:latin typeface="HY나무M" pitchFamily="18" charset="-127"/>
              <a:ea typeface="HY나무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36096" y="5301208"/>
            <a:ext cx="2912368" cy="769640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나무B" pitchFamily="18" charset="-127"/>
                <a:ea typeface="HY나무B" pitchFamily="18" charset="-127"/>
              </a:rPr>
              <a:t>10605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나무B" pitchFamily="18" charset="-127"/>
                <a:ea typeface="HY나무B" pitchFamily="18" charset="-127"/>
              </a:rPr>
              <a:t>김동민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나무B" pitchFamily="18" charset="-127"/>
                <a:ea typeface="HY나무B" pitchFamily="18" charset="-127"/>
              </a:rPr>
              <a:t>10625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나무B" pitchFamily="18" charset="-127"/>
                <a:ea typeface="HY나무B" pitchFamily="18" charset="-127"/>
              </a:rPr>
              <a:t>조범동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1800" y="2708920"/>
            <a:ext cx="61926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solidFill>
                  <a:schemeClr val="accent5">
                    <a:lumMod val="75000"/>
                  </a:schemeClr>
                </a:solidFill>
                <a:latin typeface="궁서" pitchFamily="18" charset="-127"/>
                <a:ea typeface="궁서" pitchFamily="18" charset="-127"/>
              </a:rPr>
              <a:t>거친 디자인과 </a:t>
            </a:r>
            <a:endParaRPr lang="en-US" altLang="ko-KR" sz="3500" dirty="0" smtClean="0">
              <a:solidFill>
                <a:schemeClr val="accent5">
                  <a:lumMod val="75000"/>
                </a:schemeClr>
              </a:solidFill>
              <a:latin typeface="궁서" pitchFamily="18" charset="-127"/>
              <a:ea typeface="궁서" pitchFamily="18" charset="-127"/>
            </a:endParaRPr>
          </a:p>
          <a:p>
            <a:r>
              <a:rPr lang="ko-KR" altLang="en-US" sz="3500" dirty="0" smtClean="0">
                <a:solidFill>
                  <a:schemeClr val="accent5">
                    <a:lumMod val="75000"/>
                  </a:schemeClr>
                </a:solidFill>
                <a:latin typeface="궁서" pitchFamily="18" charset="-127"/>
                <a:ea typeface="궁서" pitchFamily="18" charset="-127"/>
              </a:rPr>
              <a:t>불안한 기능과 </a:t>
            </a:r>
            <a:endParaRPr lang="en-US" altLang="ko-KR" sz="3500" dirty="0" smtClean="0">
              <a:solidFill>
                <a:schemeClr val="accent5">
                  <a:lumMod val="75000"/>
                </a:schemeClr>
              </a:solidFill>
              <a:latin typeface="궁서" pitchFamily="18" charset="-127"/>
              <a:ea typeface="궁서" pitchFamily="18" charset="-127"/>
            </a:endParaRPr>
          </a:p>
          <a:p>
            <a:r>
              <a:rPr lang="ko-KR" altLang="en-US" sz="3500" dirty="0" smtClean="0">
                <a:solidFill>
                  <a:schemeClr val="accent5">
                    <a:lumMod val="75000"/>
                  </a:schemeClr>
                </a:solidFill>
                <a:latin typeface="궁서" pitchFamily="18" charset="-127"/>
                <a:ea typeface="궁서" pitchFamily="18" charset="-127"/>
              </a:rPr>
              <a:t>그걸 지켜보는 </a:t>
            </a:r>
            <a:endParaRPr lang="en-US" altLang="ko-KR" sz="3500" dirty="0" smtClean="0">
              <a:solidFill>
                <a:schemeClr val="accent5">
                  <a:lumMod val="75000"/>
                </a:schemeClr>
              </a:solidFill>
              <a:latin typeface="궁서" pitchFamily="18" charset="-127"/>
              <a:ea typeface="궁서" pitchFamily="18" charset="-127"/>
            </a:endParaRPr>
          </a:p>
          <a:p>
            <a:r>
              <a:rPr lang="en-US" altLang="ko-KR" sz="3500" dirty="0" smtClean="0">
                <a:solidFill>
                  <a:schemeClr val="accent5">
                    <a:lumMod val="75000"/>
                  </a:schemeClr>
                </a:solidFill>
                <a:latin typeface="궁서" pitchFamily="18" charset="-127"/>
                <a:ea typeface="궁서" pitchFamily="18" charset="-127"/>
              </a:rPr>
              <a:t>	</a:t>
            </a:r>
            <a:r>
              <a:rPr lang="ko-KR" altLang="en-US" sz="3500" dirty="0" smtClean="0">
                <a:solidFill>
                  <a:schemeClr val="accent5">
                    <a:lumMod val="75000"/>
                  </a:schemeClr>
                </a:solidFill>
                <a:latin typeface="궁서" pitchFamily="18" charset="-127"/>
                <a:ea typeface="궁서" pitchFamily="18" charset="-127"/>
              </a:rPr>
              <a:t>우리</a:t>
            </a:r>
            <a:endParaRPr lang="ko-KR" altLang="en-US" sz="3500" dirty="0">
              <a:solidFill>
                <a:schemeClr val="accent5">
                  <a:lumMod val="75000"/>
                </a:schemeClr>
              </a:solidFill>
              <a:latin typeface="궁서" pitchFamily="18" charset="-127"/>
              <a:ea typeface="궁서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043608" y="1124744"/>
            <a:ext cx="7138987" cy="4248472"/>
          </a:xfrm>
        </p:spPr>
        <p:txBody>
          <a:bodyPr/>
          <a:lstStyle/>
          <a:p>
            <a:r>
              <a:rPr lang="ko-KR" altLang="en-US" dirty="0" smtClean="0"/>
              <a:t>감사 합니다 </a:t>
            </a:r>
            <a:r>
              <a:rPr lang="en-US" altLang="ko-KR" dirty="0" smtClean="0"/>
              <a:t>:)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138987" cy="1143000"/>
          </a:xfrm>
        </p:spPr>
        <p:txBody>
          <a:bodyPr/>
          <a:lstStyle/>
          <a:p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목차</a:t>
            </a:r>
            <a:endParaRPr lang="ko-KR" altLang="en-US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9208" y="2564904"/>
            <a:ext cx="8229600" cy="3700463"/>
          </a:xfrm>
        </p:spPr>
        <p:txBody>
          <a:bodyPr/>
          <a:lstStyle/>
          <a:p>
            <a:pPr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483020" y="1268760"/>
            <a:ext cx="8280920" cy="864096"/>
            <a:chOff x="539552" y="1412776"/>
            <a:chExt cx="8280920" cy="1152128"/>
          </a:xfrm>
        </p:grpSpPr>
        <p:sp>
          <p:nvSpPr>
            <p:cNvPr id="4" name="모서리가 접힌 도형 3"/>
            <p:cNvSpPr/>
            <p:nvPr/>
          </p:nvSpPr>
          <p:spPr bwMode="auto">
            <a:xfrm>
              <a:off x="1043608" y="1412776"/>
              <a:ext cx="7776864" cy="1152128"/>
            </a:xfrm>
            <a:prstGeom prst="foldedCorner">
              <a:avLst>
                <a:gd name="adj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Arial" charset="0"/>
                </a:rPr>
                <a:t>		</a:t>
              </a:r>
              <a:endParaRPr kumimoji="0" lang="ko-KR" altLang="en-US" sz="5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5" name="갈매기형 수장 4"/>
            <p:cNvSpPr/>
            <p:nvPr/>
          </p:nvSpPr>
          <p:spPr bwMode="auto">
            <a:xfrm flipH="1">
              <a:off x="539552" y="1412776"/>
              <a:ext cx="1080120" cy="1152128"/>
            </a:xfrm>
            <a:prstGeom prst="chevron">
              <a:avLst>
                <a:gd name="adj" fmla="val 24490"/>
              </a:avLst>
            </a:prstGeom>
            <a:gradFill flip="none" rotWithShape="1">
              <a:gsLst>
                <a:gs pos="47000">
                  <a:srgbClr val="92D050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89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3000" dirty="0" smtClean="0">
                  <a:latin typeface="휴먼모음T" pitchFamily="18" charset="-127"/>
                  <a:ea typeface="휴먼모음T" pitchFamily="18" charset="-127"/>
                </a:rPr>
                <a:t>1.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43808" y="1628801"/>
              <a:ext cx="4752528" cy="79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900" dirty="0" smtClean="0">
                  <a:latin typeface="HY헤드라인M" pitchFamily="18" charset="-127"/>
                  <a:ea typeface="HY헤드라인M" pitchFamily="18" charset="-127"/>
                </a:rPr>
                <a:t>고객 </a:t>
              </a:r>
              <a:r>
                <a:rPr lang="ko-KR" altLang="en-US" sz="3900" dirty="0" err="1" smtClean="0">
                  <a:latin typeface="HY헤드라인M" pitchFamily="18" charset="-127"/>
                  <a:ea typeface="HY헤드라인M" pitchFamily="18" charset="-127"/>
                </a:rPr>
                <a:t>여정맵</a:t>
              </a:r>
              <a:endParaRPr lang="ko-KR" altLang="en-US" sz="3900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88152" y="2294874"/>
            <a:ext cx="8280920" cy="864096"/>
            <a:chOff x="539552" y="1412776"/>
            <a:chExt cx="8280920" cy="1152128"/>
          </a:xfrm>
        </p:grpSpPr>
        <p:sp>
          <p:nvSpPr>
            <p:cNvPr id="21" name="모서리가 접힌 도형 20"/>
            <p:cNvSpPr/>
            <p:nvPr/>
          </p:nvSpPr>
          <p:spPr bwMode="auto">
            <a:xfrm>
              <a:off x="1043608" y="1412776"/>
              <a:ext cx="7776864" cy="1152128"/>
            </a:xfrm>
            <a:prstGeom prst="foldedCorner">
              <a:avLst>
                <a:gd name="adj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Arial" charset="0"/>
                </a:rPr>
                <a:t>		</a:t>
              </a:r>
              <a:endParaRPr kumimoji="0" lang="ko-KR" altLang="en-US" sz="5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22" name="갈매기형 수장 21"/>
            <p:cNvSpPr/>
            <p:nvPr/>
          </p:nvSpPr>
          <p:spPr bwMode="auto">
            <a:xfrm flipH="1">
              <a:off x="539552" y="1412776"/>
              <a:ext cx="1080120" cy="1152128"/>
            </a:xfrm>
            <a:prstGeom prst="chevron">
              <a:avLst>
                <a:gd name="adj" fmla="val 24490"/>
              </a:avLst>
            </a:prstGeom>
            <a:gradFill flip="none" rotWithShape="1">
              <a:gsLst>
                <a:gs pos="47000">
                  <a:srgbClr val="92D050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89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3000" dirty="0" smtClean="0">
                  <a:latin typeface="휴먼모음T" pitchFamily="18" charset="-127"/>
                  <a:ea typeface="휴먼모음T" pitchFamily="18" charset="-127"/>
                </a:rPr>
                <a:t>2.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43808" y="1628801"/>
              <a:ext cx="4752528" cy="92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900" dirty="0" smtClean="0">
                  <a:latin typeface="HY헤드라인M" pitchFamily="18" charset="-127"/>
                  <a:ea typeface="HY헤드라인M" pitchFamily="18" charset="-127"/>
                </a:rPr>
                <a:t>인터뷰 내용</a:t>
              </a:r>
              <a:endParaRPr lang="ko-KR" altLang="en-US" sz="3900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93284" y="3320988"/>
            <a:ext cx="8280920" cy="864096"/>
            <a:chOff x="539552" y="1412776"/>
            <a:chExt cx="8280920" cy="1152128"/>
          </a:xfrm>
        </p:grpSpPr>
        <p:sp>
          <p:nvSpPr>
            <p:cNvPr id="25" name="모서리가 접힌 도형 24"/>
            <p:cNvSpPr/>
            <p:nvPr/>
          </p:nvSpPr>
          <p:spPr bwMode="auto">
            <a:xfrm>
              <a:off x="1043608" y="1412776"/>
              <a:ext cx="7776864" cy="1152128"/>
            </a:xfrm>
            <a:prstGeom prst="foldedCorner">
              <a:avLst>
                <a:gd name="adj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Arial" charset="0"/>
                </a:rPr>
                <a:t>		</a:t>
              </a:r>
              <a:endParaRPr kumimoji="0" lang="ko-KR" altLang="en-US" sz="5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26" name="갈매기형 수장 25"/>
            <p:cNvSpPr/>
            <p:nvPr/>
          </p:nvSpPr>
          <p:spPr bwMode="auto">
            <a:xfrm flipH="1">
              <a:off x="539552" y="1412776"/>
              <a:ext cx="1080120" cy="1152128"/>
            </a:xfrm>
            <a:prstGeom prst="chevron">
              <a:avLst>
                <a:gd name="adj" fmla="val 24490"/>
              </a:avLst>
            </a:prstGeom>
            <a:gradFill flip="none" rotWithShape="1">
              <a:gsLst>
                <a:gs pos="47000">
                  <a:srgbClr val="92D050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89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3000" dirty="0" smtClean="0">
                  <a:latin typeface="휴먼모음T" pitchFamily="18" charset="-127"/>
                  <a:ea typeface="휴먼모음T" pitchFamily="18" charset="-127"/>
                </a:rPr>
                <a:t>3.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43808" y="1628801"/>
              <a:ext cx="4752528" cy="92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900" dirty="0" smtClean="0">
                  <a:latin typeface="HY헤드라인M" pitchFamily="18" charset="-127"/>
                  <a:ea typeface="HY헤드라인M" pitchFamily="18" charset="-127"/>
                </a:rPr>
                <a:t>페르소나</a:t>
              </a:r>
              <a:endParaRPr lang="ko-KR" altLang="en-US" sz="3900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98416" y="4347102"/>
            <a:ext cx="8280920" cy="864096"/>
            <a:chOff x="539552" y="1412776"/>
            <a:chExt cx="8280920" cy="1152128"/>
          </a:xfrm>
        </p:grpSpPr>
        <p:sp>
          <p:nvSpPr>
            <p:cNvPr id="29" name="모서리가 접힌 도형 28"/>
            <p:cNvSpPr/>
            <p:nvPr/>
          </p:nvSpPr>
          <p:spPr bwMode="auto">
            <a:xfrm>
              <a:off x="1043608" y="1412776"/>
              <a:ext cx="7776864" cy="1152128"/>
            </a:xfrm>
            <a:prstGeom prst="foldedCorner">
              <a:avLst>
                <a:gd name="adj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Arial" charset="0"/>
                </a:rPr>
                <a:t>		</a:t>
              </a:r>
              <a:endParaRPr kumimoji="0" lang="ko-KR" altLang="en-US" sz="5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30" name="갈매기형 수장 29"/>
            <p:cNvSpPr/>
            <p:nvPr/>
          </p:nvSpPr>
          <p:spPr bwMode="auto">
            <a:xfrm flipH="1">
              <a:off x="539552" y="1412776"/>
              <a:ext cx="1080120" cy="1152128"/>
            </a:xfrm>
            <a:prstGeom prst="chevron">
              <a:avLst>
                <a:gd name="adj" fmla="val 24490"/>
              </a:avLst>
            </a:prstGeom>
            <a:gradFill flip="none" rotWithShape="1">
              <a:gsLst>
                <a:gs pos="47000">
                  <a:srgbClr val="92D050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89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3000" dirty="0" smtClean="0">
                  <a:latin typeface="휴먼모음T" pitchFamily="18" charset="-127"/>
                  <a:ea typeface="휴먼모음T" pitchFamily="18" charset="-127"/>
                </a:rPr>
                <a:t>4.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43808" y="1628801"/>
              <a:ext cx="4752528" cy="92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900" dirty="0" smtClean="0">
                  <a:latin typeface="HY헤드라인M" pitchFamily="18" charset="-127"/>
                  <a:ea typeface="HY헤드라인M" pitchFamily="18" charset="-127"/>
                </a:rPr>
                <a:t>브레인 </a:t>
              </a:r>
              <a:r>
                <a:rPr lang="ko-KR" altLang="en-US" sz="3900" dirty="0" err="1" smtClean="0">
                  <a:latin typeface="HY헤드라인M" pitchFamily="18" charset="-127"/>
                  <a:ea typeface="HY헤드라인M" pitchFamily="18" charset="-127"/>
                </a:rPr>
                <a:t>스토밍</a:t>
              </a:r>
              <a:endParaRPr lang="ko-KR" altLang="en-US" sz="3900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03548" y="5373216"/>
            <a:ext cx="8280920" cy="864096"/>
            <a:chOff x="539552" y="1412776"/>
            <a:chExt cx="8280920" cy="1152128"/>
          </a:xfrm>
        </p:grpSpPr>
        <p:sp>
          <p:nvSpPr>
            <p:cNvPr id="33" name="모서리가 접힌 도형 32"/>
            <p:cNvSpPr/>
            <p:nvPr/>
          </p:nvSpPr>
          <p:spPr bwMode="auto">
            <a:xfrm>
              <a:off x="1043608" y="1412776"/>
              <a:ext cx="7776864" cy="1152128"/>
            </a:xfrm>
            <a:prstGeom prst="foldedCorner">
              <a:avLst>
                <a:gd name="adj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Arial" charset="0"/>
                </a:rPr>
                <a:t>		</a:t>
              </a:r>
              <a:endParaRPr kumimoji="0" lang="ko-KR" altLang="en-US" sz="5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34" name="갈매기형 수장 33"/>
            <p:cNvSpPr/>
            <p:nvPr/>
          </p:nvSpPr>
          <p:spPr bwMode="auto">
            <a:xfrm flipH="1">
              <a:off x="539552" y="1412776"/>
              <a:ext cx="1080120" cy="1152128"/>
            </a:xfrm>
            <a:prstGeom prst="chevron">
              <a:avLst>
                <a:gd name="adj" fmla="val 24490"/>
              </a:avLst>
            </a:prstGeom>
            <a:gradFill flip="none" rotWithShape="1">
              <a:gsLst>
                <a:gs pos="47000">
                  <a:srgbClr val="92D050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89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3000" dirty="0" smtClean="0">
                  <a:latin typeface="휴먼모음T" pitchFamily="18" charset="-127"/>
                  <a:ea typeface="휴먼모음T" pitchFamily="18" charset="-127"/>
                </a:rPr>
                <a:t>5.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43808" y="1628801"/>
              <a:ext cx="4752528" cy="92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900" dirty="0" smtClean="0">
                  <a:latin typeface="HY헤드라인M" pitchFamily="18" charset="-127"/>
                  <a:ea typeface="HY헤드라인M" pitchFamily="18" charset="-127"/>
                </a:rPr>
                <a:t>초기 홈페이지 화면</a:t>
              </a:r>
              <a:endParaRPr lang="ko-KR" altLang="en-US" sz="3900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고객 여정맵</a:t>
            </a:r>
            <a:endParaRPr lang="ko-KR" altLang="en-US" dirty="0">
              <a:latin typeface="HY나무B" pitchFamily="18" charset="-127"/>
              <a:ea typeface="HY나무B" pitchFamily="18" charset="-127"/>
            </a:endParaRPr>
          </a:p>
        </p:txBody>
      </p:sp>
      <p:pic>
        <p:nvPicPr>
          <p:cNvPr id="4" name="내용 개체 틀 3" descr="고객여정맵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328036"/>
            <a:ext cx="6833733" cy="5125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</p:cNvSpPr>
          <p:nvPr>
            <p:ph type="title"/>
          </p:nvPr>
        </p:nvSpPr>
        <p:spPr>
          <a:xfrm>
            <a:off x="1259632" y="260648"/>
            <a:ext cx="7138987" cy="1143000"/>
          </a:xfrm>
          <a:prstGeom prst="rect">
            <a:avLst/>
          </a:prstGeom>
        </p:spPr>
        <p:txBody>
          <a:bodyPr wrap="square" lIns="91440" tIns="45720" rIns="91440" bIns="45720" anchor="ctr">
            <a:normAutofit/>
          </a:bodyPr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HY나무M" pitchFamily="18" charset="-127"/>
                <a:ea typeface="HY나무M" pitchFamily="18" charset="-127"/>
              </a:rPr>
              <a:t>인터뷰 내용</a:t>
            </a:r>
            <a:endParaRPr lang="ko-KR" altLang="en-US" sz="4400" dirty="0" smtClean="0">
              <a:solidFill>
                <a:schemeClr val="tx1"/>
              </a:solidFill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4" name="내용 개체 틀 3" descr="목적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772816"/>
            <a:ext cx="5534025" cy="3152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44208" y="1628800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latin typeface="HY나무B" pitchFamily="18" charset="-127"/>
                <a:ea typeface="HY나무B" pitchFamily="18" charset="-127"/>
              </a:rPr>
              <a:t>전형요강을</a:t>
            </a:r>
            <a:endParaRPr lang="en-US" altLang="ko-KR" sz="2000" dirty="0" smtClean="0">
              <a:latin typeface="HY나무B" pitchFamily="18" charset="-127"/>
              <a:ea typeface="HY나무B" pitchFamily="18" charset="-127"/>
            </a:endParaRPr>
          </a:p>
          <a:p>
            <a:pPr marL="457200" indent="-457200"/>
            <a:r>
              <a:rPr lang="ko-KR" altLang="en-US" sz="2000" dirty="0" smtClean="0">
                <a:latin typeface="HY나무B" pitchFamily="18" charset="-127"/>
                <a:ea typeface="HY나무B" pitchFamily="18" charset="-127"/>
              </a:rPr>
              <a:t>  </a:t>
            </a:r>
            <a:r>
              <a:rPr lang="en-US" altLang="ko-KR" sz="2000" dirty="0" smtClean="0">
                <a:latin typeface="HY나무B" pitchFamily="18" charset="-127"/>
                <a:ea typeface="HY나무B" pitchFamily="18" charset="-127"/>
              </a:rPr>
              <a:t>	</a:t>
            </a:r>
            <a:r>
              <a:rPr lang="ko-KR" altLang="en-US" sz="2000" b="1" u="sng" dirty="0" smtClean="0">
                <a:solidFill>
                  <a:schemeClr val="tx1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파일로 첨부</a:t>
            </a:r>
            <a:endParaRPr lang="ko-KR" altLang="en-US" sz="2000" b="1" u="sng" dirty="0">
              <a:solidFill>
                <a:schemeClr val="tx1">
                  <a:lumMod val="50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4208" y="2780928"/>
            <a:ext cx="2304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2"/>
            </a:pPr>
            <a:r>
              <a:rPr lang="ko-KR" altLang="en-US" sz="2000" dirty="0" smtClean="0">
                <a:latin typeface="HY나무B" pitchFamily="18" charset="-127"/>
                <a:ea typeface="HY나무B" pitchFamily="18" charset="-127"/>
              </a:rPr>
              <a:t>과별로 진학 </a:t>
            </a:r>
            <a:endParaRPr lang="en-US" altLang="ko-KR" sz="2000" dirty="0" smtClean="0">
              <a:latin typeface="HY나무B" pitchFamily="18" charset="-127"/>
              <a:ea typeface="HY나무B" pitchFamily="18" charset="-127"/>
            </a:endParaRPr>
          </a:p>
          <a:p>
            <a:pPr marL="457200" indent="-457200"/>
            <a:r>
              <a:rPr lang="en-US" altLang="ko-KR" sz="2000" dirty="0" smtClean="0">
                <a:latin typeface="HY나무B" pitchFamily="18" charset="-127"/>
                <a:ea typeface="HY나무B" pitchFamily="18" charset="-127"/>
              </a:rPr>
              <a:t>	</a:t>
            </a:r>
            <a:r>
              <a:rPr lang="ko-KR" altLang="en-US" sz="2000" dirty="0" smtClean="0">
                <a:latin typeface="HY나무B" pitchFamily="18" charset="-127"/>
                <a:ea typeface="HY나무B" pitchFamily="18" charset="-127"/>
              </a:rPr>
              <a:t>가능한 </a:t>
            </a:r>
            <a:endParaRPr lang="en-US" altLang="ko-KR" sz="2000" dirty="0" smtClean="0">
              <a:latin typeface="HY나무B" pitchFamily="18" charset="-127"/>
              <a:ea typeface="HY나무B" pitchFamily="18" charset="-127"/>
            </a:endParaRPr>
          </a:p>
          <a:p>
            <a:pPr marL="457200" indent="-457200"/>
            <a:r>
              <a:rPr lang="en-US" altLang="ko-KR" sz="2000" dirty="0" smtClean="0">
                <a:latin typeface="HY나무B" pitchFamily="18" charset="-127"/>
                <a:ea typeface="HY나무B" pitchFamily="18" charset="-127"/>
              </a:rPr>
              <a:t>	</a:t>
            </a:r>
            <a:r>
              <a:rPr lang="ko-KR" altLang="en-US" sz="2000" b="1" u="sng" dirty="0" smtClean="0">
                <a:solidFill>
                  <a:schemeClr val="tx1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대학교</a:t>
            </a:r>
            <a:r>
              <a:rPr lang="en-US" altLang="ko-KR" sz="2000" b="1" u="sng" dirty="0" smtClean="0">
                <a:solidFill>
                  <a:schemeClr val="tx1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 </a:t>
            </a:r>
            <a:r>
              <a:rPr lang="ko-KR" altLang="en-US" sz="2000" b="1" u="sng" dirty="0" smtClean="0">
                <a:solidFill>
                  <a:schemeClr val="tx1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과 </a:t>
            </a:r>
            <a:endParaRPr lang="en-US" altLang="ko-KR" sz="2000" b="1" u="sng" dirty="0" smtClean="0">
              <a:solidFill>
                <a:schemeClr val="tx1">
                  <a:lumMod val="50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marL="457200" indent="-457200"/>
            <a:r>
              <a:rPr lang="en-US" altLang="ko-KR" sz="2000" b="1" dirty="0" smtClean="0">
                <a:solidFill>
                  <a:schemeClr val="tx1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	</a:t>
            </a:r>
            <a:r>
              <a:rPr lang="ko-KR" altLang="en-US" sz="2000" b="1" u="sng" dirty="0" smtClean="0">
                <a:solidFill>
                  <a:schemeClr val="tx1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표시</a:t>
            </a:r>
            <a:endParaRPr lang="ko-KR" altLang="en-US" sz="2000" b="1" u="sng" dirty="0">
              <a:solidFill>
                <a:schemeClr val="tx1">
                  <a:lumMod val="50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4208" y="4221088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2000" dirty="0" smtClean="0"/>
              <a:t>3.	</a:t>
            </a:r>
            <a:r>
              <a:rPr lang="ko-KR" altLang="en-US" sz="2000" b="1" u="sng" dirty="0" smtClean="0">
                <a:solidFill>
                  <a:schemeClr val="tx1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동아리 설명 </a:t>
            </a:r>
            <a:r>
              <a:rPr lang="ko-KR" altLang="en-US" sz="2000" dirty="0" smtClean="0">
                <a:latin typeface="HY나무B" pitchFamily="18" charset="-127"/>
                <a:ea typeface="HY나무B" pitchFamily="18" charset="-127"/>
              </a:rPr>
              <a:t>필요</a:t>
            </a:r>
            <a:endParaRPr lang="ko-KR" altLang="en-US" sz="2000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4208" y="5373216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2000" dirty="0" smtClean="0">
                <a:latin typeface="HY나무B" pitchFamily="18" charset="-127"/>
                <a:ea typeface="HY나무B" pitchFamily="18" charset="-127"/>
              </a:rPr>
              <a:t>4.	</a:t>
            </a:r>
            <a:r>
              <a:rPr lang="ko-KR" altLang="en-US" sz="2000" b="1" u="sng" dirty="0" smtClean="0">
                <a:solidFill>
                  <a:schemeClr val="tx1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미니홈피 </a:t>
            </a:r>
            <a:r>
              <a:rPr lang="ko-KR" altLang="en-US" sz="2000" dirty="0" smtClean="0">
                <a:latin typeface="HY나무B" pitchFamily="18" charset="-127"/>
                <a:ea typeface="HY나무B" pitchFamily="18" charset="-127"/>
              </a:rPr>
              <a:t>개설</a:t>
            </a:r>
            <a:endParaRPr lang="ko-KR" altLang="en-US" sz="2000" dirty="0">
              <a:latin typeface="HY나무B" pitchFamily="18" charset="-127"/>
              <a:ea typeface="HY나무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페르소나</a:t>
            </a:r>
            <a:endParaRPr lang="ko-KR" altLang="en-US" dirty="0"/>
          </a:p>
        </p:txBody>
      </p:sp>
      <p:pic>
        <p:nvPicPr>
          <p:cNvPr id="4" name="내용 개체 틀 3" descr="_ED_8E_98_EB_A5_B4_EC_86_8C_EB_82_98_10605_EA_B9_80_EB_8F_99_EB_AF_BC_10625_EC_A1_B0_EB_B2_94_EB_8F_9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556792"/>
            <a:ext cx="6026325" cy="4527550"/>
          </a:xfrm>
        </p:spPr>
      </p:pic>
      <p:sp>
        <p:nvSpPr>
          <p:cNvPr id="5" name="TextBox 4"/>
          <p:cNvSpPr txBox="1"/>
          <p:nvPr/>
        </p:nvSpPr>
        <p:spPr>
          <a:xfrm>
            <a:off x="6732240" y="1628800"/>
            <a:ext cx="2160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원하는 바</a:t>
            </a:r>
            <a:endParaRPr lang="en-US" altLang="ko-KR" dirty="0" smtClean="0">
              <a:latin typeface="HY나무B" pitchFamily="18" charset="-127"/>
              <a:ea typeface="HY나무B" pitchFamily="18" charset="-127"/>
            </a:endParaRPr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정보를</a:t>
            </a:r>
            <a:r>
              <a:rPr lang="ko-KR" altLang="en-US" dirty="0" smtClean="0"/>
              <a:t> </a:t>
            </a:r>
            <a:r>
              <a:rPr lang="ko-KR" altLang="en-US" b="1" u="sng" dirty="0" smtClean="0">
                <a:solidFill>
                  <a:schemeClr val="tx1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정확하고 신속하게</a:t>
            </a:r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 받을 것</a:t>
            </a:r>
            <a:endParaRPr lang="en-US" altLang="ko-KR" dirty="0" smtClean="0">
              <a:latin typeface="HY나무B" pitchFamily="18" charset="-127"/>
              <a:ea typeface="HY나무B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b="1" u="sng" dirty="0" smtClean="0">
                <a:solidFill>
                  <a:schemeClr val="tx1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친밀한 관계를 유지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하는 것</a:t>
            </a:r>
            <a:endParaRPr lang="en-US" altLang="ko-KR" dirty="0" smtClean="0">
              <a:latin typeface="HY나무B" pitchFamily="18" charset="-127"/>
              <a:ea typeface="HY나무B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숙제에 쫓기지 않고 편안히 있는 것</a:t>
            </a:r>
            <a:endParaRPr lang="ko-KR" altLang="en-US" dirty="0">
              <a:latin typeface="HY나무B" pitchFamily="18" charset="-127"/>
              <a:ea typeface="HY나무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브레인 스토밍</a:t>
            </a:r>
            <a:endParaRPr lang="ko-KR" altLang="en-US" dirty="0"/>
          </a:p>
        </p:txBody>
      </p:sp>
      <p:pic>
        <p:nvPicPr>
          <p:cNvPr id="4" name="내용 개체 틀 3" descr="20140919_12200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340768"/>
            <a:ext cx="6398400" cy="4798800"/>
          </a:xfrm>
        </p:spPr>
      </p:pic>
      <p:pic>
        <p:nvPicPr>
          <p:cNvPr id="5" name="그림 4" descr="20140919_122019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1340768"/>
            <a:ext cx="6398400" cy="4798800"/>
          </a:xfrm>
          <a:prstGeom prst="rect">
            <a:avLst/>
          </a:prstGeom>
        </p:spPr>
      </p:pic>
      <p:pic>
        <p:nvPicPr>
          <p:cNvPr id="6" name="그림 5" descr="20140919_122028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1340768"/>
            <a:ext cx="6398400" cy="4798800"/>
          </a:xfrm>
          <a:prstGeom prst="rect">
            <a:avLst/>
          </a:prstGeom>
        </p:spPr>
      </p:pic>
      <p:pic>
        <p:nvPicPr>
          <p:cNvPr id="7" name="그림 6" descr="20140919_122438.jpeg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3648" y="1340768"/>
            <a:ext cx="6397200" cy="479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138987" cy="1143000"/>
          </a:xfrm>
        </p:spPr>
        <p:txBody>
          <a:bodyPr/>
          <a:lstStyle/>
          <a:p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초기 홈페이지 화면</a:t>
            </a:r>
            <a:endParaRPr lang="ko-KR" altLang="en-US" dirty="0">
              <a:latin typeface="HY나무B" pitchFamily="18" charset="-127"/>
              <a:ea typeface="HY나무B" pitchFamily="18" charset="-127"/>
            </a:endParaRPr>
          </a:p>
        </p:txBody>
      </p:sp>
      <p:pic>
        <p:nvPicPr>
          <p:cNvPr id="9" name="내용 개체 틀 8" descr="index(hover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94882"/>
            <a:ext cx="8229600" cy="3311099"/>
          </a:xfrm>
        </p:spPr>
      </p:pic>
      <p:pic>
        <p:nvPicPr>
          <p:cNvPr id="10" name="그림 9" descr="index.jp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772816"/>
            <a:ext cx="8229600" cy="331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9872" y="274638"/>
            <a:ext cx="5266928" cy="994122"/>
          </a:xfrm>
        </p:spPr>
        <p:txBody>
          <a:bodyPr/>
          <a:lstStyle/>
          <a:p>
            <a:r>
              <a:rPr lang="ko-KR" altLang="en-US" dirty="0" smtClean="0"/>
              <a:t>초기 홈페이지</a:t>
            </a:r>
            <a:endParaRPr lang="ko-KR" altLang="en-US" dirty="0"/>
          </a:p>
        </p:txBody>
      </p:sp>
      <p:pic>
        <p:nvPicPr>
          <p:cNvPr id="4" name="내용 개체 틀 3" descr="st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13644"/>
            <a:ext cx="8229600" cy="34735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9872" y="274638"/>
            <a:ext cx="5266928" cy="994122"/>
          </a:xfrm>
        </p:spPr>
        <p:txBody>
          <a:bodyPr/>
          <a:lstStyle/>
          <a:p>
            <a:r>
              <a:rPr lang="ko-KR" altLang="en-US" dirty="0" smtClean="0"/>
              <a:t>초기 홈페이지</a:t>
            </a:r>
            <a:endParaRPr lang="ko-KR" altLang="en-US" dirty="0"/>
          </a:p>
        </p:txBody>
      </p:sp>
      <p:pic>
        <p:nvPicPr>
          <p:cNvPr id="6" name="내용 개체 틀 5" descr="par(hover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772816"/>
            <a:ext cx="7388021" cy="3055718"/>
          </a:xfrm>
        </p:spPr>
      </p:pic>
      <p:pic>
        <p:nvPicPr>
          <p:cNvPr id="7" name="그림 6" descr="par.jp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1772816"/>
            <a:ext cx="7387200" cy="305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4080"/>
      </a:dk1>
      <a:lt1>
        <a:srgbClr val="5D7E9D"/>
      </a:lt1>
      <a:dk2>
        <a:srgbClr val="CCEEFF"/>
      </a:dk2>
      <a:lt2>
        <a:srgbClr val="666666"/>
      </a:lt2>
      <a:accent1>
        <a:srgbClr val="CCEEFF"/>
      </a:accent1>
      <a:accent2>
        <a:srgbClr val="66CCFF"/>
      </a:accent2>
      <a:accent3>
        <a:srgbClr val="B6C0CC"/>
      </a:accent3>
      <a:accent4>
        <a:srgbClr val="00356C"/>
      </a:accent4>
      <a:accent5>
        <a:srgbClr val="E2F5FF"/>
      </a:accent5>
      <a:accent6>
        <a:srgbClr val="5CB9E7"/>
      </a:accent6>
      <a:hlink>
        <a:srgbClr val="FFF093"/>
      </a:hlink>
      <a:folHlink>
        <a:srgbClr val="F44D9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00288</Template>
  <TotalTime>45</TotalTime>
  <Words>78</Words>
  <Application>Microsoft Office PowerPoint</Application>
  <PresentationFormat>화면 슬라이드 쇼(4:3)</PresentationFormat>
  <Paragraphs>58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굴림</vt:lpstr>
      <vt:lpstr>Arial</vt:lpstr>
      <vt:lpstr>HY나무M</vt:lpstr>
      <vt:lpstr>HY나무B</vt:lpstr>
      <vt:lpstr>궁서</vt:lpstr>
      <vt:lpstr>HY헤드라인M</vt:lpstr>
      <vt:lpstr>휴먼모음T</vt:lpstr>
      <vt:lpstr>맑은 고딕</vt:lpstr>
      <vt:lpstr>Default Design</vt:lpstr>
      <vt:lpstr>웹 프로그래밍 프로젝트</vt:lpstr>
      <vt:lpstr>목차</vt:lpstr>
      <vt:lpstr>고객 여정맵</vt:lpstr>
      <vt:lpstr>인터뷰 내용</vt:lpstr>
      <vt:lpstr>페르소나</vt:lpstr>
      <vt:lpstr>브레인 스토밍</vt:lpstr>
      <vt:lpstr>초기 홈페이지 화면</vt:lpstr>
      <vt:lpstr>초기 홈페이지</vt:lpstr>
      <vt:lpstr>초기 홈페이지</vt:lpstr>
      <vt:lpstr>감사 합니다 :)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프로그래밍 프로젝트</dc:title>
  <dc:creator>선린</dc:creator>
  <cp:lastModifiedBy>선린</cp:lastModifiedBy>
  <cp:revision>7</cp:revision>
  <dcterms:created xsi:type="dcterms:W3CDTF">2007-10-08T10:57:51Z</dcterms:created>
  <dcterms:modified xsi:type="dcterms:W3CDTF">2014-12-02T04:19:49Z</dcterms:modified>
</cp:coreProperties>
</file>