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89"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4" r:id="rId26"/>
    <p:sldId id="285" r:id="rId27"/>
    <p:sldId id="280" r:id="rId28"/>
    <p:sldId id="281" r:id="rId29"/>
    <p:sldId id="283" r:id="rId30"/>
    <p:sldId id="286" r:id="rId31"/>
    <p:sldId id="287" r:id="rId32"/>
    <p:sldId id="288" r:id="rId33"/>
    <p:sldId id="29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BDB7D2-0D24-44EE-AE25-0E6D613B74CD}" type="datetimeFigureOut">
              <a:rPr lang="en-IN" smtClean="0"/>
              <a:t>15-12-2014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BBCA8-FBAA-4FB1-9E6A-059548C3D35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DB7D2-0D24-44EE-AE25-0E6D613B74CD}" type="datetimeFigureOut">
              <a:rPr lang="en-IN" smtClean="0"/>
              <a:t>15-12-2014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BBCA8-FBAA-4FB1-9E6A-059548C3D35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DB7D2-0D24-44EE-AE25-0E6D613B74CD}" type="datetimeFigureOut">
              <a:rPr lang="en-IN" smtClean="0"/>
              <a:t>15-12-2014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BBCA8-FBAA-4FB1-9E6A-059548C3D35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DB7D2-0D24-44EE-AE25-0E6D613B74CD}" type="datetimeFigureOut">
              <a:rPr lang="en-IN" smtClean="0"/>
              <a:t>15-12-2014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BBCA8-FBAA-4FB1-9E6A-059548C3D35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DB7D2-0D24-44EE-AE25-0E6D613B74CD}" type="datetimeFigureOut">
              <a:rPr lang="en-IN" smtClean="0"/>
              <a:t>15-12-2014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9BBCA8-FBAA-4FB1-9E6A-059548C3D35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BDB7D2-0D24-44EE-AE25-0E6D613B74CD}" type="datetimeFigureOut">
              <a:rPr lang="en-IN" smtClean="0"/>
              <a:t>15-12-2014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9BBCA8-FBAA-4FB1-9E6A-059548C3D35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BDB7D2-0D24-44EE-AE25-0E6D613B74CD}" type="datetimeFigureOut">
              <a:rPr lang="en-IN" smtClean="0"/>
              <a:t>15-12-2014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9BBCA8-FBAA-4FB1-9E6A-059548C3D35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BDB7D2-0D24-44EE-AE25-0E6D613B74CD}" type="datetimeFigureOut">
              <a:rPr lang="en-IN" smtClean="0"/>
              <a:t>15-12-2014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9BBCA8-FBAA-4FB1-9E6A-059548C3D35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DB7D2-0D24-44EE-AE25-0E6D613B74CD}" type="datetimeFigureOut">
              <a:rPr lang="en-IN" smtClean="0"/>
              <a:t>15-12-2014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9BBCA8-FBAA-4FB1-9E6A-059548C3D35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DB7D2-0D24-44EE-AE25-0E6D613B74CD}" type="datetimeFigureOut">
              <a:rPr lang="en-IN" smtClean="0"/>
              <a:t>15-12-2014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9BBCA8-FBAA-4FB1-9E6A-059548C3D353}"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3BDB7D2-0D24-44EE-AE25-0E6D613B74CD}" type="datetimeFigureOut">
              <a:rPr lang="en-IN" smtClean="0"/>
              <a:t>15-12-2014</a:t>
            </a:fld>
            <a:endParaRPr lang="en-IN"/>
          </a:p>
        </p:txBody>
      </p:sp>
      <p:sp>
        <p:nvSpPr>
          <p:cNvPr id="9" name="Slide Number Placeholder 8"/>
          <p:cNvSpPr>
            <a:spLocks noGrp="1"/>
          </p:cNvSpPr>
          <p:nvPr>
            <p:ph type="sldNum" sz="quarter" idx="11"/>
          </p:nvPr>
        </p:nvSpPr>
        <p:spPr/>
        <p:txBody>
          <a:bodyPr/>
          <a:lstStyle/>
          <a:p>
            <a:fld id="{639BBCA8-FBAA-4FB1-9E6A-059548C3D353}"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39BBCA8-FBAA-4FB1-9E6A-059548C3D353}"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3BDB7D2-0D24-44EE-AE25-0E6D613B74CD}" type="datetimeFigureOut">
              <a:rPr lang="en-IN" smtClean="0"/>
              <a:t>15-12-2014</a:t>
            </a:fld>
            <a:endParaRPr lang="en-I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rattle.togaware.com/" TargetMode="Externa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www.Kaggl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5"/>
            <a:ext cx="7200800" cy="2232247"/>
          </a:xfrm>
        </p:spPr>
        <p:txBody>
          <a:bodyPr>
            <a:normAutofit/>
          </a:bodyPr>
          <a:lstStyle/>
          <a:p>
            <a:r>
              <a:rPr lang="en-IN" b="1" dirty="0"/>
              <a:t/>
            </a:r>
            <a:br>
              <a:rPr lang="en-IN" b="1" dirty="0"/>
            </a:br>
            <a:endParaRPr lang="en-IN" dirty="0"/>
          </a:p>
        </p:txBody>
      </p:sp>
      <p:sp>
        <p:nvSpPr>
          <p:cNvPr id="3" name="Subtitle 2"/>
          <p:cNvSpPr>
            <a:spLocks noGrp="1"/>
          </p:cNvSpPr>
          <p:nvPr>
            <p:ph type="subTitle" idx="1"/>
          </p:nvPr>
        </p:nvSpPr>
        <p:spPr>
          <a:xfrm>
            <a:off x="179512" y="404664"/>
            <a:ext cx="8352928" cy="6192688"/>
          </a:xfrm>
        </p:spPr>
        <p:txBody>
          <a:bodyPr>
            <a:normAutofit fontScale="92500" lnSpcReduction="10000"/>
          </a:bodyPr>
          <a:lstStyle/>
          <a:p>
            <a:pPr algn="l"/>
            <a:endParaRPr lang="en-IN" sz="3200" dirty="0" smtClean="0"/>
          </a:p>
          <a:p>
            <a:pPr algn="l"/>
            <a:endParaRPr lang="en-IN" sz="3200" dirty="0" smtClean="0"/>
          </a:p>
          <a:p>
            <a:pPr algn="ctr"/>
            <a:endParaRPr lang="en-IN" sz="3200" dirty="0"/>
          </a:p>
          <a:p>
            <a:pPr algn="ctr"/>
            <a:endParaRPr lang="en-IN" sz="3200" b="1" dirty="0" smtClean="0">
              <a:solidFill>
                <a:schemeClr val="tx2">
                  <a:lumMod val="50000"/>
                </a:schemeClr>
              </a:solidFill>
            </a:endParaRPr>
          </a:p>
          <a:p>
            <a:pPr algn="ctr"/>
            <a:r>
              <a:rPr lang="en-IN" sz="3200" b="1" dirty="0" smtClean="0">
                <a:solidFill>
                  <a:schemeClr val="tx2">
                    <a:lumMod val="50000"/>
                  </a:schemeClr>
                </a:solidFill>
              </a:rPr>
              <a:t>AMAZON.COM EMPLOYEE </a:t>
            </a:r>
          </a:p>
          <a:p>
            <a:pPr algn="ctr"/>
            <a:r>
              <a:rPr lang="en-IN" sz="3200" b="1" dirty="0" smtClean="0">
                <a:solidFill>
                  <a:schemeClr val="tx2">
                    <a:lumMod val="50000"/>
                  </a:schemeClr>
                </a:solidFill>
              </a:rPr>
              <a:t>ACCESS CHALLENGE </a:t>
            </a:r>
          </a:p>
          <a:p>
            <a:pPr algn="ctr"/>
            <a:r>
              <a:rPr lang="en-IN" sz="3200" b="1" dirty="0" smtClean="0">
                <a:solidFill>
                  <a:schemeClr val="tx2">
                    <a:lumMod val="50000"/>
                  </a:schemeClr>
                </a:solidFill>
              </a:rPr>
              <a:t>Predict an employee’s access needs, given his/her job role</a:t>
            </a:r>
          </a:p>
          <a:p>
            <a:pPr algn="ctr"/>
            <a:endParaRPr lang="en-IN" sz="3200" b="1" dirty="0" smtClean="0">
              <a:solidFill>
                <a:schemeClr val="tx1">
                  <a:lumMod val="90000"/>
                  <a:lumOff val="10000"/>
                </a:schemeClr>
              </a:solidFill>
            </a:endParaRPr>
          </a:p>
          <a:p>
            <a:r>
              <a:rPr lang="en-IN" b="1" dirty="0" smtClean="0">
                <a:solidFill>
                  <a:schemeClr val="tx2">
                    <a:lumMod val="50000"/>
                  </a:schemeClr>
                </a:solidFill>
              </a:rPr>
              <a:t>Course            </a:t>
            </a:r>
            <a:r>
              <a:rPr lang="en-IN" dirty="0" smtClean="0">
                <a:solidFill>
                  <a:schemeClr val="tx2">
                    <a:lumMod val="50000"/>
                  </a:schemeClr>
                </a:solidFill>
              </a:rPr>
              <a:t>: </a:t>
            </a:r>
            <a:r>
              <a:rPr lang="en-IN" b="1" dirty="0" smtClean="0">
                <a:solidFill>
                  <a:schemeClr val="tx2">
                    <a:lumMod val="50000"/>
                  </a:schemeClr>
                </a:solidFill>
              </a:rPr>
              <a:t>MIS </a:t>
            </a:r>
            <a:r>
              <a:rPr lang="en-IN" b="1" dirty="0">
                <a:solidFill>
                  <a:schemeClr val="tx2">
                    <a:lumMod val="50000"/>
                  </a:schemeClr>
                </a:solidFill>
              </a:rPr>
              <a:t>637 A  </a:t>
            </a:r>
            <a:r>
              <a:rPr lang="en-IN" b="1" dirty="0" smtClean="0">
                <a:solidFill>
                  <a:schemeClr val="tx2">
                    <a:lumMod val="50000"/>
                  </a:schemeClr>
                </a:solidFill>
              </a:rPr>
              <a:t>(FALL 2014)</a:t>
            </a:r>
            <a:endParaRPr lang="en-IN" b="1" dirty="0">
              <a:solidFill>
                <a:schemeClr val="tx2">
                  <a:lumMod val="50000"/>
                </a:schemeClr>
              </a:solidFill>
            </a:endParaRPr>
          </a:p>
          <a:p>
            <a:r>
              <a:rPr lang="en-IN" b="1" dirty="0" smtClean="0">
                <a:solidFill>
                  <a:schemeClr val="tx2">
                    <a:lumMod val="50000"/>
                  </a:schemeClr>
                </a:solidFill>
              </a:rPr>
              <a:t>Department  : Business Intelligence &amp; Analytics</a:t>
            </a:r>
          </a:p>
          <a:p>
            <a:r>
              <a:rPr lang="en-IN" b="1" dirty="0" smtClean="0">
                <a:solidFill>
                  <a:schemeClr val="tx2">
                    <a:lumMod val="50000"/>
                  </a:schemeClr>
                </a:solidFill>
              </a:rPr>
              <a:t>Prepared By   : </a:t>
            </a:r>
            <a:r>
              <a:rPr lang="en-IN" b="1" dirty="0" err="1" smtClean="0">
                <a:solidFill>
                  <a:schemeClr val="tx2">
                    <a:lumMod val="50000"/>
                  </a:schemeClr>
                </a:solidFill>
              </a:rPr>
              <a:t>Naman</a:t>
            </a:r>
            <a:r>
              <a:rPr lang="en-IN" b="1" dirty="0" smtClean="0">
                <a:solidFill>
                  <a:schemeClr val="tx2">
                    <a:lumMod val="50000"/>
                  </a:schemeClr>
                </a:solidFill>
              </a:rPr>
              <a:t> Jain</a:t>
            </a:r>
          </a:p>
          <a:p>
            <a:r>
              <a:rPr lang="en-IN" b="1" dirty="0" smtClean="0">
                <a:solidFill>
                  <a:schemeClr val="tx2">
                    <a:lumMod val="50000"/>
                  </a:schemeClr>
                </a:solidFill>
              </a:rPr>
              <a:t>Student ID      : 10400308</a:t>
            </a:r>
          </a:p>
          <a:p>
            <a:r>
              <a:rPr lang="en-IN" b="1" dirty="0" smtClean="0">
                <a:solidFill>
                  <a:schemeClr val="tx2">
                    <a:lumMod val="50000"/>
                  </a:schemeClr>
                </a:solidFill>
              </a:rPr>
              <a:t>Guided By       : </a:t>
            </a:r>
            <a:r>
              <a:rPr lang="en-IN" b="1" dirty="0" err="1" smtClean="0">
                <a:solidFill>
                  <a:schemeClr val="tx2">
                    <a:lumMod val="50000"/>
                  </a:schemeClr>
                </a:solidFill>
              </a:rPr>
              <a:t>Prof.</a:t>
            </a:r>
            <a:r>
              <a:rPr lang="en-IN" b="1" dirty="0" smtClean="0">
                <a:solidFill>
                  <a:schemeClr val="tx2">
                    <a:lumMod val="50000"/>
                  </a:schemeClr>
                </a:solidFill>
              </a:rPr>
              <a:t> Mahmoud </a:t>
            </a:r>
            <a:r>
              <a:rPr lang="en-IN" b="1" dirty="0" err="1" smtClean="0">
                <a:solidFill>
                  <a:schemeClr val="tx2">
                    <a:lumMod val="50000"/>
                  </a:schemeClr>
                </a:solidFill>
              </a:rPr>
              <a:t>Daneshmand</a:t>
            </a:r>
            <a:endParaRPr lang="en-IN" b="1" dirty="0" smtClean="0">
              <a:solidFill>
                <a:schemeClr val="tx2">
                  <a:lumMod val="50000"/>
                </a:schemeClr>
              </a:solidFill>
            </a:endParaRPr>
          </a:p>
          <a:p>
            <a:endParaRPr lang="en-IN" dirty="0" smtClean="0">
              <a:solidFill>
                <a:schemeClr val="tx2">
                  <a:lumMod val="50000"/>
                </a:schemeClr>
              </a:solidFill>
            </a:endParaRPr>
          </a:p>
          <a:p>
            <a:pPr algn="ctr"/>
            <a:endParaRPr lang="en-IN" sz="3200" dirty="0">
              <a:solidFill>
                <a:schemeClr val="tx2">
                  <a:lumMod val="50000"/>
                </a:schemeClr>
              </a:solidFill>
            </a:endParaRPr>
          </a:p>
          <a:p>
            <a:endParaRPr lang="en-IN" dirty="0">
              <a:solidFill>
                <a:schemeClr val="tx2">
                  <a:lumMod val="50000"/>
                </a:schemeClr>
              </a:solidFill>
            </a:endParaRPr>
          </a:p>
        </p:txBody>
      </p:sp>
      <p:pic>
        <p:nvPicPr>
          <p:cNvPr id="5" name="Picture 4" descr="Gate"/>
          <p:cNvPicPr/>
          <p:nvPr/>
        </p:nvPicPr>
        <p:blipFill>
          <a:blip r:embed="rId2">
            <a:extLst>
              <a:ext uri="{28A0092B-C50C-407E-A947-70E740481C1C}">
                <a14:useLocalDpi xmlns:a14="http://schemas.microsoft.com/office/drawing/2010/main" val="0"/>
              </a:ext>
            </a:extLst>
          </a:blip>
          <a:srcRect/>
          <a:stretch>
            <a:fillRect/>
          </a:stretch>
        </p:blipFill>
        <p:spPr bwMode="auto">
          <a:xfrm>
            <a:off x="179512" y="0"/>
            <a:ext cx="8136905" cy="2016224"/>
          </a:xfrm>
          <a:prstGeom prst="rect">
            <a:avLst/>
          </a:prstGeom>
          <a:noFill/>
          <a:ln>
            <a:noFill/>
          </a:ln>
        </p:spPr>
      </p:pic>
    </p:spTree>
    <p:extLst>
      <p:ext uri="{BB962C8B-B14F-4D97-AF65-F5344CB8AC3E}">
        <p14:creationId xmlns:p14="http://schemas.microsoft.com/office/powerpoint/2010/main" val="1754606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ATTRIBUTES DESCRIPTION</a:t>
            </a: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IN" sz="2000" dirty="0" smtClean="0"/>
              <a:t>ACTION  :  ACTION is 1 if the resource was approved, 0 if the  resource was not</a:t>
            </a:r>
          </a:p>
          <a:p>
            <a:pPr marL="114300" indent="0">
              <a:buNone/>
            </a:pPr>
            <a:endParaRPr lang="en-IN" sz="2000" dirty="0" smtClean="0"/>
          </a:p>
          <a:p>
            <a:pPr>
              <a:buFont typeface="Wingdings" panose="05000000000000000000" pitchFamily="2" charset="2"/>
              <a:buChar char="§"/>
            </a:pPr>
            <a:r>
              <a:rPr lang="en-IN" sz="2000" dirty="0" smtClean="0"/>
              <a:t>RESOURCE  : An ID for each resource</a:t>
            </a:r>
          </a:p>
          <a:p>
            <a:pPr>
              <a:buFont typeface="Wingdings" panose="05000000000000000000" pitchFamily="2" charset="2"/>
              <a:buChar char="§"/>
            </a:pPr>
            <a:endParaRPr lang="en-IN" sz="2000" dirty="0"/>
          </a:p>
          <a:p>
            <a:pPr>
              <a:buFont typeface="Wingdings" panose="05000000000000000000" pitchFamily="2" charset="2"/>
              <a:buChar char="§"/>
            </a:pPr>
            <a:r>
              <a:rPr lang="en-IN" sz="2000" dirty="0" smtClean="0"/>
              <a:t>MGR_ID : The EMPLOYEE ID of the manager of the current EMPLOYEE ID record ; an employee may have only one manager at a time</a:t>
            </a:r>
          </a:p>
          <a:p>
            <a:pPr>
              <a:buFont typeface="Wingdings" panose="05000000000000000000" pitchFamily="2" charset="2"/>
              <a:buChar char="§"/>
            </a:pPr>
            <a:endParaRPr lang="en-IN" sz="2000" dirty="0"/>
          </a:p>
          <a:p>
            <a:pPr>
              <a:buFont typeface="Wingdings" panose="05000000000000000000" pitchFamily="2" charset="2"/>
              <a:buChar char="§"/>
            </a:pPr>
            <a:r>
              <a:rPr lang="en-IN" sz="2000" dirty="0" smtClean="0"/>
              <a:t>ROLE_ROLLUP_1 : Company role grouping category id 1(e.g. US Engineering)</a:t>
            </a:r>
          </a:p>
          <a:p>
            <a:pPr>
              <a:buFont typeface="Wingdings" panose="05000000000000000000" pitchFamily="2" charset="2"/>
              <a:buChar char="§"/>
            </a:pPr>
            <a:endParaRPr lang="en-IN" sz="2000" dirty="0"/>
          </a:p>
          <a:p>
            <a:pPr>
              <a:buFont typeface="Wingdings" panose="05000000000000000000" pitchFamily="2" charset="2"/>
              <a:buChar char="§"/>
            </a:pPr>
            <a:r>
              <a:rPr lang="en-IN" sz="2000" dirty="0" smtClean="0"/>
              <a:t>ROLE_ROLLUP_2 : Company role grouping category id 2(e.g. US Retail)</a:t>
            </a:r>
          </a:p>
          <a:p>
            <a:pPr>
              <a:buFont typeface="Wingdings" panose="05000000000000000000" pitchFamily="2" charset="2"/>
              <a:buChar char="§"/>
            </a:pPr>
            <a:endParaRPr lang="en-IN" sz="2000" dirty="0"/>
          </a:p>
          <a:p>
            <a:pPr>
              <a:buFont typeface="Wingdings" panose="05000000000000000000" pitchFamily="2" charset="2"/>
              <a:buChar char="§"/>
            </a:pPr>
            <a:endParaRPr lang="en-IN" sz="2000" dirty="0"/>
          </a:p>
        </p:txBody>
      </p:sp>
    </p:spTree>
    <p:extLst>
      <p:ext uri="{BB962C8B-B14F-4D97-AF65-F5344CB8AC3E}">
        <p14:creationId xmlns:p14="http://schemas.microsoft.com/office/powerpoint/2010/main" val="2406133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8424" cy="1143000"/>
          </a:xfrm>
        </p:spPr>
        <p:txBody>
          <a:bodyPr/>
          <a:lstStyle/>
          <a:p>
            <a:pPr algn="ctr"/>
            <a:r>
              <a:rPr lang="en-IN" dirty="0" smtClean="0"/>
              <a:t>ATTRIBUTES DESCRIPTION</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2000" dirty="0" smtClean="0"/>
              <a:t>ROLE_DEPTNAME : Company role department description(e.g. Retail)</a:t>
            </a:r>
          </a:p>
          <a:p>
            <a:pPr>
              <a:buFont typeface="Wingdings" panose="05000000000000000000" pitchFamily="2" charset="2"/>
              <a:buChar char="§"/>
            </a:pPr>
            <a:endParaRPr lang="en-IN" sz="2000" dirty="0"/>
          </a:p>
          <a:p>
            <a:pPr>
              <a:buFont typeface="Wingdings" panose="05000000000000000000" pitchFamily="2" charset="2"/>
              <a:buChar char="§"/>
            </a:pPr>
            <a:r>
              <a:rPr lang="en-IN" sz="2000" dirty="0" smtClean="0"/>
              <a:t>ROLE_TITLE : Company role business title description(e.g. Senior Engineering Retail Manager)</a:t>
            </a:r>
          </a:p>
          <a:p>
            <a:pPr>
              <a:buFont typeface="Wingdings" panose="05000000000000000000" pitchFamily="2" charset="2"/>
              <a:buChar char="§"/>
            </a:pPr>
            <a:endParaRPr lang="en-IN" sz="2000" dirty="0"/>
          </a:p>
          <a:p>
            <a:pPr>
              <a:buFont typeface="Wingdings" panose="05000000000000000000" pitchFamily="2" charset="2"/>
              <a:buChar char="§"/>
            </a:pPr>
            <a:r>
              <a:rPr lang="en-IN" sz="2000" dirty="0" smtClean="0"/>
              <a:t>ROLE_FAMILY_DESC : Company role family extended description(e.g. Retail Manager, Software Engineering)</a:t>
            </a:r>
          </a:p>
          <a:p>
            <a:pPr>
              <a:buFont typeface="Wingdings" panose="05000000000000000000" pitchFamily="2" charset="2"/>
              <a:buChar char="§"/>
            </a:pPr>
            <a:endParaRPr lang="en-IN" sz="2000" dirty="0"/>
          </a:p>
          <a:p>
            <a:pPr>
              <a:buFont typeface="Wingdings" panose="05000000000000000000" pitchFamily="2" charset="2"/>
              <a:buChar char="§"/>
            </a:pPr>
            <a:r>
              <a:rPr lang="en-IN" sz="2000" dirty="0" smtClean="0"/>
              <a:t>ROLE_FAMILY : Company role family description(e.g. Retail Manager)</a:t>
            </a:r>
          </a:p>
          <a:p>
            <a:pPr>
              <a:buFont typeface="Wingdings" panose="05000000000000000000" pitchFamily="2" charset="2"/>
              <a:buChar char="§"/>
            </a:pPr>
            <a:endParaRPr lang="en-IN" sz="2000" dirty="0"/>
          </a:p>
          <a:p>
            <a:pPr>
              <a:buFont typeface="Wingdings" panose="05000000000000000000" pitchFamily="2" charset="2"/>
              <a:buChar char="§"/>
            </a:pPr>
            <a:r>
              <a:rPr lang="en-IN" sz="2000" dirty="0" smtClean="0"/>
              <a:t>ROLE_CODE : Company role code ; this code is unique to each role(e.g. Manager)</a:t>
            </a:r>
            <a:endParaRPr lang="en-IN" sz="2000" dirty="0"/>
          </a:p>
        </p:txBody>
      </p:sp>
    </p:spTree>
    <p:extLst>
      <p:ext uri="{BB962C8B-B14F-4D97-AF65-F5344CB8AC3E}">
        <p14:creationId xmlns:p14="http://schemas.microsoft.com/office/powerpoint/2010/main" val="3465807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PREPARATION</a:t>
            </a:r>
            <a:endParaRPr lang="en-IN" dirty="0"/>
          </a:p>
        </p:txBody>
      </p:sp>
      <p:sp>
        <p:nvSpPr>
          <p:cNvPr id="3" name="Content Placeholder 2"/>
          <p:cNvSpPr>
            <a:spLocks noGrp="1"/>
          </p:cNvSpPr>
          <p:nvPr>
            <p:ph idx="1"/>
          </p:nvPr>
        </p:nvSpPr>
        <p:spPr/>
        <p:txBody>
          <a:bodyPr>
            <a:normAutofit/>
          </a:bodyPr>
          <a:lstStyle/>
          <a:p>
            <a:pPr marL="114300" indent="0">
              <a:buNone/>
            </a:pPr>
            <a:r>
              <a:rPr lang="en-IN" sz="2000" dirty="0" smtClean="0"/>
              <a:t>For data preparation the data set will be cleansed and transformed.</a:t>
            </a:r>
          </a:p>
          <a:p>
            <a:pPr marL="114300" indent="0">
              <a:buNone/>
            </a:pPr>
            <a:r>
              <a:rPr lang="en-IN" sz="2000" dirty="0" smtClean="0"/>
              <a:t>The data set is reviewed for the following:</a:t>
            </a:r>
          </a:p>
          <a:p>
            <a:pPr marL="114300" indent="0">
              <a:buNone/>
            </a:pPr>
            <a:endParaRPr lang="en-IN" sz="2000" dirty="0" smtClean="0"/>
          </a:p>
          <a:p>
            <a:pPr>
              <a:buFont typeface="Wingdings" panose="05000000000000000000" pitchFamily="2" charset="2"/>
              <a:buChar char="Ø"/>
            </a:pPr>
            <a:r>
              <a:rPr lang="en-IN" sz="2000" dirty="0" smtClean="0"/>
              <a:t> Handle Missing values and Outliers, if any</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smtClean="0"/>
              <a:t>Look for attributes that might need transformation</a:t>
            </a:r>
          </a:p>
          <a:p>
            <a:pPr>
              <a:buFont typeface="Wingdings" panose="05000000000000000000" pitchFamily="2" charset="2"/>
              <a:buChar char="Ø"/>
            </a:pPr>
            <a:endParaRPr lang="en-IN" sz="2000" dirty="0"/>
          </a:p>
          <a:p>
            <a:pPr>
              <a:buFont typeface="Wingdings" panose="05000000000000000000" pitchFamily="2" charset="2"/>
              <a:buChar char="Ø"/>
            </a:pPr>
            <a:r>
              <a:rPr lang="en-IN" sz="2000" dirty="0" smtClean="0"/>
              <a:t>Select attributes appropriate for analysis</a:t>
            </a:r>
            <a:endParaRPr lang="en-IN" sz="2000" dirty="0"/>
          </a:p>
        </p:txBody>
      </p:sp>
    </p:spTree>
    <p:extLst>
      <p:ext uri="{BB962C8B-B14F-4D97-AF65-F5344CB8AC3E}">
        <p14:creationId xmlns:p14="http://schemas.microsoft.com/office/powerpoint/2010/main" val="2574075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PREPARATION</a:t>
            </a:r>
            <a:endParaRPr lang="en-IN" dirty="0"/>
          </a:p>
        </p:txBody>
      </p:sp>
      <p:sp>
        <p:nvSpPr>
          <p:cNvPr id="3" name="Content Placeholder 2"/>
          <p:cNvSpPr>
            <a:spLocks noGrp="1"/>
          </p:cNvSpPr>
          <p:nvPr>
            <p:ph idx="1"/>
          </p:nvPr>
        </p:nvSpPr>
        <p:spPr/>
        <p:txBody>
          <a:bodyPr>
            <a:normAutofit/>
          </a:bodyPr>
          <a:lstStyle/>
          <a:p>
            <a:pPr marL="114300" indent="0">
              <a:buNone/>
            </a:pPr>
            <a:r>
              <a:rPr lang="en-IN" sz="2400" b="1" dirty="0" smtClean="0">
                <a:solidFill>
                  <a:schemeClr val="tx1">
                    <a:lumMod val="90000"/>
                    <a:lumOff val="10000"/>
                  </a:schemeClr>
                </a:solidFill>
              </a:rPr>
              <a:t>Missing Values : </a:t>
            </a:r>
          </a:p>
          <a:p>
            <a:pPr marL="114300" indent="0">
              <a:buNone/>
            </a:pPr>
            <a:endParaRPr lang="en-IN" b="1" dirty="0" smtClean="0"/>
          </a:p>
          <a:p>
            <a:pPr marL="114300" indent="0">
              <a:buNone/>
            </a:pPr>
            <a:r>
              <a:rPr lang="en-IN" dirty="0" smtClean="0"/>
              <a:t>The data set does not have any missing values.</a:t>
            </a:r>
          </a:p>
          <a:p>
            <a:pPr marL="114300" indent="0">
              <a:buNone/>
            </a:pPr>
            <a:endParaRPr lang="en-IN" sz="2000" dirty="0">
              <a:solidFill>
                <a:schemeClr val="tx1">
                  <a:lumMod val="90000"/>
                  <a:lumOff val="10000"/>
                </a:schemeClr>
              </a:solidFill>
            </a:endParaRPr>
          </a:p>
          <a:p>
            <a:pPr marL="114300" indent="0">
              <a:buNone/>
            </a:pPr>
            <a:r>
              <a:rPr lang="en-IN" sz="2400" b="1" dirty="0" smtClean="0">
                <a:solidFill>
                  <a:schemeClr val="tx1">
                    <a:lumMod val="90000"/>
                    <a:lumOff val="10000"/>
                  </a:schemeClr>
                </a:solidFill>
              </a:rPr>
              <a:t>Outliers : </a:t>
            </a:r>
          </a:p>
          <a:p>
            <a:pPr marL="114300" indent="0">
              <a:buNone/>
            </a:pPr>
            <a:endParaRPr lang="en-IN" b="1" dirty="0" smtClean="0"/>
          </a:p>
          <a:p>
            <a:pPr marL="114300" indent="0">
              <a:buNone/>
            </a:pPr>
            <a:r>
              <a:rPr lang="en-IN" dirty="0" smtClean="0"/>
              <a:t>There are many outliers in the data set, but it does not make sense to delete them as these are the ID’s of the employees.</a:t>
            </a:r>
            <a:endParaRPr lang="en-IN" dirty="0"/>
          </a:p>
        </p:txBody>
      </p:sp>
    </p:spTree>
    <p:extLst>
      <p:ext uri="{BB962C8B-B14F-4D97-AF65-F5344CB8AC3E}">
        <p14:creationId xmlns:p14="http://schemas.microsoft.com/office/powerpoint/2010/main" val="4273584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7753672" cy="1143000"/>
          </a:xfrm>
        </p:spPr>
        <p:txBody>
          <a:bodyPr/>
          <a:lstStyle/>
          <a:p>
            <a:pPr algn="ctr"/>
            <a:r>
              <a:rPr lang="en-IN" dirty="0" smtClean="0"/>
              <a:t>DATA PREPARATION</a:t>
            </a:r>
            <a:endParaRPr lang="en-IN" dirty="0"/>
          </a:p>
        </p:txBody>
      </p:sp>
      <p:sp>
        <p:nvSpPr>
          <p:cNvPr id="3" name="Content Placeholder 2"/>
          <p:cNvSpPr>
            <a:spLocks noGrp="1"/>
          </p:cNvSpPr>
          <p:nvPr>
            <p:ph idx="1"/>
          </p:nvPr>
        </p:nvSpPr>
        <p:spPr/>
        <p:txBody>
          <a:bodyPr>
            <a:normAutofit lnSpcReduction="10000"/>
          </a:bodyPr>
          <a:lstStyle/>
          <a:p>
            <a:pPr marL="114300" indent="0">
              <a:buNone/>
            </a:pPr>
            <a:r>
              <a:rPr lang="en-IN" sz="2400" b="1" dirty="0" smtClean="0">
                <a:solidFill>
                  <a:schemeClr val="tx1">
                    <a:lumMod val="90000"/>
                    <a:lumOff val="10000"/>
                  </a:schemeClr>
                </a:solidFill>
              </a:rPr>
              <a:t>Attributes Transformation</a:t>
            </a:r>
          </a:p>
          <a:p>
            <a:pPr marL="114300" indent="0">
              <a:buNone/>
            </a:pPr>
            <a:endParaRPr lang="en-IN" b="1" dirty="0" smtClean="0"/>
          </a:p>
          <a:p>
            <a:pPr>
              <a:buFont typeface="Wingdings" panose="05000000000000000000" pitchFamily="2" charset="2"/>
              <a:buChar char="q"/>
            </a:pPr>
            <a:r>
              <a:rPr lang="en-IN" dirty="0" smtClean="0"/>
              <a:t> </a:t>
            </a:r>
            <a:r>
              <a:rPr lang="en-IN" sz="2000" dirty="0" smtClean="0"/>
              <a:t>The target attribute </a:t>
            </a:r>
            <a:r>
              <a:rPr lang="en-IN" b="1" dirty="0" smtClean="0"/>
              <a:t>ACTION </a:t>
            </a:r>
            <a:r>
              <a:rPr lang="en-IN" sz="2000" dirty="0" smtClean="0"/>
              <a:t>has two combinational values (0 and 1).</a:t>
            </a:r>
          </a:p>
          <a:p>
            <a:pPr marL="114300" indent="0">
              <a:buNone/>
            </a:pPr>
            <a:endParaRPr lang="en-IN" sz="2000" b="1" dirty="0" smtClean="0"/>
          </a:p>
          <a:p>
            <a:pPr>
              <a:buFont typeface="Wingdings" panose="05000000000000000000" pitchFamily="2" charset="2"/>
              <a:buChar char="q"/>
            </a:pPr>
            <a:r>
              <a:rPr lang="en-IN" sz="2000" b="1" dirty="0" smtClean="0"/>
              <a:t> </a:t>
            </a:r>
            <a:r>
              <a:rPr lang="en-IN" sz="2000" dirty="0" smtClean="0"/>
              <a:t>The data set explains 1 if the resource was approved and 0 otherwise.</a:t>
            </a:r>
          </a:p>
          <a:p>
            <a:pPr>
              <a:buFont typeface="Wingdings" panose="05000000000000000000" pitchFamily="2" charset="2"/>
              <a:buChar char="q"/>
            </a:pPr>
            <a:endParaRPr lang="en-IN" sz="2000" b="1" dirty="0"/>
          </a:p>
          <a:p>
            <a:pPr>
              <a:buFont typeface="Wingdings" panose="05000000000000000000" pitchFamily="2" charset="2"/>
              <a:buChar char="q"/>
            </a:pPr>
            <a:r>
              <a:rPr lang="en-IN" sz="2000" b="1" dirty="0"/>
              <a:t> </a:t>
            </a:r>
            <a:r>
              <a:rPr lang="en-IN" dirty="0" smtClean="0"/>
              <a:t>So</a:t>
            </a:r>
            <a:r>
              <a:rPr lang="en-IN" sz="2000" dirty="0" smtClean="0"/>
              <a:t> the target attribute is transformed as follows : </a:t>
            </a:r>
          </a:p>
          <a:p>
            <a:pPr marL="114300" indent="0">
              <a:buNone/>
            </a:pPr>
            <a:r>
              <a:rPr lang="en-IN" sz="2000" dirty="0"/>
              <a:t> </a:t>
            </a:r>
            <a:r>
              <a:rPr lang="en-IN" sz="2000" dirty="0" smtClean="0"/>
              <a:t>     Records with </a:t>
            </a:r>
            <a:r>
              <a:rPr lang="en-IN" sz="2000" b="1" dirty="0"/>
              <a:t>ACTION </a:t>
            </a:r>
            <a:r>
              <a:rPr lang="en-IN" sz="2000" dirty="0" smtClean="0"/>
              <a:t>value 0 are coded as No.</a:t>
            </a:r>
          </a:p>
          <a:p>
            <a:pPr marL="114300" indent="0">
              <a:buNone/>
            </a:pPr>
            <a:r>
              <a:rPr lang="en-IN" sz="2000" dirty="0"/>
              <a:t> </a:t>
            </a:r>
            <a:r>
              <a:rPr lang="en-IN" sz="2000" dirty="0" smtClean="0"/>
              <a:t>      Records with </a:t>
            </a:r>
            <a:r>
              <a:rPr lang="en-IN" sz="2000" b="1" dirty="0"/>
              <a:t>ACTION </a:t>
            </a:r>
            <a:r>
              <a:rPr lang="en-IN" sz="2000" dirty="0" smtClean="0"/>
              <a:t>value 1 are coded as Yes.</a:t>
            </a:r>
          </a:p>
          <a:p>
            <a:pPr marL="114300" indent="0">
              <a:buNone/>
            </a:pPr>
            <a:endParaRPr lang="en-IN" sz="2000" dirty="0"/>
          </a:p>
          <a:p>
            <a:pPr>
              <a:buFont typeface="Wingdings" panose="05000000000000000000" pitchFamily="2" charset="2"/>
              <a:buChar char="q"/>
            </a:pPr>
            <a:r>
              <a:rPr lang="en-IN" sz="2000" dirty="0" smtClean="0"/>
              <a:t> This transformation helps in easier classification of data.</a:t>
            </a:r>
          </a:p>
          <a:p>
            <a:pPr>
              <a:buFont typeface="Wingdings" panose="05000000000000000000" pitchFamily="2" charset="2"/>
              <a:buChar char="q"/>
            </a:pPr>
            <a:endParaRPr lang="en-IN" sz="2000" b="1" dirty="0"/>
          </a:p>
        </p:txBody>
      </p:sp>
    </p:spTree>
    <p:extLst>
      <p:ext uri="{BB962C8B-B14F-4D97-AF65-F5344CB8AC3E}">
        <p14:creationId xmlns:p14="http://schemas.microsoft.com/office/powerpoint/2010/main" val="1477193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PREPARATION</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060848"/>
            <a:ext cx="7620000" cy="4259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11560" y="1484784"/>
            <a:ext cx="4680520" cy="461665"/>
          </a:xfrm>
          <a:prstGeom prst="rect">
            <a:avLst/>
          </a:prstGeom>
          <a:noFill/>
        </p:spPr>
        <p:txBody>
          <a:bodyPr wrap="square" rtlCol="0">
            <a:spAutoFit/>
          </a:bodyPr>
          <a:lstStyle/>
          <a:p>
            <a:r>
              <a:rPr lang="en-IN" sz="2400" b="1" dirty="0" smtClean="0">
                <a:solidFill>
                  <a:schemeClr val="tx1">
                    <a:lumMod val="90000"/>
                    <a:lumOff val="10000"/>
                  </a:schemeClr>
                </a:solidFill>
              </a:rPr>
              <a:t>Attributes Transformation :</a:t>
            </a:r>
            <a:endParaRPr lang="en-IN" sz="2400" b="1" dirty="0">
              <a:solidFill>
                <a:schemeClr val="tx1">
                  <a:lumMod val="90000"/>
                  <a:lumOff val="10000"/>
                </a:schemeClr>
              </a:solidFill>
            </a:endParaRPr>
          </a:p>
        </p:txBody>
      </p:sp>
    </p:spTree>
    <p:extLst>
      <p:ext uri="{BB962C8B-B14F-4D97-AF65-F5344CB8AC3E}">
        <p14:creationId xmlns:p14="http://schemas.microsoft.com/office/powerpoint/2010/main" val="619554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PREPARATION</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2636912"/>
            <a:ext cx="8208912" cy="422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520" y="1628800"/>
            <a:ext cx="8136904" cy="769441"/>
          </a:xfrm>
          <a:prstGeom prst="rect">
            <a:avLst/>
          </a:prstGeom>
          <a:noFill/>
        </p:spPr>
        <p:txBody>
          <a:bodyPr wrap="square" rtlCol="0">
            <a:spAutoFit/>
          </a:bodyPr>
          <a:lstStyle/>
          <a:p>
            <a:r>
              <a:rPr lang="en-IN" sz="2400" b="1" dirty="0" smtClean="0">
                <a:solidFill>
                  <a:schemeClr val="tx1">
                    <a:lumMod val="90000"/>
                    <a:lumOff val="10000"/>
                  </a:schemeClr>
                </a:solidFill>
              </a:rPr>
              <a:t>Attributes Selection:  </a:t>
            </a:r>
            <a:r>
              <a:rPr lang="en-IN" sz="2200" b="1" dirty="0" smtClean="0">
                <a:solidFill>
                  <a:schemeClr val="tx1">
                    <a:lumMod val="90000"/>
                    <a:lumOff val="10000"/>
                  </a:schemeClr>
                </a:solidFill>
              </a:rPr>
              <a:t>RATTLE</a:t>
            </a:r>
            <a:r>
              <a:rPr lang="en-IN" sz="2000" b="1" dirty="0" smtClean="0">
                <a:solidFill>
                  <a:schemeClr val="tx1">
                    <a:lumMod val="90000"/>
                    <a:lumOff val="10000"/>
                  </a:schemeClr>
                </a:solidFill>
              </a:rPr>
              <a:t> </a:t>
            </a:r>
            <a:r>
              <a:rPr lang="en-IN" sz="2000" dirty="0" smtClean="0">
                <a:solidFill>
                  <a:schemeClr val="tx1">
                    <a:lumMod val="90000"/>
                    <a:lumOff val="10000"/>
                  </a:schemeClr>
                </a:solidFill>
              </a:rPr>
              <a:t>is used to select attributes</a:t>
            </a:r>
          </a:p>
          <a:p>
            <a:r>
              <a:rPr lang="en-IN" sz="2000" dirty="0" smtClean="0">
                <a:solidFill>
                  <a:schemeClr val="tx1">
                    <a:lumMod val="90000"/>
                    <a:lumOff val="10000"/>
                  </a:schemeClr>
                </a:solidFill>
              </a:rPr>
              <a:t>A total of 8 attributes got selected based on Information Gain.</a:t>
            </a:r>
            <a:endParaRPr lang="en-IN" sz="2000" dirty="0">
              <a:solidFill>
                <a:schemeClr val="tx1">
                  <a:lumMod val="90000"/>
                  <a:lumOff val="10000"/>
                </a:schemeClr>
              </a:solidFill>
            </a:endParaRPr>
          </a:p>
        </p:txBody>
      </p:sp>
    </p:spTree>
    <p:extLst>
      <p:ext uri="{BB962C8B-B14F-4D97-AF65-F5344CB8AC3E}">
        <p14:creationId xmlns:p14="http://schemas.microsoft.com/office/powerpoint/2010/main" val="3574780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PREPARATION</a:t>
            </a:r>
            <a:endParaRPr lang="en-IN" dirty="0"/>
          </a:p>
        </p:txBody>
      </p:sp>
      <p:sp>
        <p:nvSpPr>
          <p:cNvPr id="3" name="Content Placeholder 2"/>
          <p:cNvSpPr>
            <a:spLocks noGrp="1"/>
          </p:cNvSpPr>
          <p:nvPr>
            <p:ph idx="1"/>
          </p:nvPr>
        </p:nvSpPr>
        <p:spPr/>
        <p:txBody>
          <a:bodyPr>
            <a:normAutofit/>
          </a:bodyPr>
          <a:lstStyle/>
          <a:p>
            <a:pPr marL="114300" indent="0">
              <a:buNone/>
            </a:pPr>
            <a:r>
              <a:rPr lang="en-IN" sz="2400" b="1" dirty="0" smtClean="0">
                <a:solidFill>
                  <a:schemeClr val="tx1">
                    <a:lumMod val="90000"/>
                    <a:lumOff val="10000"/>
                  </a:schemeClr>
                </a:solidFill>
              </a:rPr>
              <a:t>Data Division :</a:t>
            </a:r>
          </a:p>
          <a:p>
            <a:pPr marL="114300" indent="0">
              <a:buNone/>
            </a:pPr>
            <a:endParaRPr lang="en-IN" sz="2400" b="1" dirty="0">
              <a:solidFill>
                <a:schemeClr val="tx1">
                  <a:lumMod val="90000"/>
                  <a:lumOff val="10000"/>
                </a:schemeClr>
              </a:solidFill>
            </a:endParaRPr>
          </a:p>
          <a:p>
            <a:pPr marL="114300" indent="0">
              <a:buNone/>
            </a:pPr>
            <a:r>
              <a:rPr lang="en-IN" sz="2000" dirty="0" smtClean="0">
                <a:solidFill>
                  <a:schemeClr val="tx1">
                    <a:lumMod val="90000"/>
                    <a:lumOff val="10000"/>
                  </a:schemeClr>
                </a:solidFill>
              </a:rPr>
              <a:t>The training data set consisting of 32,769 records is divided into 2 sets.</a:t>
            </a:r>
          </a:p>
          <a:p>
            <a:pPr marL="114300" indent="0">
              <a:buNone/>
            </a:pPr>
            <a:endParaRPr lang="en-IN" sz="2000" dirty="0">
              <a:solidFill>
                <a:schemeClr val="tx1">
                  <a:lumMod val="90000"/>
                  <a:lumOff val="10000"/>
                </a:schemeClr>
              </a:solidFill>
            </a:endParaRPr>
          </a:p>
          <a:p>
            <a:pPr>
              <a:buFont typeface="Wingdings" panose="05000000000000000000" pitchFamily="2" charset="2"/>
              <a:buChar char="Ø"/>
            </a:pPr>
            <a:r>
              <a:rPr lang="en-IN" sz="2000" dirty="0" smtClean="0">
                <a:solidFill>
                  <a:schemeClr val="tx1">
                    <a:lumMod val="90000"/>
                    <a:lumOff val="10000"/>
                  </a:schemeClr>
                </a:solidFill>
              </a:rPr>
              <a:t> Training data set is used to develop the model. 70% of the data is used in this set.</a:t>
            </a:r>
          </a:p>
          <a:p>
            <a:pPr>
              <a:buFont typeface="Wingdings" panose="05000000000000000000" pitchFamily="2" charset="2"/>
              <a:buChar char="Ø"/>
            </a:pPr>
            <a:endParaRPr lang="en-IN" sz="2000" dirty="0">
              <a:solidFill>
                <a:schemeClr val="tx1">
                  <a:lumMod val="90000"/>
                  <a:lumOff val="10000"/>
                </a:schemeClr>
              </a:solidFill>
            </a:endParaRPr>
          </a:p>
          <a:p>
            <a:pPr>
              <a:buFont typeface="Wingdings" panose="05000000000000000000" pitchFamily="2" charset="2"/>
              <a:buChar char="Ø"/>
            </a:pPr>
            <a:r>
              <a:rPr lang="en-IN" sz="2000" dirty="0" smtClean="0">
                <a:solidFill>
                  <a:schemeClr val="tx1">
                    <a:lumMod val="90000"/>
                    <a:lumOff val="10000"/>
                  </a:schemeClr>
                </a:solidFill>
              </a:rPr>
              <a:t>Testing data, developed using 30% of the training data is used to evaluate the model.</a:t>
            </a:r>
          </a:p>
          <a:p>
            <a:pPr>
              <a:buFont typeface="Wingdings" panose="05000000000000000000" pitchFamily="2" charset="2"/>
              <a:buChar char="Ø"/>
            </a:pPr>
            <a:endParaRPr lang="en-IN" sz="2000" dirty="0">
              <a:solidFill>
                <a:schemeClr val="tx1">
                  <a:lumMod val="90000"/>
                  <a:lumOff val="10000"/>
                </a:schemeClr>
              </a:solidFill>
            </a:endParaRPr>
          </a:p>
          <a:p>
            <a:pPr>
              <a:buFont typeface="Wingdings" panose="05000000000000000000" pitchFamily="2" charset="2"/>
              <a:buChar char="Ø"/>
            </a:pPr>
            <a:r>
              <a:rPr lang="en-IN" sz="2000" dirty="0" smtClean="0">
                <a:solidFill>
                  <a:schemeClr val="tx1">
                    <a:lumMod val="90000"/>
                    <a:lumOff val="10000"/>
                  </a:schemeClr>
                </a:solidFill>
              </a:rPr>
              <a:t>The model is also scored and tested on the separate 58,921 records.</a:t>
            </a:r>
            <a:endParaRPr lang="en-IN" sz="2000" dirty="0">
              <a:solidFill>
                <a:schemeClr val="tx1">
                  <a:lumMod val="90000"/>
                  <a:lumOff val="10000"/>
                </a:schemeClr>
              </a:solidFill>
            </a:endParaRPr>
          </a:p>
        </p:txBody>
      </p:sp>
    </p:spTree>
    <p:extLst>
      <p:ext uri="{BB962C8B-B14F-4D97-AF65-F5344CB8AC3E}">
        <p14:creationId xmlns:p14="http://schemas.microsoft.com/office/powerpoint/2010/main" val="2335874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MODELING</a:t>
            </a:r>
            <a:endParaRPr lang="en-IN" dirty="0"/>
          </a:p>
        </p:txBody>
      </p:sp>
      <p:sp>
        <p:nvSpPr>
          <p:cNvPr id="3" name="Content Placeholder 2"/>
          <p:cNvSpPr>
            <a:spLocks noGrp="1"/>
          </p:cNvSpPr>
          <p:nvPr>
            <p:ph idx="1"/>
          </p:nvPr>
        </p:nvSpPr>
        <p:spPr/>
        <p:txBody>
          <a:bodyPr>
            <a:normAutofit fontScale="92500" lnSpcReduction="10000"/>
          </a:bodyPr>
          <a:lstStyle/>
          <a:p>
            <a:pPr marL="114300" indent="0">
              <a:buNone/>
            </a:pPr>
            <a:r>
              <a:rPr lang="en-IN" b="1" dirty="0" smtClean="0">
                <a:solidFill>
                  <a:srgbClr val="002060"/>
                </a:solidFill>
              </a:rPr>
              <a:t>Software Used </a:t>
            </a:r>
          </a:p>
          <a:p>
            <a:pPr>
              <a:buFont typeface="Wingdings" panose="05000000000000000000" pitchFamily="2" charset="2"/>
              <a:buChar char="q"/>
            </a:pPr>
            <a:r>
              <a:rPr lang="en-IN" b="1" dirty="0" smtClean="0">
                <a:solidFill>
                  <a:schemeClr val="tx2">
                    <a:lumMod val="50000"/>
                  </a:schemeClr>
                </a:solidFill>
              </a:rPr>
              <a:t> Rattle</a:t>
            </a:r>
            <a:r>
              <a:rPr lang="en-IN" sz="2000" dirty="0" smtClean="0">
                <a:solidFill>
                  <a:schemeClr val="tx2">
                    <a:lumMod val="50000"/>
                  </a:schemeClr>
                </a:solidFill>
              </a:rPr>
              <a:t>(R Data Miner), version 3.3.0 is a graphical interface to R. It provides a Gnome(RGtk2) based interface to R functionality for data mining.  </a:t>
            </a:r>
          </a:p>
          <a:p>
            <a:pPr marL="114300" indent="0">
              <a:buNone/>
            </a:pPr>
            <a:endParaRPr lang="en-IN" sz="2000" dirty="0">
              <a:solidFill>
                <a:schemeClr val="tx2">
                  <a:lumMod val="50000"/>
                </a:schemeClr>
              </a:solidFill>
            </a:endParaRPr>
          </a:p>
          <a:p>
            <a:pPr marL="114300" indent="0">
              <a:buNone/>
            </a:pPr>
            <a:r>
              <a:rPr lang="en-IN" b="1" dirty="0" smtClean="0">
                <a:solidFill>
                  <a:srgbClr val="002060"/>
                </a:solidFill>
              </a:rPr>
              <a:t>Machine Learning Technique</a:t>
            </a:r>
          </a:p>
          <a:p>
            <a:pPr marL="114300" indent="0">
              <a:buNone/>
            </a:pPr>
            <a:endParaRPr lang="en-IN" b="1" dirty="0" smtClean="0">
              <a:solidFill>
                <a:srgbClr val="002060"/>
              </a:solidFill>
            </a:endParaRPr>
          </a:p>
          <a:p>
            <a:pPr>
              <a:buFont typeface="Wingdings" panose="05000000000000000000" pitchFamily="2" charset="2"/>
              <a:buChar char="q"/>
            </a:pPr>
            <a:r>
              <a:rPr lang="en-IN" sz="2000" dirty="0" smtClean="0">
                <a:solidFill>
                  <a:schemeClr val="tx2">
                    <a:lumMod val="50000"/>
                  </a:schemeClr>
                </a:solidFill>
              </a:rPr>
              <a:t> The main objective here is to build a model using historical data to predict approval/denial for an unseen set of employees, and derive rules for the same.</a:t>
            </a:r>
          </a:p>
          <a:p>
            <a:pPr>
              <a:buFont typeface="Wingdings" panose="05000000000000000000" pitchFamily="2" charset="2"/>
              <a:buChar char="q"/>
            </a:pPr>
            <a:r>
              <a:rPr lang="en-IN" sz="2000" dirty="0">
                <a:solidFill>
                  <a:schemeClr val="tx2">
                    <a:lumMod val="50000"/>
                  </a:schemeClr>
                </a:solidFill>
              </a:rPr>
              <a:t> </a:t>
            </a:r>
            <a:r>
              <a:rPr lang="en-IN" sz="2000" dirty="0" smtClean="0">
                <a:solidFill>
                  <a:schemeClr val="tx2">
                    <a:lumMod val="50000"/>
                  </a:schemeClr>
                </a:solidFill>
              </a:rPr>
              <a:t>So the approach of Recursive Partitioning best fits here, since it splits the data into finer and finer subsets(recursively) resulting in a decision tree.</a:t>
            </a:r>
          </a:p>
          <a:p>
            <a:pPr>
              <a:buFont typeface="Wingdings" panose="05000000000000000000" pitchFamily="2" charset="2"/>
              <a:buChar char="q"/>
            </a:pPr>
            <a:r>
              <a:rPr lang="en-IN" sz="2000" dirty="0" smtClean="0">
                <a:solidFill>
                  <a:schemeClr val="tx2">
                    <a:lumMod val="50000"/>
                  </a:schemeClr>
                </a:solidFill>
              </a:rPr>
              <a:t>Also, since the target variable is categorical (Yes-approved ; No-denied) CART algorithm seems to be appropriate choice for the problem.</a:t>
            </a:r>
          </a:p>
          <a:p>
            <a:pPr marL="114300" indent="0">
              <a:buNone/>
            </a:pPr>
            <a:r>
              <a:rPr lang="en-IN" sz="2000" dirty="0">
                <a:solidFill>
                  <a:schemeClr val="tx2">
                    <a:lumMod val="50000"/>
                  </a:schemeClr>
                </a:solidFill>
              </a:rPr>
              <a:t> </a:t>
            </a:r>
            <a:r>
              <a:rPr lang="en-IN" sz="2000" dirty="0" smtClean="0">
                <a:solidFill>
                  <a:schemeClr val="tx2">
                    <a:lumMod val="50000"/>
                  </a:schemeClr>
                </a:solidFill>
              </a:rPr>
              <a:t>    </a:t>
            </a:r>
          </a:p>
        </p:txBody>
      </p:sp>
    </p:spTree>
    <p:extLst>
      <p:ext uri="{BB962C8B-B14F-4D97-AF65-F5344CB8AC3E}">
        <p14:creationId xmlns:p14="http://schemas.microsoft.com/office/powerpoint/2010/main" val="2633853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MODELING</a:t>
            </a:r>
            <a:endParaRPr lang="en-IN" dirty="0"/>
          </a:p>
        </p:txBody>
      </p:sp>
      <p:sp>
        <p:nvSpPr>
          <p:cNvPr id="4" name="TextBox 3"/>
          <p:cNvSpPr txBox="1"/>
          <p:nvPr/>
        </p:nvSpPr>
        <p:spPr>
          <a:xfrm>
            <a:off x="8604448" y="1772816"/>
            <a:ext cx="184731" cy="369332"/>
          </a:xfrm>
          <a:prstGeom prst="rect">
            <a:avLst/>
          </a:prstGeom>
          <a:noFill/>
        </p:spPr>
        <p:txBody>
          <a:bodyPr wrap="none" rtlCol="0">
            <a:spAutoFit/>
          </a:bodyPr>
          <a:lstStyle/>
          <a:p>
            <a:endParaRPr lang="en-IN" dirty="0"/>
          </a:p>
        </p:txBody>
      </p:sp>
      <p:sp>
        <p:nvSpPr>
          <p:cNvPr id="11" name="Content Placeholder 10"/>
          <p:cNvSpPr>
            <a:spLocks noGrp="1"/>
          </p:cNvSpPr>
          <p:nvPr>
            <p:ph idx="1"/>
          </p:nvPr>
        </p:nvSpPr>
        <p:spPr/>
        <p:txBody>
          <a:bodyPr/>
          <a:lstStyle/>
          <a:p>
            <a:endParaRPr lang="en-IN" dirty="0" smtClean="0"/>
          </a:p>
          <a:p>
            <a:endParaRPr lang="en-IN" dirty="0"/>
          </a:p>
          <a:p>
            <a:endParaRPr lang="en-IN" dirty="0" smtClean="0"/>
          </a:p>
          <a:p>
            <a:endParaRPr lang="en-IN" dirty="0"/>
          </a:p>
        </p:txBody>
      </p:sp>
      <p:sp>
        <p:nvSpPr>
          <p:cNvPr id="12" name="Rectangle 11"/>
          <p:cNvSpPr/>
          <p:nvPr/>
        </p:nvSpPr>
        <p:spPr>
          <a:xfrm>
            <a:off x="528638" y="1628800"/>
            <a:ext cx="3816424" cy="10081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400" b="1" dirty="0" smtClean="0"/>
              <a:t>INPUT ATTRIBUTES</a:t>
            </a:r>
            <a:endParaRPr lang="en-IN" sz="2400" b="1" dirty="0"/>
          </a:p>
        </p:txBody>
      </p:sp>
      <p:sp>
        <p:nvSpPr>
          <p:cNvPr id="13" name="Rectangle 12"/>
          <p:cNvSpPr/>
          <p:nvPr/>
        </p:nvSpPr>
        <p:spPr>
          <a:xfrm>
            <a:off x="4355976" y="1628800"/>
            <a:ext cx="3672408" cy="10081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400" b="1" dirty="0" smtClean="0"/>
              <a:t>OUTPUT</a:t>
            </a:r>
            <a:r>
              <a:rPr lang="en-IN" b="1" dirty="0" smtClean="0"/>
              <a:t> </a:t>
            </a:r>
            <a:r>
              <a:rPr lang="en-IN" sz="2400" b="1" dirty="0" smtClean="0"/>
              <a:t>ATTRIBUTE</a:t>
            </a:r>
            <a:endParaRPr lang="en-IN" sz="2400" b="1" dirty="0"/>
          </a:p>
        </p:txBody>
      </p:sp>
      <p:sp>
        <p:nvSpPr>
          <p:cNvPr id="14" name="Rectangle 13"/>
          <p:cNvSpPr/>
          <p:nvPr/>
        </p:nvSpPr>
        <p:spPr>
          <a:xfrm>
            <a:off x="528638" y="2636912"/>
            <a:ext cx="3816424" cy="37444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marL="342900" indent="-342900">
              <a:buFont typeface="Courier New" panose="02070309020205020404" pitchFamily="49" charset="0"/>
              <a:buChar char="o"/>
            </a:pPr>
            <a:r>
              <a:rPr lang="en-IN" sz="2000" dirty="0" smtClean="0"/>
              <a:t>RESOURCE</a:t>
            </a:r>
          </a:p>
          <a:p>
            <a:pPr marL="342900" indent="-342900">
              <a:buFont typeface="Courier New" panose="02070309020205020404" pitchFamily="49" charset="0"/>
              <a:buChar char="o"/>
            </a:pPr>
            <a:r>
              <a:rPr lang="en-IN" sz="2000" dirty="0" smtClean="0"/>
              <a:t>MGR_ID</a:t>
            </a:r>
          </a:p>
          <a:p>
            <a:pPr marL="342900" indent="-342900">
              <a:buFont typeface="Courier New" panose="02070309020205020404" pitchFamily="49" charset="0"/>
              <a:buChar char="o"/>
            </a:pPr>
            <a:r>
              <a:rPr lang="en-IN" sz="2000" dirty="0" smtClean="0"/>
              <a:t>ROLE_ROLLUP_1</a:t>
            </a:r>
          </a:p>
          <a:p>
            <a:pPr marL="342900" indent="-342900">
              <a:buFont typeface="Courier New" panose="02070309020205020404" pitchFamily="49" charset="0"/>
              <a:buChar char="o"/>
            </a:pPr>
            <a:r>
              <a:rPr lang="en-IN" sz="2000" dirty="0" smtClean="0"/>
              <a:t>ROLE_ROLLUP_2</a:t>
            </a:r>
          </a:p>
          <a:p>
            <a:pPr marL="342900" indent="-342900">
              <a:buFont typeface="Courier New" panose="02070309020205020404" pitchFamily="49" charset="0"/>
              <a:buChar char="o"/>
            </a:pPr>
            <a:r>
              <a:rPr lang="en-IN" sz="2000" dirty="0" smtClean="0"/>
              <a:t>ROLE_DEPTNAME</a:t>
            </a:r>
          </a:p>
          <a:p>
            <a:pPr marL="342900" indent="-342900">
              <a:buFont typeface="Courier New" panose="02070309020205020404" pitchFamily="49" charset="0"/>
              <a:buChar char="o"/>
            </a:pPr>
            <a:r>
              <a:rPr lang="en-IN" sz="2000" dirty="0" smtClean="0"/>
              <a:t>ROLE_TITLE</a:t>
            </a:r>
          </a:p>
          <a:p>
            <a:pPr marL="342900" indent="-342900">
              <a:buFont typeface="Courier New" panose="02070309020205020404" pitchFamily="49" charset="0"/>
              <a:buChar char="o"/>
            </a:pPr>
            <a:r>
              <a:rPr lang="en-IN" sz="2000" dirty="0" smtClean="0"/>
              <a:t>ROLE_FAMILY_DESC</a:t>
            </a:r>
          </a:p>
          <a:p>
            <a:pPr marL="342900" indent="-342900">
              <a:buFont typeface="Courier New" panose="02070309020205020404" pitchFamily="49" charset="0"/>
              <a:buChar char="o"/>
            </a:pPr>
            <a:r>
              <a:rPr lang="en-IN" sz="2000" dirty="0" smtClean="0"/>
              <a:t>ROLE_FAMILY</a:t>
            </a:r>
          </a:p>
          <a:p>
            <a:pPr marL="342900" indent="-342900">
              <a:buFont typeface="Courier New" panose="02070309020205020404" pitchFamily="49" charset="0"/>
              <a:buChar char="o"/>
            </a:pPr>
            <a:r>
              <a:rPr lang="en-IN" sz="2000" dirty="0" smtClean="0"/>
              <a:t>ROLE_CODE</a:t>
            </a:r>
          </a:p>
        </p:txBody>
      </p:sp>
      <p:sp>
        <p:nvSpPr>
          <p:cNvPr id="15" name="Rectangle 14"/>
          <p:cNvSpPr/>
          <p:nvPr/>
        </p:nvSpPr>
        <p:spPr>
          <a:xfrm>
            <a:off x="4427984" y="2636912"/>
            <a:ext cx="3600400" cy="374441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marL="285750" indent="-285750">
              <a:buFont typeface="Courier New" panose="02070309020205020404" pitchFamily="49" charset="0"/>
              <a:buChar char="o"/>
            </a:pPr>
            <a:r>
              <a:rPr lang="en-IN" sz="2000" dirty="0" smtClean="0"/>
              <a:t>ACTION</a:t>
            </a:r>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endParaRPr lang="en-IN" sz="2000" dirty="0" smtClean="0"/>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endParaRPr lang="en-IN" sz="2000" dirty="0" smtClean="0"/>
          </a:p>
          <a:p>
            <a:pPr marL="285750" indent="-285750">
              <a:buFont typeface="Courier New" panose="02070309020205020404" pitchFamily="49" charset="0"/>
              <a:buChar char="o"/>
            </a:pPr>
            <a:endParaRPr lang="en-IN" sz="2000" dirty="0"/>
          </a:p>
          <a:p>
            <a:pPr marL="285750" indent="-285750">
              <a:buFont typeface="Courier New" panose="02070309020205020404" pitchFamily="49" charset="0"/>
              <a:buChar char="o"/>
            </a:pPr>
            <a:endParaRPr lang="en-IN" sz="2000" dirty="0" smtClean="0"/>
          </a:p>
          <a:p>
            <a:pPr marL="285750" indent="-285750">
              <a:buFont typeface="Courier New" panose="02070309020205020404" pitchFamily="49" charset="0"/>
              <a:buChar char="o"/>
            </a:pPr>
            <a:endParaRPr lang="en-IN" sz="2000" dirty="0"/>
          </a:p>
          <a:p>
            <a:endParaRPr lang="en-IN" sz="2000" dirty="0" smtClean="0"/>
          </a:p>
        </p:txBody>
      </p:sp>
    </p:spTree>
    <p:extLst>
      <p:ext uri="{BB962C8B-B14F-4D97-AF65-F5344CB8AC3E}">
        <p14:creationId xmlns:p14="http://schemas.microsoft.com/office/powerpoint/2010/main" val="2872136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04664"/>
            <a:ext cx="7772400" cy="605625"/>
          </a:xfrm>
        </p:spPr>
        <p:txBody>
          <a:bodyPr>
            <a:normAutofit fontScale="90000"/>
          </a:bodyPr>
          <a:lstStyle/>
          <a:p>
            <a:r>
              <a:rPr lang="en-IN" sz="3200" b="0" dirty="0" smtClean="0">
                <a:effectLst/>
                <a:latin typeface="+mn-lt"/>
              </a:rPr>
              <a:t>                               </a:t>
            </a:r>
            <a:r>
              <a:rPr lang="en-IN" sz="5100" dirty="0" smtClean="0">
                <a:solidFill>
                  <a:schemeClr val="tx1">
                    <a:lumMod val="75000"/>
                    <a:lumOff val="25000"/>
                  </a:schemeClr>
                </a:solidFill>
                <a:effectLst/>
              </a:rPr>
              <a:t>OUTLINE</a:t>
            </a:r>
            <a:endParaRPr lang="en-IN" sz="5100" dirty="0">
              <a:solidFill>
                <a:schemeClr val="tx1">
                  <a:lumMod val="75000"/>
                  <a:lumOff val="25000"/>
                </a:schemeClr>
              </a:solidFill>
              <a:effectLst/>
            </a:endParaRPr>
          </a:p>
        </p:txBody>
      </p:sp>
      <p:sp>
        <p:nvSpPr>
          <p:cNvPr id="3" name="Subtitle 2"/>
          <p:cNvSpPr>
            <a:spLocks noGrp="1"/>
          </p:cNvSpPr>
          <p:nvPr>
            <p:ph type="subTitle" idx="1"/>
          </p:nvPr>
        </p:nvSpPr>
        <p:spPr>
          <a:xfrm>
            <a:off x="179512" y="1340768"/>
            <a:ext cx="3600400" cy="5328592"/>
          </a:xfrm>
        </p:spPr>
        <p:txBody>
          <a:bodyPr>
            <a:normAutofit/>
          </a:bodyPr>
          <a:lstStyle/>
          <a:p>
            <a:pPr marL="342900" indent="-342900">
              <a:buFont typeface="Wingdings" panose="05000000000000000000" pitchFamily="2" charset="2"/>
              <a:buChar char="q"/>
            </a:pPr>
            <a:r>
              <a:rPr lang="en-IN" sz="2200" dirty="0">
                <a:solidFill>
                  <a:schemeClr val="tx2">
                    <a:lumMod val="50000"/>
                  </a:schemeClr>
                </a:solidFill>
              </a:rPr>
              <a:t>Introduction                                                            </a:t>
            </a:r>
          </a:p>
          <a:p>
            <a:pPr marL="342900" indent="-342900">
              <a:buFont typeface="Wingdings" panose="05000000000000000000" pitchFamily="2" charset="2"/>
              <a:buChar char="q"/>
            </a:pPr>
            <a:r>
              <a:rPr lang="en-IN" sz="2200" dirty="0">
                <a:solidFill>
                  <a:schemeClr val="tx2">
                    <a:lumMod val="50000"/>
                  </a:schemeClr>
                </a:solidFill>
              </a:rPr>
              <a:t>Business Understanding</a:t>
            </a:r>
          </a:p>
          <a:p>
            <a:pPr marL="342900" indent="-342900">
              <a:buFont typeface="Arial" panose="020B0604020202020204" pitchFamily="34" charset="0"/>
              <a:buChar char="•"/>
            </a:pPr>
            <a:r>
              <a:rPr lang="en-IN" sz="2200" dirty="0" smtClean="0">
                <a:solidFill>
                  <a:schemeClr val="tx2">
                    <a:lumMod val="50000"/>
                  </a:schemeClr>
                </a:solidFill>
              </a:rPr>
              <a:t>Method</a:t>
            </a:r>
          </a:p>
          <a:p>
            <a:pPr marL="342900" indent="-342900">
              <a:buFont typeface="Arial" panose="020B0604020202020204" pitchFamily="34" charset="0"/>
              <a:buChar char="•"/>
            </a:pPr>
            <a:r>
              <a:rPr lang="en-IN" sz="2200" dirty="0" smtClean="0">
                <a:solidFill>
                  <a:schemeClr val="tx2">
                    <a:lumMod val="50000"/>
                  </a:schemeClr>
                </a:solidFill>
              </a:rPr>
              <a:t>CRISP-DM</a:t>
            </a:r>
            <a:endParaRPr lang="en-IN" sz="2200" dirty="0">
              <a:solidFill>
                <a:schemeClr val="tx2">
                  <a:lumMod val="50000"/>
                </a:schemeClr>
              </a:solidFill>
            </a:endParaRPr>
          </a:p>
          <a:p>
            <a:pPr marL="342900" indent="-342900">
              <a:buFont typeface="Wingdings" panose="05000000000000000000" pitchFamily="2" charset="2"/>
              <a:buChar char="q"/>
            </a:pPr>
            <a:r>
              <a:rPr lang="en-IN" sz="2200" dirty="0">
                <a:solidFill>
                  <a:schemeClr val="tx2">
                    <a:lumMod val="50000"/>
                  </a:schemeClr>
                </a:solidFill>
              </a:rPr>
              <a:t>Data Understanding</a:t>
            </a:r>
          </a:p>
          <a:p>
            <a:pPr marL="342900" indent="-342900">
              <a:buFont typeface="Arial" panose="020B0604020202020204" pitchFamily="34" charset="0"/>
              <a:buChar char="•"/>
            </a:pPr>
            <a:r>
              <a:rPr lang="en-IN" sz="2200" dirty="0">
                <a:solidFill>
                  <a:schemeClr val="tx2">
                    <a:lumMod val="50000"/>
                  </a:schemeClr>
                </a:solidFill>
              </a:rPr>
              <a:t>Sample Data</a:t>
            </a:r>
          </a:p>
          <a:p>
            <a:pPr marL="342900" indent="-342900">
              <a:buFont typeface="Arial" panose="020B0604020202020204" pitchFamily="34" charset="0"/>
              <a:buChar char="•"/>
            </a:pPr>
            <a:r>
              <a:rPr lang="en-IN" sz="2200" dirty="0">
                <a:solidFill>
                  <a:schemeClr val="tx2">
                    <a:lumMod val="50000"/>
                  </a:schemeClr>
                </a:solidFill>
              </a:rPr>
              <a:t>Attributes Description</a:t>
            </a:r>
          </a:p>
          <a:p>
            <a:pPr marL="342900" indent="-342900">
              <a:buFont typeface="Wingdings" panose="05000000000000000000" pitchFamily="2" charset="2"/>
              <a:buChar char="q"/>
            </a:pPr>
            <a:r>
              <a:rPr lang="en-IN" sz="2200" dirty="0">
                <a:solidFill>
                  <a:schemeClr val="tx2">
                    <a:lumMod val="50000"/>
                  </a:schemeClr>
                </a:solidFill>
              </a:rPr>
              <a:t>Data Preparation</a:t>
            </a:r>
          </a:p>
          <a:p>
            <a:pPr marL="342900" indent="-342900">
              <a:buFont typeface="Arial" panose="020B0604020202020204" pitchFamily="34" charset="0"/>
              <a:buChar char="•"/>
            </a:pPr>
            <a:r>
              <a:rPr lang="en-IN" sz="2200" dirty="0">
                <a:solidFill>
                  <a:schemeClr val="tx2">
                    <a:lumMod val="50000"/>
                  </a:schemeClr>
                </a:solidFill>
              </a:rPr>
              <a:t>Missing Values</a:t>
            </a:r>
          </a:p>
          <a:p>
            <a:pPr marL="342900" indent="-342900">
              <a:buFont typeface="Arial" panose="020B0604020202020204" pitchFamily="34" charset="0"/>
              <a:buChar char="•"/>
            </a:pPr>
            <a:r>
              <a:rPr lang="en-IN" sz="2200" dirty="0">
                <a:solidFill>
                  <a:schemeClr val="tx2">
                    <a:lumMod val="50000"/>
                  </a:schemeClr>
                </a:solidFill>
              </a:rPr>
              <a:t>Attributes Transformation</a:t>
            </a:r>
          </a:p>
          <a:p>
            <a:pPr marL="342900" indent="-342900">
              <a:buFont typeface="Arial" panose="020B0604020202020204" pitchFamily="34" charset="0"/>
              <a:buChar char="•"/>
            </a:pPr>
            <a:r>
              <a:rPr lang="en-IN" sz="2200" dirty="0">
                <a:solidFill>
                  <a:schemeClr val="tx2">
                    <a:lumMod val="50000"/>
                  </a:schemeClr>
                </a:solidFill>
              </a:rPr>
              <a:t>Attribute Selection</a:t>
            </a:r>
          </a:p>
          <a:p>
            <a:endParaRPr lang="en-IN" sz="2200" dirty="0" smtClean="0">
              <a:solidFill>
                <a:schemeClr val="tx2">
                  <a:lumMod val="50000"/>
                </a:schemeClr>
              </a:solidFill>
            </a:endParaRPr>
          </a:p>
          <a:p>
            <a:pPr marL="342900" indent="-342900" algn="l">
              <a:buFont typeface="Arial" panose="020B0604020202020204" pitchFamily="34" charset="0"/>
              <a:buChar char="•"/>
            </a:pPr>
            <a:endParaRPr lang="en-IN" sz="2200" dirty="0">
              <a:solidFill>
                <a:schemeClr val="tx1">
                  <a:lumMod val="90000"/>
                  <a:lumOff val="10000"/>
                </a:schemeClr>
              </a:solidFill>
            </a:endParaRPr>
          </a:p>
        </p:txBody>
      </p:sp>
      <p:sp>
        <p:nvSpPr>
          <p:cNvPr id="4" name="TextBox 3"/>
          <p:cNvSpPr txBox="1"/>
          <p:nvPr/>
        </p:nvSpPr>
        <p:spPr>
          <a:xfrm>
            <a:off x="4326981" y="1363536"/>
            <a:ext cx="3845417" cy="5478423"/>
          </a:xfrm>
          <a:prstGeom prst="rect">
            <a:avLst/>
          </a:prstGeom>
          <a:noFill/>
        </p:spPr>
        <p:txBody>
          <a:bodyPr wrap="square" rtlCol="0">
            <a:spAutoFit/>
          </a:bodyPr>
          <a:lstStyle/>
          <a:p>
            <a:pPr marL="285750" indent="-285750">
              <a:buFont typeface="Wingdings" panose="05000000000000000000" pitchFamily="2" charset="2"/>
              <a:buChar char="q"/>
            </a:pPr>
            <a:r>
              <a:rPr lang="en-IN" sz="2200" dirty="0" smtClean="0">
                <a:solidFill>
                  <a:schemeClr val="tx1">
                    <a:lumMod val="90000"/>
                    <a:lumOff val="10000"/>
                  </a:schemeClr>
                </a:solidFill>
              </a:rPr>
              <a:t>Modeling</a:t>
            </a:r>
          </a:p>
          <a:p>
            <a:pPr marL="285750" indent="-285750">
              <a:buFont typeface="Arial" panose="020B0604020202020204" pitchFamily="34" charset="0"/>
              <a:buChar char="•"/>
            </a:pPr>
            <a:r>
              <a:rPr lang="en-IN" sz="2200" dirty="0" smtClean="0">
                <a:solidFill>
                  <a:schemeClr val="tx1">
                    <a:lumMod val="90000"/>
                    <a:lumOff val="10000"/>
                  </a:schemeClr>
                </a:solidFill>
              </a:rPr>
              <a:t>Input &amp; Output attributes </a:t>
            </a:r>
          </a:p>
          <a:p>
            <a:pPr marL="285750" indent="-285750">
              <a:buFont typeface="Arial" panose="020B0604020202020204" pitchFamily="34" charset="0"/>
              <a:buChar char="•"/>
            </a:pPr>
            <a:r>
              <a:rPr lang="en-IN" sz="2200" dirty="0" smtClean="0">
                <a:solidFill>
                  <a:schemeClr val="tx1">
                    <a:lumMod val="90000"/>
                    <a:lumOff val="10000"/>
                  </a:schemeClr>
                </a:solidFill>
              </a:rPr>
              <a:t>Data Visualization</a:t>
            </a:r>
          </a:p>
          <a:p>
            <a:pPr marL="285750" indent="-285750">
              <a:buFont typeface="Arial" panose="020B0604020202020204" pitchFamily="34" charset="0"/>
              <a:buChar char="•"/>
            </a:pPr>
            <a:r>
              <a:rPr lang="en-IN" sz="2200" dirty="0" smtClean="0">
                <a:solidFill>
                  <a:schemeClr val="tx1">
                    <a:lumMod val="90000"/>
                    <a:lumOff val="10000"/>
                  </a:schemeClr>
                </a:solidFill>
              </a:rPr>
              <a:t>Training</a:t>
            </a:r>
          </a:p>
          <a:p>
            <a:pPr marL="285750" indent="-285750">
              <a:buFont typeface="Arial" panose="020B0604020202020204" pitchFamily="34" charset="0"/>
              <a:buChar char="•"/>
            </a:pPr>
            <a:r>
              <a:rPr lang="en-IN" sz="2200" dirty="0" smtClean="0">
                <a:solidFill>
                  <a:schemeClr val="tx1">
                    <a:lumMod val="90000"/>
                    <a:lumOff val="10000"/>
                  </a:schemeClr>
                </a:solidFill>
              </a:rPr>
              <a:t>Decision Tree</a:t>
            </a:r>
          </a:p>
          <a:p>
            <a:pPr marL="285750" indent="-285750">
              <a:buFont typeface="Arial" panose="020B0604020202020204" pitchFamily="34" charset="0"/>
              <a:buChar char="•"/>
            </a:pPr>
            <a:r>
              <a:rPr lang="en-IN" sz="2200" dirty="0" smtClean="0">
                <a:solidFill>
                  <a:schemeClr val="tx1">
                    <a:lumMod val="90000"/>
                    <a:lumOff val="10000"/>
                  </a:schemeClr>
                </a:solidFill>
              </a:rPr>
              <a:t>Decision Rules</a:t>
            </a:r>
          </a:p>
          <a:p>
            <a:pPr marL="285750" indent="-285750">
              <a:buFont typeface="Arial" panose="020B0604020202020204" pitchFamily="34" charset="0"/>
              <a:buChar char="•"/>
            </a:pPr>
            <a:r>
              <a:rPr lang="en-IN" sz="2200" dirty="0" smtClean="0">
                <a:solidFill>
                  <a:schemeClr val="tx1">
                    <a:lumMod val="90000"/>
                    <a:lumOff val="10000"/>
                  </a:schemeClr>
                </a:solidFill>
              </a:rPr>
              <a:t>Testing Set Results</a:t>
            </a:r>
          </a:p>
          <a:p>
            <a:pPr marL="342900" indent="-342900">
              <a:buFont typeface="Wingdings" panose="05000000000000000000" pitchFamily="2" charset="2"/>
              <a:buChar char="q"/>
            </a:pPr>
            <a:r>
              <a:rPr lang="en-IN" sz="2200" dirty="0" smtClean="0">
                <a:solidFill>
                  <a:schemeClr val="tx1">
                    <a:lumMod val="90000"/>
                    <a:lumOff val="10000"/>
                  </a:schemeClr>
                </a:solidFill>
              </a:rPr>
              <a:t>Evaluation</a:t>
            </a:r>
          </a:p>
          <a:p>
            <a:pPr marL="342900" indent="-342900">
              <a:buFont typeface="Wingdings" panose="05000000000000000000" pitchFamily="2" charset="2"/>
              <a:buChar char="q"/>
            </a:pPr>
            <a:r>
              <a:rPr lang="en-IN" sz="2200" dirty="0" smtClean="0">
                <a:solidFill>
                  <a:schemeClr val="tx1">
                    <a:lumMod val="90000"/>
                    <a:lumOff val="10000"/>
                  </a:schemeClr>
                </a:solidFill>
              </a:rPr>
              <a:t>Deployment </a:t>
            </a:r>
          </a:p>
          <a:p>
            <a:pPr marL="342900" indent="-342900">
              <a:buFont typeface="Wingdings" panose="05000000000000000000" pitchFamily="2" charset="2"/>
              <a:buChar char="q"/>
            </a:pPr>
            <a:r>
              <a:rPr lang="en-IN" sz="2200" dirty="0" smtClean="0">
                <a:solidFill>
                  <a:schemeClr val="tx1">
                    <a:lumMod val="90000"/>
                    <a:lumOff val="10000"/>
                  </a:schemeClr>
                </a:solidFill>
              </a:rPr>
              <a:t>References</a:t>
            </a:r>
          </a:p>
          <a:p>
            <a:endParaRPr lang="en-IN" sz="2200" dirty="0" smtClean="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smtClean="0"/>
          </a:p>
          <a:p>
            <a:endParaRPr lang="en-IN" dirty="0" smtClean="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203856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VISUALIZATION</a:t>
            </a:r>
            <a:endParaRPr lang="en-IN" dirty="0"/>
          </a:p>
        </p:txBody>
      </p:sp>
      <p:sp>
        <p:nvSpPr>
          <p:cNvPr id="4" name="TextBox 3"/>
          <p:cNvSpPr txBox="1"/>
          <p:nvPr/>
        </p:nvSpPr>
        <p:spPr>
          <a:xfrm>
            <a:off x="6732240" y="89268"/>
            <a:ext cx="1728192" cy="369332"/>
          </a:xfrm>
          <a:prstGeom prst="rect">
            <a:avLst/>
          </a:prstGeom>
          <a:noFill/>
        </p:spPr>
        <p:txBody>
          <a:bodyPr wrap="square" rtlCol="0">
            <a:spAutoFit/>
          </a:bodyPr>
          <a:lstStyle/>
          <a:p>
            <a:r>
              <a:rPr lang="en-IN" dirty="0" smtClean="0">
                <a:solidFill>
                  <a:srgbClr val="C00000"/>
                </a:solidFill>
              </a:rPr>
              <a:t>Modeling</a:t>
            </a:r>
            <a:endParaRPr lang="en-IN" dirty="0">
              <a:solidFill>
                <a:srgbClr val="C00000"/>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3168352" cy="2564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457561" y="1844824"/>
            <a:ext cx="3168352" cy="234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356672"/>
            <a:ext cx="3168352" cy="2412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0023" y="4450750"/>
            <a:ext cx="3063429" cy="222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083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VISUALIZATION</a:t>
            </a:r>
            <a:endParaRPr lang="en-IN" dirty="0"/>
          </a:p>
        </p:txBody>
      </p:sp>
      <p:sp>
        <p:nvSpPr>
          <p:cNvPr id="4" name="TextBox 3"/>
          <p:cNvSpPr txBox="1"/>
          <p:nvPr/>
        </p:nvSpPr>
        <p:spPr>
          <a:xfrm>
            <a:off x="6732240" y="89268"/>
            <a:ext cx="1728192" cy="369332"/>
          </a:xfrm>
          <a:prstGeom prst="rect">
            <a:avLst/>
          </a:prstGeom>
          <a:noFill/>
        </p:spPr>
        <p:txBody>
          <a:bodyPr wrap="square" rtlCol="0">
            <a:spAutoFit/>
          </a:bodyPr>
          <a:lstStyle/>
          <a:p>
            <a:r>
              <a:rPr lang="en-IN" dirty="0" smtClean="0">
                <a:solidFill>
                  <a:srgbClr val="C00000"/>
                </a:solidFill>
              </a:rPr>
              <a:t>Modeling</a:t>
            </a:r>
            <a:endParaRPr lang="en-IN" dirty="0">
              <a:solidFill>
                <a:srgbClr val="C00000"/>
              </a:solidFill>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2880320" cy="2229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3" y="1469386"/>
            <a:ext cx="3816424" cy="2304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7" y="3861048"/>
            <a:ext cx="3384375" cy="2837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3" y="4005064"/>
            <a:ext cx="3456384"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7619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VISUALIZATION</a:t>
            </a:r>
            <a:endParaRPr lang="en-IN" dirty="0"/>
          </a:p>
        </p:txBody>
      </p:sp>
      <p:sp>
        <p:nvSpPr>
          <p:cNvPr id="3" name="Content Placeholder 2"/>
          <p:cNvSpPr>
            <a:spLocks noGrp="1"/>
          </p:cNvSpPr>
          <p:nvPr>
            <p:ph idx="1"/>
          </p:nvPr>
        </p:nvSpPr>
        <p:spPr/>
        <p:txBody>
          <a:bodyPr/>
          <a:lstStyle/>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3672408"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284984"/>
            <a:ext cx="3672408"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732240" y="89268"/>
            <a:ext cx="1728192" cy="369332"/>
          </a:xfrm>
          <a:prstGeom prst="rect">
            <a:avLst/>
          </a:prstGeom>
          <a:noFill/>
        </p:spPr>
        <p:txBody>
          <a:bodyPr wrap="square" rtlCol="0">
            <a:spAutoFit/>
          </a:bodyPr>
          <a:lstStyle/>
          <a:p>
            <a:r>
              <a:rPr lang="en-IN" dirty="0" smtClean="0">
                <a:solidFill>
                  <a:srgbClr val="C00000"/>
                </a:solidFill>
              </a:rPr>
              <a:t>Modeling</a:t>
            </a:r>
            <a:endParaRPr lang="en-IN" dirty="0">
              <a:solidFill>
                <a:srgbClr val="C00000"/>
              </a:solidFill>
            </a:endParaRPr>
          </a:p>
        </p:txBody>
      </p:sp>
    </p:spTree>
    <p:extLst>
      <p:ext uri="{BB962C8B-B14F-4D97-AF65-F5344CB8AC3E}">
        <p14:creationId xmlns:p14="http://schemas.microsoft.com/office/powerpoint/2010/main" val="1401755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TRAINING</a:t>
            </a:r>
            <a:endParaRPr lang="en-IN" dirty="0"/>
          </a:p>
        </p:txBody>
      </p:sp>
      <p:sp>
        <p:nvSpPr>
          <p:cNvPr id="3" name="Content Placeholder 2"/>
          <p:cNvSpPr>
            <a:spLocks noGrp="1"/>
          </p:cNvSpPr>
          <p:nvPr>
            <p:ph idx="1"/>
          </p:nvPr>
        </p:nvSpPr>
        <p:spPr>
          <a:xfrm>
            <a:off x="107504" y="1600200"/>
            <a:ext cx="8352928" cy="5069160"/>
          </a:xfrm>
        </p:spPr>
        <p:txBody>
          <a:bodyPr>
            <a:normAutofit/>
          </a:bodyPr>
          <a:lstStyle/>
          <a:p>
            <a:pPr>
              <a:buFont typeface="Wingdings" panose="05000000000000000000" pitchFamily="2" charset="2"/>
              <a:buChar char="§"/>
            </a:pPr>
            <a:r>
              <a:rPr lang="en-IN" sz="2000" dirty="0" smtClean="0"/>
              <a:t>Using Rattle, the model</a:t>
            </a:r>
          </a:p>
          <a:p>
            <a:pPr marL="114300" indent="0">
              <a:buNone/>
            </a:pPr>
            <a:r>
              <a:rPr lang="en-IN" sz="2000" dirty="0" smtClean="0"/>
              <a:t>    is trained.</a:t>
            </a:r>
          </a:p>
          <a:p>
            <a:pPr marL="114300" indent="0">
              <a:buNone/>
            </a:pPr>
            <a:endParaRPr lang="en-IN" sz="2000" dirty="0"/>
          </a:p>
          <a:p>
            <a:pPr>
              <a:buFont typeface="Wingdings" panose="05000000000000000000" pitchFamily="2" charset="2"/>
              <a:buChar char="§"/>
            </a:pPr>
            <a:r>
              <a:rPr lang="en-IN" sz="2000" dirty="0" smtClean="0"/>
              <a:t>Target variable ACTION </a:t>
            </a:r>
          </a:p>
          <a:p>
            <a:pPr marL="114300" indent="0">
              <a:buNone/>
            </a:pPr>
            <a:r>
              <a:rPr lang="en-IN" sz="2000" dirty="0" smtClean="0"/>
              <a:t>    is categorical, and</a:t>
            </a:r>
          </a:p>
          <a:p>
            <a:pPr marL="114300" indent="0">
              <a:buNone/>
            </a:pPr>
            <a:r>
              <a:rPr lang="en-IN" sz="2000" dirty="0"/>
              <a:t> </a:t>
            </a:r>
            <a:r>
              <a:rPr lang="en-IN" sz="2000" dirty="0" smtClean="0"/>
              <a:t>  9 independent variables</a:t>
            </a:r>
          </a:p>
          <a:p>
            <a:pPr marL="114300" indent="0">
              <a:buNone/>
            </a:pPr>
            <a:r>
              <a:rPr lang="en-IN" sz="2000" dirty="0"/>
              <a:t> </a:t>
            </a:r>
            <a:r>
              <a:rPr lang="en-IN" sz="2000" dirty="0" smtClean="0"/>
              <a:t>   are numeric. </a:t>
            </a:r>
          </a:p>
          <a:p>
            <a:pPr marL="114300" indent="0">
              <a:buNone/>
            </a:pPr>
            <a:endParaRPr lang="en-IN" sz="2000" dirty="0"/>
          </a:p>
        </p:txBody>
      </p:sp>
      <p:sp>
        <p:nvSpPr>
          <p:cNvPr id="4" name="TextBox 3"/>
          <p:cNvSpPr txBox="1"/>
          <p:nvPr/>
        </p:nvSpPr>
        <p:spPr>
          <a:xfrm>
            <a:off x="6732240" y="89268"/>
            <a:ext cx="1728192" cy="369332"/>
          </a:xfrm>
          <a:prstGeom prst="rect">
            <a:avLst/>
          </a:prstGeom>
          <a:noFill/>
        </p:spPr>
        <p:txBody>
          <a:bodyPr wrap="square" rtlCol="0">
            <a:spAutoFit/>
          </a:bodyPr>
          <a:lstStyle/>
          <a:p>
            <a:r>
              <a:rPr lang="en-IN" dirty="0" smtClean="0">
                <a:solidFill>
                  <a:srgbClr val="C00000"/>
                </a:solidFill>
              </a:rPr>
              <a:t>Modeling</a:t>
            </a:r>
            <a:endParaRPr lang="en-IN" dirty="0">
              <a:solidFill>
                <a:srgbClr val="C0000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628800"/>
            <a:ext cx="5472608" cy="4759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02662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DECISION TREE</a:t>
            </a:r>
            <a:endParaRPr lang="en-IN" dirty="0"/>
          </a:p>
        </p:txBody>
      </p:sp>
      <p:sp>
        <p:nvSpPr>
          <p:cNvPr id="4" name="Content Placeholder 3"/>
          <p:cNvSpPr>
            <a:spLocks noGrp="1"/>
          </p:cNvSpPr>
          <p:nvPr>
            <p:ph idx="1"/>
          </p:nvPr>
        </p:nvSpPr>
        <p:spPr/>
        <p:txBody>
          <a:bodyPr/>
          <a:lstStyle/>
          <a:p>
            <a:endParaRPr lang="en-IN"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6343650" cy="4650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732240" y="89268"/>
            <a:ext cx="1728192" cy="369332"/>
          </a:xfrm>
          <a:prstGeom prst="rect">
            <a:avLst/>
          </a:prstGeom>
          <a:noFill/>
        </p:spPr>
        <p:txBody>
          <a:bodyPr wrap="square" rtlCol="0">
            <a:spAutoFit/>
          </a:bodyPr>
          <a:lstStyle/>
          <a:p>
            <a:r>
              <a:rPr lang="en-IN" dirty="0" smtClean="0">
                <a:solidFill>
                  <a:srgbClr val="C00000"/>
                </a:solidFill>
              </a:rPr>
              <a:t>Modeling</a:t>
            </a:r>
            <a:endParaRPr lang="en-IN" dirty="0">
              <a:solidFill>
                <a:srgbClr val="C00000"/>
              </a:solidFill>
            </a:endParaRPr>
          </a:p>
        </p:txBody>
      </p:sp>
    </p:spTree>
    <p:extLst>
      <p:ext uri="{BB962C8B-B14F-4D97-AF65-F5344CB8AC3E}">
        <p14:creationId xmlns:p14="http://schemas.microsoft.com/office/powerpoint/2010/main" val="17591287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DECISION RULES</a:t>
            </a:r>
            <a:endParaRPr lang="en-IN"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424815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212976"/>
            <a:ext cx="4903787" cy="2875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732240" y="89268"/>
            <a:ext cx="1728192" cy="369332"/>
          </a:xfrm>
          <a:prstGeom prst="rect">
            <a:avLst/>
          </a:prstGeom>
          <a:noFill/>
        </p:spPr>
        <p:txBody>
          <a:bodyPr wrap="square" rtlCol="0">
            <a:spAutoFit/>
          </a:bodyPr>
          <a:lstStyle/>
          <a:p>
            <a:r>
              <a:rPr lang="en-IN" dirty="0" smtClean="0">
                <a:solidFill>
                  <a:srgbClr val="C00000"/>
                </a:solidFill>
              </a:rPr>
              <a:t>Modeling</a:t>
            </a:r>
            <a:endParaRPr lang="en-IN" dirty="0">
              <a:solidFill>
                <a:srgbClr val="C00000"/>
              </a:solidFill>
            </a:endParaRPr>
          </a:p>
        </p:txBody>
      </p:sp>
    </p:spTree>
    <p:extLst>
      <p:ext uri="{BB962C8B-B14F-4D97-AF65-F5344CB8AC3E}">
        <p14:creationId xmlns:p14="http://schemas.microsoft.com/office/powerpoint/2010/main" val="1443532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DECISION RULES(CONTD.)</a:t>
            </a:r>
            <a:endParaRPr lang="en-IN"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418147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3789040"/>
            <a:ext cx="4802063" cy="2914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732240" y="89268"/>
            <a:ext cx="1728192" cy="369332"/>
          </a:xfrm>
          <a:prstGeom prst="rect">
            <a:avLst/>
          </a:prstGeom>
          <a:noFill/>
        </p:spPr>
        <p:txBody>
          <a:bodyPr wrap="square" rtlCol="0">
            <a:spAutoFit/>
          </a:bodyPr>
          <a:lstStyle/>
          <a:p>
            <a:r>
              <a:rPr lang="en-IN" dirty="0" smtClean="0">
                <a:solidFill>
                  <a:srgbClr val="C00000"/>
                </a:solidFill>
              </a:rPr>
              <a:t>Modeling</a:t>
            </a:r>
            <a:endParaRPr lang="en-IN" dirty="0">
              <a:solidFill>
                <a:srgbClr val="C00000"/>
              </a:solidFill>
            </a:endParaRPr>
          </a:p>
        </p:txBody>
      </p:sp>
    </p:spTree>
    <p:extLst>
      <p:ext uri="{BB962C8B-B14F-4D97-AF65-F5344CB8AC3E}">
        <p14:creationId xmlns:p14="http://schemas.microsoft.com/office/powerpoint/2010/main" val="2831499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21955"/>
          </a:xfrm>
        </p:spPr>
        <p:txBody>
          <a:bodyPr/>
          <a:lstStyle/>
          <a:p>
            <a:pPr algn="ctr"/>
            <a:r>
              <a:rPr lang="en-IN" dirty="0" smtClean="0"/>
              <a:t>TESTING SET RESULTS</a:t>
            </a:r>
            <a:endParaRPr lang="en-IN" dirty="0"/>
          </a:p>
        </p:txBody>
      </p:sp>
      <p:sp>
        <p:nvSpPr>
          <p:cNvPr id="4" name="TextBox 3"/>
          <p:cNvSpPr txBox="1"/>
          <p:nvPr/>
        </p:nvSpPr>
        <p:spPr>
          <a:xfrm>
            <a:off x="539552" y="1292567"/>
            <a:ext cx="7560840" cy="1200329"/>
          </a:xfrm>
          <a:prstGeom prst="rect">
            <a:avLst/>
          </a:prstGeom>
          <a:noFill/>
        </p:spPr>
        <p:txBody>
          <a:bodyPr wrap="square" rtlCol="0">
            <a:spAutoFit/>
          </a:bodyPr>
          <a:lstStyle/>
          <a:p>
            <a:r>
              <a:rPr lang="en-IN" b="1" dirty="0" smtClean="0"/>
              <a:t>Correctly classified instances  </a:t>
            </a:r>
            <a:r>
              <a:rPr lang="en-IN" dirty="0" smtClean="0"/>
              <a:t>=  (</a:t>
            </a:r>
            <a:r>
              <a:rPr lang="en-IN" smtClean="0"/>
              <a:t>9212+27</a:t>
            </a:r>
            <a:r>
              <a:rPr lang="en-IN" smtClean="0"/>
              <a:t>)/</a:t>
            </a:r>
            <a:r>
              <a:rPr lang="en-IN" smtClean="0"/>
              <a:t>9831</a:t>
            </a:r>
            <a:r>
              <a:rPr lang="en-IN" smtClean="0"/>
              <a:t>= </a:t>
            </a:r>
            <a:r>
              <a:rPr lang="en-IN" dirty="0" smtClean="0"/>
              <a:t>9239 /9831 = 94%</a:t>
            </a:r>
          </a:p>
          <a:p>
            <a:r>
              <a:rPr lang="en-IN" b="1" dirty="0" smtClean="0"/>
              <a:t>Incorrectly classified instances </a:t>
            </a:r>
            <a:r>
              <a:rPr lang="en-IN" dirty="0" smtClean="0"/>
              <a:t>= (33+559)/9831= 592/9831 =  6%</a:t>
            </a:r>
          </a:p>
          <a:p>
            <a:r>
              <a:rPr lang="en-IN" b="1" dirty="0" smtClean="0"/>
              <a:t>True Positives/Sensitivity/Recall , </a:t>
            </a:r>
            <a:r>
              <a:rPr lang="en-US" b="1" dirty="0" smtClean="0">
                <a:solidFill>
                  <a:schemeClr val="tx1"/>
                </a:solidFill>
                <a:latin typeface="Calibri" panose="020F0502020204030204" pitchFamily="34" charset="0"/>
                <a:cs typeface="Calibri" panose="020F0502020204030204" pitchFamily="34" charset="0"/>
              </a:rPr>
              <a:t>TP / (TP +FN)</a:t>
            </a:r>
            <a:r>
              <a:rPr lang="en-IN" b="1" dirty="0" smtClean="0"/>
              <a:t> </a:t>
            </a:r>
            <a:r>
              <a:rPr lang="en-IN" dirty="0" smtClean="0"/>
              <a:t>= 99.6%</a:t>
            </a:r>
          </a:p>
          <a:p>
            <a:r>
              <a:rPr lang="en-IN" b="1" dirty="0" smtClean="0"/>
              <a:t>True Negatives/Specificity , </a:t>
            </a:r>
            <a:r>
              <a:rPr lang="en-US" b="1" dirty="0" smtClean="0">
                <a:solidFill>
                  <a:schemeClr val="tx1"/>
                </a:solidFill>
                <a:cs typeface="Calibri" panose="020F0502020204030204" pitchFamily="34" charset="0"/>
              </a:rPr>
              <a:t>TN / (TN+FP) </a:t>
            </a:r>
            <a:r>
              <a:rPr lang="en-IN" dirty="0" smtClean="0"/>
              <a:t>= 4.6%</a:t>
            </a:r>
            <a:endParaRPr lang="en-IN" dirty="0"/>
          </a:p>
        </p:txBody>
      </p:sp>
      <p:sp>
        <p:nvSpPr>
          <p:cNvPr id="5" name="Content Placeholder 4"/>
          <p:cNvSpPr>
            <a:spLocks noGrp="1"/>
          </p:cNvSpPr>
          <p:nvPr>
            <p:ph idx="1"/>
          </p:nvPr>
        </p:nvSpPr>
        <p:spPr>
          <a:xfrm>
            <a:off x="457200" y="2492896"/>
            <a:ext cx="7620000" cy="3907904"/>
          </a:xfrm>
        </p:spPr>
        <p:txBody>
          <a:bodyPr/>
          <a:lstStyle/>
          <a:p>
            <a:endParaRPr lang="en-IN" dirty="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77" y="2492896"/>
            <a:ext cx="7704856" cy="4173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732240" y="89268"/>
            <a:ext cx="1728192" cy="369332"/>
          </a:xfrm>
          <a:prstGeom prst="rect">
            <a:avLst/>
          </a:prstGeom>
          <a:noFill/>
        </p:spPr>
        <p:txBody>
          <a:bodyPr wrap="square" rtlCol="0">
            <a:spAutoFit/>
          </a:bodyPr>
          <a:lstStyle/>
          <a:p>
            <a:r>
              <a:rPr lang="en-IN" dirty="0" smtClean="0">
                <a:solidFill>
                  <a:srgbClr val="C00000"/>
                </a:solidFill>
              </a:rPr>
              <a:t>Modeling</a:t>
            </a:r>
            <a:endParaRPr lang="en-IN" dirty="0">
              <a:solidFill>
                <a:srgbClr val="C00000"/>
              </a:solidFill>
            </a:endParaRPr>
          </a:p>
        </p:txBody>
      </p:sp>
      <p:sp>
        <p:nvSpPr>
          <p:cNvPr id="6" name="TextBox 5"/>
          <p:cNvSpPr txBox="1"/>
          <p:nvPr/>
        </p:nvSpPr>
        <p:spPr>
          <a:xfrm>
            <a:off x="438177" y="1016106"/>
            <a:ext cx="6942135" cy="369332"/>
          </a:xfrm>
          <a:prstGeom prst="rect">
            <a:avLst/>
          </a:prstGeom>
          <a:noFill/>
        </p:spPr>
        <p:txBody>
          <a:bodyPr wrap="square" rtlCol="0">
            <a:spAutoFit/>
          </a:bodyPr>
          <a:lstStyle/>
          <a:p>
            <a:r>
              <a:rPr lang="en-IN" dirty="0" smtClean="0"/>
              <a:t>  </a:t>
            </a:r>
            <a:r>
              <a:rPr lang="en-IN" b="1" dirty="0" smtClean="0"/>
              <a:t>Scoring</a:t>
            </a:r>
            <a:r>
              <a:rPr lang="en-IN" dirty="0" smtClean="0"/>
              <a:t> on 30% of the test data from the training set. </a:t>
            </a:r>
            <a:endParaRPr lang="en-IN" dirty="0"/>
          </a:p>
        </p:txBody>
      </p:sp>
    </p:spTree>
    <p:extLst>
      <p:ext uri="{BB962C8B-B14F-4D97-AF65-F5344CB8AC3E}">
        <p14:creationId xmlns:p14="http://schemas.microsoft.com/office/powerpoint/2010/main" val="16310326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TESTING SET RESULTS</a:t>
            </a:r>
            <a:endParaRPr lang="en-IN" dirty="0"/>
          </a:p>
        </p:txBody>
      </p:sp>
      <p:sp>
        <p:nvSpPr>
          <p:cNvPr id="3" name="Content Placeholder 2"/>
          <p:cNvSpPr>
            <a:spLocks noGrp="1"/>
          </p:cNvSpPr>
          <p:nvPr>
            <p:ph idx="1"/>
          </p:nvPr>
        </p:nvSpPr>
        <p:spPr/>
        <p:txBody>
          <a:bodyPr/>
          <a:lstStyle/>
          <a:p>
            <a:r>
              <a:rPr lang="en-IN" dirty="0" smtClean="0"/>
              <a:t>Scoring Results on separate Test data set consisting of 58,921 records.</a:t>
            </a:r>
          </a:p>
          <a:p>
            <a:endParaRPr lang="en-IN"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39555"/>
            <a:ext cx="8208912" cy="4503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732240" y="89268"/>
            <a:ext cx="1728192" cy="369332"/>
          </a:xfrm>
          <a:prstGeom prst="rect">
            <a:avLst/>
          </a:prstGeom>
          <a:noFill/>
        </p:spPr>
        <p:txBody>
          <a:bodyPr wrap="square" rtlCol="0">
            <a:spAutoFit/>
          </a:bodyPr>
          <a:lstStyle/>
          <a:p>
            <a:r>
              <a:rPr lang="en-IN" dirty="0" smtClean="0">
                <a:solidFill>
                  <a:srgbClr val="C00000"/>
                </a:solidFill>
              </a:rPr>
              <a:t>Modeling</a:t>
            </a:r>
            <a:endParaRPr lang="en-IN" dirty="0">
              <a:solidFill>
                <a:srgbClr val="C00000"/>
              </a:solidFill>
            </a:endParaRPr>
          </a:p>
        </p:txBody>
      </p:sp>
    </p:spTree>
    <p:extLst>
      <p:ext uri="{BB962C8B-B14F-4D97-AF65-F5344CB8AC3E}">
        <p14:creationId xmlns:p14="http://schemas.microsoft.com/office/powerpoint/2010/main" val="35399821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algn="ctr"/>
            <a:r>
              <a:rPr lang="en-IN" dirty="0"/>
              <a:t>TESTING SET RESULTS</a:t>
            </a: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3824" y="2564904"/>
            <a:ext cx="7186752" cy="3835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3568" y="1380612"/>
            <a:ext cx="7416824" cy="1477328"/>
          </a:xfrm>
          <a:prstGeom prst="rect">
            <a:avLst/>
          </a:prstGeom>
          <a:noFill/>
        </p:spPr>
        <p:txBody>
          <a:bodyPr wrap="square" rtlCol="0">
            <a:spAutoFit/>
          </a:bodyPr>
          <a:lstStyle/>
          <a:p>
            <a:r>
              <a:rPr lang="en-IN" b="1" dirty="0" smtClean="0"/>
              <a:t>Correctly classified instances  </a:t>
            </a:r>
            <a:r>
              <a:rPr lang="en-IN" dirty="0" smtClean="0"/>
              <a:t>=  (58600+281) /58921=58881/58921 = 99.93%</a:t>
            </a:r>
          </a:p>
          <a:p>
            <a:r>
              <a:rPr lang="en-IN" b="1" dirty="0" smtClean="0"/>
              <a:t>Incorrectly classified instances </a:t>
            </a:r>
            <a:r>
              <a:rPr lang="en-IN" dirty="0" smtClean="0"/>
              <a:t>= (30+10)/58921 = 40 /58921 =  0.7%</a:t>
            </a:r>
          </a:p>
          <a:p>
            <a:r>
              <a:rPr lang="en-IN" b="1" dirty="0" smtClean="0"/>
              <a:t>True Positives/Sensitivity/Recall , </a:t>
            </a:r>
            <a:r>
              <a:rPr lang="en-US" b="1" dirty="0" smtClean="0">
                <a:solidFill>
                  <a:schemeClr val="tx1"/>
                </a:solidFill>
                <a:latin typeface="Calibri" panose="020F0502020204030204" pitchFamily="34" charset="0"/>
                <a:cs typeface="Calibri" panose="020F0502020204030204" pitchFamily="34" charset="0"/>
              </a:rPr>
              <a:t>TP / (TP +FN) </a:t>
            </a:r>
            <a:r>
              <a:rPr lang="en-IN" dirty="0" smtClean="0"/>
              <a:t>= 99.98%</a:t>
            </a:r>
          </a:p>
          <a:p>
            <a:r>
              <a:rPr lang="en-IN" b="1" dirty="0" smtClean="0"/>
              <a:t>True Negatives/Specificity , </a:t>
            </a:r>
            <a:r>
              <a:rPr lang="en-US" b="1" dirty="0" smtClean="0">
                <a:solidFill>
                  <a:schemeClr val="tx1"/>
                </a:solidFill>
                <a:cs typeface="Calibri" panose="020F0502020204030204" pitchFamily="34" charset="0"/>
              </a:rPr>
              <a:t>TN / (TN+FP) = </a:t>
            </a:r>
            <a:r>
              <a:rPr lang="en-US" dirty="0" smtClean="0">
                <a:solidFill>
                  <a:schemeClr val="tx1"/>
                </a:solidFill>
                <a:cs typeface="Calibri" panose="020F0502020204030204" pitchFamily="34" charset="0"/>
              </a:rPr>
              <a:t>90.35%</a:t>
            </a:r>
            <a:endParaRPr lang="en-US" b="1" dirty="0" smtClean="0">
              <a:solidFill>
                <a:schemeClr val="tx1"/>
              </a:solidFill>
              <a:cs typeface="Calibri" panose="020F0502020204030204" pitchFamily="34" charset="0"/>
            </a:endParaRPr>
          </a:p>
          <a:p>
            <a:r>
              <a:rPr lang="en-IN" dirty="0" smtClean="0"/>
              <a:t>= 9%</a:t>
            </a:r>
            <a:endParaRPr lang="en-IN" dirty="0"/>
          </a:p>
        </p:txBody>
      </p:sp>
      <p:sp>
        <p:nvSpPr>
          <p:cNvPr id="7" name="TextBox 6"/>
          <p:cNvSpPr txBox="1"/>
          <p:nvPr/>
        </p:nvSpPr>
        <p:spPr>
          <a:xfrm>
            <a:off x="6732240" y="89268"/>
            <a:ext cx="1728192" cy="369332"/>
          </a:xfrm>
          <a:prstGeom prst="rect">
            <a:avLst/>
          </a:prstGeom>
          <a:noFill/>
        </p:spPr>
        <p:txBody>
          <a:bodyPr wrap="square" rtlCol="0">
            <a:spAutoFit/>
          </a:bodyPr>
          <a:lstStyle/>
          <a:p>
            <a:r>
              <a:rPr lang="en-IN" dirty="0" smtClean="0">
                <a:solidFill>
                  <a:srgbClr val="C00000"/>
                </a:solidFill>
              </a:rPr>
              <a:t>Modeling</a:t>
            </a:r>
            <a:endParaRPr lang="en-IN" dirty="0">
              <a:solidFill>
                <a:srgbClr val="C00000"/>
              </a:solidFill>
            </a:endParaRPr>
          </a:p>
        </p:txBody>
      </p:sp>
    </p:spTree>
    <p:extLst>
      <p:ext uri="{BB962C8B-B14F-4D97-AF65-F5344CB8AC3E}">
        <p14:creationId xmlns:p14="http://schemas.microsoft.com/office/powerpoint/2010/main" val="4236781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dirty="0" smtClean="0">
                <a:solidFill>
                  <a:schemeClr val="tx1">
                    <a:lumMod val="75000"/>
                    <a:lumOff val="25000"/>
                  </a:schemeClr>
                </a:solidFill>
              </a:rPr>
              <a:t>INTRODUCTION</a:t>
            </a:r>
            <a:endParaRPr lang="en-IN" dirty="0">
              <a:solidFill>
                <a:schemeClr val="tx1">
                  <a:lumMod val="75000"/>
                  <a:lumOff val="25000"/>
                </a:schemeClr>
              </a:solidFill>
            </a:endParaRPr>
          </a:p>
        </p:txBody>
      </p:sp>
      <p:sp>
        <p:nvSpPr>
          <p:cNvPr id="2" name="Content Placeholder 1"/>
          <p:cNvSpPr>
            <a:spLocks noGrp="1"/>
          </p:cNvSpPr>
          <p:nvPr>
            <p:ph idx="1"/>
          </p:nvPr>
        </p:nvSpPr>
        <p:spPr>
          <a:xfrm>
            <a:off x="457200" y="1600200"/>
            <a:ext cx="7620000" cy="5141168"/>
          </a:xfrm>
        </p:spPr>
        <p:txBody>
          <a:bodyPr>
            <a:normAutofit/>
          </a:bodyPr>
          <a:lstStyle/>
          <a:p>
            <a:pPr>
              <a:buFont typeface="Wingdings" panose="05000000000000000000" pitchFamily="2" charset="2"/>
              <a:buChar char="q"/>
            </a:pPr>
            <a:r>
              <a:rPr lang="en-IN" sz="2000" dirty="0">
                <a:solidFill>
                  <a:schemeClr val="tx2">
                    <a:lumMod val="50000"/>
                  </a:schemeClr>
                </a:solidFill>
              </a:rPr>
              <a:t> </a:t>
            </a:r>
            <a:r>
              <a:rPr lang="en-IN" sz="2000" dirty="0" smtClean="0">
                <a:solidFill>
                  <a:schemeClr val="tx2">
                    <a:lumMod val="50000"/>
                  </a:schemeClr>
                </a:solidFill>
              </a:rPr>
              <a:t>When an employee at any company starts work ,they first need to obtain the computer access necessary to fulfil their role. This access may allow an employee to read/manipulate resources through various applications or web portals. A knowledgeable supervisor then takes time to manually grant the needed access in order to overcome access obstacles. As employees move throughout the company, this access discovery/recovery cycle wastes  a nontrivial amount of time and money.</a:t>
            </a:r>
          </a:p>
          <a:p>
            <a:pPr marL="114300" indent="0">
              <a:buNone/>
            </a:pPr>
            <a:endParaRPr lang="en-IN" sz="2000" dirty="0" smtClean="0">
              <a:solidFill>
                <a:schemeClr val="tx2">
                  <a:lumMod val="50000"/>
                </a:schemeClr>
              </a:solidFill>
            </a:endParaRPr>
          </a:p>
          <a:p>
            <a:pPr>
              <a:buFont typeface="Wingdings" panose="05000000000000000000" pitchFamily="2" charset="2"/>
              <a:buChar char="q"/>
            </a:pPr>
            <a:r>
              <a:rPr lang="en-IN" sz="2000" dirty="0" smtClean="0">
                <a:solidFill>
                  <a:schemeClr val="tx2">
                    <a:lumMod val="50000"/>
                  </a:schemeClr>
                </a:solidFill>
              </a:rPr>
              <a:t>There is considerable amount of data regarding an employee’s role within an organization and the resources to which they have access. Given the data related to current employees and their provisioned access, models can be built that automatically determine access privileges as employees enter and leave roles within a company. These auto-access models seek to minimize the human involvement required to grant or revoke employee access. </a:t>
            </a:r>
            <a:endParaRPr lang="en-IN" sz="2000" dirty="0">
              <a:solidFill>
                <a:schemeClr val="tx2">
                  <a:lumMod val="50000"/>
                </a:schemeClr>
              </a:solidFill>
            </a:endParaRPr>
          </a:p>
        </p:txBody>
      </p:sp>
    </p:spTree>
    <p:extLst>
      <p:ext uri="{BB962C8B-B14F-4D97-AF65-F5344CB8AC3E}">
        <p14:creationId xmlns:p14="http://schemas.microsoft.com/office/powerpoint/2010/main" val="41142434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EVALUATION</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2000" dirty="0" smtClean="0"/>
              <a:t> We could see from the training data, test data and the decision tree that the attributes </a:t>
            </a:r>
            <a:r>
              <a:rPr lang="en-IN" sz="2000" b="1" dirty="0" smtClean="0"/>
              <a:t>RESOURCE, MGR_ID, ROLE_ROLLUP_1, ROLE_ROLLUP_2, ROLE_DEPTNAME, ROLE_TITLE, ROLE_FAMILY_DESC, ROLE_CODE </a:t>
            </a:r>
            <a:r>
              <a:rPr lang="en-IN" sz="2000" dirty="0" smtClean="0"/>
              <a:t>are the important factors predicting the </a:t>
            </a:r>
            <a:r>
              <a:rPr lang="en-IN" sz="2000" b="1" dirty="0" smtClean="0"/>
              <a:t>ACTION.</a:t>
            </a:r>
          </a:p>
          <a:p>
            <a:pPr>
              <a:buFont typeface="Wingdings" panose="05000000000000000000" pitchFamily="2" charset="2"/>
              <a:buChar char="q"/>
            </a:pPr>
            <a:endParaRPr lang="en-IN" sz="2000" dirty="0"/>
          </a:p>
          <a:p>
            <a:pPr>
              <a:buFont typeface="Wingdings" panose="05000000000000000000" pitchFamily="2" charset="2"/>
              <a:buChar char="q"/>
            </a:pPr>
            <a:r>
              <a:rPr lang="en-IN" sz="2000" dirty="0" smtClean="0"/>
              <a:t> From our model and analysis we were able to make good predictions on the basis of the key attributes.</a:t>
            </a:r>
          </a:p>
          <a:p>
            <a:pPr>
              <a:buFont typeface="Wingdings" panose="05000000000000000000" pitchFamily="2" charset="2"/>
              <a:buChar char="q"/>
            </a:pPr>
            <a:endParaRPr lang="en-IN" sz="2000" dirty="0" smtClean="0"/>
          </a:p>
          <a:p>
            <a:pPr>
              <a:buFont typeface="Wingdings" panose="05000000000000000000" pitchFamily="2" charset="2"/>
              <a:buChar char="q"/>
            </a:pPr>
            <a:r>
              <a:rPr lang="en-IN" sz="2000" dirty="0" smtClean="0"/>
              <a:t>The success rate on the separate test data set consisting of 58,921 records is 99.93%</a:t>
            </a:r>
            <a:endParaRPr lang="en-IN" sz="2000" dirty="0"/>
          </a:p>
          <a:p>
            <a:pPr>
              <a:buFont typeface="Wingdings" panose="05000000000000000000" pitchFamily="2" charset="2"/>
              <a:buChar char="q"/>
            </a:pPr>
            <a:endParaRPr lang="en-IN" sz="2000" dirty="0"/>
          </a:p>
        </p:txBody>
      </p:sp>
    </p:spTree>
    <p:extLst>
      <p:ext uri="{BB962C8B-B14F-4D97-AF65-F5344CB8AC3E}">
        <p14:creationId xmlns:p14="http://schemas.microsoft.com/office/powerpoint/2010/main" val="4116587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DEPLOYMENT</a:t>
            </a:r>
            <a:endParaRPr lang="en-IN" dirty="0"/>
          </a:p>
        </p:txBody>
      </p:sp>
      <p:sp>
        <p:nvSpPr>
          <p:cNvPr id="3" name="Content Placeholder 2"/>
          <p:cNvSpPr>
            <a:spLocks noGrp="1"/>
          </p:cNvSpPr>
          <p:nvPr>
            <p:ph idx="1"/>
          </p:nvPr>
        </p:nvSpPr>
        <p:spPr>
          <a:xfrm>
            <a:off x="457200" y="1600200"/>
            <a:ext cx="7620000" cy="5069160"/>
          </a:xfrm>
        </p:spPr>
        <p:txBody>
          <a:bodyPr>
            <a:normAutofit/>
          </a:bodyPr>
          <a:lstStyle/>
          <a:p>
            <a:pPr marL="114300" indent="0">
              <a:buNone/>
            </a:pPr>
            <a:r>
              <a:rPr lang="en-IN" sz="2000" dirty="0" smtClean="0"/>
              <a:t>This is the final phase of the phase of the CRISP-DM process. Here we will use the Model created and perform deployment.</a:t>
            </a:r>
          </a:p>
          <a:p>
            <a:pPr marL="114300" indent="0">
              <a:buNone/>
            </a:pPr>
            <a:endParaRPr lang="en-IN" sz="2000" dirty="0"/>
          </a:p>
          <a:p>
            <a:pPr marL="114300" indent="0">
              <a:buNone/>
            </a:pPr>
            <a:r>
              <a:rPr lang="en-IN" sz="2000" dirty="0" smtClean="0"/>
              <a:t>After evaluating the results obtained from the model, in the previous phase, depolyment would be executed on a small set of data to ensure success of model.</a:t>
            </a:r>
          </a:p>
          <a:p>
            <a:pPr marL="114300" indent="0">
              <a:buNone/>
            </a:pPr>
            <a:endParaRPr lang="en-IN" sz="2000" dirty="0"/>
          </a:p>
          <a:p>
            <a:pPr marL="114300" indent="0">
              <a:buNone/>
            </a:pPr>
            <a:r>
              <a:rPr lang="en-IN" sz="2000" dirty="0" smtClean="0"/>
              <a:t>Simple report of results will be provided and the results will be checked to verify success. The deliverables will be compared against the expected goal as discussed during the Business Understanding phase.</a:t>
            </a:r>
          </a:p>
          <a:p>
            <a:pPr marL="114300" indent="0">
              <a:buNone/>
            </a:pPr>
            <a:endParaRPr lang="en-IN" sz="2000" dirty="0"/>
          </a:p>
          <a:p>
            <a:pPr marL="114300" indent="0">
              <a:buNone/>
            </a:pPr>
            <a:r>
              <a:rPr lang="en-IN" sz="2000" dirty="0" smtClean="0"/>
              <a:t>Finally the model execution instructions will be provided to the companies , who can now utilize the model to automate the employee access process such that manual access transactions are minimized.</a:t>
            </a:r>
            <a:endParaRPr lang="en-IN" sz="2000" dirty="0"/>
          </a:p>
        </p:txBody>
      </p:sp>
    </p:spTree>
    <p:extLst>
      <p:ext uri="{BB962C8B-B14F-4D97-AF65-F5344CB8AC3E}">
        <p14:creationId xmlns:p14="http://schemas.microsoft.com/office/powerpoint/2010/main" val="5781387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IN" sz="2000" dirty="0" smtClean="0"/>
              <a:t> Discovering Knowledge in Data :</a:t>
            </a:r>
          </a:p>
          <a:p>
            <a:pPr marL="114300" indent="0">
              <a:buNone/>
            </a:pPr>
            <a:r>
              <a:rPr lang="en-IN" sz="2000" dirty="0"/>
              <a:t> </a:t>
            </a:r>
            <a:r>
              <a:rPr lang="en-IN" sz="2000" dirty="0" smtClean="0"/>
              <a:t>     An Introduction to Data Mining,</a:t>
            </a:r>
          </a:p>
          <a:p>
            <a:pPr marL="114300" indent="0">
              <a:buNone/>
            </a:pPr>
            <a:r>
              <a:rPr lang="en-IN" sz="2000" dirty="0"/>
              <a:t> </a:t>
            </a:r>
            <a:r>
              <a:rPr lang="en-IN" sz="2000" dirty="0" smtClean="0"/>
              <a:t>     By Daniel T. Larose</a:t>
            </a:r>
          </a:p>
          <a:p>
            <a:pPr marL="114300" indent="0">
              <a:buNone/>
            </a:pPr>
            <a:endParaRPr lang="en-IN" sz="2000" dirty="0" smtClean="0"/>
          </a:p>
          <a:p>
            <a:pPr>
              <a:buFont typeface="Wingdings" panose="05000000000000000000" pitchFamily="2" charset="2"/>
              <a:buChar char="Ø"/>
            </a:pPr>
            <a:r>
              <a:rPr lang="en-IN" sz="2000" dirty="0" smtClean="0"/>
              <a:t> Data Mining with Rattle and R</a:t>
            </a:r>
          </a:p>
          <a:p>
            <a:pPr marL="114300" indent="0">
              <a:buNone/>
            </a:pPr>
            <a:r>
              <a:rPr lang="en-IN" sz="2000" dirty="0"/>
              <a:t> </a:t>
            </a:r>
            <a:r>
              <a:rPr lang="en-IN" sz="2000" dirty="0" smtClean="0"/>
              <a:t>     By Graham Williams</a:t>
            </a:r>
          </a:p>
          <a:p>
            <a:pPr>
              <a:buFont typeface="Wingdings" panose="05000000000000000000" pitchFamily="2" charset="2"/>
              <a:buChar char="Ø"/>
            </a:pPr>
            <a:endParaRPr lang="en-IN" sz="2000" dirty="0" smtClean="0"/>
          </a:p>
          <a:p>
            <a:pPr>
              <a:buFont typeface="Wingdings" panose="05000000000000000000" pitchFamily="2" charset="2"/>
              <a:buChar char="Ø"/>
            </a:pPr>
            <a:r>
              <a:rPr lang="en-IN" sz="2000" dirty="0" smtClean="0"/>
              <a:t>Lecture Notes and Slides</a:t>
            </a:r>
          </a:p>
          <a:p>
            <a:pPr marL="114300" indent="0">
              <a:buNone/>
            </a:pPr>
            <a:endParaRPr lang="en-IN" sz="2000" dirty="0" smtClean="0"/>
          </a:p>
          <a:p>
            <a:pPr>
              <a:buFont typeface="Wingdings" panose="05000000000000000000" pitchFamily="2" charset="2"/>
              <a:buChar char="Ø"/>
            </a:pPr>
            <a:r>
              <a:rPr lang="en-IN" sz="2000" dirty="0">
                <a:hlinkClick r:id="rId2"/>
              </a:rPr>
              <a:t>http://rattle.togaware.com</a:t>
            </a:r>
            <a:r>
              <a:rPr lang="en-IN" sz="2000" dirty="0" smtClean="0">
                <a:hlinkClick r:id="rId2"/>
              </a:rPr>
              <a:t>/</a:t>
            </a:r>
            <a:endParaRPr lang="en-IN" sz="2000" dirty="0" smtClean="0"/>
          </a:p>
          <a:p>
            <a:pPr>
              <a:buFont typeface="Wingdings" panose="05000000000000000000" pitchFamily="2" charset="2"/>
              <a:buChar char="Ø"/>
            </a:pPr>
            <a:endParaRPr lang="en-IN" sz="2000" dirty="0"/>
          </a:p>
          <a:p>
            <a:pPr>
              <a:buFont typeface="Wingdings" panose="05000000000000000000" pitchFamily="2" charset="2"/>
              <a:buChar char="Ø"/>
            </a:pPr>
            <a:r>
              <a:rPr lang="en-IN" sz="2000" dirty="0">
                <a:hlinkClick r:id="rId3"/>
              </a:rPr>
              <a:t>https://</a:t>
            </a:r>
            <a:r>
              <a:rPr lang="en-IN" sz="2000" dirty="0" smtClean="0">
                <a:hlinkClick r:id="rId3"/>
              </a:rPr>
              <a:t>www.kaggle.com</a:t>
            </a:r>
            <a:endParaRPr lang="en-IN" sz="2000" dirty="0" smtClean="0"/>
          </a:p>
          <a:p>
            <a:pPr>
              <a:buFont typeface="Wingdings" panose="05000000000000000000" pitchFamily="2" charset="2"/>
              <a:buChar char="Ø"/>
            </a:pPr>
            <a:endParaRPr lang="en-IN" sz="2000" dirty="0"/>
          </a:p>
        </p:txBody>
      </p:sp>
      <p:sp>
        <p:nvSpPr>
          <p:cNvPr id="4" name="Title 3"/>
          <p:cNvSpPr>
            <a:spLocks noGrp="1"/>
          </p:cNvSpPr>
          <p:nvPr>
            <p:ph type="title"/>
          </p:nvPr>
        </p:nvSpPr>
        <p:spPr/>
        <p:txBody>
          <a:bodyPr/>
          <a:lstStyle/>
          <a:p>
            <a:pPr algn="ctr"/>
            <a:r>
              <a:rPr lang="en-IN" dirty="0" smtClean="0"/>
              <a:t>REFERENCES</a:t>
            </a:r>
            <a:endParaRPr lang="en-IN" dirty="0"/>
          </a:p>
        </p:txBody>
      </p:sp>
      <p:pic>
        <p:nvPicPr>
          <p:cNvPr id="5" name="Picture 4" descr="https://encrypted-tbn2.gstatic.com/images?q=tbn:ANd9GcQAcxvpXpOUcq7c8CUiJpaBjH6rFzaPMexj2iNuyPRRgqJlZq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1404" y="1196752"/>
            <a:ext cx="244792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8274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pPr marL="114300" indent="0">
              <a:buNone/>
            </a:pPr>
            <a:r>
              <a:rPr lang="en-IN" dirty="0" smtClean="0"/>
              <a:t>                            </a:t>
            </a:r>
            <a:r>
              <a:rPr lang="en-IN" sz="6000" b="1" smtClean="0">
                <a:solidFill>
                  <a:schemeClr val="tx2">
                    <a:lumMod val="50000"/>
                  </a:schemeClr>
                </a:solidFill>
              </a:rPr>
              <a:t>Thank You!</a:t>
            </a:r>
            <a:endParaRPr lang="en-IN" sz="6000" b="1" dirty="0">
              <a:solidFill>
                <a:schemeClr val="tx2">
                  <a:lumMod val="50000"/>
                </a:schemeClr>
              </a:solidFill>
            </a:endParaRPr>
          </a:p>
        </p:txBody>
      </p:sp>
    </p:spTree>
    <p:extLst>
      <p:ext uri="{BB962C8B-B14F-4D97-AF65-F5344CB8AC3E}">
        <p14:creationId xmlns:p14="http://schemas.microsoft.com/office/powerpoint/2010/main" val="209418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31224" cy="1210146"/>
          </a:xfrm>
        </p:spPr>
        <p:txBody>
          <a:bodyPr/>
          <a:lstStyle/>
          <a:p>
            <a:r>
              <a:rPr lang="en-IN" sz="3200" b="1" dirty="0" smtClean="0">
                <a:latin typeface="+mn-lt"/>
              </a:rPr>
              <a:t>    </a:t>
            </a:r>
            <a:r>
              <a:rPr lang="en-IN" dirty="0" smtClean="0"/>
              <a:t>BUSINESS UNDERSTANDING</a:t>
            </a:r>
            <a:endParaRPr lang="en-IN" dirty="0"/>
          </a:p>
        </p:txBody>
      </p:sp>
      <p:sp>
        <p:nvSpPr>
          <p:cNvPr id="3" name="Content Placeholder 2"/>
          <p:cNvSpPr>
            <a:spLocks noGrp="1"/>
          </p:cNvSpPr>
          <p:nvPr>
            <p:ph idx="1"/>
          </p:nvPr>
        </p:nvSpPr>
        <p:spPr/>
        <p:txBody>
          <a:bodyPr>
            <a:normAutofit/>
          </a:bodyPr>
          <a:lstStyle/>
          <a:p>
            <a:pPr marL="114300" indent="0">
              <a:buNone/>
            </a:pPr>
            <a:r>
              <a:rPr lang="en-IN" sz="2800" b="1" dirty="0" smtClean="0">
                <a:solidFill>
                  <a:schemeClr val="accent3">
                    <a:lumMod val="50000"/>
                  </a:schemeClr>
                </a:solidFill>
                <a:effectLst>
                  <a:outerShdw blurRad="38100" dist="38100" dir="2700000" algn="tl">
                    <a:srgbClr val="000000">
                      <a:alpha val="43137"/>
                    </a:srgbClr>
                  </a:outerShdw>
                </a:effectLst>
              </a:rPr>
              <a:t>Profound Question</a:t>
            </a:r>
          </a:p>
          <a:p>
            <a:pPr marL="114300" indent="0">
              <a:buNone/>
            </a:pPr>
            <a:endParaRPr lang="en-IN" sz="2800" b="1" dirty="0" smtClean="0">
              <a:solidFill>
                <a:schemeClr val="accent3">
                  <a:lumMod val="50000"/>
                </a:schemeClr>
              </a:solidFill>
              <a:effectLst>
                <a:outerShdw blurRad="38100" dist="38100" dir="2700000" algn="tl">
                  <a:srgbClr val="000000">
                    <a:alpha val="43137"/>
                  </a:srgbClr>
                </a:outerShdw>
              </a:effectLst>
            </a:endParaRPr>
          </a:p>
          <a:p>
            <a:pPr marL="114300" indent="0">
              <a:buNone/>
            </a:pPr>
            <a:r>
              <a:rPr lang="en-IN" sz="2000" dirty="0" smtClean="0">
                <a:solidFill>
                  <a:schemeClr val="tx2">
                    <a:lumMod val="50000"/>
                  </a:schemeClr>
                </a:solidFill>
              </a:rPr>
              <a:t>Can we build a model, learned using historical data, that will determine an employee’s access needs, such that manual access transactions(grants and revokes) are minimized as the employee’s attributes change over time. The model will take an employee’s role information and a resource code and will return whether or not access should be granted ?</a:t>
            </a:r>
          </a:p>
          <a:p>
            <a:pPr marL="114300" indent="0">
              <a:buNone/>
            </a:pPr>
            <a:endParaRPr lang="en-IN" sz="2000" dirty="0">
              <a:solidFill>
                <a:schemeClr val="tx2">
                  <a:lumMod val="50000"/>
                </a:schemeClr>
              </a:solidFill>
            </a:endParaRPr>
          </a:p>
          <a:p>
            <a:pPr marL="114300" indent="0">
              <a:buNone/>
            </a:pPr>
            <a:endParaRPr lang="en-IN" sz="2000" dirty="0" smtClean="0">
              <a:solidFill>
                <a:schemeClr val="tx2">
                  <a:lumMod val="50000"/>
                </a:schemeClr>
              </a:solidFill>
            </a:endParaRPr>
          </a:p>
          <a:p>
            <a:pPr marL="114300" indent="0">
              <a:buNone/>
            </a:pPr>
            <a:endParaRPr lang="en-IN" sz="2400" b="1" dirty="0">
              <a:solidFill>
                <a:schemeClr val="accent2">
                  <a:lumMod val="75000"/>
                </a:schemeClr>
              </a:solidFill>
            </a:endParaRPr>
          </a:p>
        </p:txBody>
      </p:sp>
    </p:spTree>
    <p:extLst>
      <p:ext uri="{BB962C8B-B14F-4D97-AF65-F5344CB8AC3E}">
        <p14:creationId xmlns:p14="http://schemas.microsoft.com/office/powerpoint/2010/main" val="36515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CRISP-DM</a:t>
            </a:r>
            <a:endParaRPr lang="en-IN" dirty="0"/>
          </a:p>
        </p:txBody>
      </p:sp>
      <p:sp>
        <p:nvSpPr>
          <p:cNvPr id="3" name="Content Placeholder 2"/>
          <p:cNvSpPr>
            <a:spLocks noGrp="1"/>
          </p:cNvSpPr>
          <p:nvPr>
            <p:ph idx="1"/>
          </p:nvPr>
        </p:nvSpPr>
        <p:spPr>
          <a:xfrm>
            <a:off x="0" y="1484784"/>
            <a:ext cx="8460432" cy="5373216"/>
          </a:xfrm>
          <a:ln>
            <a:solidFill>
              <a:schemeClr val="accent1"/>
            </a:solidFill>
          </a:ln>
        </p:spPr>
        <p:txBody>
          <a:bodyPr>
            <a:normAutofit/>
          </a:bodyPr>
          <a:lstStyle/>
          <a:p>
            <a:pPr marL="114300" indent="0">
              <a:buNone/>
            </a:pPr>
            <a:r>
              <a:rPr lang="en-IN" sz="2000" b="1" dirty="0" smtClean="0">
                <a:solidFill>
                  <a:schemeClr val="tx2">
                    <a:lumMod val="50000"/>
                  </a:schemeClr>
                </a:solidFill>
              </a:rPr>
              <a:t>CRISP-DM(</a:t>
            </a:r>
            <a:r>
              <a:rPr lang="en-IN" sz="2000" dirty="0" smtClean="0">
                <a:solidFill>
                  <a:schemeClr val="tx2">
                    <a:lumMod val="50000"/>
                  </a:schemeClr>
                </a:solidFill>
              </a:rPr>
              <a:t>Cross Industry Standard Process for Data Mining) </a:t>
            </a:r>
            <a:r>
              <a:rPr lang="en-IN" sz="2000" b="1" dirty="0" smtClean="0">
                <a:solidFill>
                  <a:schemeClr val="tx2">
                    <a:lumMod val="50000"/>
                  </a:schemeClr>
                </a:solidFill>
              </a:rPr>
              <a:t>is a data mining process model that describes commonly used approaches that data miners use to tackle problems. There are 6 phases</a:t>
            </a:r>
            <a:r>
              <a:rPr lang="en-IN" sz="2000" b="1" dirty="0" smtClean="0"/>
              <a:t>:</a:t>
            </a:r>
          </a:p>
          <a:p>
            <a:pPr marL="114300" indent="0">
              <a:buNone/>
            </a:pPr>
            <a:endParaRPr lang="en-IN" sz="2000" b="1" dirty="0"/>
          </a:p>
          <a:p>
            <a:pPr>
              <a:buFont typeface="Wingdings" panose="05000000000000000000" pitchFamily="2" charset="2"/>
              <a:buChar char="Ø"/>
            </a:pPr>
            <a:r>
              <a:rPr lang="en-IN" sz="2000" b="1" dirty="0" smtClean="0">
                <a:solidFill>
                  <a:schemeClr val="tx1">
                    <a:lumMod val="90000"/>
                    <a:lumOff val="10000"/>
                  </a:schemeClr>
                </a:solidFill>
              </a:rPr>
              <a:t>Business Understanding </a:t>
            </a:r>
          </a:p>
          <a:p>
            <a:pPr lvl="1">
              <a:buFont typeface="Wingdings" panose="05000000000000000000" pitchFamily="2" charset="2"/>
              <a:buChar char="Ø"/>
            </a:pPr>
            <a:r>
              <a:rPr lang="en-IN" dirty="0"/>
              <a:t>Determine the business objective </a:t>
            </a:r>
            <a:r>
              <a:rPr lang="en-IN" dirty="0" smtClean="0"/>
              <a:t>                                </a:t>
            </a:r>
            <a:endParaRPr lang="en-IN" dirty="0"/>
          </a:p>
          <a:p>
            <a:pPr lvl="1">
              <a:buFont typeface="Wingdings" panose="05000000000000000000" pitchFamily="2" charset="2"/>
              <a:buChar char="Ø"/>
            </a:pPr>
            <a:r>
              <a:rPr lang="en-IN" dirty="0"/>
              <a:t>Assess the situation and </a:t>
            </a:r>
            <a:r>
              <a:rPr lang="en-IN" dirty="0" smtClean="0"/>
              <a:t>determine</a:t>
            </a:r>
          </a:p>
          <a:p>
            <a:pPr marL="411480" lvl="1" indent="0">
              <a:buNone/>
            </a:pPr>
            <a:r>
              <a:rPr lang="en-IN" dirty="0" smtClean="0"/>
              <a:t>    </a:t>
            </a:r>
            <a:r>
              <a:rPr lang="en-IN" dirty="0"/>
              <a:t>the data mining goals</a:t>
            </a:r>
          </a:p>
          <a:p>
            <a:pPr lvl="1">
              <a:buFont typeface="Wingdings" panose="05000000000000000000" pitchFamily="2" charset="2"/>
              <a:buChar char="Ø"/>
            </a:pPr>
            <a:r>
              <a:rPr lang="en-IN" dirty="0"/>
              <a:t>Produce a project </a:t>
            </a:r>
            <a:r>
              <a:rPr lang="en-IN" dirty="0" smtClean="0"/>
              <a:t>plan</a:t>
            </a:r>
            <a:endParaRPr lang="en-IN" sz="2000" b="1" dirty="0"/>
          </a:p>
          <a:p>
            <a:pPr>
              <a:buFont typeface="Wingdings" panose="05000000000000000000" pitchFamily="2" charset="2"/>
              <a:buChar char="Ø"/>
            </a:pPr>
            <a:r>
              <a:rPr lang="en-IN" sz="2000" b="1" dirty="0" smtClean="0">
                <a:solidFill>
                  <a:schemeClr val="tx1">
                    <a:lumMod val="90000"/>
                    <a:lumOff val="10000"/>
                  </a:schemeClr>
                </a:solidFill>
              </a:rPr>
              <a:t>Data Understanding</a:t>
            </a:r>
          </a:p>
          <a:p>
            <a:pPr lvl="1">
              <a:buFont typeface="Wingdings" panose="05000000000000000000" pitchFamily="2" charset="2"/>
              <a:buChar char="Ø"/>
            </a:pPr>
            <a:r>
              <a:rPr lang="en-IN" dirty="0" smtClean="0"/>
              <a:t>Collect data and describe it</a:t>
            </a:r>
            <a:endParaRPr lang="en-IN" dirty="0"/>
          </a:p>
          <a:p>
            <a:pPr lvl="1">
              <a:buFont typeface="Wingdings" panose="05000000000000000000" pitchFamily="2" charset="2"/>
              <a:buChar char="Ø"/>
            </a:pPr>
            <a:r>
              <a:rPr lang="en-IN" dirty="0" smtClean="0"/>
              <a:t>Explore and verify data quality</a:t>
            </a:r>
            <a:endParaRPr lang="en-IN" dirty="0"/>
          </a:p>
          <a:p>
            <a:pPr marL="114300" indent="0">
              <a:buNone/>
            </a:pPr>
            <a:endParaRPr lang="en-IN" sz="2000" b="1" dirty="0" smtClean="0"/>
          </a:p>
          <a:p>
            <a:pPr marL="114300" indent="0">
              <a:buNone/>
            </a:pPr>
            <a:endParaRPr lang="en-IN" sz="2000" b="1" dirty="0" smtClean="0"/>
          </a:p>
          <a:p>
            <a:pPr>
              <a:buFont typeface="Wingdings" panose="05000000000000000000" pitchFamily="2" charset="2"/>
              <a:buChar char="Ø"/>
            </a:pPr>
            <a:endParaRPr lang="en-IN" sz="2000" b="1" dirty="0"/>
          </a:p>
          <a:p>
            <a:pPr>
              <a:buFont typeface="Wingdings" panose="05000000000000000000" pitchFamily="2" charset="2"/>
              <a:buChar char="Ø"/>
            </a:pPr>
            <a:endParaRPr lang="en-IN" sz="2000" b="1" dirty="0" smtClean="0"/>
          </a:p>
          <a:p>
            <a:pPr marL="411480" lvl="1" indent="0">
              <a:buNone/>
            </a:pPr>
            <a:endParaRPr lang="en-IN" dirty="0"/>
          </a:p>
        </p:txBody>
      </p:sp>
      <p:pic>
        <p:nvPicPr>
          <p:cNvPr id="4" name="Picture 5" descr="CRISP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564903"/>
            <a:ext cx="349726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85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CRISP-DM(CONTD.)</a:t>
            </a:r>
            <a:endParaRPr lang="en-IN" dirty="0"/>
          </a:p>
        </p:txBody>
      </p:sp>
      <p:sp>
        <p:nvSpPr>
          <p:cNvPr id="3" name="Content Placeholder 2"/>
          <p:cNvSpPr>
            <a:spLocks noGrp="1"/>
          </p:cNvSpPr>
          <p:nvPr>
            <p:ph idx="1"/>
          </p:nvPr>
        </p:nvSpPr>
        <p:spPr>
          <a:xfrm>
            <a:off x="457200" y="1600200"/>
            <a:ext cx="7620000" cy="5141168"/>
          </a:xfrm>
        </p:spPr>
        <p:txBody>
          <a:bodyPr>
            <a:normAutofit lnSpcReduction="10000"/>
          </a:bodyPr>
          <a:lstStyle/>
          <a:p>
            <a:pPr>
              <a:buFont typeface="Wingdings" panose="05000000000000000000" pitchFamily="2" charset="2"/>
              <a:buChar char="Ø"/>
            </a:pPr>
            <a:r>
              <a:rPr lang="en-IN" sz="2000" b="1" dirty="0" smtClean="0"/>
              <a:t> </a:t>
            </a:r>
            <a:r>
              <a:rPr lang="en-IN" sz="2000" b="1" dirty="0" smtClean="0">
                <a:solidFill>
                  <a:schemeClr val="tx1">
                    <a:lumMod val="90000"/>
                    <a:lumOff val="10000"/>
                  </a:schemeClr>
                </a:solidFill>
              </a:rPr>
              <a:t>Data Preparation</a:t>
            </a:r>
          </a:p>
          <a:p>
            <a:pPr lvl="1">
              <a:buFont typeface="Wingdings" panose="05000000000000000000" pitchFamily="2" charset="2"/>
              <a:buChar char="Ø"/>
            </a:pPr>
            <a:r>
              <a:rPr lang="en-IN" dirty="0" smtClean="0"/>
              <a:t>Check for missing values and outliers</a:t>
            </a:r>
            <a:endParaRPr lang="en-IN" dirty="0"/>
          </a:p>
          <a:p>
            <a:pPr lvl="1">
              <a:buFont typeface="Wingdings" panose="05000000000000000000" pitchFamily="2" charset="2"/>
              <a:buChar char="Ø"/>
            </a:pPr>
            <a:r>
              <a:rPr lang="en-IN" dirty="0" smtClean="0"/>
              <a:t>Construct, integrate and format the data for analysis</a:t>
            </a:r>
            <a:endParaRPr lang="en-IN" dirty="0"/>
          </a:p>
          <a:p>
            <a:pPr>
              <a:buFont typeface="Wingdings" panose="05000000000000000000" pitchFamily="2" charset="2"/>
              <a:buChar char="Ø"/>
            </a:pPr>
            <a:r>
              <a:rPr lang="en-IN" sz="2000" b="1" dirty="0"/>
              <a:t> </a:t>
            </a:r>
            <a:r>
              <a:rPr lang="en-IN" sz="2000" b="1" dirty="0" smtClean="0">
                <a:solidFill>
                  <a:schemeClr val="tx1">
                    <a:lumMod val="90000"/>
                    <a:lumOff val="10000"/>
                  </a:schemeClr>
                </a:solidFill>
              </a:rPr>
              <a:t>Modeling</a:t>
            </a:r>
          </a:p>
          <a:p>
            <a:pPr lvl="1">
              <a:buFont typeface="Wingdings" panose="05000000000000000000" pitchFamily="2" charset="2"/>
              <a:buChar char="Ø"/>
            </a:pPr>
            <a:r>
              <a:rPr lang="en-IN" dirty="0" smtClean="0"/>
              <a:t>Select data modeling technique and generate test design</a:t>
            </a:r>
            <a:endParaRPr lang="en-IN" dirty="0"/>
          </a:p>
          <a:p>
            <a:pPr lvl="1">
              <a:buFont typeface="Wingdings" panose="05000000000000000000" pitchFamily="2" charset="2"/>
              <a:buChar char="Ø"/>
            </a:pPr>
            <a:r>
              <a:rPr lang="en-IN" dirty="0" smtClean="0"/>
              <a:t>Build models and assess the model</a:t>
            </a:r>
            <a:endParaRPr lang="en-IN" dirty="0"/>
          </a:p>
          <a:p>
            <a:pPr>
              <a:buFont typeface="Wingdings" panose="05000000000000000000" pitchFamily="2" charset="2"/>
              <a:buChar char="Ø"/>
            </a:pPr>
            <a:r>
              <a:rPr lang="en-IN" sz="2000" b="1" dirty="0" smtClean="0">
                <a:solidFill>
                  <a:schemeClr val="tx1">
                    <a:lumMod val="90000"/>
                    <a:lumOff val="10000"/>
                  </a:schemeClr>
                </a:solidFill>
              </a:rPr>
              <a:t>Evaluation</a:t>
            </a:r>
          </a:p>
          <a:p>
            <a:pPr lvl="1">
              <a:buFont typeface="Wingdings" panose="05000000000000000000" pitchFamily="2" charset="2"/>
              <a:buChar char="Ø"/>
            </a:pPr>
            <a:r>
              <a:rPr lang="en-IN" dirty="0" smtClean="0"/>
              <a:t>Evaluate </a:t>
            </a:r>
            <a:r>
              <a:rPr lang="en-IN" dirty="0"/>
              <a:t>the </a:t>
            </a:r>
            <a:r>
              <a:rPr lang="en-IN" dirty="0" smtClean="0"/>
              <a:t>model</a:t>
            </a:r>
          </a:p>
          <a:p>
            <a:pPr lvl="1">
              <a:buFont typeface="Wingdings" panose="05000000000000000000" pitchFamily="2" charset="2"/>
              <a:buChar char="Ø"/>
            </a:pPr>
            <a:r>
              <a:rPr lang="en-IN" dirty="0" smtClean="0"/>
              <a:t>Determine success rate of model</a:t>
            </a:r>
          </a:p>
          <a:p>
            <a:pPr lvl="1">
              <a:buFont typeface="Wingdings" panose="05000000000000000000" pitchFamily="2" charset="2"/>
              <a:buChar char="Ø"/>
            </a:pPr>
            <a:r>
              <a:rPr lang="en-IN" dirty="0" smtClean="0"/>
              <a:t>Does model meet project objectives?</a:t>
            </a:r>
            <a:endParaRPr lang="en-IN" dirty="0"/>
          </a:p>
          <a:p>
            <a:pPr>
              <a:buFont typeface="Wingdings" panose="05000000000000000000" pitchFamily="2" charset="2"/>
              <a:buChar char="Ø"/>
            </a:pPr>
            <a:r>
              <a:rPr lang="en-IN" sz="2000" b="1" dirty="0" smtClean="0">
                <a:solidFill>
                  <a:schemeClr val="tx1">
                    <a:lumMod val="90000"/>
                    <a:lumOff val="10000"/>
                  </a:schemeClr>
                </a:solidFill>
              </a:rPr>
              <a:t>Deployment</a:t>
            </a:r>
            <a:endParaRPr lang="en-IN" sz="2000" b="1" dirty="0">
              <a:solidFill>
                <a:schemeClr val="tx1">
                  <a:lumMod val="90000"/>
                  <a:lumOff val="10000"/>
                </a:schemeClr>
              </a:solidFill>
            </a:endParaRPr>
          </a:p>
          <a:p>
            <a:pPr lvl="1">
              <a:buFont typeface="Wingdings" panose="05000000000000000000" pitchFamily="2" charset="2"/>
              <a:buChar char="Ø"/>
            </a:pPr>
            <a:r>
              <a:rPr lang="en-IN" dirty="0" smtClean="0"/>
              <a:t>Plan the depolyment</a:t>
            </a:r>
            <a:endParaRPr lang="en-IN" dirty="0"/>
          </a:p>
          <a:p>
            <a:pPr lvl="1">
              <a:buFont typeface="Wingdings" panose="05000000000000000000" pitchFamily="2" charset="2"/>
              <a:buChar char="Ø"/>
            </a:pPr>
            <a:r>
              <a:rPr lang="en-IN" dirty="0" smtClean="0"/>
              <a:t>Plan monitoring and maintenance</a:t>
            </a:r>
          </a:p>
          <a:p>
            <a:pPr lvl="1">
              <a:buFont typeface="Wingdings" panose="05000000000000000000" pitchFamily="2" charset="2"/>
              <a:buChar char="Ø"/>
            </a:pPr>
            <a:r>
              <a:rPr lang="en-IN" dirty="0" smtClean="0"/>
              <a:t>Produce final report</a:t>
            </a:r>
          </a:p>
          <a:p>
            <a:pPr lvl="1">
              <a:buFont typeface="Wingdings" panose="05000000000000000000" pitchFamily="2" charset="2"/>
              <a:buChar char="Ø"/>
            </a:pPr>
            <a:endParaRPr lang="en-IN" dirty="0"/>
          </a:p>
          <a:p>
            <a:pPr>
              <a:buFont typeface="Wingdings" panose="05000000000000000000" pitchFamily="2" charset="2"/>
              <a:buChar char="Ø"/>
            </a:pPr>
            <a:endParaRPr lang="en-IN" sz="2000" b="1" dirty="0"/>
          </a:p>
          <a:p>
            <a:pPr>
              <a:buFont typeface="Wingdings" panose="05000000000000000000" pitchFamily="2" charset="2"/>
              <a:buChar char="Ø"/>
            </a:pPr>
            <a:endParaRPr lang="en-IN" sz="2000" b="1" dirty="0"/>
          </a:p>
          <a:p>
            <a:pPr marL="114300" indent="0">
              <a:buNone/>
            </a:pPr>
            <a:endParaRPr lang="en-IN" sz="2000" b="1" dirty="0" smtClean="0"/>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864693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UNDERSTANDING</a:t>
            </a:r>
            <a:endParaRPr lang="en-IN" dirty="0"/>
          </a:p>
        </p:txBody>
      </p:sp>
      <p:sp>
        <p:nvSpPr>
          <p:cNvPr id="3" name="Content Placeholder 2"/>
          <p:cNvSpPr>
            <a:spLocks noGrp="1"/>
          </p:cNvSpPr>
          <p:nvPr>
            <p:ph idx="1"/>
          </p:nvPr>
        </p:nvSpPr>
        <p:spPr/>
        <p:txBody>
          <a:bodyPr>
            <a:normAutofit/>
          </a:bodyPr>
          <a:lstStyle/>
          <a:p>
            <a:pPr marL="114300" indent="0">
              <a:buNone/>
            </a:pPr>
            <a:r>
              <a:rPr lang="en-IN" sz="2400" b="1" dirty="0" smtClean="0">
                <a:solidFill>
                  <a:schemeClr val="tx1">
                    <a:lumMod val="90000"/>
                    <a:lumOff val="10000"/>
                  </a:schemeClr>
                </a:solidFill>
              </a:rPr>
              <a:t>DATA SOURCE:</a:t>
            </a:r>
          </a:p>
          <a:p>
            <a:pPr marL="114300" indent="0">
              <a:buNone/>
            </a:pPr>
            <a:r>
              <a:rPr lang="en-IN" sz="2000" dirty="0" smtClean="0"/>
              <a:t>The data consists of real historical data collected from 2010 &amp; 2011. Employees are manually allowed or denied access to resources over time. An algorithm capable of learning from this historical data to predict approval/denial for an unseen set of employees must be created.</a:t>
            </a:r>
          </a:p>
          <a:p>
            <a:pPr marL="114300" indent="0">
              <a:buNone/>
            </a:pPr>
            <a:r>
              <a:rPr lang="en-IN" sz="2000" dirty="0" smtClean="0"/>
              <a:t>The data was obtained from </a:t>
            </a:r>
            <a:r>
              <a:rPr lang="en-IN" sz="2000" dirty="0" smtClean="0">
                <a:hlinkClick r:id="rId2"/>
              </a:rPr>
              <a:t>www.Kaggle.com</a:t>
            </a:r>
            <a:r>
              <a:rPr lang="en-IN" sz="2000" dirty="0" smtClean="0"/>
              <a:t>  </a:t>
            </a:r>
          </a:p>
          <a:p>
            <a:pPr marL="114300" indent="0">
              <a:buNone/>
            </a:pPr>
            <a:r>
              <a:rPr lang="en-IN" b="1" dirty="0">
                <a:solidFill>
                  <a:schemeClr val="tx1">
                    <a:lumMod val="90000"/>
                    <a:lumOff val="10000"/>
                  </a:schemeClr>
                </a:solidFill>
              </a:rPr>
              <a:t>DATA </a:t>
            </a:r>
            <a:r>
              <a:rPr lang="en-IN" b="1" dirty="0" smtClean="0">
                <a:solidFill>
                  <a:schemeClr val="tx1">
                    <a:lumMod val="90000"/>
                    <a:lumOff val="10000"/>
                  </a:schemeClr>
                </a:solidFill>
              </a:rPr>
              <a:t>SET DETAILS:</a:t>
            </a:r>
          </a:p>
          <a:p>
            <a:pPr marL="114300" indent="0">
              <a:buNone/>
            </a:pPr>
            <a:r>
              <a:rPr lang="en-IN" sz="2000" dirty="0" smtClean="0"/>
              <a:t>The training data set consists of 30,872 records where ACTION is 1and 1,897 records where ACTION is 0 , therefore a total of 32,769 records. In addition, the test data set has 58,922 records.</a:t>
            </a:r>
          </a:p>
          <a:p>
            <a:pPr marL="114300" indent="0">
              <a:buNone/>
            </a:pPr>
            <a:r>
              <a:rPr lang="en-IN" sz="2000" dirty="0" smtClean="0"/>
              <a:t>Furthermore, the data set has 10 attributes. Out of which 9 are Independent attributes and 1 is the Target attribute.</a:t>
            </a:r>
            <a:endParaRPr lang="en-IN" sz="2000" dirty="0"/>
          </a:p>
          <a:p>
            <a:pPr marL="114300" indent="0">
              <a:buNone/>
            </a:pPr>
            <a:endParaRPr lang="en-IN" sz="2000" dirty="0" smtClean="0"/>
          </a:p>
        </p:txBody>
      </p:sp>
    </p:spTree>
    <p:extLst>
      <p:ext uri="{BB962C8B-B14F-4D97-AF65-F5344CB8AC3E}">
        <p14:creationId xmlns:p14="http://schemas.microsoft.com/office/powerpoint/2010/main" val="1741970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 UNDERSTANDING</a:t>
            </a:r>
            <a:endParaRPr lang="en-IN" dirty="0"/>
          </a:p>
        </p:txBody>
      </p:sp>
      <p:pic>
        <p:nvPicPr>
          <p:cNvPr id="184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9085" y="2492896"/>
            <a:ext cx="5596230" cy="390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78843" y="1588150"/>
            <a:ext cx="6696744" cy="400110"/>
          </a:xfrm>
          <a:prstGeom prst="rect">
            <a:avLst/>
          </a:prstGeom>
          <a:noFill/>
        </p:spPr>
        <p:txBody>
          <a:bodyPr wrap="square" rtlCol="0">
            <a:spAutoFit/>
          </a:bodyPr>
          <a:lstStyle/>
          <a:p>
            <a:r>
              <a:rPr lang="en-IN" sz="2000" dirty="0" smtClean="0"/>
              <a:t>Distribution of Yes and No in the target variable </a:t>
            </a:r>
            <a:r>
              <a:rPr lang="en-IN" sz="2000" b="1" dirty="0" smtClean="0"/>
              <a:t>ACTION</a:t>
            </a:r>
            <a:endParaRPr lang="en-IN" sz="2000" b="1" dirty="0"/>
          </a:p>
        </p:txBody>
      </p:sp>
    </p:spTree>
    <p:extLst>
      <p:ext uri="{BB962C8B-B14F-4D97-AF65-F5344CB8AC3E}">
        <p14:creationId xmlns:p14="http://schemas.microsoft.com/office/powerpoint/2010/main" val="617644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SAMPLE DATA</a:t>
            </a:r>
            <a:endParaRPr lang="en-IN" dirty="0"/>
          </a:p>
        </p:txBody>
      </p:sp>
      <p:pic>
        <p:nvPicPr>
          <p:cNvPr id="307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268760"/>
            <a:ext cx="8136904"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4105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827</TotalTime>
  <Words>1533</Words>
  <Application>Microsoft Office PowerPoint</Application>
  <PresentationFormat>On-screen Show (4:3)</PresentationFormat>
  <Paragraphs>257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Adjacency</vt:lpstr>
      <vt:lpstr> </vt:lpstr>
      <vt:lpstr>                               OUTLINE</vt:lpstr>
      <vt:lpstr>INTRODUCTION</vt:lpstr>
      <vt:lpstr>    BUSINESS UNDERSTANDING</vt:lpstr>
      <vt:lpstr>                  CRISP-DM</vt:lpstr>
      <vt:lpstr>CRISP-DM(CONTD.)</vt:lpstr>
      <vt:lpstr>DATA UNDERSTANDING</vt:lpstr>
      <vt:lpstr>DATA UNDERSTANDING</vt:lpstr>
      <vt:lpstr>SAMPLE DATA</vt:lpstr>
      <vt:lpstr>ATTRIBUTES DESCRIPTION</vt:lpstr>
      <vt:lpstr>ATTRIBUTES DESCRIPTION</vt:lpstr>
      <vt:lpstr>DATA PREPARATION</vt:lpstr>
      <vt:lpstr>DATA PREPARATION</vt:lpstr>
      <vt:lpstr>DATA PREPARATION</vt:lpstr>
      <vt:lpstr>DATA PREPARATION</vt:lpstr>
      <vt:lpstr>DATA PREPARATION</vt:lpstr>
      <vt:lpstr>DATA PREPARATION</vt:lpstr>
      <vt:lpstr>MODELING</vt:lpstr>
      <vt:lpstr>MODELING</vt:lpstr>
      <vt:lpstr>DATA VISUALIZATION</vt:lpstr>
      <vt:lpstr>DATA VISUALIZATION</vt:lpstr>
      <vt:lpstr>DATA VISUALIZATION</vt:lpstr>
      <vt:lpstr>TRAINING</vt:lpstr>
      <vt:lpstr>DECISION TREE</vt:lpstr>
      <vt:lpstr>DECISION RULES</vt:lpstr>
      <vt:lpstr>DECISION RULES(CONTD.)</vt:lpstr>
      <vt:lpstr>TESTING SET RESULTS</vt:lpstr>
      <vt:lpstr>TESTING SET RESULTS</vt:lpstr>
      <vt:lpstr>TESTING SET RESULTS</vt:lpstr>
      <vt:lpstr>EVALUATION</vt:lpstr>
      <vt:lpstr>DEPLOYMENT</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Amazon.com - Employee Access Challenge</dc:title>
  <dc:creator>Naman</dc:creator>
  <cp:lastModifiedBy>Naman</cp:lastModifiedBy>
  <cp:revision>55</cp:revision>
  <dcterms:created xsi:type="dcterms:W3CDTF">2014-12-12T18:30:28Z</dcterms:created>
  <dcterms:modified xsi:type="dcterms:W3CDTF">2014-12-16T03:04:47Z</dcterms:modified>
</cp:coreProperties>
</file>