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58" r:id="rId8"/>
    <p:sldId id="280" r:id="rId9"/>
    <p:sldId id="268" r:id="rId10"/>
    <p:sldId id="264" r:id="rId11"/>
    <p:sldId id="265" r:id="rId12"/>
    <p:sldId id="266" r:id="rId13"/>
    <p:sldId id="267" r:id="rId14"/>
    <p:sldId id="259" r:id="rId15"/>
    <p:sldId id="269" r:id="rId16"/>
    <p:sldId id="270" r:id="rId17"/>
    <p:sldId id="271" r:id="rId18"/>
    <p:sldId id="284" r:id="rId19"/>
    <p:sldId id="273" r:id="rId20"/>
    <p:sldId id="272" r:id="rId21"/>
    <p:sldId id="277" r:id="rId22"/>
    <p:sldId id="275" r:id="rId23"/>
    <p:sldId id="276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87440-5074-4D14-8BEA-6964C9A3D135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759A8-9D9B-4B48-8A95-9D773AD87C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96845-687C-4A42-AD98-C24E3DD751A9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4AED8-106B-43AC-B2F6-1EDBEA57D1C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EAA9-4534-4E80-BD27-3EE6F1B9DBE8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B7E0D-ACF0-4853-89EE-E607B8D82E8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88A3-EA28-4566-A584-FA6EE16CAE69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6AE5D-CA30-4F83-8F47-75DF199D7CC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73430-5C5A-4913-AEDD-24F9D2DEFDC8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82FE1-8952-431E-AB67-3C11AAEB50D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2D597-FED8-4EE7-9CB4-F54606596D54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8282-3B68-4F1D-8C1C-7547F511DD8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3FEC-F7C3-4DCD-B275-5D6F41B3155D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5B4BA-B30A-4077-8A3C-5A115ED1D1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96025-3DE7-4BB1-A2F7-3B678468AE77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F652C-98DB-432F-86F6-37E7669F9EE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F823C-9F7D-4DA2-BC5A-587C38D11F9E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D827-B398-488B-B44F-1064F2929CA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44E8-B046-49DC-9A1A-6552A7F61D4B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BB12-287F-41EC-9AEE-2BC2A4A1F8B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08228-739D-46E0-A656-C06D1D0F599D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8E305-7492-436A-865B-3527F4936DE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05E807-4720-4BA3-A88B-C975C147FD63}" type="datetimeFigureOut">
              <a:rPr lang="it-IT"/>
              <a:pPr>
                <a:defRPr/>
              </a:pPr>
              <a:t>30/05/2013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5D2710-BFD6-42AC-BA0D-03756C8E05D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17194074/Optical_Flow_Horse.avi" TargetMode="External"/><Relationship Id="rId2" Type="http://schemas.openxmlformats.org/officeDocument/2006/relationships/hyperlink" Target="https://dl.dropboxusercontent.com/u/17194074/Optical_Flow_Water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>
                <a:solidFill>
                  <a:schemeClr val="tx2"/>
                </a:solidFill>
              </a:rPr>
              <a:t>OPTICAL FLOW</a:t>
            </a:r>
          </a:p>
        </p:txBody>
      </p:sp>
      <p:sp>
        <p:nvSpPr>
          <p:cNvPr id="2051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LABORATORY</a:t>
            </a:r>
            <a:endParaRPr lang="it-IT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Capturing</a:t>
            </a:r>
            <a:r>
              <a:rPr lang="it-IT" sz="2400" dirty="0" smtClean="0"/>
              <a:t> video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7544" y="227687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using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namespace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using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namespace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cv;</a:t>
            </a:r>
            <a:endParaRPr lang="it-IT" sz="1400" b="1" dirty="0" smtClean="0">
              <a:solidFill>
                <a:srgbClr val="7F0055"/>
              </a:solidFill>
              <a:latin typeface="Consolas"/>
            </a:endParaRPr>
          </a:p>
          <a:p>
            <a:endParaRPr lang="it-I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*argv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it-IT" sz="1400" dirty="0" smtClean="0">
                <a:solidFill>
                  <a:srgbClr val="005032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*imgA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*imgB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it-IT" sz="1400" dirty="0" smtClean="0">
                <a:solidFill>
                  <a:srgbClr val="005032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5032"/>
                </a:solidFill>
                <a:latin typeface="Consolas"/>
              </a:rPr>
              <a:t>CvCapture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*capture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&lt;2){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capture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cvCaptureFromCAM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( 0 );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else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it-IT" sz="1400" dirty="0">
                <a:solidFill>
                  <a:srgbClr val="3F7F5F"/>
                </a:solidFill>
                <a:latin typeface="Consolas"/>
              </a:rPr>
              <a:t>	</a:t>
            </a:r>
            <a:r>
              <a:rPr lang="it-I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capture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cvCaptureFromAVI(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argv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[1] 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it-IT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!</a:t>
            </a:r>
            <a:r>
              <a:rPr lang="it-IT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capture</a:t>
            </a:r>
            <a:r>
              <a:rPr lang="it-IT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) </a:t>
            </a:r>
            <a:r>
              <a:rPr lang="it-IT" sz="14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return</a:t>
            </a:r>
            <a:r>
              <a:rPr lang="it-IT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1; </a:t>
            </a:r>
            <a:r>
              <a:rPr lang="it-IT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 </a:t>
            </a:r>
            <a:r>
              <a:rPr lang="it-IT" sz="1400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always</a:t>
            </a:r>
            <a:r>
              <a:rPr lang="it-IT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check</a:t>
            </a:r>
            <a:r>
              <a:rPr lang="it-IT" sz="14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*/</a:t>
            </a:r>
            <a:endParaRPr lang="it-IT" sz="1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[...]</a:t>
            </a:r>
          </a:p>
          <a:p>
            <a:endParaRPr lang="it-IT" sz="1400" b="1" dirty="0" smtClean="0">
              <a:solidFill>
                <a:srgbClr val="000000"/>
              </a:solidFill>
              <a:latin typeface="Consolas"/>
            </a:endParaRPr>
          </a:p>
          <a:p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Initialize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[...]</a:t>
            </a:r>
            <a:endParaRPr lang="it-IT" sz="1400" u="sng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it-IT" sz="1400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dst1, 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dst2;</a:t>
            </a:r>
          </a:p>
          <a:p>
            <a:pPr lvl="1">
              <a:buNone/>
            </a:pPr>
            <a:r>
              <a:rPr lang="it-IT" sz="1400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 smtClean="0">
                <a:solidFill>
                  <a:srgbClr val="642880"/>
                </a:solidFill>
                <a:latin typeface="Consolas"/>
              </a:rPr>
              <a:t>cvQueryFrame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 capture ); 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Load frame */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5032"/>
                </a:solidFill>
                <a:latin typeface="Consolas"/>
              </a:rPr>
              <a:t>CvSize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 smtClean="0">
                <a:solidFill>
                  <a:srgbClr val="642880"/>
                </a:solidFill>
                <a:latin typeface="Consolas"/>
              </a:rPr>
              <a:t>cvGetSize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instantiate image size */</a:t>
            </a:r>
          </a:p>
          <a:p>
            <a:pPr lvl="1">
              <a:buNone/>
            </a:pPr>
            <a:endParaRPr lang="en-US" sz="1400" b="1" dirty="0" smtClean="0">
              <a:solidFill>
                <a:srgbClr val="3F7F5F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Initialize output images */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dst1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imgA-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it-IT" sz="1400" b="1" dirty="0" err="1" smtClean="0">
                <a:solidFill>
                  <a:srgbClr val="0000C0"/>
                </a:solidFill>
                <a:latin typeface="Consolas"/>
              </a:rPr>
              <a:t>depth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imgA-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it-IT" sz="1400" b="1" dirty="0" err="1" smtClean="0">
                <a:solidFill>
                  <a:srgbClr val="0000C0"/>
                </a:solidFill>
                <a:latin typeface="Consolas"/>
              </a:rPr>
              <a:t>nChannels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cvCopy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dst2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imgA-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it-IT" sz="1400" b="1" dirty="0" err="1" smtClean="0">
                <a:solidFill>
                  <a:srgbClr val="0000C0"/>
                </a:solidFill>
                <a:latin typeface="Consolas"/>
              </a:rPr>
              <a:t>depth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imgA-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it-IT" sz="1400" b="1" dirty="0" err="1" smtClean="0">
                <a:solidFill>
                  <a:srgbClr val="0000C0"/>
                </a:solidFill>
                <a:latin typeface="Consolas"/>
              </a:rPr>
              <a:t>nChannels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cvCopy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 </a:t>
            </a:r>
          </a:p>
          <a:p>
            <a:pPr lvl="1">
              <a:buNone/>
            </a:pPr>
            <a:endParaRPr lang="it-IT" sz="1400" b="1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instantiate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windows */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cvNamedWindow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i="1" dirty="0" smtClean="0">
                <a:solidFill>
                  <a:srgbClr val="0000C0"/>
                </a:solidFill>
                <a:latin typeface="Consolas"/>
              </a:rPr>
              <a:t>CV_WINDOW_NORMAL</a:t>
            </a:r>
            <a:r>
              <a:rPr lang="it-IT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cvMoveWindow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,0,0);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cvResizeWindow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,640,480);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cvNamedWindow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"OpticalFlow2"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i="1" dirty="0" smtClean="0">
                <a:solidFill>
                  <a:srgbClr val="0000C0"/>
                </a:solidFill>
                <a:latin typeface="Consolas"/>
              </a:rPr>
              <a:t>CV_WINDOW_NORMAL</a:t>
            </a:r>
            <a:r>
              <a:rPr lang="it-IT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cvMoveWindow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"OpticalFlow2"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,660,0);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cvResizeWindow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"OpticalFlow2"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,640,480);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[...]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Iteration</a:t>
            </a:r>
            <a:r>
              <a:rPr lang="it-IT" sz="2400" dirty="0" smtClean="0"/>
              <a:t> +  </a:t>
            </a:r>
            <a:r>
              <a:rPr lang="it-IT" sz="2400" dirty="0" err="1" smtClean="0"/>
              <a:t>Horn-Schunck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[...]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(5)!=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'q'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cvQueryFrame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capture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||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exit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Change your code here */</a:t>
            </a:r>
          </a:p>
          <a:p>
            <a:pPr lvl="1">
              <a:buNone/>
            </a:pPr>
            <a:r>
              <a:rPr lang="it-IT" sz="1400" dirty="0" smtClean="0"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dst2);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latin typeface="Consolas"/>
              </a:rPr>
              <a:t>	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********************* */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[...]</a:t>
            </a:r>
          </a:p>
          <a:p>
            <a:pPr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Release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[...]</a:t>
            </a:r>
          </a:p>
          <a:p>
            <a:pPr>
              <a:buNone/>
            </a:pPr>
            <a:endParaRPr lang="it-IT" sz="1400" b="1" dirty="0" smtClean="0">
              <a:solidFill>
                <a:srgbClr val="642880"/>
              </a:solidFill>
              <a:latin typeface="Consolas"/>
            </a:endParaRP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(&amp;dst1);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(&amp;dst2);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(&amp;imgA_grey);</a:t>
            </a:r>
            <a:endParaRPr lang="it-IT" sz="1400" b="1" dirty="0" smtClean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(&amp;imgB_grey);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&amp;imgA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&amp;imgB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cvDestroyAllWindows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>
              <a:buNone/>
            </a:pP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/* free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memory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*/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cvReleaseCapture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&amp;capture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1"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endParaRPr lang="it-IT" sz="1400" b="1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} 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/* end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main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*/</a:t>
            </a:r>
          </a:p>
          <a:p>
            <a:pPr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800" dirty="0" smtClean="0"/>
              <a:t>In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method</a:t>
            </a:r>
            <a:r>
              <a:rPr lang="it-IT" sz="2800" dirty="0" smtClean="0"/>
              <a:t>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parameters</a:t>
            </a:r>
            <a:r>
              <a:rPr lang="it-IT" sz="2800" dirty="0" smtClean="0"/>
              <a:t>:</a:t>
            </a:r>
          </a:p>
          <a:p>
            <a:r>
              <a:rPr lang="it-IT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2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it-IT" sz="2400" b="1" dirty="0" err="1" smtClean="0">
                <a:solidFill>
                  <a:srgbClr val="000000"/>
                </a:solidFill>
                <a:latin typeface="Consolas"/>
              </a:rPr>
              <a:t>type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reprentation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of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optical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flow</a:t>
            </a:r>
          </a:p>
          <a:p>
            <a:pPr lvl="1"/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1 (default): </a:t>
            </a:r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arrows</a:t>
            </a:r>
            <a:endParaRPr lang="it-IT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0: color </a:t>
            </a:r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by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 direction and </a:t>
            </a:r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intensity</a:t>
            </a:r>
            <a:endParaRPr lang="it-IT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sz="2400" b="1" dirty="0" err="1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it-IT" sz="2400" b="1" dirty="0" smtClean="0">
                <a:solidFill>
                  <a:srgbClr val="000000"/>
                </a:solidFill>
                <a:latin typeface="Consolas"/>
              </a:rPr>
              <a:t> lambda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smoothness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in </a:t>
            </a:r>
          </a:p>
          <a:p>
            <a:endParaRPr lang="it-IT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Values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from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it-IT" sz="2000" dirty="0" err="1" smtClean="0">
                <a:solidFill>
                  <a:srgbClr val="000000"/>
                </a:solidFill>
                <a:latin typeface="Consolas"/>
              </a:rPr>
              <a:t>to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 1 (0.01 default)</a:t>
            </a:r>
          </a:p>
          <a:p>
            <a:r>
              <a:rPr lang="it-IT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b="1" dirty="0" err="1" smtClean="0">
                <a:solidFill>
                  <a:srgbClr val="000000"/>
                </a:solidFill>
                <a:latin typeface="Consolas"/>
              </a:rPr>
              <a:t>max_iter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iteration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for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termination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				</a:t>
            </a:r>
            <a:r>
              <a:rPr lang="it-IT" sz="2400" dirty="0" err="1" smtClean="0">
                <a:solidFill>
                  <a:srgbClr val="000000"/>
                </a:solidFill>
                <a:latin typeface="Consolas"/>
              </a:rPr>
              <a:t>criteria</a:t>
            </a:r>
            <a:endParaRPr lang="it-IT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Default 100</a:t>
            </a:r>
          </a:p>
        </p:txBody>
      </p:sp>
      <p:pic>
        <p:nvPicPr>
          <p:cNvPr id="5" name="Immagine 4" descr="funzionale_cost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3789040"/>
            <a:ext cx="2088232" cy="29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type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  <a:endParaRPr lang="it-IT" sz="14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dst1,1);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dst2,0);</a:t>
            </a:r>
            <a:endParaRPr lang="it-IT" sz="1400" dirty="0" smtClean="0"/>
          </a:p>
          <a:p>
            <a:pPr>
              <a:buNone/>
            </a:pPr>
            <a:r>
              <a:rPr lang="it-IT" sz="2400" dirty="0" err="1" smtClean="0"/>
              <a:t>using</a:t>
            </a:r>
            <a:r>
              <a:rPr lang="it-IT" sz="2400" dirty="0" smtClean="0"/>
              <a:t> (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) video: “Optical_Flow_Bowling.avi”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Color </a:t>
            </a:r>
            <a:r>
              <a:rPr lang="it-IT" sz="2400" dirty="0" err="1" smtClean="0"/>
              <a:t>meanings</a:t>
            </a:r>
            <a:r>
              <a:rPr lang="it-IT" sz="2400" dirty="0" smtClean="0"/>
              <a:t>:</a:t>
            </a:r>
          </a:p>
          <a:p>
            <a:pPr>
              <a:buNone/>
            </a:pPr>
            <a:r>
              <a:rPr lang="it-IT" sz="2400" dirty="0" err="1" smtClean="0"/>
              <a:t>GREEN=arrows</a:t>
            </a:r>
            <a:r>
              <a:rPr lang="it-IT" sz="2400" dirty="0" smtClean="0"/>
              <a:t> </a:t>
            </a:r>
            <a:r>
              <a:rPr lang="it-IT" sz="2400" dirty="0" err="1" smtClean="0"/>
              <a:t>directions</a:t>
            </a:r>
            <a:r>
              <a:rPr lang="it-IT" sz="2400" dirty="0" smtClean="0"/>
              <a:t> are in first </a:t>
            </a:r>
            <a:r>
              <a:rPr lang="it-IT" sz="2400" dirty="0" err="1" smtClean="0"/>
              <a:t>quadrant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YELLOW=second</a:t>
            </a:r>
            <a:r>
              <a:rPr lang="it-IT" sz="2400" dirty="0" smtClean="0"/>
              <a:t> </a:t>
            </a:r>
            <a:r>
              <a:rPr lang="it-IT" sz="2400" dirty="0" err="1" smtClean="0"/>
              <a:t>quadrant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RED=third</a:t>
            </a:r>
            <a:r>
              <a:rPr lang="it-IT" sz="2400" dirty="0" smtClean="0"/>
              <a:t> </a:t>
            </a:r>
            <a:r>
              <a:rPr lang="it-IT" sz="2400" dirty="0" err="1" smtClean="0"/>
              <a:t>quadrant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BLUE=fourth</a:t>
            </a:r>
            <a:r>
              <a:rPr lang="it-IT" sz="2400" dirty="0" smtClean="0"/>
              <a:t> </a:t>
            </a:r>
            <a:r>
              <a:rPr lang="it-IT" sz="2400" dirty="0" err="1" smtClean="0"/>
              <a:t>quadrant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WHITE=magnitude</a:t>
            </a:r>
            <a:r>
              <a:rPr lang="it-IT" sz="2400" dirty="0" smtClean="0"/>
              <a:t> </a:t>
            </a:r>
            <a:r>
              <a:rPr lang="it-IT" sz="2400" dirty="0" err="1" smtClean="0"/>
              <a:t>too</a:t>
            </a:r>
            <a:r>
              <a:rPr lang="it-IT" sz="2400" dirty="0" smtClean="0"/>
              <a:t> low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lambda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dst1, 1, 0.01);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dst2, 1, 0.2);</a:t>
            </a:r>
            <a:endParaRPr lang="it-IT" sz="14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>
              <a:buNone/>
            </a:pPr>
            <a:r>
              <a:rPr lang="it-IT" sz="2400" dirty="0" err="1" smtClean="0"/>
              <a:t>using</a:t>
            </a:r>
            <a:r>
              <a:rPr lang="it-IT" sz="2400" dirty="0" smtClean="0"/>
              <a:t> (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) video: “Optical_Flow_Water_2.avi”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noise</a:t>
            </a:r>
            <a:r>
              <a:rPr lang="it-IT" sz="2400" dirty="0" smtClean="0"/>
              <a:t> (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,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scenes</a:t>
            </a:r>
            <a:r>
              <a:rPr lang="it-IT" sz="2400" dirty="0" smtClean="0"/>
              <a:t>),</a:t>
            </a:r>
          </a:p>
          <a:p>
            <a:pPr>
              <a:buNone/>
            </a:pPr>
            <a:r>
              <a:rPr lang="it-IT" sz="2400" dirty="0" err="1" smtClean="0"/>
              <a:t>higher</a:t>
            </a:r>
            <a:r>
              <a:rPr lang="it-IT" sz="2400" dirty="0" smtClean="0"/>
              <a:t> lambda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better</a:t>
            </a:r>
            <a:r>
              <a:rPr lang="it-IT" sz="2400" dirty="0" smtClean="0"/>
              <a:t> </a:t>
            </a:r>
            <a:r>
              <a:rPr lang="it-IT" sz="2400" dirty="0" err="1" smtClean="0"/>
              <a:t>approximation</a:t>
            </a:r>
            <a:r>
              <a:rPr lang="it-IT" sz="2400" dirty="0" smtClean="0"/>
              <a:t>,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worse</a:t>
            </a:r>
            <a:r>
              <a:rPr lang="it-IT" sz="2400" dirty="0" smtClean="0"/>
              <a:t> </a:t>
            </a:r>
            <a:r>
              <a:rPr lang="it-IT" sz="2400" dirty="0" err="1" smtClean="0"/>
              <a:t>precision</a:t>
            </a: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in </a:t>
            </a:r>
            <a:r>
              <a:rPr lang="it-IT" sz="2400" dirty="0" err="1" smtClean="0"/>
              <a:t>calculating</a:t>
            </a:r>
            <a:r>
              <a:rPr lang="it-IT" sz="2400" dirty="0" smtClean="0"/>
              <a:t>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flow</a:t>
            </a:r>
          </a:p>
          <a:p>
            <a:pPr>
              <a:buNone/>
            </a:pPr>
            <a:endParaRPr lang="it-IT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max_iter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400" dirty="0" err="1" smtClean="0"/>
              <a:t>See</a:t>
            </a:r>
            <a:r>
              <a:rPr lang="it-IT" sz="2400" dirty="0" smtClean="0"/>
              <a:t> differences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two </a:t>
            </a:r>
            <a:r>
              <a:rPr lang="it-IT" sz="2400" dirty="0" err="1" smtClean="0"/>
              <a:t>representations</a:t>
            </a:r>
            <a:r>
              <a:rPr lang="it-IT" sz="2400" dirty="0" smtClean="0"/>
              <a:t>: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dst1, 1, 0.01, 100);</a:t>
            </a:r>
          </a:p>
          <a:p>
            <a:pPr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dst2, 1, 0.01, 10);</a:t>
            </a:r>
            <a:endParaRPr lang="it-IT" sz="14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>
              <a:buNone/>
            </a:pPr>
            <a:r>
              <a:rPr lang="it-IT" sz="2400" dirty="0" err="1" smtClean="0"/>
              <a:t>using</a:t>
            </a:r>
            <a:r>
              <a:rPr lang="it-IT" sz="2400" dirty="0" smtClean="0"/>
              <a:t> (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) video: “Optical_Flow_People.avi”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iterations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</a:t>
            </a:r>
            <a:r>
              <a:rPr lang="it-IT" sz="2400" dirty="0" smtClean="0"/>
              <a:t> and </a:t>
            </a:r>
            <a:r>
              <a:rPr lang="it-IT" sz="2400" dirty="0" err="1" smtClean="0"/>
              <a:t>higher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velocity</a:t>
            </a:r>
            <a:r>
              <a:rPr lang="it-IT" sz="2400" dirty="0" smtClean="0"/>
              <a:t>,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precision</a:t>
            </a:r>
            <a:r>
              <a:rPr lang="it-IT" sz="2400" dirty="0" smtClean="0"/>
              <a:t> </a:t>
            </a:r>
            <a:r>
              <a:rPr lang="it-IT" sz="2400" dirty="0" err="1" smtClean="0"/>
              <a:t>with</a:t>
            </a:r>
            <a:r>
              <a:rPr lang="it-IT" sz="2400" dirty="0" smtClean="0"/>
              <a:t> </a:t>
            </a:r>
            <a:r>
              <a:rPr lang="it-IT" sz="2400" dirty="0" err="1" smtClean="0"/>
              <a:t>reliable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endParaRPr lang="it-IT" sz="24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400" dirty="0" err="1" smtClean="0"/>
              <a:t>Horn-Schunck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very</a:t>
            </a:r>
            <a:r>
              <a:rPr lang="it-IT" sz="2400" dirty="0" smtClean="0"/>
              <a:t> </a:t>
            </a:r>
            <a:r>
              <a:rPr lang="it-IT" sz="2400" dirty="0" err="1" smtClean="0"/>
              <a:t>heavy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compute</a:t>
            </a:r>
            <a:r>
              <a:rPr lang="it-IT" sz="2400" dirty="0" smtClean="0"/>
              <a:t> a </a:t>
            </a:r>
            <a:r>
              <a:rPr lang="it-IT" sz="2400" dirty="0" err="1" smtClean="0"/>
              <a:t>reliable</a:t>
            </a:r>
            <a:r>
              <a:rPr lang="it-IT" sz="2400" dirty="0" smtClean="0"/>
              <a:t>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smtClean="0"/>
              <a:t>flow</a:t>
            </a:r>
          </a:p>
          <a:p>
            <a:pPr>
              <a:buNone/>
            </a:pPr>
            <a:endParaRPr lang="it-IT" sz="2800" dirty="0" smtClean="0"/>
          </a:p>
          <a:p>
            <a:pPr>
              <a:spcBef>
                <a:spcPts val="0"/>
              </a:spcBef>
              <a:buNone/>
            </a:pPr>
            <a:r>
              <a:rPr lang="it-IT" sz="2400" dirty="0" smtClean="0"/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Capturing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</a:t>
            </a:r>
            <a:r>
              <a:rPr lang="it-IT" sz="2400" dirty="0" err="1" smtClean="0"/>
              <a:t>WebCam</a:t>
            </a:r>
            <a:r>
              <a:rPr lang="it-IT" sz="2400" dirty="0" smtClean="0"/>
              <a:t> </a:t>
            </a:r>
            <a:r>
              <a:rPr lang="it-IT" sz="2400" dirty="0" err="1" smtClean="0"/>
              <a:t>with</a:t>
            </a:r>
            <a:r>
              <a:rPr lang="it-IT" sz="2400" dirty="0" smtClean="0"/>
              <a:t> default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HS</a:t>
            </a:r>
            <a:endParaRPr lang="it-IT" sz="1600" dirty="0" smtClean="0"/>
          </a:p>
          <a:p>
            <a:pPr>
              <a:spcBef>
                <a:spcPts val="0"/>
              </a:spcBef>
              <a:buNone/>
            </a:pPr>
            <a:r>
              <a:rPr lang="it-IT" sz="1600" dirty="0" smtClean="0"/>
              <a:t>	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calcOpticalFlowHS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it-IT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imgA_grey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imgB_grey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dst2);</a:t>
            </a:r>
            <a:endParaRPr lang="it-IT" sz="1600" dirty="0" smtClean="0"/>
          </a:p>
          <a:p>
            <a:pPr>
              <a:spcBef>
                <a:spcPts val="0"/>
              </a:spcBef>
              <a:buNone/>
            </a:pPr>
            <a:r>
              <a:rPr lang="it-IT" sz="2400" dirty="0" smtClean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it-IT" sz="2400" dirty="0" smtClean="0"/>
              <a:t>Due </a:t>
            </a:r>
            <a:r>
              <a:rPr lang="it-IT" sz="2400" dirty="0" err="1" smtClean="0"/>
              <a:t>to</a:t>
            </a:r>
            <a:r>
              <a:rPr lang="it-IT" sz="2400" dirty="0" smtClean="0"/>
              <a:t> high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r>
              <a:rPr lang="it-IT" sz="2400" dirty="0" smtClean="0"/>
              <a:t>, </a:t>
            </a:r>
            <a:r>
              <a:rPr lang="it-IT" sz="2400" dirty="0" err="1" smtClean="0"/>
              <a:t>we</a:t>
            </a:r>
            <a:r>
              <a:rPr lang="it-IT" sz="2400" dirty="0" smtClean="0"/>
              <a:t> are </a:t>
            </a:r>
          </a:p>
          <a:p>
            <a:pPr>
              <a:spcBef>
                <a:spcPts val="0"/>
              </a:spcBef>
              <a:buNone/>
            </a:pPr>
            <a:r>
              <a:rPr lang="it-IT" sz="2400" dirty="0" err="1" smtClean="0"/>
              <a:t>interested</a:t>
            </a:r>
            <a:r>
              <a:rPr lang="it-IT" sz="2400" dirty="0" smtClean="0"/>
              <a:t> in </a:t>
            </a:r>
            <a:r>
              <a:rPr lang="it-IT" sz="2400" dirty="0" err="1" smtClean="0"/>
              <a:t>balancing</a:t>
            </a:r>
            <a:r>
              <a:rPr lang="it-IT" sz="2400" dirty="0" smtClean="0"/>
              <a:t> </a:t>
            </a:r>
            <a:r>
              <a:rPr lang="it-IT" sz="2400" dirty="0" err="1" smtClean="0"/>
              <a:t>realtime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versus </a:t>
            </a:r>
          </a:p>
          <a:p>
            <a:pPr>
              <a:spcBef>
                <a:spcPts val="0"/>
              </a:spcBef>
              <a:buNone/>
            </a:pPr>
            <a:r>
              <a:rPr lang="it-IT" sz="2400" dirty="0" err="1" smtClean="0"/>
              <a:t>optical</a:t>
            </a:r>
            <a:r>
              <a:rPr lang="it-IT" sz="2400" dirty="0" smtClean="0"/>
              <a:t> flow </a:t>
            </a:r>
            <a:r>
              <a:rPr lang="it-IT" sz="2400" dirty="0" err="1" smtClean="0"/>
              <a:t>reliability</a:t>
            </a:r>
            <a:r>
              <a:rPr lang="it-IT" sz="2400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WebCam</a:t>
            </a:r>
            <a:r>
              <a:rPr lang="it-IT" sz="2400" dirty="0" smtClean="0"/>
              <a:t> </a:t>
            </a:r>
            <a:r>
              <a:rPr lang="it-IT" sz="2400" dirty="0" err="1" smtClean="0"/>
              <a:t>realtime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2200" dirty="0" err="1" smtClean="0"/>
              <a:t>Introducing</a:t>
            </a:r>
            <a:r>
              <a:rPr lang="it-IT" sz="2200" dirty="0" smtClean="0"/>
              <a:t> a </a:t>
            </a:r>
            <a:r>
              <a:rPr lang="it-IT" sz="2200" dirty="0" err="1" smtClean="0"/>
              <a:t>delay</a:t>
            </a:r>
            <a:r>
              <a:rPr lang="it-IT" sz="2200" dirty="0" smtClean="0"/>
              <a:t> in </a:t>
            </a:r>
            <a:r>
              <a:rPr lang="it-IT" sz="2200" dirty="0" err="1" smtClean="0"/>
              <a:t>computation</a:t>
            </a:r>
            <a:r>
              <a:rPr lang="it-IT" sz="2200" dirty="0" smtClean="0"/>
              <a:t> </a:t>
            </a:r>
            <a:r>
              <a:rPr lang="it-IT" sz="2200" dirty="0" err="1" smtClean="0"/>
              <a:t>may</a:t>
            </a:r>
            <a:r>
              <a:rPr lang="it-IT" sz="2200" dirty="0" smtClean="0"/>
              <a:t> </a:t>
            </a:r>
            <a:r>
              <a:rPr lang="it-IT" sz="2200" dirty="0" err="1" smtClean="0"/>
              <a:t>be</a:t>
            </a:r>
            <a:r>
              <a:rPr lang="it-IT" sz="2200" dirty="0" smtClean="0"/>
              <a:t> </a:t>
            </a:r>
            <a:r>
              <a:rPr lang="it-IT" sz="2200" dirty="0" err="1" smtClean="0"/>
              <a:t>interesting</a:t>
            </a:r>
            <a:r>
              <a:rPr lang="it-IT" sz="2200" dirty="0" smtClean="0"/>
              <a:t> in case </a:t>
            </a:r>
            <a:r>
              <a:rPr lang="it-IT" sz="2200" dirty="0" err="1" smtClean="0"/>
              <a:t>of</a:t>
            </a:r>
            <a:r>
              <a:rPr lang="it-IT" sz="2200" dirty="0" smtClean="0"/>
              <a:t> low </a:t>
            </a:r>
          </a:p>
          <a:p>
            <a:pPr>
              <a:spcBef>
                <a:spcPts val="0"/>
              </a:spcBef>
              <a:buNone/>
            </a:pPr>
            <a:r>
              <a:rPr lang="it-IT" sz="2200" dirty="0" smtClean="0"/>
              <a:t>performance hardware; in </a:t>
            </a:r>
            <a:r>
              <a:rPr lang="it-IT" sz="2200" dirty="0" err="1" smtClean="0"/>
              <a:t>that</a:t>
            </a:r>
            <a:r>
              <a:rPr lang="it-IT" sz="2200" dirty="0" smtClean="0"/>
              <a:t> case, </a:t>
            </a:r>
            <a:r>
              <a:rPr lang="it-IT" sz="2200" dirty="0" err="1" smtClean="0"/>
              <a:t>we</a:t>
            </a:r>
            <a:r>
              <a:rPr lang="it-IT" sz="2200" dirty="0" smtClean="0"/>
              <a:t> </a:t>
            </a:r>
            <a:r>
              <a:rPr lang="it-IT" sz="2200" dirty="0" err="1" smtClean="0"/>
              <a:t>need</a:t>
            </a:r>
            <a:r>
              <a:rPr lang="it-IT" sz="2200" dirty="0" smtClean="0"/>
              <a:t> </a:t>
            </a:r>
            <a:r>
              <a:rPr lang="it-IT" sz="2200" dirty="0" err="1" smtClean="0"/>
              <a:t>to</a:t>
            </a:r>
            <a:r>
              <a:rPr lang="it-IT" sz="2200" dirty="0" smtClean="0"/>
              <a:t> create a </a:t>
            </a:r>
            <a:r>
              <a:rPr lang="it-IT" sz="2200" dirty="0" err="1" smtClean="0"/>
              <a:t>delay</a:t>
            </a:r>
            <a:r>
              <a:rPr lang="it-IT" sz="2200" dirty="0" smtClean="0"/>
              <a:t> </a:t>
            </a:r>
            <a:r>
              <a:rPr lang="it-IT" sz="2200" dirty="0" err="1" smtClean="0"/>
              <a:t>setting</a:t>
            </a:r>
            <a:endParaRPr lang="it-IT" sz="2200" dirty="0" smtClean="0"/>
          </a:p>
          <a:p>
            <a:pPr>
              <a:spcBef>
                <a:spcPts val="0"/>
              </a:spcBef>
              <a:buNone/>
            </a:pPr>
            <a:r>
              <a:rPr lang="it-IT" sz="2200" dirty="0" smtClean="0"/>
              <a:t>a </a:t>
            </a:r>
            <a:r>
              <a:rPr lang="it-IT" sz="2200" dirty="0" err="1" smtClean="0"/>
              <a:t>frequency</a:t>
            </a:r>
            <a:r>
              <a:rPr lang="it-IT" sz="2200" dirty="0" smtClean="0"/>
              <a:t> </a:t>
            </a:r>
            <a:r>
              <a:rPr lang="it-IT" sz="2200" dirty="0" err="1" smtClean="0"/>
              <a:t>variable</a:t>
            </a:r>
            <a:r>
              <a:rPr lang="it-IT" sz="2200" dirty="0" smtClean="0"/>
              <a:t> </a:t>
            </a:r>
            <a:r>
              <a:rPr lang="it-IT" sz="2200" dirty="0" err="1" smtClean="0"/>
              <a:t>to</a:t>
            </a:r>
            <a:r>
              <a:rPr lang="it-IT" sz="2200" dirty="0" smtClean="0"/>
              <a:t> enumerate </a:t>
            </a:r>
            <a:r>
              <a:rPr lang="it-IT" sz="2200" dirty="0" err="1" smtClean="0"/>
              <a:t>how</a:t>
            </a:r>
            <a:r>
              <a:rPr lang="it-IT" sz="2200" dirty="0" smtClean="0"/>
              <a:t> </a:t>
            </a:r>
            <a:r>
              <a:rPr lang="it-IT" sz="2200" dirty="0" err="1" smtClean="0"/>
              <a:t>many</a:t>
            </a:r>
            <a:r>
              <a:rPr lang="it-IT" sz="2200" dirty="0" smtClean="0"/>
              <a:t> </a:t>
            </a:r>
            <a:r>
              <a:rPr lang="it-IT" sz="2200" dirty="0" err="1" smtClean="0"/>
              <a:t>frames</a:t>
            </a:r>
            <a:r>
              <a:rPr lang="it-IT" sz="2200" dirty="0" smtClean="0"/>
              <a:t> </a:t>
            </a:r>
            <a:r>
              <a:rPr lang="it-IT" sz="2200" dirty="0" err="1" smtClean="0"/>
              <a:t>we</a:t>
            </a:r>
            <a:r>
              <a:rPr lang="it-IT" sz="2200" dirty="0" smtClean="0"/>
              <a:t> </a:t>
            </a:r>
            <a:r>
              <a:rPr lang="it-IT" sz="2200" dirty="0" err="1" smtClean="0"/>
              <a:t>have</a:t>
            </a:r>
            <a:r>
              <a:rPr lang="it-IT" sz="2200" dirty="0" smtClean="0"/>
              <a:t>  </a:t>
            </a:r>
            <a:r>
              <a:rPr lang="it-IT" sz="2200" dirty="0" err="1" smtClean="0"/>
              <a:t>to</a:t>
            </a:r>
            <a:r>
              <a:rPr lang="it-IT" sz="2200" dirty="0" smtClean="0"/>
              <a:t> </a:t>
            </a:r>
            <a:r>
              <a:rPr lang="it-IT" sz="2200" dirty="0" err="1" smtClean="0"/>
              <a:t>wait</a:t>
            </a:r>
            <a:r>
              <a:rPr lang="it-IT" sz="22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it-IT" sz="2200" dirty="0" err="1" smtClean="0"/>
              <a:t>before</a:t>
            </a:r>
            <a:r>
              <a:rPr lang="it-IT" sz="2200" dirty="0" smtClean="0"/>
              <a:t> </a:t>
            </a:r>
            <a:r>
              <a:rPr lang="it-IT" sz="2200" dirty="0" err="1" smtClean="0"/>
              <a:t>calculating</a:t>
            </a:r>
            <a:r>
              <a:rPr lang="it-IT" sz="2200" dirty="0" smtClean="0"/>
              <a:t> HS. </a:t>
            </a:r>
          </a:p>
          <a:p>
            <a:pPr>
              <a:spcBef>
                <a:spcPts val="0"/>
              </a:spcBef>
              <a:buNone/>
            </a:pPr>
            <a:endParaRPr lang="it-IT" sz="2200" dirty="0" smtClean="0"/>
          </a:p>
          <a:p>
            <a:pPr>
              <a:spcBef>
                <a:spcPts val="0"/>
              </a:spcBef>
              <a:buNone/>
            </a:pPr>
            <a:r>
              <a:rPr lang="it-IT" sz="2200" dirty="0" err="1" smtClean="0"/>
              <a:t>We</a:t>
            </a:r>
            <a:r>
              <a:rPr lang="it-IT" sz="2200" dirty="0" smtClean="0"/>
              <a:t> can set </a:t>
            </a:r>
            <a:r>
              <a:rPr lang="it-IT" sz="2200" dirty="0" err="1" smtClean="0"/>
              <a:t>also</a:t>
            </a:r>
            <a:r>
              <a:rPr lang="it-IT" sz="2200" dirty="0" smtClean="0"/>
              <a:t> the </a:t>
            </a:r>
            <a:r>
              <a:rPr lang="it-IT" sz="2200" dirty="0" err="1" smtClean="0"/>
              <a:t>number</a:t>
            </a:r>
            <a:r>
              <a:rPr lang="it-IT" sz="2200" dirty="0" smtClean="0"/>
              <a:t> </a:t>
            </a:r>
            <a:r>
              <a:rPr lang="it-IT" sz="2200" dirty="0" err="1" smtClean="0"/>
              <a:t>of</a:t>
            </a:r>
            <a:r>
              <a:rPr lang="it-IT" sz="2200" dirty="0" smtClean="0"/>
              <a:t> </a:t>
            </a:r>
            <a:r>
              <a:rPr lang="it-IT" sz="2200" dirty="0" err="1" smtClean="0"/>
              <a:t>iterations</a:t>
            </a:r>
            <a:r>
              <a:rPr lang="it-IT" sz="2200" dirty="0" smtClean="0"/>
              <a:t> </a:t>
            </a:r>
            <a:r>
              <a:rPr lang="it-IT" sz="2200" dirty="0" err="1" smtClean="0"/>
              <a:t>max_iter</a:t>
            </a:r>
            <a:r>
              <a:rPr lang="it-IT" sz="2200" dirty="0" smtClean="0"/>
              <a:t> </a:t>
            </a:r>
            <a:r>
              <a:rPr lang="it-IT" sz="2200" dirty="0" err="1" smtClean="0"/>
              <a:t>to</a:t>
            </a:r>
            <a:r>
              <a:rPr lang="it-IT" sz="2200" dirty="0" smtClean="0"/>
              <a:t> </a:t>
            </a:r>
            <a:r>
              <a:rPr lang="it-IT" sz="2200" dirty="0" err="1" smtClean="0"/>
              <a:t>obtain</a:t>
            </a:r>
            <a:r>
              <a:rPr lang="it-IT" sz="2200" dirty="0" smtClean="0"/>
              <a:t> </a:t>
            </a:r>
            <a:r>
              <a:rPr lang="it-IT" sz="2200" dirty="0" err="1" smtClean="0"/>
              <a:t>an</a:t>
            </a:r>
            <a:r>
              <a:rPr lang="it-IT" sz="22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it-IT" sz="2200" dirty="0" err="1" smtClean="0"/>
              <a:t>acceptable</a:t>
            </a:r>
            <a:r>
              <a:rPr lang="it-IT" sz="2200" dirty="0" smtClean="0"/>
              <a:t> </a:t>
            </a:r>
            <a:r>
              <a:rPr lang="it-IT" sz="2200" dirty="0" err="1" smtClean="0"/>
              <a:t>realtime</a:t>
            </a:r>
            <a:r>
              <a:rPr lang="it-IT" sz="2200" dirty="0" smtClean="0"/>
              <a:t> </a:t>
            </a:r>
            <a:r>
              <a:rPr lang="it-IT" sz="2200" dirty="0" err="1" smtClean="0"/>
              <a:t>execution</a:t>
            </a:r>
            <a:endParaRPr lang="it-IT" sz="22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Example 1: (</a:t>
            </a:r>
            <a:r>
              <a:rPr lang="it-IT" sz="2400" dirty="0" err="1" smtClean="0"/>
              <a:t>very</a:t>
            </a:r>
            <a:r>
              <a:rPr lang="it-IT" sz="2400" dirty="0" smtClean="0"/>
              <a:t> slow and </a:t>
            </a:r>
            <a:r>
              <a:rPr lang="it-IT" sz="2400" dirty="0" err="1" smtClean="0"/>
              <a:t>heavy</a:t>
            </a:r>
            <a:r>
              <a:rPr lang="it-IT" sz="2400" dirty="0" smtClean="0"/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frequency = 50,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max_iter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100;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>
              <a:buNone/>
            </a:pPr>
            <a:r>
              <a:rPr lang="it-IT" sz="2400" dirty="0" smtClean="0"/>
              <a:t>Example 2: (</a:t>
            </a:r>
            <a:r>
              <a:rPr lang="it-IT" sz="2400" dirty="0" err="1" smtClean="0"/>
              <a:t>faster</a:t>
            </a:r>
            <a:r>
              <a:rPr lang="it-IT" sz="2400" dirty="0" smtClean="0"/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frequency = 20,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max_iter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40;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INCLUDING LIBRARIES</a:t>
            </a:r>
          </a:p>
        </p:txBody>
      </p:sp>
      <p:sp>
        <p:nvSpPr>
          <p:cNvPr id="4099" name="Segnaposto contenut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run</a:t>
            </a:r>
            <a:r>
              <a:rPr lang="it-IT" sz="2400" dirty="0" smtClean="0"/>
              <a:t> </a:t>
            </a:r>
            <a:r>
              <a:rPr lang="it-IT" sz="2400" dirty="0" err="1" smtClean="0"/>
              <a:t>every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, </a:t>
            </a:r>
            <a:r>
              <a:rPr lang="it-IT" sz="2400" dirty="0" err="1" smtClean="0"/>
              <a:t>we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insert</a:t>
            </a:r>
            <a:r>
              <a:rPr lang="it-IT" sz="2400" dirty="0" smtClean="0"/>
              <a:t> </a:t>
            </a:r>
            <a:r>
              <a:rPr lang="it-IT" sz="2400" dirty="0" err="1" smtClean="0"/>
              <a:t>library</a:t>
            </a:r>
            <a:r>
              <a:rPr lang="it-IT" sz="2400" dirty="0" smtClean="0"/>
              <a:t> </a:t>
            </a:r>
            <a:r>
              <a:rPr lang="it-IT" sz="2400" dirty="0" err="1" smtClean="0"/>
              <a:t>links</a:t>
            </a:r>
            <a:r>
              <a:rPr lang="it-IT" sz="2400" dirty="0" smtClean="0"/>
              <a:t>: </a:t>
            </a:r>
          </a:p>
          <a:p>
            <a:pPr>
              <a:buFont typeface="Arial" charset="0"/>
              <a:buNone/>
            </a:pPr>
            <a:r>
              <a:rPr lang="it-IT" sz="2400" dirty="0" smtClean="0"/>
              <a:t>Windows:</a:t>
            </a:r>
          </a:p>
          <a:p>
            <a:pPr>
              <a:buFont typeface="Arial" charset="0"/>
              <a:buNone/>
            </a:pPr>
            <a:endParaRPr lang="it-IT" sz="2400" dirty="0" smtClean="0"/>
          </a:p>
        </p:txBody>
      </p:sp>
      <p:pic>
        <p:nvPicPr>
          <p:cNvPr id="4100" name="Immagine 3" descr="project_windo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133600"/>
            <a:ext cx="8243887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err="1" smtClean="0"/>
              <a:t>WebCam</a:t>
            </a:r>
            <a:r>
              <a:rPr lang="it-IT" sz="2400" dirty="0" smtClean="0"/>
              <a:t> </a:t>
            </a:r>
            <a:r>
              <a:rPr lang="it-IT" sz="2400" dirty="0" err="1" smtClean="0"/>
              <a:t>realtime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frequency = 50,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max_iter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=100,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0;</a:t>
            </a:r>
            <a:endParaRPr lang="it-IT" sz="1400" b="1" dirty="0" smtClean="0">
              <a:solidFill>
                <a:srgbClr val="7F0055"/>
              </a:solidFill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(5)!=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'q'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it-IT" sz="1400" dirty="0" smtClean="0"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it-IT" sz="1400" dirty="0" smtClean="0"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cvQueryFrame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capture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||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exit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*/</a:t>
            </a: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(i%frequency==frequency-1){</a:t>
            </a:r>
            <a:endParaRPr lang="en-US" sz="1400" b="1" dirty="0" smtClean="0">
              <a:solidFill>
                <a:srgbClr val="3F7F5F"/>
              </a:solidFill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latin typeface="Consolas"/>
              </a:rPr>
              <a:t>		  </a:t>
            </a:r>
            <a:r>
              <a:rPr lang="it-IT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calcOpticalFlowHS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dst2, 1, 0.01,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max_iter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it-IT" sz="1400" dirty="0" smtClean="0"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latin typeface="Consolas"/>
              </a:rPr>
              <a:t>	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sz="1400" dirty="0" smtClean="0"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	/* */</a:t>
            </a:r>
            <a:endParaRPr lang="it-IT" sz="1400" dirty="0" smtClean="0"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   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(i%frequency==frequency-1){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	 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"OpticalFlow2"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    }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 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i++;</a:t>
            </a:r>
            <a:endParaRPr lang="it-IT" sz="1400" b="1" dirty="0" smtClean="0">
              <a:solidFill>
                <a:srgbClr val="000000"/>
              </a:solidFill>
              <a:latin typeface="Consolas"/>
            </a:endParaRPr>
          </a:p>
          <a:p>
            <a:pPr lvl="1"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smtClean="0"/>
              <a:t>In </a:t>
            </a:r>
            <a:r>
              <a:rPr lang="it-IT" sz="2400" dirty="0" err="1" smtClean="0"/>
              <a:t>OpenCV</a:t>
            </a:r>
            <a:endParaRPr 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b="1" dirty="0" err="1" smtClean="0"/>
              <a:t>cvCalcOpticalFlowPyrLK</a:t>
            </a:r>
            <a:r>
              <a:rPr lang="it-IT" sz="2000" b="1" dirty="0" smtClean="0"/>
              <a:t>(</a:t>
            </a:r>
            <a:r>
              <a:rPr lang="it-IT" sz="2000" dirty="0" smtClean="0"/>
              <a:t>		</a:t>
            </a:r>
            <a:r>
              <a:rPr lang="it-IT" sz="2000" dirty="0" err="1" smtClean="0"/>
              <a:t>const</a:t>
            </a:r>
            <a:r>
              <a:rPr lang="it-IT" sz="2000" dirty="0" smtClean="0"/>
              <a:t> 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prev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const</a:t>
            </a:r>
            <a:r>
              <a:rPr lang="it-IT" sz="2000" dirty="0" smtClean="0"/>
              <a:t> 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curr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prev_pyr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curr_pyr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const</a:t>
            </a:r>
            <a:r>
              <a:rPr lang="it-IT" sz="2000" dirty="0" smtClean="0"/>
              <a:t> CvPoint2D32f* </a:t>
            </a:r>
            <a:r>
              <a:rPr lang="it-IT" sz="2000" b="1" dirty="0" err="1" smtClean="0"/>
              <a:t>prev_features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CvPoint2D32f* </a:t>
            </a:r>
            <a:r>
              <a:rPr lang="it-IT" sz="2000" b="1" dirty="0" err="1" smtClean="0"/>
              <a:t>curr_features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int</a:t>
            </a:r>
            <a:r>
              <a:rPr lang="it-IT" sz="2000" dirty="0" smtClean="0"/>
              <a:t> </a:t>
            </a:r>
            <a:r>
              <a:rPr lang="it-IT" sz="2000" b="1" dirty="0" err="1" smtClean="0"/>
              <a:t>count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CvSize</a:t>
            </a:r>
            <a:r>
              <a:rPr lang="it-IT" sz="2000" dirty="0" smtClean="0"/>
              <a:t> </a:t>
            </a:r>
            <a:r>
              <a:rPr lang="it-IT" sz="2000" b="1" dirty="0" err="1" smtClean="0"/>
              <a:t>win_size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int</a:t>
            </a:r>
            <a:r>
              <a:rPr lang="it-IT" sz="2000" dirty="0" smtClean="0"/>
              <a:t> </a:t>
            </a:r>
            <a:r>
              <a:rPr lang="it-IT" sz="2000" b="1" dirty="0" err="1" smtClean="0"/>
              <a:t>level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char*</a:t>
            </a:r>
            <a:r>
              <a:rPr lang="it-IT" sz="2000" dirty="0" smtClean="0"/>
              <a:t> </a:t>
            </a:r>
            <a:r>
              <a:rPr lang="it-IT" sz="2000" b="1" dirty="0" smtClean="0"/>
              <a:t>status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float*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track_error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CvTermCriteria</a:t>
            </a:r>
            <a:r>
              <a:rPr lang="it-IT" sz="2000" dirty="0" smtClean="0"/>
              <a:t> </a:t>
            </a:r>
            <a:r>
              <a:rPr lang="it-IT" sz="2000" b="1" dirty="0" err="1" smtClean="0"/>
              <a:t>criteria</a:t>
            </a:r>
            <a:r>
              <a:rPr lang="it-IT" sz="2000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int</a:t>
            </a:r>
            <a:r>
              <a:rPr lang="it-IT" sz="2000" dirty="0" smtClean="0"/>
              <a:t> </a:t>
            </a:r>
            <a:r>
              <a:rPr lang="it-IT" sz="2000" b="1" dirty="0" err="1" smtClean="0"/>
              <a:t>flags</a:t>
            </a:r>
            <a:r>
              <a:rPr lang="it-IT" sz="2000" b="1" dirty="0" smtClean="0"/>
              <a:t>)</a:t>
            </a: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prev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curr</a:t>
            </a:r>
            <a:r>
              <a:rPr lang="en-US" sz="2000" dirty="0" smtClean="0"/>
              <a:t> – First and second input 8-bit images or pyramid constructed by </a:t>
            </a:r>
            <a:r>
              <a:rPr lang="it-IT" sz="2000" dirty="0" smtClean="0"/>
              <a:t>buildOpticalFlowPyramid()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prev_pyr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curr_pyr</a:t>
            </a:r>
            <a:r>
              <a:rPr lang="en-US" sz="2000" dirty="0" smtClean="0"/>
              <a:t> – Pyramids defined on </a:t>
            </a:r>
            <a:r>
              <a:rPr lang="en-US" sz="2000" b="1" dirty="0" err="1" smtClean="0"/>
              <a:t>prev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curr</a:t>
            </a:r>
            <a:r>
              <a:rPr lang="en-US" sz="2000" b="1" dirty="0" smtClean="0"/>
              <a:t> </a:t>
            </a:r>
            <a:r>
              <a:rPr lang="en-US" sz="2000" dirty="0" smtClean="0"/>
              <a:t>images with </a:t>
            </a:r>
            <a:r>
              <a:rPr lang="en-US" sz="2000" b="1" dirty="0" smtClean="0"/>
              <a:t>level </a:t>
            </a:r>
            <a:r>
              <a:rPr lang="en-US" sz="2000" dirty="0" smtClean="0"/>
              <a:t>levels.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prev_features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curr_features</a:t>
            </a:r>
            <a:r>
              <a:rPr lang="en-US" sz="2000" dirty="0" smtClean="0"/>
              <a:t> – Arrays of </a:t>
            </a:r>
            <a:r>
              <a:rPr lang="en-US" sz="2000" b="1" dirty="0" smtClean="0"/>
              <a:t>count</a:t>
            </a:r>
            <a:r>
              <a:rPr lang="en-US" sz="2000" dirty="0" smtClean="0"/>
              <a:t> features; </a:t>
            </a:r>
            <a:r>
              <a:rPr lang="en-US" sz="2000" b="1" dirty="0" err="1" smtClean="0"/>
              <a:t>prev_features</a:t>
            </a:r>
            <a:r>
              <a:rPr lang="en-US" sz="2000" b="1" dirty="0" smtClean="0"/>
              <a:t> </a:t>
            </a:r>
            <a:r>
              <a:rPr lang="en-US" sz="2000" dirty="0" smtClean="0"/>
              <a:t>is in input and </a:t>
            </a:r>
            <a:r>
              <a:rPr lang="en-US" sz="2000" dirty="0" err="1" smtClean="0"/>
              <a:t>containes</a:t>
            </a:r>
            <a:r>
              <a:rPr lang="en-US" sz="2000" dirty="0" smtClean="0"/>
              <a:t> the features of the first frame detected with </a:t>
            </a:r>
            <a:r>
              <a:rPr lang="it-IT" sz="1700" b="1" dirty="0" err="1" smtClean="0">
                <a:solidFill>
                  <a:srgbClr val="642881"/>
                </a:solidFill>
                <a:latin typeface="DejaVuSansMono-Bold"/>
              </a:rPr>
              <a:t>cvGoodFeaturesToTrack</a:t>
            </a:r>
            <a:r>
              <a:rPr lang="it-IT" sz="1700" b="1" dirty="0" smtClean="0">
                <a:solidFill>
                  <a:srgbClr val="642881"/>
                </a:solidFill>
                <a:latin typeface="DejaVuSansMono-Bold"/>
              </a:rPr>
              <a:t>;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it-IT" sz="2000" b="1" dirty="0" smtClean="0">
                <a:solidFill>
                  <a:srgbClr val="642881"/>
                </a:solidFill>
                <a:latin typeface="DejaVuSansMono-Bold"/>
              </a:rPr>
              <a:t>	</a:t>
            </a:r>
            <a:r>
              <a:rPr lang="it-IT" sz="2000" b="1" dirty="0" err="1" smtClean="0"/>
              <a:t>curr_features</a:t>
            </a:r>
            <a:r>
              <a:rPr lang="it-IT" sz="2000" b="1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in output and </a:t>
            </a:r>
            <a:r>
              <a:rPr lang="it-IT" sz="2000" dirty="0" err="1" smtClean="0"/>
              <a:t>contains</a:t>
            </a:r>
            <a:r>
              <a:rPr lang="it-IT" sz="2000" dirty="0" smtClean="0"/>
              <a:t> the </a:t>
            </a:r>
            <a:r>
              <a:rPr lang="it-IT" sz="2000" dirty="0" err="1" smtClean="0"/>
              <a:t>estimated</a:t>
            </a:r>
            <a:r>
              <a:rPr lang="it-IT" sz="2000" dirty="0" smtClean="0"/>
              <a:t> position </a:t>
            </a:r>
            <a:r>
              <a:rPr lang="it-IT" sz="2000" dirty="0" err="1" smtClean="0"/>
              <a:t>of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current</a:t>
            </a:r>
            <a:r>
              <a:rPr lang="it-IT" sz="2000" dirty="0" smtClean="0"/>
              <a:t> frame.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sz="2000" b="1" dirty="0" err="1" smtClean="0"/>
              <a:t>win_size</a:t>
            </a:r>
            <a:r>
              <a:rPr lang="it-IT" sz="2000" dirty="0" smtClean="0"/>
              <a:t> </a:t>
            </a:r>
            <a:r>
              <a:rPr lang="en-US" sz="2000" dirty="0" smtClean="0"/>
              <a:t>– size of search window at each pyramid level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/>
              <a:t>status </a:t>
            </a:r>
            <a:r>
              <a:rPr lang="en-US" sz="2000" dirty="0" smtClean="0"/>
              <a:t>– output status vector; 1 if the flow for the corresponding features has been found, 0 otherwise </a:t>
            </a: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track_error</a:t>
            </a:r>
            <a:r>
              <a:rPr lang="en-US" sz="2000" dirty="0" smtClean="0"/>
              <a:t> – output vector of errors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/>
              <a:t>criteria</a:t>
            </a:r>
            <a:r>
              <a:rPr lang="en-US" sz="2000" dirty="0" smtClean="0"/>
              <a:t> – Criteria of termination of velocity computing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/>
              <a:t>flags </a:t>
            </a:r>
            <a:r>
              <a:rPr lang="en-US" sz="2000" dirty="0" smtClean="0"/>
              <a:t>– flag to set if we </a:t>
            </a:r>
            <a:r>
              <a:rPr lang="it-IT" sz="2000" dirty="0" err="1" smtClean="0"/>
              <a:t>use</a:t>
            </a:r>
            <a:r>
              <a:rPr lang="it-IT" sz="2000" dirty="0" smtClean="0"/>
              <a:t> </a:t>
            </a:r>
            <a:r>
              <a:rPr lang="it-IT" sz="2000" dirty="0" err="1" smtClean="0"/>
              <a:t>initial</a:t>
            </a:r>
            <a:r>
              <a:rPr lang="it-IT" sz="2000" dirty="0" smtClean="0"/>
              <a:t> </a:t>
            </a:r>
            <a:r>
              <a:rPr lang="it-IT" sz="2000" dirty="0" err="1" smtClean="0"/>
              <a:t>estimations</a:t>
            </a:r>
            <a:r>
              <a:rPr lang="en-US" sz="2000" dirty="0" smtClean="0"/>
              <a:t>  stored in </a:t>
            </a:r>
            <a:r>
              <a:rPr lang="en-US" sz="2000" b="1" dirty="0" err="1" smtClean="0"/>
              <a:t>prev_pyr</a:t>
            </a:r>
            <a:r>
              <a:rPr lang="en-US" sz="2000" dirty="0" smtClean="0"/>
              <a:t> or use minimum </a:t>
            </a:r>
            <a:r>
              <a:rPr lang="en-US" sz="2000" dirty="0" err="1" smtClean="0"/>
              <a:t>eigen</a:t>
            </a:r>
            <a:r>
              <a:rPr lang="en-US" sz="2000" dirty="0" smtClean="0"/>
              <a:t> values as an error measure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Iteration</a:t>
            </a:r>
            <a:r>
              <a:rPr lang="it-IT" sz="2400" dirty="0" smtClean="0"/>
              <a:t> +  Pyramid </a:t>
            </a:r>
            <a:r>
              <a:rPr lang="it-IT" sz="2400" dirty="0" err="1" smtClean="0"/>
              <a:t>Lucas-Kanade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[...]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(5)!=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'q'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cvQueryFrame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capture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cvWaitKey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imgA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|| !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exit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cvCreateImage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img_sz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IPL_DEPTH_8U, 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   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cvConvertImage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imgB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Change your code here */</a:t>
            </a:r>
          </a:p>
          <a:p>
            <a:pPr lvl="1">
              <a:buNone/>
            </a:pPr>
            <a:r>
              <a:rPr lang="it-IT" sz="1400" dirty="0" smtClean="0">
                <a:latin typeface="Consolas"/>
              </a:rPr>
              <a:t>	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dst2);</a:t>
            </a:r>
            <a:r>
              <a:rPr lang="it-IT" sz="1400" dirty="0" smtClean="0">
                <a:latin typeface="Consolas"/>
              </a:rPr>
              <a:t>	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en-US" sz="1400" b="1" dirty="0" smtClean="0">
                <a:solidFill>
                  <a:srgbClr val="3F7F5F"/>
                </a:solidFill>
                <a:latin typeface="Consolas"/>
              </a:rPr>
              <a:t>/* ********************* */</a:t>
            </a:r>
            <a:endParaRPr lang="it-IT" sz="1400" dirty="0" smtClean="0">
              <a:latin typeface="Consolas"/>
            </a:endParaRP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dst1);</a:t>
            </a:r>
          </a:p>
          <a:p>
            <a:pPr lvl="1">
              <a:buNone/>
            </a:pPr>
            <a:r>
              <a:rPr lang="it-IT" sz="1400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642880"/>
                </a:solidFill>
                <a:latin typeface="Consolas"/>
              </a:rPr>
              <a:t>cvShowImage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"OpticalFlow1"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dst2);</a:t>
            </a:r>
          </a:p>
          <a:p>
            <a:pPr lvl="1"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[...]</a:t>
            </a:r>
          </a:p>
          <a:p>
            <a:pPr>
              <a:buNone/>
            </a:pP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it-IT" sz="2600" dirty="0" smtClean="0"/>
              <a:t>In </a:t>
            </a:r>
            <a:r>
              <a:rPr lang="it-IT" sz="2600" dirty="0" err="1" smtClean="0"/>
              <a:t>this</a:t>
            </a:r>
            <a:r>
              <a:rPr lang="it-IT" sz="2600" dirty="0" smtClean="0"/>
              <a:t> </a:t>
            </a:r>
            <a:r>
              <a:rPr lang="it-IT" sz="2600" dirty="0" err="1" smtClean="0"/>
              <a:t>method</a:t>
            </a:r>
            <a:r>
              <a:rPr lang="it-IT" sz="2600" dirty="0" smtClean="0"/>
              <a:t> </a:t>
            </a:r>
            <a:r>
              <a:rPr lang="it-IT" sz="2600" dirty="0" err="1" smtClean="0"/>
              <a:t>we</a:t>
            </a:r>
            <a:r>
              <a:rPr lang="it-IT" sz="2600" dirty="0" smtClean="0"/>
              <a:t> can </a:t>
            </a:r>
            <a:r>
              <a:rPr lang="it-IT" sz="2600" dirty="0" err="1" smtClean="0"/>
              <a:t>change</a:t>
            </a:r>
            <a:r>
              <a:rPr lang="it-IT" sz="2600" dirty="0" smtClean="0"/>
              <a:t> </a:t>
            </a:r>
            <a:r>
              <a:rPr lang="it-IT" sz="2600" dirty="0" err="1" smtClean="0"/>
              <a:t>these</a:t>
            </a:r>
            <a:r>
              <a:rPr lang="it-IT" sz="2600" dirty="0" smtClean="0"/>
              <a:t> </a:t>
            </a:r>
            <a:r>
              <a:rPr lang="it-IT" sz="2600" dirty="0" err="1" smtClean="0"/>
              <a:t>parameters</a:t>
            </a:r>
            <a:r>
              <a:rPr lang="it-IT" sz="2600" dirty="0" smtClean="0"/>
              <a:t>:</a:t>
            </a:r>
          </a:p>
          <a:p>
            <a:r>
              <a:rPr lang="it-IT" sz="20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it-IT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window_size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dimension of the square window centered in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the spatial feature</a:t>
            </a:r>
            <a:endParaRPr lang="it-IT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Default: 10</a:t>
            </a:r>
          </a:p>
          <a:p>
            <a:r>
              <a:rPr lang="it-IT" sz="20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it-IT" sz="2000" b="1" dirty="0" smtClean="0">
                <a:highlight>
                  <a:srgbClr val="E8F2FE"/>
                </a:highlight>
                <a:latin typeface="Consolas"/>
              </a:rPr>
              <a:t> </a:t>
            </a:r>
            <a:r>
              <a:rPr lang="it-IT" sz="2000" b="1" dirty="0" err="1" smtClean="0">
                <a:highlight>
                  <a:srgbClr val="E8F2FE"/>
                </a:highlight>
                <a:latin typeface="Consolas"/>
              </a:rPr>
              <a:t>pyramid_levels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number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of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pyramid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levels</a:t>
            </a:r>
            <a:endParaRPr lang="it-IT" sz="18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Default: 4</a:t>
            </a:r>
          </a:p>
          <a:p>
            <a:pPr lvl="1"/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1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represents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simple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KLT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algorithm</a:t>
            </a:r>
            <a:endParaRPr lang="it-IT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float</a:t>
            </a:r>
            <a:r>
              <a:rPr lang="it-IT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min_corner_distance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spatial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distance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				   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between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features</a:t>
            </a:r>
            <a:endParaRPr lang="it-IT" sz="18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Default: 5.0</a:t>
            </a:r>
          </a:p>
          <a:p>
            <a:r>
              <a:rPr lang="it-IT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float </a:t>
            </a:r>
            <a:r>
              <a:rPr lang="it-IT" sz="2000" b="1" dirty="0" err="1" smtClean="0">
                <a:highlight>
                  <a:srgbClr val="E8F2FE"/>
                </a:highlight>
                <a:latin typeface="Consolas"/>
              </a:rPr>
              <a:t>cornerQualityLevel</a:t>
            </a:r>
            <a:r>
              <a:rPr lang="it-IT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normalized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percentage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in</a:t>
            </a:r>
          </a:p>
          <a:p>
            <a:endParaRPr lang="it-IT" sz="18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Default: 0.01</a:t>
            </a:r>
          </a:p>
          <a:p>
            <a:pPr lvl="1"/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Values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from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0 </a:t>
            </a:r>
            <a:r>
              <a:rPr lang="it-IT" sz="1800" dirty="0" err="1" smtClean="0">
                <a:solidFill>
                  <a:srgbClr val="000000"/>
                </a:solidFill>
                <a:latin typeface="Consolas"/>
              </a:rPr>
              <a:t>to</a:t>
            </a:r>
            <a:r>
              <a:rPr lang="it-IT" sz="1800" dirty="0" smtClean="0">
                <a:solidFill>
                  <a:srgbClr val="000000"/>
                </a:solidFill>
                <a:latin typeface="Consolas"/>
              </a:rPr>
              <a:t> 1.0  </a:t>
            </a:r>
            <a:endParaRPr lang="it-IT" sz="1800" b="1" dirty="0" smtClean="0">
              <a:highlight>
                <a:srgbClr val="E8F2FE"/>
              </a:highlight>
              <a:latin typeface="Consolas"/>
            </a:endParaRPr>
          </a:p>
        </p:txBody>
      </p:sp>
      <p:pic>
        <p:nvPicPr>
          <p:cNvPr id="6" name="Immagine 5" descr="p_percent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402101"/>
            <a:ext cx="3816424" cy="33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window_size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dst1,10);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dst2,100);</a:t>
            </a:r>
          </a:p>
          <a:p>
            <a:pPr>
              <a:buNone/>
            </a:pPr>
            <a:r>
              <a:rPr lang="it-IT" sz="2800" dirty="0" err="1" smtClean="0"/>
              <a:t>using</a:t>
            </a:r>
            <a:r>
              <a:rPr lang="it-IT" sz="2800" dirty="0" smtClean="0"/>
              <a:t> (</a:t>
            </a:r>
            <a:r>
              <a:rPr lang="it-IT" sz="2800" dirty="0" err="1" smtClean="0"/>
              <a:t>for</a:t>
            </a:r>
            <a:r>
              <a:rPr lang="it-IT" sz="2800" dirty="0" smtClean="0"/>
              <a:t> </a:t>
            </a:r>
            <a:r>
              <a:rPr lang="it-IT" sz="2800" dirty="0" err="1" smtClean="0"/>
              <a:t>example</a:t>
            </a:r>
            <a:r>
              <a:rPr lang="it-IT" sz="2800" dirty="0" smtClean="0"/>
              <a:t>) video: “Optical_Flow_Bowling.avi”</a:t>
            </a:r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r>
              <a:rPr lang="it-IT" sz="2400" dirty="0" err="1" smtClean="0"/>
              <a:t>With</a:t>
            </a:r>
            <a:r>
              <a:rPr lang="it-IT" sz="2400" dirty="0" smtClean="0"/>
              <a:t> a </a:t>
            </a:r>
            <a:r>
              <a:rPr lang="it-IT" sz="2400" dirty="0" err="1" smtClean="0"/>
              <a:t>small</a:t>
            </a:r>
            <a:r>
              <a:rPr lang="it-IT" sz="2400" dirty="0" smtClean="0"/>
              <a:t> </a:t>
            </a:r>
            <a:r>
              <a:rPr lang="it-IT" sz="2400" dirty="0" err="1" smtClean="0"/>
              <a:t>window</a:t>
            </a:r>
            <a:r>
              <a:rPr lang="it-IT" sz="2400" dirty="0" smtClean="0"/>
              <a:t> </a:t>
            </a:r>
            <a:r>
              <a:rPr lang="it-IT" sz="2400" dirty="0" err="1" smtClean="0"/>
              <a:t>size</a:t>
            </a:r>
            <a:r>
              <a:rPr lang="it-IT" sz="2400" dirty="0" smtClean="0"/>
              <a:t>, the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r>
              <a:rPr lang="it-IT" sz="2400" dirty="0" smtClean="0"/>
              <a:t> </a:t>
            </a:r>
            <a:r>
              <a:rPr lang="it-IT" sz="2400" dirty="0" err="1" smtClean="0"/>
              <a:t>detected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err="1" smtClean="0"/>
              <a:t>higher</a:t>
            </a:r>
            <a:r>
              <a:rPr lang="it-IT" sz="2400" dirty="0" smtClean="0"/>
              <a:t> and the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flow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less</a:t>
            </a:r>
            <a:r>
              <a:rPr lang="it-IT" sz="2400" dirty="0" smtClean="0"/>
              <a:t> accurate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pyramid_levels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dst1,10, 4);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dst2,10, 1);</a:t>
            </a:r>
          </a:p>
          <a:p>
            <a:pPr>
              <a:buNone/>
            </a:pPr>
            <a:r>
              <a:rPr lang="it-IT" sz="2800" dirty="0" err="1" smtClean="0"/>
              <a:t>using</a:t>
            </a:r>
            <a:r>
              <a:rPr lang="it-IT" sz="2800" dirty="0" smtClean="0"/>
              <a:t> (</a:t>
            </a:r>
            <a:r>
              <a:rPr lang="it-IT" sz="2800" dirty="0" err="1" smtClean="0"/>
              <a:t>for</a:t>
            </a:r>
            <a:r>
              <a:rPr lang="it-IT" sz="2800" dirty="0" smtClean="0"/>
              <a:t> </a:t>
            </a:r>
            <a:r>
              <a:rPr lang="it-IT" sz="2800" dirty="0" err="1" smtClean="0"/>
              <a:t>example</a:t>
            </a:r>
            <a:r>
              <a:rPr lang="it-IT" sz="2800" dirty="0" smtClean="0"/>
              <a:t>) video: “Optical_Flow_Race_cut.avi”</a:t>
            </a:r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r>
              <a:rPr lang="it-IT" sz="2400" dirty="0" smtClean="0"/>
              <a:t>The </a:t>
            </a:r>
            <a:r>
              <a:rPr lang="it-IT" sz="2400" dirty="0" err="1" smtClean="0"/>
              <a:t>calculate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flow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large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more</a:t>
            </a:r>
          </a:p>
          <a:p>
            <a:pPr>
              <a:buNone/>
            </a:pPr>
            <a:r>
              <a:rPr lang="it-IT" sz="2400" dirty="0" smtClean="0"/>
              <a:t>accurate </a:t>
            </a:r>
            <a:r>
              <a:rPr lang="it-IT" sz="2400" dirty="0" err="1" smtClean="0"/>
              <a:t>with</a:t>
            </a:r>
            <a:r>
              <a:rPr lang="it-IT" sz="2400" dirty="0" smtClean="0"/>
              <a:t> a </a:t>
            </a:r>
            <a:r>
              <a:rPr lang="it-IT" sz="2400" dirty="0" err="1" smtClean="0"/>
              <a:t>bigger</a:t>
            </a:r>
            <a:r>
              <a:rPr lang="it-IT" sz="2400" dirty="0" smtClean="0"/>
              <a:t>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levels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pyramid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min_corner_distance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dst1,20, 4, 5.0);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dst2,20, 4, 10.0);</a:t>
            </a:r>
          </a:p>
          <a:p>
            <a:pPr>
              <a:buNone/>
            </a:pPr>
            <a:r>
              <a:rPr lang="it-IT" sz="2800" dirty="0" err="1" smtClean="0"/>
              <a:t>using</a:t>
            </a:r>
            <a:r>
              <a:rPr lang="it-IT" sz="2800" dirty="0" smtClean="0"/>
              <a:t> (</a:t>
            </a:r>
            <a:r>
              <a:rPr lang="it-IT" sz="2800" dirty="0" err="1" smtClean="0"/>
              <a:t>for</a:t>
            </a:r>
            <a:r>
              <a:rPr lang="it-IT" sz="2800" dirty="0" smtClean="0"/>
              <a:t> </a:t>
            </a:r>
            <a:r>
              <a:rPr lang="it-IT" sz="2800" dirty="0" err="1" smtClean="0"/>
              <a:t>example</a:t>
            </a:r>
            <a:r>
              <a:rPr lang="it-IT" sz="2800" dirty="0" smtClean="0"/>
              <a:t>) video: “Optical_Flow_Horse.avi”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en-US" sz="2400" dirty="0" smtClean="0"/>
              <a:t>The bigger the corner distance, the more arrows are </a:t>
            </a:r>
            <a:r>
              <a:rPr lang="en-US" sz="2400" dirty="0" err="1" smtClean="0"/>
              <a:t>summerized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 a same feature.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cornerQualityLevel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2800" dirty="0" err="1" smtClean="0"/>
              <a:t>See</a:t>
            </a:r>
            <a:r>
              <a:rPr lang="it-IT" sz="2800" dirty="0" smtClean="0"/>
              <a:t> differences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two </a:t>
            </a:r>
            <a:r>
              <a:rPr lang="it-IT" sz="2800" dirty="0" err="1" smtClean="0"/>
              <a:t>representations</a:t>
            </a:r>
            <a:r>
              <a:rPr lang="it-IT" sz="2800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dst1,20, 4, 5.0, 0.01);</a:t>
            </a:r>
          </a:p>
          <a:p>
            <a:pPr>
              <a:buNone/>
            </a:pP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imgA_grey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err="1" smtClean="0">
                <a:solidFill>
                  <a:srgbClr val="000000"/>
                </a:solidFill>
                <a:latin typeface="Consolas"/>
              </a:rPr>
              <a:t>imgB_grey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dst2,20, 4, 5.0, 0.2);</a:t>
            </a:r>
          </a:p>
          <a:p>
            <a:pPr>
              <a:buNone/>
            </a:pPr>
            <a:r>
              <a:rPr lang="it-IT" sz="2800" dirty="0" err="1" smtClean="0"/>
              <a:t>using</a:t>
            </a:r>
            <a:r>
              <a:rPr lang="it-IT" sz="2800" dirty="0" smtClean="0"/>
              <a:t> (</a:t>
            </a:r>
            <a:r>
              <a:rPr lang="it-IT" sz="2800" dirty="0" err="1" smtClean="0"/>
              <a:t>for</a:t>
            </a:r>
            <a:r>
              <a:rPr lang="it-IT" sz="2800" dirty="0" smtClean="0"/>
              <a:t> </a:t>
            </a:r>
            <a:r>
              <a:rPr lang="it-IT" sz="2800" dirty="0" err="1" smtClean="0"/>
              <a:t>example</a:t>
            </a:r>
            <a:r>
              <a:rPr lang="it-IT" sz="2800" dirty="0" smtClean="0"/>
              <a:t>) video: “Optical_Flow_Water_3.avi”</a:t>
            </a:r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threshold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reliable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bigger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, the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err="1" smtClean="0"/>
              <a:t>features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considered</a:t>
            </a:r>
            <a:endParaRPr lang="it-IT" sz="24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PYRAMID LUCAS-KANADE METHOD</a:t>
            </a:r>
            <a:br>
              <a:rPr lang="it-IT" dirty="0" smtClean="0"/>
            </a:br>
            <a:r>
              <a:rPr lang="it-IT" sz="2400" dirty="0" err="1" smtClean="0"/>
              <a:t>WebCam</a:t>
            </a:r>
            <a:r>
              <a:rPr lang="it-IT" sz="2400" dirty="0" smtClean="0"/>
              <a:t> </a:t>
            </a:r>
            <a:r>
              <a:rPr lang="it-IT" sz="2400" dirty="0" err="1" smtClean="0"/>
              <a:t>realtime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a </a:t>
            </a:r>
            <a:r>
              <a:rPr lang="it-IT" sz="2400" dirty="0" err="1" smtClean="0"/>
              <a:t>reduced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</a:t>
            </a:r>
            <a:r>
              <a:rPr lang="it-IT" sz="2400" dirty="0" smtClean="0"/>
              <a:t>, so </a:t>
            </a:r>
            <a:r>
              <a:rPr lang="it-IT" sz="2400" dirty="0" err="1" smtClean="0"/>
              <a:t>there</a:t>
            </a:r>
            <a:r>
              <a:rPr lang="it-IT" sz="2400" dirty="0" smtClean="0"/>
              <a:t> are no </a:t>
            </a:r>
          </a:p>
          <a:p>
            <a:pPr>
              <a:buNone/>
            </a:pPr>
            <a:r>
              <a:rPr lang="it-IT" sz="2400" dirty="0" err="1" smtClean="0"/>
              <a:t>particular</a:t>
            </a:r>
            <a:r>
              <a:rPr lang="it-IT" sz="2400" dirty="0" smtClean="0"/>
              <a:t> </a:t>
            </a:r>
            <a:r>
              <a:rPr lang="it-IT" sz="2400" dirty="0" err="1" smtClean="0"/>
              <a:t>issues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in case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realtime</a:t>
            </a:r>
            <a:r>
              <a:rPr lang="it-IT" sz="2400" dirty="0" smtClean="0"/>
              <a:t> </a:t>
            </a:r>
            <a:r>
              <a:rPr lang="it-IT" sz="2400" dirty="0" err="1" smtClean="0"/>
              <a:t>capturing</a:t>
            </a:r>
            <a:r>
              <a:rPr lang="it-IT" sz="2400" dirty="0" smtClean="0"/>
              <a:t>, </a:t>
            </a:r>
            <a:r>
              <a:rPr lang="it-IT" sz="2400" dirty="0" err="1" smtClean="0"/>
              <a:t>such</a:t>
            </a: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capturing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a </a:t>
            </a:r>
            <a:r>
              <a:rPr lang="it-IT" sz="2400" dirty="0" err="1" smtClean="0"/>
              <a:t>WebCam</a:t>
            </a:r>
            <a:r>
              <a:rPr lang="it-IT" sz="2400" dirty="0" smtClean="0"/>
              <a:t>.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Example:</a:t>
            </a:r>
          </a:p>
          <a:p>
            <a:pPr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Capturing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</a:t>
            </a:r>
            <a:r>
              <a:rPr lang="it-IT" sz="2400" dirty="0" err="1" smtClean="0"/>
              <a:t>WebCam</a:t>
            </a:r>
            <a:r>
              <a:rPr lang="it-IT" sz="2400" dirty="0" smtClean="0"/>
              <a:t> </a:t>
            </a:r>
            <a:r>
              <a:rPr lang="it-IT" sz="2400" dirty="0" err="1" smtClean="0"/>
              <a:t>with</a:t>
            </a:r>
            <a:r>
              <a:rPr lang="it-IT" sz="2400" dirty="0" smtClean="0"/>
              <a:t> default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PyrLK</a:t>
            </a: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	</a:t>
            </a:r>
            <a:r>
              <a:rPr lang="it-IT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calcOpticalFlowPyrLK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it-IT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imgA_grey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imgB_grey</a:t>
            </a:r>
            <a:r>
              <a:rPr lang="it-IT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dst2);</a:t>
            </a:r>
          </a:p>
          <a:p>
            <a:pPr>
              <a:buNone/>
            </a:pPr>
            <a:endParaRPr lang="it-IT" sz="1600" dirty="0" smtClean="0"/>
          </a:p>
          <a:p>
            <a:pPr>
              <a:buNone/>
            </a:pPr>
            <a:r>
              <a:rPr lang="it-IT" sz="2400" dirty="0" smtClean="0"/>
              <a:t>	</a:t>
            </a:r>
            <a:endParaRPr lang="it-IT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INCLUDING LIBRARIES</a:t>
            </a:r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run</a:t>
            </a:r>
            <a:r>
              <a:rPr lang="it-IT" sz="2400" dirty="0" smtClean="0"/>
              <a:t> </a:t>
            </a:r>
            <a:r>
              <a:rPr lang="it-IT" sz="2400" dirty="0" err="1" smtClean="0"/>
              <a:t>every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, </a:t>
            </a:r>
            <a:r>
              <a:rPr lang="it-IT" sz="2400" dirty="0" err="1" smtClean="0"/>
              <a:t>we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insert</a:t>
            </a:r>
            <a:r>
              <a:rPr lang="it-IT" sz="2400" dirty="0" smtClean="0"/>
              <a:t> </a:t>
            </a:r>
            <a:r>
              <a:rPr lang="it-IT" sz="2400" dirty="0" err="1" smtClean="0"/>
              <a:t>library</a:t>
            </a:r>
            <a:r>
              <a:rPr lang="it-IT" sz="2400" dirty="0" smtClean="0"/>
              <a:t> </a:t>
            </a:r>
            <a:r>
              <a:rPr lang="it-IT" sz="2400" dirty="0" err="1" smtClean="0"/>
              <a:t>links</a:t>
            </a:r>
            <a:r>
              <a:rPr lang="it-IT" sz="2400" dirty="0" smtClean="0"/>
              <a:t>: </a:t>
            </a:r>
          </a:p>
          <a:p>
            <a:pPr>
              <a:buFont typeface="Arial" charset="0"/>
              <a:buNone/>
            </a:pPr>
            <a:r>
              <a:rPr lang="it-IT" sz="2400" dirty="0" err="1" smtClean="0"/>
              <a:t>Ubuntu</a:t>
            </a:r>
            <a:r>
              <a:rPr lang="it-IT" sz="2400" dirty="0" smtClean="0"/>
              <a:t>:</a:t>
            </a:r>
          </a:p>
          <a:p>
            <a:pPr>
              <a:buFont typeface="Arial" charset="0"/>
              <a:buNone/>
            </a:pPr>
            <a:endParaRPr lang="it-IT" sz="2400" dirty="0" smtClean="0"/>
          </a:p>
        </p:txBody>
      </p:sp>
      <p:pic>
        <p:nvPicPr>
          <p:cNvPr id="5124" name="Picture 4" descr="C:\Users\Paolo\Dropbox\Vincenzo-Paolo\Progetto\Immagini\LibrerieProgettoOptical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08853"/>
            <a:ext cx="6696744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VARIABLES AND STRUCTURES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err="1" smtClean="0"/>
              <a:t>IplImage</a:t>
            </a:r>
            <a:r>
              <a:rPr lang="it-IT" sz="2400" dirty="0" smtClean="0"/>
              <a:t>:            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general</a:t>
            </a:r>
            <a:r>
              <a:rPr lang="it-IT" sz="2400" dirty="0" smtClean="0"/>
              <a:t> </a:t>
            </a:r>
            <a:r>
              <a:rPr lang="it-IT" sz="2400" dirty="0" err="1" smtClean="0"/>
              <a:t>image</a:t>
            </a:r>
            <a:r>
              <a:rPr lang="it-IT" sz="2400" dirty="0" smtClean="0"/>
              <a:t>; </a:t>
            </a:r>
            <a:r>
              <a:rPr lang="it-IT" sz="2400" dirty="0" err="1" smtClean="0"/>
              <a:t>inherited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		         Intel Processing </a:t>
            </a:r>
            <a:r>
              <a:rPr lang="it-IT" sz="2400" dirty="0" err="1" smtClean="0"/>
              <a:t>Library</a:t>
            </a:r>
            <a:endParaRPr lang="it-IT" sz="2400" dirty="0" smtClean="0"/>
          </a:p>
          <a:p>
            <a:r>
              <a:rPr lang="it-IT" sz="2400" b="1" dirty="0" err="1" smtClean="0"/>
              <a:t>CvCapture</a:t>
            </a:r>
            <a:r>
              <a:rPr lang="it-IT" sz="2400" dirty="0" smtClean="0"/>
              <a:t>:          Video </a:t>
            </a:r>
            <a:r>
              <a:rPr lang="it-IT" sz="2400" dirty="0" err="1" smtClean="0"/>
              <a:t>capturing</a:t>
            </a:r>
            <a:r>
              <a:rPr lang="it-IT" sz="2400" dirty="0" smtClean="0"/>
              <a:t> </a:t>
            </a:r>
            <a:r>
              <a:rPr lang="it-IT" sz="2400" dirty="0" err="1" smtClean="0"/>
              <a:t>structure</a:t>
            </a:r>
            <a:endParaRPr lang="it-IT" sz="2400" dirty="0" smtClean="0"/>
          </a:p>
          <a:p>
            <a:r>
              <a:rPr lang="it-IT" sz="2400" b="1" dirty="0" err="1" smtClean="0"/>
              <a:t>CvSize</a:t>
            </a:r>
            <a:r>
              <a:rPr lang="it-IT" sz="2400" dirty="0" smtClean="0"/>
              <a:t>:                  2 </a:t>
            </a:r>
            <a:r>
              <a:rPr lang="it-IT" sz="2400" dirty="0" err="1" smtClean="0"/>
              <a:t>int</a:t>
            </a:r>
            <a:r>
              <a:rPr lang="it-IT" sz="2400" dirty="0" smtClean="0"/>
              <a:t> tupla; </a:t>
            </a:r>
          </a:p>
          <a:p>
            <a:pPr>
              <a:buNone/>
            </a:pPr>
            <a:r>
              <a:rPr lang="it-IT" sz="2400" dirty="0" smtClean="0"/>
              <a:t>                                    </a:t>
            </a:r>
            <a:r>
              <a:rPr lang="it-IT" sz="2400" dirty="0" err="1" smtClean="0"/>
              <a:t>often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window</a:t>
            </a:r>
            <a:r>
              <a:rPr lang="it-IT" sz="2400" dirty="0" smtClean="0"/>
              <a:t> </a:t>
            </a:r>
            <a:r>
              <a:rPr lang="it-IT" sz="2400" dirty="0" err="1" smtClean="0"/>
              <a:t>size</a:t>
            </a:r>
            <a:r>
              <a:rPr lang="it-IT" sz="2400" dirty="0" smtClean="0"/>
              <a:t> (</a:t>
            </a:r>
            <a:r>
              <a:rPr lang="it-IT" sz="2400" dirty="0" err="1" smtClean="0"/>
              <a:t>width</a:t>
            </a:r>
            <a:r>
              <a:rPr lang="it-IT" sz="2400" dirty="0" smtClean="0"/>
              <a:t>, </a:t>
            </a:r>
            <a:r>
              <a:rPr lang="it-IT" sz="2400" dirty="0" err="1" smtClean="0"/>
              <a:t>height</a:t>
            </a:r>
            <a:r>
              <a:rPr lang="it-IT" sz="2400" dirty="0" smtClean="0"/>
              <a:t>)</a:t>
            </a:r>
          </a:p>
          <a:p>
            <a:r>
              <a:rPr lang="it-IT" sz="2400" b="1" dirty="0" smtClean="0"/>
              <a:t>CvPoint2D32F</a:t>
            </a:r>
            <a:r>
              <a:rPr lang="it-IT" sz="2400" dirty="0" smtClean="0"/>
              <a:t>:    2D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with</a:t>
            </a:r>
            <a:r>
              <a:rPr lang="it-IT" sz="2400" dirty="0" smtClean="0"/>
              <a:t> float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(x, y)</a:t>
            </a:r>
          </a:p>
          <a:p>
            <a:r>
              <a:rPr lang="it-IT" sz="2400" b="1" dirty="0" err="1" smtClean="0"/>
              <a:t>CvScalar</a:t>
            </a:r>
            <a:r>
              <a:rPr lang="it-IT" sz="2400" dirty="0" smtClean="0"/>
              <a:t>:              tupla </a:t>
            </a:r>
            <a:r>
              <a:rPr lang="it-IT" sz="2400" dirty="0" err="1" smtClean="0"/>
              <a:t>representing</a:t>
            </a:r>
            <a:r>
              <a:rPr lang="it-IT" sz="2400" dirty="0" smtClean="0"/>
              <a:t> 4 </a:t>
            </a:r>
            <a:r>
              <a:rPr lang="it-IT" sz="2400" dirty="0" err="1" smtClean="0"/>
              <a:t>int</a:t>
            </a:r>
            <a:r>
              <a:rPr lang="it-IT" sz="2400" dirty="0" smtClean="0"/>
              <a:t> (</a:t>
            </a:r>
            <a:r>
              <a:rPr lang="it-IT" sz="2400" dirty="0" err="1" smtClean="0"/>
              <a:t>color+channel</a:t>
            </a:r>
            <a:r>
              <a:rPr lang="it-IT" sz="2400" dirty="0" smtClean="0"/>
              <a:t>)</a:t>
            </a:r>
          </a:p>
          <a:p>
            <a:r>
              <a:rPr lang="it-IT" sz="2400" b="1" dirty="0" err="1" smtClean="0"/>
              <a:t>CvTermCriteria</a:t>
            </a:r>
            <a:r>
              <a:rPr lang="it-IT" sz="2400" dirty="0" smtClean="0"/>
              <a:t>:  </a:t>
            </a:r>
            <a:r>
              <a:rPr lang="it-IT" sz="2400" dirty="0" err="1" smtClean="0"/>
              <a:t>Termination</a:t>
            </a:r>
            <a:r>
              <a:rPr lang="it-IT" sz="2400" dirty="0" smtClean="0"/>
              <a:t> </a:t>
            </a:r>
            <a:r>
              <a:rPr lang="it-IT" sz="2400" dirty="0" err="1" smtClean="0"/>
              <a:t>criteria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iterative </a:t>
            </a:r>
            <a:r>
              <a:rPr lang="it-IT" sz="2400" dirty="0" err="1" smtClean="0"/>
              <a:t>algorithms</a:t>
            </a:r>
            <a:r>
              <a:rPr lang="it-IT" sz="2400" dirty="0" smtClean="0"/>
              <a:t>; 		         </a:t>
            </a:r>
            <a:r>
              <a:rPr lang="it-IT" sz="2400" dirty="0" err="1" smtClean="0"/>
              <a:t>params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: CV_TERMCRIT_ITER, 			         </a:t>
            </a:r>
            <a:r>
              <a:rPr lang="it-IT" sz="2400" dirty="0" smtClean="0"/>
              <a:t>CV_TERMCRIT_EPS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 VIDEO LINKS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3717032"/>
            <a:ext cx="8208912" cy="57606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it-IT" sz="2000" dirty="0" smtClean="0">
                <a:hlinkClick r:id="rId2"/>
              </a:rPr>
              <a:t>https://dl.dropboxusercontent.com/u/17194074/Optical_Flow_Video.rar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249289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</a:rPr>
              <a:t>Video </a:t>
            </a:r>
            <a:r>
              <a:rPr lang="it-IT" sz="2400" dirty="0" err="1">
                <a:latin typeface="+mn-lt"/>
              </a:rPr>
              <a:t>used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+mn-lt"/>
              </a:rPr>
              <a:t>for</a:t>
            </a:r>
            <a:r>
              <a:rPr lang="it-IT" sz="2400" dirty="0">
                <a:latin typeface="+mn-lt"/>
              </a:rPr>
              <a:t> the </a:t>
            </a:r>
            <a:r>
              <a:rPr lang="it-IT" sz="2400" dirty="0" err="1">
                <a:latin typeface="+mn-lt"/>
              </a:rPr>
              <a:t>laboratory</a:t>
            </a:r>
            <a:r>
              <a:rPr lang="it-IT" sz="2400" dirty="0">
                <a:latin typeface="+mn-lt"/>
              </a:rPr>
              <a:t> can </a:t>
            </a:r>
            <a:r>
              <a:rPr lang="it-IT" sz="2400" dirty="0" err="1" smtClean="0">
                <a:latin typeface="+mn-lt"/>
              </a:rPr>
              <a:t>be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downloaded</a:t>
            </a:r>
            <a:r>
              <a:rPr lang="it-IT" sz="2400" dirty="0" smtClean="0">
                <a:latin typeface="+mn-lt"/>
              </a:rPr>
              <a:t>  </a:t>
            </a:r>
            <a:r>
              <a:rPr lang="it-IT" sz="2400" dirty="0" err="1">
                <a:latin typeface="+mn-lt"/>
              </a:rPr>
              <a:t>from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this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public </a:t>
            </a:r>
            <a:r>
              <a:rPr lang="it-IT" sz="2400" dirty="0" smtClean="0">
                <a:latin typeface="+mn-lt"/>
              </a:rPr>
              <a:t>link:</a:t>
            </a:r>
            <a:endParaRPr lang="it-IT" sz="2400" dirty="0">
              <a:latin typeface="+mn-lt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LOADING VIDEO</a:t>
            </a:r>
          </a:p>
        </p:txBody>
      </p:sp>
      <p:sp>
        <p:nvSpPr>
          <p:cNvPr id="717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it-IT" sz="2400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it-IT" sz="2400" dirty="0" smtClean="0"/>
              <a:t>Using AVI file: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it-IT" sz="2200" dirty="0" smtClean="0"/>
              <a:t>	</a:t>
            </a:r>
            <a:r>
              <a:rPr lang="it-IT" sz="2200" b="1" dirty="0" err="1" smtClean="0"/>
              <a:t>CvCapture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*capture</a:t>
            </a:r>
            <a:r>
              <a:rPr lang="it-IT" sz="2200" b="1" dirty="0" smtClean="0"/>
              <a:t> = cvCaptureFromAVI( </a:t>
            </a:r>
            <a:r>
              <a:rPr lang="it-IT" sz="2200" b="1" dirty="0" err="1" smtClean="0"/>
              <a:t>argv</a:t>
            </a:r>
            <a:r>
              <a:rPr lang="it-IT" sz="2200" b="1" dirty="0" smtClean="0"/>
              <a:t>[1] );</a:t>
            </a:r>
          </a:p>
          <a:p>
            <a:pPr>
              <a:spcBef>
                <a:spcPts val="1000"/>
              </a:spcBef>
            </a:pPr>
            <a:r>
              <a:rPr lang="it-IT" sz="2400" dirty="0" err="1" smtClean="0"/>
              <a:t>Run</a:t>
            </a:r>
            <a:r>
              <a:rPr lang="it-IT" sz="2400" dirty="0" smtClean="0"/>
              <a:t> </a:t>
            </a:r>
            <a:r>
              <a:rPr lang="it-IT" sz="2400" dirty="0" err="1" smtClean="0"/>
              <a:t>configurations-</a:t>
            </a:r>
            <a:r>
              <a:rPr lang="it-IT" sz="2400" dirty="0" smtClean="0"/>
              <a:t>&gt;</a:t>
            </a:r>
            <a:r>
              <a:rPr lang="it-IT" sz="2400" dirty="0" err="1" smtClean="0"/>
              <a:t>Arguments</a:t>
            </a:r>
            <a:endParaRPr lang="it-IT" sz="2400" dirty="0" smtClean="0"/>
          </a:p>
          <a:p>
            <a:pPr lvl="1"/>
            <a:r>
              <a:rPr lang="it-IT" sz="2000" dirty="0" err="1" smtClean="0"/>
              <a:t>Insert</a:t>
            </a:r>
            <a:r>
              <a:rPr lang="it-IT" sz="2000" dirty="0" smtClean="0"/>
              <a:t> “name_video.avi” (ex. Optical_Flow_Bowling.avi)</a:t>
            </a:r>
            <a:endParaRPr lang="it-IT" sz="2200" dirty="0" smtClean="0"/>
          </a:p>
          <a:p>
            <a:pPr>
              <a:buFont typeface="Arial" charset="0"/>
              <a:buNone/>
            </a:pPr>
            <a:r>
              <a:rPr lang="it-IT" sz="2200" dirty="0" smtClean="0"/>
              <a:t>  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it-IT" sz="2400" dirty="0" smtClean="0"/>
              <a:t>Using </a:t>
            </a:r>
            <a:r>
              <a:rPr lang="it-IT" sz="2400" dirty="0" err="1" smtClean="0"/>
              <a:t>WebCam</a:t>
            </a:r>
            <a:r>
              <a:rPr lang="it-IT" sz="2400" dirty="0" smtClean="0"/>
              <a:t>: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it-IT" sz="2200" dirty="0" smtClean="0"/>
              <a:t>	</a:t>
            </a:r>
            <a:r>
              <a:rPr lang="it-IT" sz="2200" b="1" dirty="0" err="1" smtClean="0"/>
              <a:t>CvCapture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*capture</a:t>
            </a:r>
            <a:r>
              <a:rPr lang="it-IT" sz="2200" b="1" dirty="0" smtClean="0"/>
              <a:t> = </a:t>
            </a:r>
            <a:r>
              <a:rPr lang="it-IT" sz="2200" b="1" dirty="0" err="1" smtClean="0"/>
              <a:t>cvCaptureFromCAM</a:t>
            </a:r>
            <a:r>
              <a:rPr lang="it-IT" sz="2200" b="1" dirty="0" smtClean="0"/>
              <a:t>( 0 );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HORN-SCHUNCK METHOD</a:t>
            </a:r>
            <a:br>
              <a:rPr lang="it-IT" dirty="0" smtClean="0"/>
            </a:br>
            <a:r>
              <a:rPr lang="it-IT" sz="2400" dirty="0" smtClean="0"/>
              <a:t>In </a:t>
            </a:r>
            <a:r>
              <a:rPr lang="it-IT" sz="2400" dirty="0" err="1" smtClean="0"/>
              <a:t>OpenCV</a:t>
            </a:r>
            <a:endParaRPr 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b="1" dirty="0" err="1" smtClean="0"/>
              <a:t>cvCalcOpticalFlowHS</a:t>
            </a:r>
            <a:r>
              <a:rPr lang="it-IT" sz="2000" b="1" dirty="0" smtClean="0"/>
              <a:t>( 	</a:t>
            </a:r>
            <a:r>
              <a:rPr lang="it-IT" sz="2000" dirty="0" err="1" smtClean="0"/>
              <a:t>const</a:t>
            </a:r>
            <a:r>
              <a:rPr lang="it-IT" sz="2000" dirty="0" smtClean="0"/>
              <a:t> 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prev</a:t>
            </a:r>
            <a:r>
              <a:rPr lang="it-IT" sz="2000" b="1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b="1" dirty="0" smtClean="0"/>
              <a:t>				</a:t>
            </a:r>
            <a:r>
              <a:rPr lang="it-IT" sz="2000" dirty="0" err="1" smtClean="0"/>
              <a:t>const</a:t>
            </a:r>
            <a:r>
              <a:rPr lang="it-IT" sz="2000" dirty="0" smtClean="0"/>
              <a:t> </a:t>
            </a:r>
            <a:r>
              <a:rPr lang="it-IT" sz="2000" dirty="0" err="1" smtClean="0"/>
              <a:t>CvArr*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curr</a:t>
            </a:r>
            <a:r>
              <a:rPr lang="it-IT" sz="2000" b="1" dirty="0" smtClean="0"/>
              <a:t>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int</a:t>
            </a:r>
            <a:r>
              <a:rPr lang="it-IT" sz="2000" dirty="0" smtClean="0"/>
              <a:t> </a:t>
            </a:r>
            <a:r>
              <a:rPr lang="it-IT" sz="2000" b="1" dirty="0" err="1" smtClean="0"/>
              <a:t>use_previous</a:t>
            </a:r>
            <a:r>
              <a:rPr lang="it-IT" sz="2000" b="1" dirty="0" smtClean="0"/>
              <a:t>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CvArr*</a:t>
            </a:r>
            <a:r>
              <a:rPr lang="it-IT" sz="2000" dirty="0" smtClean="0"/>
              <a:t> </a:t>
            </a:r>
            <a:r>
              <a:rPr lang="it-IT" sz="2000" b="1" dirty="0" err="1" smtClean="0"/>
              <a:t>velx</a:t>
            </a:r>
            <a:r>
              <a:rPr lang="it-IT" sz="2000" b="1" dirty="0" smtClean="0"/>
              <a:t>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b="1" dirty="0" smtClean="0"/>
              <a:t>				</a:t>
            </a:r>
            <a:r>
              <a:rPr lang="it-IT" sz="2000" dirty="0" err="1" smtClean="0"/>
              <a:t>CvArr</a:t>
            </a:r>
            <a:r>
              <a:rPr lang="it-IT" sz="2000" b="1" dirty="0" err="1" smtClean="0"/>
              <a:t>*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vely</a:t>
            </a:r>
            <a:r>
              <a:rPr lang="it-IT" sz="2000" b="1" dirty="0" smtClean="0"/>
              <a:t>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double</a:t>
            </a:r>
            <a:r>
              <a:rPr lang="it-IT" sz="2000" dirty="0" smtClean="0"/>
              <a:t> </a:t>
            </a:r>
            <a:r>
              <a:rPr lang="it-IT" sz="2000" b="1" dirty="0" smtClean="0"/>
              <a:t>lambda,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000" dirty="0" smtClean="0"/>
              <a:t>				</a:t>
            </a:r>
            <a:r>
              <a:rPr lang="it-IT" sz="2000" dirty="0" err="1" smtClean="0"/>
              <a:t>CvTermCriteria</a:t>
            </a:r>
            <a:r>
              <a:rPr lang="it-IT" sz="2000" dirty="0" smtClean="0"/>
              <a:t> </a:t>
            </a:r>
            <a:r>
              <a:rPr lang="it-IT" sz="2000" b="1" dirty="0" err="1" smtClean="0"/>
              <a:t>criteria</a:t>
            </a:r>
            <a:r>
              <a:rPr lang="it-IT" sz="2000" b="1" dirty="0" smtClean="0"/>
              <a:t> 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prev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curr</a:t>
            </a:r>
            <a:r>
              <a:rPr lang="en-US" sz="2000" dirty="0" smtClean="0"/>
              <a:t> – Previous and current 8-bit images, single-channel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use_previous</a:t>
            </a:r>
            <a:r>
              <a:rPr lang="en-US" sz="2000" dirty="0" smtClean="0"/>
              <a:t> – Boolean flag.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		                 1=use the input velocity as initial approximations.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/>
              <a:t>velx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vely</a:t>
            </a:r>
            <a:r>
              <a:rPr lang="en-US" sz="2000" dirty="0" smtClean="0"/>
              <a:t> – Horizontal and vertical component of the optical flow of the same size as input images, 32-bit floating-point, single-channel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/>
              <a:t>lambda</a:t>
            </a:r>
            <a:r>
              <a:rPr lang="en-US" sz="2000" dirty="0" smtClean="0"/>
              <a:t> – Smoothness weight. The larger it is, the smoother optical flow map you get.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/>
              <a:t>criteria</a:t>
            </a:r>
            <a:r>
              <a:rPr lang="en-US" sz="2000" dirty="0" smtClean="0"/>
              <a:t> – Criteria of termination of velocity computing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Summary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83568" y="1628800"/>
            <a:ext cx="78488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INCLUDES AND METHODS</a:t>
            </a:r>
            <a:endParaRPr lang="it-IT" sz="2800" dirty="0"/>
          </a:p>
        </p:txBody>
      </p:sp>
      <p:sp>
        <p:nvSpPr>
          <p:cNvPr id="8" name="Freccia in giù 7"/>
          <p:cNvSpPr/>
          <p:nvPr/>
        </p:nvSpPr>
        <p:spPr>
          <a:xfrm>
            <a:off x="4572000" y="234888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83568" y="2708920"/>
            <a:ext cx="78488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CAPTURING VIDEO</a:t>
            </a:r>
            <a:endParaRPr lang="it-IT" sz="2800" dirty="0"/>
          </a:p>
        </p:txBody>
      </p:sp>
      <p:sp>
        <p:nvSpPr>
          <p:cNvPr id="14" name="Freccia in giù 13"/>
          <p:cNvSpPr/>
          <p:nvPr/>
        </p:nvSpPr>
        <p:spPr>
          <a:xfrm>
            <a:off x="4572000" y="342900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683568" y="3789040"/>
            <a:ext cx="78488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INITIALIZE VARIABLES</a:t>
            </a:r>
            <a:endParaRPr lang="it-IT" sz="2800" dirty="0"/>
          </a:p>
        </p:txBody>
      </p:sp>
      <p:sp>
        <p:nvSpPr>
          <p:cNvPr id="16" name="Freccia in giù 15"/>
          <p:cNvSpPr/>
          <p:nvPr/>
        </p:nvSpPr>
        <p:spPr>
          <a:xfrm>
            <a:off x="4572000" y="450912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683568" y="4869160"/>
            <a:ext cx="78488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ITERATION + HS/</a:t>
            </a:r>
            <a:r>
              <a:rPr lang="it-IT" sz="2800" dirty="0" err="1" smtClean="0"/>
              <a:t>PyrLK</a:t>
            </a:r>
            <a:r>
              <a:rPr lang="it-IT" sz="2800" dirty="0" smtClean="0"/>
              <a:t> METHOD</a:t>
            </a:r>
            <a:endParaRPr lang="it-IT" sz="2800" dirty="0"/>
          </a:p>
        </p:txBody>
      </p:sp>
      <p:sp>
        <p:nvSpPr>
          <p:cNvPr id="18" name="Freccia in giù 17"/>
          <p:cNvSpPr/>
          <p:nvPr/>
        </p:nvSpPr>
        <p:spPr>
          <a:xfrm>
            <a:off x="4572000" y="558924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683568" y="5949280"/>
            <a:ext cx="78488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RELEASE VARIABLES</a:t>
            </a: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br>
              <a:rPr lang="it-IT" dirty="0" smtClean="0"/>
            </a:br>
            <a:r>
              <a:rPr lang="it-IT" sz="2400" dirty="0" err="1" smtClean="0"/>
              <a:t>Includes</a:t>
            </a:r>
            <a:r>
              <a:rPr lang="it-IT" sz="2400" dirty="0" smtClean="0"/>
              <a:t> and </a:t>
            </a:r>
            <a:r>
              <a:rPr lang="it-IT" sz="2400" dirty="0" err="1" smtClean="0"/>
              <a:t>methods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sstream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iostream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string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&lt;opencv2/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opencv.hpp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&lt;opencv2/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highgui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highgui.hpp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opencv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cv.h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opencv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highgui.h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&lt;opencv2/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legacy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legacy.hpp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&lt;opencv2/video/</a:t>
            </a:r>
            <a:r>
              <a:rPr lang="it-IT" sz="1400" b="1" dirty="0" err="1" smtClean="0">
                <a:solidFill>
                  <a:srgbClr val="2A00FF"/>
                </a:solidFill>
                <a:latin typeface="Consolas"/>
              </a:rPr>
              <a:t>tracking.hpp</a:t>
            </a:r>
            <a:r>
              <a:rPr lang="it-IT" sz="1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#define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PI 3.14159</a:t>
            </a:r>
            <a:endParaRPr lang="it-IT" sz="1400" dirty="0" smtClean="0">
              <a:latin typeface="Consolas"/>
            </a:endParaRPr>
          </a:p>
          <a:p>
            <a:pPr>
              <a:spcBef>
                <a:spcPts val="0"/>
              </a:spcBef>
              <a:buNone/>
            </a:pPr>
            <a:endParaRPr lang="it-IT" sz="1400" b="1" dirty="0" smtClean="0">
              <a:solidFill>
                <a:srgbClr val="2A00FF"/>
              </a:solidFill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/***************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methods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to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calculate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optical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flow ***************/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calcOpticalFlowHS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curr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flow, 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type=1, 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lambda=0.01, 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max_iter=100);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calcOpticalFlowPyrLK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curr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flow, 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window_size=10,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pyramid_levels=4,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min_corner_distance=5.0,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float 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cornerQualityLevel=0.01);</a:t>
            </a:r>
          </a:p>
          <a:p>
            <a:pPr>
              <a:spcBef>
                <a:spcPts val="0"/>
              </a:spcBef>
              <a:buNone/>
            </a:pPr>
            <a:endParaRPr lang="it-IT" sz="1400" dirty="0" smtClean="0"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/***************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methods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to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represent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it-IT" sz="1400" dirty="0" err="1" smtClean="0">
                <a:solidFill>
                  <a:srgbClr val="3F7F5F"/>
                </a:solidFill>
                <a:latin typeface="Consolas"/>
              </a:rPr>
              <a:t>optical</a:t>
            </a:r>
            <a:r>
              <a:rPr lang="it-IT" sz="1400" dirty="0" smtClean="0">
                <a:solidFill>
                  <a:srgbClr val="3F7F5F"/>
                </a:solidFill>
                <a:latin typeface="Consolas"/>
              </a:rPr>
              <a:t> flow ***************/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draw_arrows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** flow,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y,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px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py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		float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min_threshold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max_threshold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thickness, </a:t>
            </a:r>
            <a:r>
              <a:rPr lang="en-US" sz="1400" b="1" dirty="0" err="1" smtClean="0">
                <a:solidFill>
                  <a:srgbClr val="005032"/>
                </a:solidFill>
                <a:latin typeface="Consolas"/>
              </a:rPr>
              <a:t>CvScalar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colorLine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005032"/>
                </a:solidFill>
                <a:latin typeface="Consolas"/>
              </a:rPr>
              <a:t>CvScalar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colorHead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colorMapping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dx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dy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j,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h,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frame_width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it-IT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frame_height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b="1" dirty="0" err="1" smtClean="0">
                <a:solidFill>
                  <a:srgbClr val="005032"/>
                </a:solidFill>
                <a:latin typeface="Consolas"/>
              </a:rPr>
              <a:t>IplImage</a:t>
            </a:r>
            <a:r>
              <a:rPr lang="it-IT" sz="1400" b="1" dirty="0" err="1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output);</a:t>
            </a:r>
          </a:p>
          <a:p>
            <a:pPr>
              <a:buNone/>
            </a:pP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627</Words>
  <Application>Microsoft Office PowerPoint</Application>
  <PresentationFormat>Presentazione su schermo (4:3)</PresentationFormat>
  <Paragraphs>342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Tema di Office</vt:lpstr>
      <vt:lpstr>OPTICAL FLOW</vt:lpstr>
      <vt:lpstr>INCLUDING LIBRARIES</vt:lpstr>
      <vt:lpstr>INCLUDING LIBRARIES</vt:lpstr>
      <vt:lpstr>VARIABLES AND STRUCTURES</vt:lpstr>
      <vt:lpstr>EXAMPLE VIDEO LINKS</vt:lpstr>
      <vt:lpstr>LOADING VIDEO</vt:lpstr>
      <vt:lpstr>HORN-SCHUNCK METHOD In OpenCV</vt:lpstr>
      <vt:lpstr>EXAMPLE Summary</vt:lpstr>
      <vt:lpstr>EXAMPLE Includes and methods</vt:lpstr>
      <vt:lpstr>EXAMPLE Capturing video</vt:lpstr>
      <vt:lpstr>EXAMPLE Initialize variables</vt:lpstr>
      <vt:lpstr>EXAMPLE Iteration +  Horn-Schunck method</vt:lpstr>
      <vt:lpstr>EXAMPLE Release variables</vt:lpstr>
      <vt:lpstr>HORN-SCHUNCK METHOD changing variables</vt:lpstr>
      <vt:lpstr>HORN-SCHUNCK METHOD changing type</vt:lpstr>
      <vt:lpstr>HORN-SCHUNCK METHOD changing lambda</vt:lpstr>
      <vt:lpstr>HORN-SCHUNCK METHOD changing max_iter</vt:lpstr>
      <vt:lpstr>HORN-SCHUNCK METHOD Issues</vt:lpstr>
      <vt:lpstr>HORN-SCHUNCK METHOD WebCam realtime</vt:lpstr>
      <vt:lpstr>HORN-SCHUNCK METHOD WebCam realtime</vt:lpstr>
      <vt:lpstr>PYRAMID LUCAS-KANADE METHOD In OpenCV</vt:lpstr>
      <vt:lpstr>EXAMPLE Iteration +  Pyramid Lucas-Kanade method</vt:lpstr>
      <vt:lpstr>PYRAMID LUCAS-KANADE METHOD changing variables</vt:lpstr>
      <vt:lpstr>PYRAMID LUCAS-KANADE METHOD changing window_size</vt:lpstr>
      <vt:lpstr>PYRAMID LUCAS-KANADE METHOD changing pyramid_levels</vt:lpstr>
      <vt:lpstr>PYRAMID LUCAS-KANADE METHOD changing min_corner_distance</vt:lpstr>
      <vt:lpstr>PYRAMID LUCAS-KANADE METHOD changing cornerQualityLevel</vt:lpstr>
      <vt:lpstr>PYRAMID LUCAS-KANADE METHOD WebCam realtime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FLOW</dc:title>
  <dc:creator>Paolo</dc:creator>
  <cp:lastModifiedBy>Paolo</cp:lastModifiedBy>
  <cp:revision>60</cp:revision>
  <dcterms:created xsi:type="dcterms:W3CDTF">2013-05-29T08:43:22Z</dcterms:created>
  <dcterms:modified xsi:type="dcterms:W3CDTF">2013-05-30T15:59:42Z</dcterms:modified>
</cp:coreProperties>
</file>