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7" r:id="rId9"/>
    <p:sldId id="268" r:id="rId10"/>
    <p:sldId id="266" r:id="rId11"/>
    <p:sldId id="260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2" d="100"/>
          <a:sy n="72" d="100"/>
        </p:scale>
        <p:origin x="125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53686-4EDC-4DCC-80DE-BAE6F7358641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E210-4D28-405E-A99B-85FDAF1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CE210-4D28-405E-A99B-85FDAF19DF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9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AB13-CD77-4DF8-995E-BAE2331538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D580-827B-4AED-A327-A56A6A254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Exploring the Potential of the Land Readjustment Approach in Allocating Land for Affordable Housing from the Market Legitimacy Perspective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6851"/>
            <a:ext cx="9627220" cy="3427334"/>
          </a:xfrm>
        </p:spPr>
        <p:txBody>
          <a:bodyPr>
            <a:normAutofit lnSpcReduction="10000"/>
          </a:bodyPr>
          <a:lstStyle/>
          <a:p>
            <a:endParaRPr lang="en-US" sz="1800" b="1" dirty="0" smtClean="0"/>
          </a:p>
          <a:p>
            <a:r>
              <a:rPr lang="en-US" sz="1800" b="1" dirty="0" err="1" smtClean="0"/>
              <a:t>Reshma</a:t>
            </a:r>
            <a:r>
              <a:rPr lang="en-US" sz="1800" b="1" dirty="0" smtClean="0"/>
              <a:t> </a:t>
            </a:r>
            <a:r>
              <a:rPr lang="en-US" sz="1800" b="1" dirty="0"/>
              <a:t>Shrestha, </a:t>
            </a:r>
            <a:r>
              <a:rPr lang="en-US" sz="1800" b="1" dirty="0" err="1"/>
              <a:t>Jaap</a:t>
            </a:r>
            <a:r>
              <a:rPr lang="en-US" sz="1800" b="1" dirty="0"/>
              <a:t> Zevenbergen, Fahria Masum and Mahesh </a:t>
            </a:r>
            <a:r>
              <a:rPr lang="en-US" sz="1800" b="1" dirty="0" err="1" smtClean="0"/>
              <a:t>Banskota</a:t>
            </a:r>
            <a:r>
              <a:rPr lang="en-US" sz="1800" b="1" dirty="0" smtClean="0"/>
              <a:t>  </a:t>
            </a:r>
            <a:endParaRPr lang="en-US" sz="1800" dirty="0"/>
          </a:p>
          <a:p>
            <a:r>
              <a:rPr lang="en-US" sz="1800" dirty="0"/>
              <a:t>Department of Urban and Regional Planning, Faculty of Geo-Information Science and Earth Observation of the University of </a:t>
            </a:r>
            <a:r>
              <a:rPr lang="en-US" sz="1800" dirty="0" err="1"/>
              <a:t>Twente</a:t>
            </a:r>
            <a:r>
              <a:rPr lang="en-US" sz="1800" dirty="0"/>
              <a:t>, </a:t>
            </a:r>
            <a:r>
              <a:rPr lang="en-US" sz="1800" dirty="0" err="1"/>
              <a:t>Enschede</a:t>
            </a:r>
            <a:r>
              <a:rPr lang="en-US" sz="1800" dirty="0"/>
              <a:t>, The </a:t>
            </a:r>
            <a:r>
              <a:rPr lang="en-US" sz="1800" dirty="0" smtClean="0"/>
              <a:t>Netherlands  </a:t>
            </a:r>
          </a:p>
          <a:p>
            <a:r>
              <a:rPr lang="en-US" sz="1800" dirty="0" smtClean="0"/>
              <a:t>School </a:t>
            </a:r>
            <a:r>
              <a:rPr lang="en-US" sz="1800" dirty="0"/>
              <a:t>of Arts, Kathmandu University, </a:t>
            </a:r>
            <a:r>
              <a:rPr lang="en-US" sz="1800" dirty="0" err="1"/>
              <a:t>Hattiban</a:t>
            </a:r>
            <a:r>
              <a:rPr lang="en-US" sz="1800" dirty="0"/>
              <a:t>, </a:t>
            </a:r>
            <a:r>
              <a:rPr lang="en-US" sz="1800" dirty="0" err="1"/>
              <a:t>Lalitpur</a:t>
            </a:r>
            <a:r>
              <a:rPr lang="en-US" sz="1800" dirty="0"/>
              <a:t> </a:t>
            </a:r>
            <a:r>
              <a:rPr lang="en-US" sz="1800" dirty="0" smtClean="0"/>
              <a:t>Nepal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2000" b="1" dirty="0"/>
              <a:t>Paper prepared for presentation at the</a:t>
            </a:r>
            <a:endParaRPr lang="en-US" sz="2000" dirty="0"/>
          </a:p>
          <a:p>
            <a:r>
              <a:rPr lang="en-US" sz="2000" b="1" dirty="0"/>
              <a:t>“2017 WORLD BANK CONFERENCE ON LAND AND POVERTY</a:t>
            </a:r>
            <a:r>
              <a:rPr lang="en-US" sz="2000" b="1" i="1" dirty="0"/>
              <a:t>”</a:t>
            </a:r>
            <a:endParaRPr lang="en-US" sz="2000" dirty="0"/>
          </a:p>
          <a:p>
            <a:r>
              <a:rPr lang="en-US" sz="2000" b="1" dirty="0"/>
              <a:t>The World Bank - Washington DC, March 20-24, 2017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6" y="0"/>
            <a:ext cx="11851888" cy="21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759619"/>
              </p:ext>
            </p:extLst>
          </p:nvPr>
        </p:nvGraphicFramePr>
        <p:xfrm>
          <a:off x="838200" y="1690688"/>
          <a:ext cx="6061364" cy="318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0682"/>
                <a:gridCol w="3030682"/>
              </a:tblGrid>
              <a:tr h="2139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Kamerotar</a:t>
                      </a:r>
                      <a:r>
                        <a:rPr lang="en-US" sz="1600" dirty="0">
                          <a:effectLst/>
                        </a:rPr>
                        <a:t> LR 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Land Use Type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Area allocated (Square 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Road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159790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34,557.54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 dirty="0">
                          <a:effectLst/>
                        </a:rPr>
                        <a:t>Play Ground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8884.54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Nepal Korea Park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2599.43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 dirty="0">
                          <a:effectLst/>
                        </a:rPr>
                        <a:t>Green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20,213.07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214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600">
                          <a:effectLst/>
                        </a:rPr>
                        <a:t>School, Offices, Public historical tap, well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2860.50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Private Land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5,06,655.74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Reserve plot for sale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30,010.33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39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Land allocated to Nepal Telecom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25,237.85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07152"/>
              </p:ext>
            </p:extLst>
          </p:nvPr>
        </p:nvGraphicFramePr>
        <p:xfrm>
          <a:off x="5424053" y="3016251"/>
          <a:ext cx="6487391" cy="2202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2565"/>
                <a:gridCol w="2014826"/>
              </a:tblGrid>
              <a:tr h="314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Icchangu</a:t>
                      </a:r>
                      <a:r>
                        <a:rPr lang="en-US" sz="1600" dirty="0">
                          <a:effectLst/>
                        </a:rPr>
                        <a:t> LR 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Land Use 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Area Square feet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Road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74034.08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 space/ Community area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71637.36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Private Land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59705.27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Reserve plot for sales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3151139.67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6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Land allocation for low income groups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3229173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652655"/>
            <a:ext cx="854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Kamerotar</a:t>
            </a:r>
            <a:r>
              <a:rPr lang="en-US" dirty="0" smtClean="0"/>
              <a:t> land is allocated for Nepal Telecommunication whereas in </a:t>
            </a:r>
            <a:r>
              <a:rPr lang="en-US" dirty="0" err="1" smtClean="0"/>
              <a:t>Icchangu</a:t>
            </a:r>
            <a:r>
              <a:rPr lang="en-US" dirty="0" smtClean="0"/>
              <a:t> Land is allocated for low-income 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444736"/>
              </p:ext>
            </p:extLst>
          </p:nvPr>
        </p:nvGraphicFramePr>
        <p:xfrm>
          <a:off x="838200" y="1548246"/>
          <a:ext cx="6425045" cy="231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25045"/>
              </a:tblGrid>
              <a:tr h="3247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Factors that restrict for allocating land for low-income </a:t>
                      </a:r>
                      <a:r>
                        <a:rPr lang="en-US" sz="1600" dirty="0" smtClean="0">
                          <a:effectLst/>
                        </a:rPr>
                        <a:t>plots in </a:t>
                      </a:r>
                      <a:r>
                        <a:rPr lang="en-US" sz="1600" dirty="0" err="1" smtClean="0">
                          <a:effectLst/>
                        </a:rPr>
                        <a:t>Kamerotar</a:t>
                      </a:r>
                      <a:r>
                        <a:rPr lang="en-US" sz="1600" dirty="0" smtClean="0">
                          <a:effectLst/>
                        </a:rPr>
                        <a:t> 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815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</a:rPr>
                        <a:t>Lack of policy and legal norms that enforce compulsory allocation for low cost plot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92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</a:rPr>
                        <a:t>Lack of external financial support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92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</a:rPr>
                        <a:t>Consensus of landowners required to initiate the 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92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</a:rPr>
                        <a:t>Technical norms provides financial burden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35111"/>
              </p:ext>
            </p:extLst>
          </p:nvPr>
        </p:nvGraphicFramePr>
        <p:xfrm>
          <a:off x="3023952" y="3866266"/>
          <a:ext cx="8717474" cy="2700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474"/>
              </a:tblGrid>
              <a:tr h="6752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Factors for allocation of land for low-income </a:t>
                      </a:r>
                      <a:r>
                        <a:rPr lang="en-US" sz="1600" dirty="0" smtClean="0">
                          <a:effectLst/>
                        </a:rPr>
                        <a:t>groups in </a:t>
                      </a:r>
                      <a:r>
                        <a:rPr lang="en-US" sz="1600" dirty="0" err="1" smtClean="0">
                          <a:effectLst/>
                        </a:rPr>
                        <a:t>Icchangu</a:t>
                      </a:r>
                      <a:r>
                        <a:rPr lang="en-US" sz="1600" dirty="0" smtClean="0">
                          <a:effectLst/>
                        </a:rPr>
                        <a:t> Project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521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</a:rPr>
                        <a:t>Government as a market actors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521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</a:rPr>
                        <a:t>Effects in project due to decline in the market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521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effectLst/>
                        </a:rPr>
                        <a:t>Lack of participation of land owners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1537252"/>
            <a:ext cx="10677939" cy="463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Case of </a:t>
            </a:r>
            <a:r>
              <a:rPr lang="en-US" dirty="0" err="1" smtClean="0"/>
              <a:t>Kamerotar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were no driving factor that compelled to allocate land for low-income housing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Lack of policy implementation of accommodating low-income groups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Increment </a:t>
            </a:r>
            <a:r>
              <a:rPr lang="en-US" dirty="0" smtClean="0"/>
              <a:t>in </a:t>
            </a:r>
            <a:r>
              <a:rPr lang="en-US" dirty="0"/>
              <a:t>land </a:t>
            </a:r>
            <a:r>
              <a:rPr lang="en-US" dirty="0"/>
              <a:t>deduction rate from </a:t>
            </a:r>
            <a:r>
              <a:rPr lang="en-US" dirty="0" smtClean="0"/>
              <a:t>land owners does </a:t>
            </a:r>
            <a:r>
              <a:rPr lang="en-US" dirty="0"/>
              <a:t>not seems </a:t>
            </a:r>
            <a:r>
              <a:rPr lang="en-US" dirty="0" smtClean="0"/>
              <a:t>feasible intervention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en-US" dirty="0" smtClean="0"/>
              <a:t>overnment </a:t>
            </a:r>
            <a:r>
              <a:rPr lang="en-US" dirty="0"/>
              <a:t>agencies </a:t>
            </a:r>
            <a:r>
              <a:rPr lang="en-US" dirty="0" smtClean="0"/>
              <a:t>should introduce </a:t>
            </a:r>
            <a:r>
              <a:rPr lang="en-US" dirty="0"/>
              <a:t>some </a:t>
            </a:r>
            <a:r>
              <a:rPr lang="en-US" dirty="0" smtClean="0"/>
              <a:t>intervention like financing infrastructure cost </a:t>
            </a:r>
            <a:r>
              <a:rPr lang="en-US" dirty="0"/>
              <a:t>to divert self-financing LR model into cost sharing LR model</a:t>
            </a:r>
            <a:r>
              <a:rPr lang="en-US" dirty="0" smtClean="0"/>
              <a:t>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Social Stigma can restrict to allow low- income housing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Flexible technical norms regarding plot size and area required to reduce financial cost of project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1690688"/>
            <a:ext cx="10664687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Case of </a:t>
            </a:r>
            <a:r>
              <a:rPr lang="en-US" dirty="0" err="1" smtClean="0"/>
              <a:t>Icchangu</a:t>
            </a:r>
            <a:r>
              <a:rPr lang="en-US" dirty="0" smtClean="0"/>
              <a:t> LR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Distortion in land market was driving factor to sell land for low-income housing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government was market actors and able to negotiate to buy land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land was bought in two phase with high cost then the minimum allocated price of the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All land owners are not participated in decision making in allocation of land to government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The social stigma seems constrain in allowing low-income beneficiaries to move into the housing 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 shows how the market legitimacy is embedded in the allocation of plot for low-income </a:t>
            </a:r>
            <a:r>
              <a:rPr lang="en-US" dirty="0" smtClean="0"/>
              <a:t>groups</a:t>
            </a:r>
          </a:p>
          <a:p>
            <a:r>
              <a:rPr lang="en-US" dirty="0"/>
              <a:t>The policy to develop inclusive LR process should focus on the market value and market norms, which is acceptable to the landowners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Flexible technical </a:t>
            </a:r>
            <a:r>
              <a:rPr lang="en-US" dirty="0"/>
              <a:t>norms </a:t>
            </a:r>
            <a:r>
              <a:rPr lang="en-US" dirty="0" smtClean="0"/>
              <a:t>need to be </a:t>
            </a:r>
            <a:r>
              <a:rPr lang="en-US" dirty="0"/>
              <a:t>adopted to allocate low cost </a:t>
            </a:r>
            <a:r>
              <a:rPr lang="en-US" dirty="0" smtClean="0"/>
              <a:t>land</a:t>
            </a:r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aspect is also need to be considered in the inclusive LR process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4992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Application of Land </a:t>
            </a:r>
            <a:r>
              <a:rPr lang="en-US" dirty="0" smtClean="0"/>
              <a:t>Readjustment (LR) </a:t>
            </a:r>
            <a:r>
              <a:rPr lang="en-US" dirty="0" smtClean="0"/>
              <a:t>method is wide ranging </a:t>
            </a:r>
            <a:r>
              <a:rPr lang="en-US" dirty="0"/>
              <a:t>such as urban regeneration (Turk and </a:t>
            </a:r>
            <a:r>
              <a:rPr lang="en-US" dirty="0" err="1"/>
              <a:t>Kortha</a:t>
            </a:r>
            <a:r>
              <a:rPr lang="en-US" dirty="0"/>
              <a:t> ls </a:t>
            </a:r>
            <a:r>
              <a:rPr lang="en-US" dirty="0" err="1"/>
              <a:t>Altes</a:t>
            </a:r>
            <a:r>
              <a:rPr lang="en-US" dirty="0"/>
              <a:t>, 2010), urban development (Mittal, 2014; </a:t>
            </a:r>
            <a:r>
              <a:rPr lang="en-US" dirty="0" err="1"/>
              <a:t>Uzun</a:t>
            </a:r>
            <a:r>
              <a:rPr lang="en-US" dirty="0"/>
              <a:t>, 2009), post disaster (</a:t>
            </a:r>
            <a:r>
              <a:rPr lang="en-US" dirty="0" err="1"/>
              <a:t>Mukherji</a:t>
            </a:r>
            <a:r>
              <a:rPr lang="en-US" dirty="0"/>
              <a:t>, 2014) and regularizing informal settlement (</a:t>
            </a:r>
            <a:r>
              <a:rPr lang="en-US" dirty="0" err="1"/>
              <a:t>Supriatna</a:t>
            </a:r>
            <a:r>
              <a:rPr lang="en-US" dirty="0"/>
              <a:t> and van der </a:t>
            </a:r>
            <a:r>
              <a:rPr lang="en-US" dirty="0" err="1"/>
              <a:t>Molen</a:t>
            </a:r>
            <a:r>
              <a:rPr lang="en-US" dirty="0"/>
              <a:t>, 2014; </a:t>
            </a:r>
            <a:r>
              <a:rPr lang="en-US" dirty="0" err="1"/>
              <a:t>Uzun</a:t>
            </a:r>
            <a:r>
              <a:rPr lang="en-US" i="1" dirty="0"/>
              <a:t> et al.</a:t>
            </a:r>
            <a:r>
              <a:rPr lang="en-US" dirty="0"/>
              <a:t>, 2010) but not highlighted explicitly in allocation of low income plots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UN-Habitat has introduced </a:t>
            </a:r>
            <a:r>
              <a:rPr lang="en-US" dirty="0" err="1" smtClean="0"/>
              <a:t>PiLAR</a:t>
            </a:r>
            <a:r>
              <a:rPr lang="en-US" dirty="0" smtClean="0"/>
              <a:t> (</a:t>
            </a:r>
            <a:r>
              <a:rPr lang="en-US" dirty="0" err="1" smtClean="0"/>
              <a:t>Parcipatory</a:t>
            </a:r>
            <a:r>
              <a:rPr lang="en-US" dirty="0" smtClean="0"/>
              <a:t> </a:t>
            </a:r>
            <a:r>
              <a:rPr lang="en-US" dirty="0" smtClean="0"/>
              <a:t>and Inclusive Land Readjustment) which refers to accommodate low-income groups, informal settlers in LR process</a:t>
            </a:r>
          </a:p>
          <a:p>
            <a:r>
              <a:rPr lang="en-US" dirty="0" smtClean="0"/>
              <a:t>Land Contribution and Land Reallocation are the critical stage of LR process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market norms like cost recovery and value capture are the core elements </a:t>
            </a:r>
          </a:p>
          <a:p>
            <a:r>
              <a:rPr lang="en-US" dirty="0" smtClean="0"/>
              <a:t>The LR model applied in various countries reveals the prime success factor is the  market legitimacy i.e. market value and market norms. For Instance</a:t>
            </a:r>
          </a:p>
          <a:p>
            <a:pPr lvl="1"/>
            <a:r>
              <a:rPr lang="en-US" dirty="0" smtClean="0"/>
              <a:t>The increment in the land value after development </a:t>
            </a:r>
          </a:p>
          <a:p>
            <a:pPr lvl="1"/>
            <a:r>
              <a:rPr lang="en-US" dirty="0" smtClean="0"/>
              <a:t> Market viability of the site</a:t>
            </a:r>
          </a:p>
          <a:p>
            <a:pPr lvl="1"/>
            <a:r>
              <a:rPr lang="en-US" dirty="0" smtClean="0"/>
              <a:t>Less land contribution and more value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practices in LR approaches sufficiently shows that LR is applicable to capture value for infrastructure </a:t>
            </a:r>
            <a:r>
              <a:rPr lang="en-US" dirty="0" smtClean="0"/>
              <a:t>investment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less emphasis on the land value capture for social goods like land for affordable </a:t>
            </a:r>
            <a:r>
              <a:rPr lang="en-US" dirty="0" smtClean="0"/>
              <a:t>housing</a:t>
            </a:r>
          </a:p>
          <a:p>
            <a:r>
              <a:rPr lang="en-US" dirty="0" smtClean="0"/>
              <a:t>This calls for in depth </a:t>
            </a:r>
            <a:r>
              <a:rPr lang="en-US" dirty="0"/>
              <a:t>study to seek for the possible interventions to apply the LR approach to accommodate low-income </a:t>
            </a:r>
            <a:r>
              <a:rPr lang="en-US" dirty="0" smtClean="0"/>
              <a:t>people</a:t>
            </a:r>
          </a:p>
          <a:p>
            <a:r>
              <a:rPr lang="en-US" dirty="0"/>
              <a:t>Therefore, this study attempts to analyze LR process from the market perspective and its feasibility to address land for affordable housing.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two cases of LR Project of Kathmandu Nepal were studied</a:t>
            </a:r>
          </a:p>
          <a:p>
            <a:r>
              <a:rPr lang="en-US" dirty="0" smtClean="0"/>
              <a:t>The </a:t>
            </a:r>
            <a:r>
              <a:rPr lang="en-US" dirty="0"/>
              <a:t>first case </a:t>
            </a:r>
            <a:r>
              <a:rPr lang="en-US" dirty="0" smtClean="0"/>
              <a:t>was </a:t>
            </a:r>
            <a:r>
              <a:rPr lang="en-US" dirty="0" err="1"/>
              <a:t>Kamerotar</a:t>
            </a:r>
            <a:r>
              <a:rPr lang="en-US" dirty="0"/>
              <a:t> LR </a:t>
            </a:r>
            <a:r>
              <a:rPr lang="en-US" dirty="0" smtClean="0"/>
              <a:t>project which was applied to </a:t>
            </a:r>
            <a:r>
              <a:rPr lang="en-US" dirty="0"/>
              <a:t>explore the factors that has restricted in allocating land for low-income </a:t>
            </a:r>
            <a:r>
              <a:rPr lang="en-US" dirty="0" smtClean="0"/>
              <a:t>housing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second case </a:t>
            </a:r>
            <a:r>
              <a:rPr lang="en-US" dirty="0" smtClean="0"/>
              <a:t>was </a:t>
            </a:r>
            <a:r>
              <a:rPr lang="en-US" dirty="0" err="1"/>
              <a:t>Icchangu</a:t>
            </a:r>
            <a:r>
              <a:rPr lang="en-US" dirty="0"/>
              <a:t> LR </a:t>
            </a:r>
            <a:r>
              <a:rPr lang="en-US" dirty="0" smtClean="0"/>
              <a:t>project which was applied to explain  </a:t>
            </a:r>
            <a:r>
              <a:rPr lang="en-US" dirty="0"/>
              <a:t>how the land for low-income housing has been allocated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EXPLORATORY CASE STUDIES: ALLOCATION OF AFFORDABLE HOUSING IN KAMEROTAR</a:t>
            </a:r>
            <a:endParaRPr lang="en-US" dirty="0"/>
          </a:p>
        </p:txBody>
      </p:sp>
      <p:pic>
        <p:nvPicPr>
          <p:cNvPr id="4" name="Picture 2" descr="\\ADMIN-PC\Users\Public\sector v1 pic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9649" y="1919143"/>
            <a:ext cx="3761273" cy="4086802"/>
          </a:xfrm>
          <a:noFill/>
        </p:spPr>
      </p:pic>
      <p:pic>
        <p:nvPicPr>
          <p:cNvPr id="5" name="Picture 4" descr="KAMERO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4498"/>
          <a:stretch/>
        </p:blipFill>
        <p:spPr bwMode="auto">
          <a:xfrm>
            <a:off x="5390804" y="1919143"/>
            <a:ext cx="5962996" cy="4169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8245" y="6317673"/>
            <a:ext cx="959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Kamerotar</a:t>
            </a:r>
            <a:r>
              <a:rPr lang="en-US" dirty="0" smtClean="0"/>
              <a:t> Land Readjustment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Kamerotar</a:t>
            </a:r>
            <a:r>
              <a:rPr lang="en-US" dirty="0"/>
              <a:t> </a:t>
            </a:r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361209"/>
            <a:ext cx="10626436" cy="4815753"/>
          </a:xfrm>
        </p:spPr>
        <p:txBody>
          <a:bodyPr/>
          <a:lstStyle/>
          <a:p>
            <a:r>
              <a:rPr lang="en-US" dirty="0" smtClean="0"/>
              <a:t>Case Data was collected through:  The workshop/ Focus Group Discussion with nine landowners/ employee of project, Interview with Users committee member (land owner representative), Project officer (government officer)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2" y="3485718"/>
            <a:ext cx="3934691" cy="295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37" y="3067483"/>
            <a:ext cx="3896590" cy="2922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2881" y="6176963"/>
            <a:ext cx="642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 with land owners to explore the factors that restricted in allocating land for low-income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CASE STUDIES: ALLOCATION OF AFFORDABLE HOUSING IN ICCHANGU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859972"/>
            <a:ext cx="6972299" cy="4405746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1839191" y="6504709"/>
            <a:ext cx="99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 Allocated for low-Income 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ICCHANGU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Data was collected through: Interview with members of Users Committee, </a:t>
            </a:r>
            <a:r>
              <a:rPr lang="en-US" dirty="0" err="1" smtClean="0"/>
              <a:t>Questionaire</a:t>
            </a:r>
            <a:r>
              <a:rPr lang="en-US" dirty="0" smtClean="0"/>
              <a:t> survey with 20 land owners residing near low-income housing, </a:t>
            </a:r>
            <a:r>
              <a:rPr lang="en-US" dirty="0" err="1" smtClean="0"/>
              <a:t>Indepth</a:t>
            </a:r>
            <a:r>
              <a:rPr lang="en-US" dirty="0" smtClean="0"/>
              <a:t> interview with project officer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53" y="3061855"/>
            <a:ext cx="4018973" cy="3014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44" y="3532909"/>
            <a:ext cx="4065540" cy="30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893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Exploring the Potential of the Land Readjustment Approach in Allocating Land for Affordable Housing from the Market Legitimacy Perspective  </vt:lpstr>
      <vt:lpstr>INTRODUCTION</vt:lpstr>
      <vt:lpstr>INTRODUCTION</vt:lpstr>
      <vt:lpstr>OBJECTIVE OF THIS STUDY</vt:lpstr>
      <vt:lpstr>METHODOLOGY</vt:lpstr>
      <vt:lpstr> EXPLORATORY CASE STUDIES: ALLOCATION OF AFFORDABLE HOUSING IN KAMEROTAR</vt:lpstr>
      <vt:lpstr> Kamerotar LR</vt:lpstr>
      <vt:lpstr>EXPLANATORY CASE STUDIES: ALLOCATION OF AFFORDABLE HOUSING IN ICCHANGU </vt:lpstr>
      <vt:lpstr>ICCHANGU LR</vt:lpstr>
      <vt:lpstr>CASE STUDY RESULTS</vt:lpstr>
      <vt:lpstr>CASE STUDY RESULTS</vt:lpstr>
      <vt:lpstr>ANALYSIS AND DISCUSSION</vt:lpstr>
      <vt:lpstr>ANALYSIS AND DISCUSSION</vt:lpstr>
      <vt:lpstr>CONCLUSION</vt:lpstr>
    </vt:vector>
  </TitlesOfParts>
  <Company>University of Twente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Potential of the Land Readjustment Approach in Allocating Land for Affordable Housing from the Market Legitimacy Perspective</dc:title>
  <dc:creator>Shrestha, R. (ITC)</dc:creator>
  <cp:lastModifiedBy>Shrestha, R. (ITC)</cp:lastModifiedBy>
  <cp:revision>26</cp:revision>
  <dcterms:created xsi:type="dcterms:W3CDTF">2017-02-15T06:11:10Z</dcterms:created>
  <dcterms:modified xsi:type="dcterms:W3CDTF">2017-02-15T11:51:40Z</dcterms:modified>
</cp:coreProperties>
</file>