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5" r:id="rId1"/>
  </p:sldMasterIdLst>
  <p:notesMasterIdLst>
    <p:notesMasterId r:id="rId12"/>
  </p:notesMasterIdLst>
  <p:handoutMasterIdLst>
    <p:handoutMasterId r:id="rId13"/>
  </p:handoutMasterIdLst>
  <p:sldIdLst>
    <p:sldId id="283" r:id="rId2"/>
    <p:sldId id="258" r:id="rId3"/>
    <p:sldId id="260" r:id="rId4"/>
    <p:sldId id="285" r:id="rId5"/>
    <p:sldId id="284" r:id="rId6"/>
    <p:sldId id="299" r:id="rId7"/>
    <p:sldId id="286" r:id="rId8"/>
    <p:sldId id="300" r:id="rId9"/>
    <p:sldId id="287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3529" autoAdjust="0"/>
  </p:normalViewPr>
  <p:slideViewPr>
    <p:cSldViewPr snapToGrid="0">
      <p:cViewPr varScale="1">
        <p:scale>
          <a:sx n="91" d="100"/>
          <a:sy n="91" d="100"/>
        </p:scale>
        <p:origin x="208" y="7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12/8/18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12/8/18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0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12/8/18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81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12/8/18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6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12/8/18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1391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12/8/18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952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12/8/18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592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12/8/18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567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5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79A3335-6331-4872-A8B7-ECD55539F4D0}" type="datetimeFigureOut">
              <a:rPr lang="en-US" smtClean="0"/>
              <a:t>12/8/18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91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43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10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00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48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01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1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33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72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12/8/18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434E0C-6860-4D1A-9BBA-07CD3ED1DC73}"/>
              </a:ext>
            </a:extLst>
          </p:cNvPr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BCC29B-2F79-4D03-B69D-0464C88943AA}"/>
              </a:ext>
            </a:extLst>
          </p:cNvPr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5A6848-634B-4663-A18C-894366CD25D9}"/>
              </a:ext>
            </a:extLst>
          </p:cNvPr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42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  <p:sldLayoutId id="2147484047" r:id="rId12"/>
    <p:sldLayoutId id="2147484048" r:id="rId13"/>
    <p:sldLayoutId id="2147484049" r:id="rId14"/>
    <p:sldLayoutId id="2147484050" r:id="rId15"/>
    <p:sldLayoutId id="2147484051" r:id="rId16"/>
    <p:sldLayoutId id="214748405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79CB34-4F9F-4EA6-B877-4D7AD8BF8FEA}"/>
              </a:ext>
            </a:extLst>
          </p:cNvPr>
          <p:cNvSpPr txBox="1"/>
          <p:nvPr/>
        </p:nvSpPr>
        <p:spPr>
          <a:xfrm>
            <a:off x="229385" y="2953057"/>
            <a:ext cx="119626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Berlin Sans FB Demi" panose="020E0802020502020306" pitchFamily="34" charset="0"/>
              </a:rPr>
              <a:t>Banking Marketing Data Analysis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593BB3-A69F-4BAB-BF92-5A023990CFE9}"/>
              </a:ext>
            </a:extLst>
          </p:cNvPr>
          <p:cNvSpPr txBox="1"/>
          <p:nvPr/>
        </p:nvSpPr>
        <p:spPr>
          <a:xfrm>
            <a:off x="229385" y="4515574"/>
            <a:ext cx="1219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Berlin Sans FB Demi" panose="020E0802020502020306" pitchFamily="34" charset="0"/>
              </a:rPr>
              <a:t>Dane Isenberg, Johanky Reyes, Alexis Ondongo </a:t>
            </a:r>
          </a:p>
        </p:txBody>
      </p:sp>
    </p:spTree>
    <p:extLst>
      <p:ext uri="{BB962C8B-B14F-4D97-AF65-F5344CB8AC3E}">
        <p14:creationId xmlns:p14="http://schemas.microsoft.com/office/powerpoint/2010/main" val="242436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46EC2C-C19A-44CA-95EB-D3675B3E4999}"/>
              </a:ext>
            </a:extLst>
          </p:cNvPr>
          <p:cNvSpPr/>
          <p:nvPr/>
        </p:nvSpPr>
        <p:spPr>
          <a:xfrm>
            <a:off x="487149" y="75002"/>
            <a:ext cx="51989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rgbClr val="595959"/>
                </a:solidFill>
                <a:latin typeface="Book Antiqua"/>
              </a:rPr>
              <a:t>Wrap-Up</a:t>
            </a: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Book Antiqua"/>
                <a:ea typeface="+mn-ea"/>
                <a:cs typeface="+mn-cs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1458FB-98D3-4E9D-91B7-7DF8672B4E14}"/>
              </a:ext>
            </a:extLst>
          </p:cNvPr>
          <p:cNvSpPr txBox="1"/>
          <p:nvPr/>
        </p:nvSpPr>
        <p:spPr>
          <a:xfrm>
            <a:off x="85061" y="2519900"/>
            <a:ext cx="88781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latin typeface="Berlin Sans FB Demi" panose="020E0802020502020306" pitchFamily="34" charset="0"/>
              </a:rPr>
              <a:t>“  Far better an approximate answer to the </a:t>
            </a:r>
            <a:r>
              <a:rPr lang="en-US" sz="2700" i="1" dirty="0">
                <a:latin typeface="Berlin Sans FB Demi" panose="020E0802020502020306" pitchFamily="34" charset="0"/>
              </a:rPr>
              <a:t>right</a:t>
            </a:r>
            <a:r>
              <a:rPr lang="en-US" sz="2700" dirty="0">
                <a:latin typeface="Berlin Sans FB Demi" panose="020E0802020502020306" pitchFamily="34" charset="0"/>
              </a:rPr>
              <a:t> question, which  is often vague, than an </a:t>
            </a:r>
            <a:r>
              <a:rPr lang="en-US" sz="2700" i="1" dirty="0">
                <a:latin typeface="Berlin Sans FB Demi" panose="020E0802020502020306" pitchFamily="34" charset="0"/>
              </a:rPr>
              <a:t>exact</a:t>
            </a:r>
            <a:r>
              <a:rPr lang="en-US" sz="2700" dirty="0">
                <a:latin typeface="Berlin Sans FB Demi" panose="020E0802020502020306" pitchFamily="34" charset="0"/>
              </a:rPr>
              <a:t> answer to the wrong question, which can always be made precise” John Tukey</a:t>
            </a:r>
          </a:p>
        </p:txBody>
      </p:sp>
    </p:spTree>
    <p:extLst>
      <p:ext uri="{BB962C8B-B14F-4D97-AF65-F5344CB8AC3E}">
        <p14:creationId xmlns:p14="http://schemas.microsoft.com/office/powerpoint/2010/main" val="32006877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16092"/>
            <a:ext cx="9601200" cy="43434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Data from Portuguese Bank Marketing Campaign  (2008-2013)</a:t>
            </a:r>
          </a:p>
          <a:p>
            <a:r>
              <a:rPr 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Bank question: what characteristics of clients lead to them to subscribing to a term deposit?</a:t>
            </a:r>
          </a:p>
          <a:p>
            <a:r>
              <a:rPr 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Reason: marketing optimization to reduce cost/resources, targeting of individuals?</a:t>
            </a:r>
          </a:p>
          <a:p>
            <a:pPr marL="0" indent="0">
              <a:buNone/>
            </a:pPr>
            <a:endParaRPr lang="en-US" sz="36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4617B3F-4B26-46A2-8849-B2D8E52B5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3674863" cy="1080938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Berlin Sans FB Demi" panose="020E0802020502020306" pitchFamily="34" charset="0"/>
                <a:ea typeface="+mn-ea"/>
                <a:cs typeface="+mn-cs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24FEA-5C63-42A2-91B6-BF6DE17B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48" y="-217723"/>
            <a:ext cx="7341889" cy="108093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erlin Sans FB Demi" panose="020E0802020502020306" pitchFamily="34" charset="0"/>
                <a:ea typeface="+mn-ea"/>
                <a:cs typeface="+mn-cs"/>
              </a:rPr>
              <a:t>Exploratory Data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D65EA6-87DE-9B4C-8E4D-44C3CF8DA9F9}"/>
              </a:ext>
            </a:extLst>
          </p:cNvPr>
          <p:cNvSpPr/>
          <p:nvPr/>
        </p:nvSpPr>
        <p:spPr>
          <a:xfrm>
            <a:off x="1218000" y="1078077"/>
            <a:ext cx="309251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Snapshot of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095CF0-3FD3-6F43-A4A3-8516D6A436FD}"/>
              </a:ext>
            </a:extLst>
          </p:cNvPr>
          <p:cNvSpPr/>
          <p:nvPr/>
        </p:nvSpPr>
        <p:spPr>
          <a:xfrm>
            <a:off x="108188" y="2234635"/>
            <a:ext cx="489991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Response : whether or not client get term deposit</a:t>
            </a:r>
          </a:p>
          <a:p>
            <a:endParaRPr lang="en-US" sz="20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16 Predictors  (characteristics): demographic information (age, martial status etc.), socioeconomic indicators (education level, housing loan etc.), and type of contact (time of day, duration etc.). </a:t>
            </a:r>
          </a:p>
          <a:p>
            <a:endParaRPr lang="en-US" sz="1200" b="1" dirty="0">
              <a:latin typeface="Agency FB" panose="020B0503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F744FE-7A3A-B54E-8BA9-67DF8E624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974" y="2234635"/>
            <a:ext cx="60706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24FEA-5C63-42A2-91B6-BF6DE17B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48" y="-217723"/>
            <a:ext cx="5305699" cy="10809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  <a:ea typeface="+mn-ea"/>
                <a:cs typeface="+mn-cs"/>
              </a:rPr>
              <a:t>Exploratory Data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08CD4-61D9-0940-9BB2-5EAC8AC5CCB2}"/>
              </a:ext>
            </a:extLst>
          </p:cNvPr>
          <p:cNvSpPr txBox="1"/>
          <p:nvPr/>
        </p:nvSpPr>
        <p:spPr>
          <a:xfrm>
            <a:off x="759655" y="1012875"/>
            <a:ext cx="3854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Response Variable</a:t>
            </a: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C9465055-EFC6-F04D-B145-E8E784721B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608947" y="2236762"/>
            <a:ext cx="4853355" cy="436098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2ADA90-F940-B844-B59A-57FB2871B9F9}"/>
              </a:ext>
            </a:extLst>
          </p:cNvPr>
          <p:cNvSpPr txBox="1"/>
          <p:nvPr/>
        </p:nvSpPr>
        <p:spPr>
          <a:xfrm>
            <a:off x="1392701" y="3207433"/>
            <a:ext cx="351692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 Yes = 11.65% </a:t>
            </a:r>
          </a:p>
          <a:p>
            <a:r>
              <a:rPr lang="en-US" sz="2200" dirty="0">
                <a:solidFill>
                  <a:schemeClr val="bg1"/>
                </a:solidFill>
              </a:rPr>
              <a:t>	No = 88.35%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High proportion of non-subscription.</a:t>
            </a:r>
          </a:p>
        </p:txBody>
      </p:sp>
    </p:spTree>
    <p:extLst>
      <p:ext uri="{BB962C8B-B14F-4D97-AF65-F5344CB8AC3E}">
        <p14:creationId xmlns:p14="http://schemas.microsoft.com/office/powerpoint/2010/main" val="120832361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24FEA-5C63-42A2-91B6-BF6DE17B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49" y="-217723"/>
            <a:ext cx="8883282" cy="10809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</a:rPr>
              <a:t>Exploratory Data Analysis</a:t>
            </a:r>
            <a:endParaRPr lang="en-US" dirty="0">
              <a:solidFill>
                <a:schemeClr val="bg1"/>
              </a:solidFill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215AE0-1D9B-BA43-B523-91043DBD02AE}"/>
              </a:ext>
            </a:extLst>
          </p:cNvPr>
          <p:cNvSpPr txBox="1"/>
          <p:nvPr/>
        </p:nvSpPr>
        <p:spPr>
          <a:xfrm>
            <a:off x="506857" y="860233"/>
            <a:ext cx="8806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Example Predictors : Duration and </a:t>
            </a:r>
            <a:r>
              <a:rPr lang="en-US" sz="3000" dirty="0" err="1"/>
              <a:t>Poutcome</a:t>
            </a:r>
            <a:endParaRPr lang="en-US" sz="3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976442-365E-7147-9C11-3F8D4B536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01" y="2785403"/>
            <a:ext cx="4766565" cy="289794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A092AAB-9164-FB4C-B0B1-A9C5CAC9BC76}"/>
              </a:ext>
            </a:extLst>
          </p:cNvPr>
          <p:cNvSpPr txBox="1"/>
          <p:nvPr/>
        </p:nvSpPr>
        <p:spPr>
          <a:xfrm>
            <a:off x="970671" y="2317133"/>
            <a:ext cx="2603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Duration Frequency: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7523F97-9B19-0D4B-9195-14679719F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334" y="6017400"/>
            <a:ext cx="3771900" cy="5715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A5DE362-5ECE-E041-961B-6905A18172FB}"/>
              </a:ext>
            </a:extLst>
          </p:cNvPr>
          <p:cNvSpPr/>
          <p:nvPr/>
        </p:nvSpPr>
        <p:spPr>
          <a:xfrm>
            <a:off x="8072526" y="2416071"/>
            <a:ext cx="27855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Response vs. Duration: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3BEF537-F2EA-0E4B-89F1-033688375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4806" y="2816181"/>
            <a:ext cx="4437811" cy="286716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A3A23A0-4E90-D34B-BD03-9C39C474260A}"/>
              </a:ext>
            </a:extLst>
          </p:cNvPr>
          <p:cNvSpPr txBox="1"/>
          <p:nvPr/>
        </p:nvSpPr>
        <p:spPr>
          <a:xfrm>
            <a:off x="7735910" y="5760292"/>
            <a:ext cx="3458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As duration increases, success rate increases.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6C42F1-F881-C441-838A-CF4735F4902E}"/>
              </a:ext>
            </a:extLst>
          </p:cNvPr>
          <p:cNvSpPr txBox="1"/>
          <p:nvPr/>
        </p:nvSpPr>
        <p:spPr>
          <a:xfrm>
            <a:off x="914400" y="1491175"/>
            <a:ext cx="799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Duration: the amount of time spent (in seconds) in last contact with client </a:t>
            </a:r>
          </a:p>
        </p:txBody>
      </p:sp>
    </p:spTree>
    <p:extLst>
      <p:ext uri="{BB962C8B-B14F-4D97-AF65-F5344CB8AC3E}">
        <p14:creationId xmlns:p14="http://schemas.microsoft.com/office/powerpoint/2010/main" val="3407593339"/>
      </p:ext>
    </p:extLst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24FEA-5C63-42A2-91B6-BF6DE17B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49" y="-217723"/>
            <a:ext cx="8883282" cy="10809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</a:rPr>
              <a:t>Exploratory Data Analysis</a:t>
            </a:r>
            <a:endParaRPr lang="en-US" dirty="0">
              <a:solidFill>
                <a:schemeClr val="bg1"/>
              </a:solidFill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215AE0-1D9B-BA43-B523-91043DBD02AE}"/>
              </a:ext>
            </a:extLst>
          </p:cNvPr>
          <p:cNvSpPr txBox="1"/>
          <p:nvPr/>
        </p:nvSpPr>
        <p:spPr>
          <a:xfrm>
            <a:off x="506857" y="860233"/>
            <a:ext cx="8806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Example Predictors : Duration and </a:t>
            </a:r>
            <a:r>
              <a:rPr lang="en-US" sz="3000" dirty="0" err="1"/>
              <a:t>Poutcome</a:t>
            </a:r>
            <a:endParaRPr lang="en-US" sz="3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092AAB-9164-FB4C-B0B1-A9C5CAC9BC76}"/>
              </a:ext>
            </a:extLst>
          </p:cNvPr>
          <p:cNvSpPr txBox="1"/>
          <p:nvPr/>
        </p:nvSpPr>
        <p:spPr>
          <a:xfrm>
            <a:off x="970671" y="2317132"/>
            <a:ext cx="42765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Poutcome</a:t>
            </a:r>
            <a:r>
              <a:rPr lang="en-US" sz="2000" dirty="0">
                <a:solidFill>
                  <a:schemeClr val="bg1"/>
                </a:solidFill>
              </a:rPr>
              <a:t> Stacked Bar Chart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Previous success strong predictor of success in current campaign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5DE362-5ECE-E041-961B-6905A18172FB}"/>
              </a:ext>
            </a:extLst>
          </p:cNvPr>
          <p:cNvSpPr/>
          <p:nvPr/>
        </p:nvSpPr>
        <p:spPr>
          <a:xfrm>
            <a:off x="8072526" y="2416071"/>
            <a:ext cx="279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6C42F1-F881-C441-838A-CF4735F4902E}"/>
              </a:ext>
            </a:extLst>
          </p:cNvPr>
          <p:cNvSpPr txBox="1"/>
          <p:nvPr/>
        </p:nvSpPr>
        <p:spPr>
          <a:xfrm>
            <a:off x="914400" y="1491175"/>
            <a:ext cx="563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Poutcome</a:t>
            </a:r>
            <a:r>
              <a:rPr lang="en-US" dirty="0"/>
              <a:t>: outcome of previous marketing campaign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573CF2-7D9F-6B4C-926B-A9595D0A6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566" y="2275395"/>
            <a:ext cx="5477505" cy="35126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7026EA-BD4A-1F47-95A0-7C2501EAB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661" y="5884187"/>
            <a:ext cx="40259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83059"/>
      </p:ext>
    </p:extLst>
  </p:cSld>
  <p:clrMapOvr>
    <a:masterClrMapping/>
  </p:clrMapOvr>
  <p:transition spd="slow"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24FEA-5C63-42A2-91B6-BF6DE17B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48" y="-217723"/>
            <a:ext cx="8793617" cy="10809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Modeling Options </a:t>
            </a:r>
            <a:endParaRPr lang="en-US" sz="3200" dirty="0">
              <a:solidFill>
                <a:schemeClr val="bg1"/>
              </a:solidFill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53A6B0-30B8-3846-822A-DCC2B121CA12}"/>
              </a:ext>
            </a:extLst>
          </p:cNvPr>
          <p:cNvSpPr txBox="1"/>
          <p:nvPr/>
        </p:nvSpPr>
        <p:spPr>
          <a:xfrm>
            <a:off x="717452" y="998807"/>
            <a:ext cx="2686930" cy="566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Parametric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70D85F-9EAE-CD43-8AEC-D6E37475C0F8}"/>
              </a:ext>
            </a:extLst>
          </p:cNvPr>
          <p:cNvSpPr txBox="1"/>
          <p:nvPr/>
        </p:nvSpPr>
        <p:spPr>
          <a:xfrm>
            <a:off x="1028793" y="2470554"/>
            <a:ext cx="93390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bg1"/>
              </a:solidFill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9E2F11F-AF8D-914E-85B9-DBEADAB3F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78034"/>
              </p:ext>
            </p:extLst>
          </p:nvPr>
        </p:nvGraphicFramePr>
        <p:xfrm>
          <a:off x="1028792" y="1949170"/>
          <a:ext cx="10366038" cy="481406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55346">
                  <a:extLst>
                    <a:ext uri="{9D8B030D-6E8A-4147-A177-3AD203B41FA5}">
                      <a16:colId xmlns:a16="http://schemas.microsoft.com/office/drawing/2014/main" val="2535369584"/>
                    </a:ext>
                  </a:extLst>
                </a:gridCol>
                <a:gridCol w="3455346">
                  <a:extLst>
                    <a:ext uri="{9D8B030D-6E8A-4147-A177-3AD203B41FA5}">
                      <a16:colId xmlns:a16="http://schemas.microsoft.com/office/drawing/2014/main" val="772116532"/>
                    </a:ext>
                  </a:extLst>
                </a:gridCol>
                <a:gridCol w="3455346">
                  <a:extLst>
                    <a:ext uri="{9D8B030D-6E8A-4147-A177-3AD203B41FA5}">
                      <a16:colId xmlns:a16="http://schemas.microsoft.com/office/drawing/2014/main" val="1478304656"/>
                    </a:ext>
                  </a:extLst>
                </a:gridCol>
              </a:tblGrid>
              <a:tr h="380725">
                <a:tc>
                  <a:txBody>
                    <a:bodyPr/>
                    <a:lstStyle/>
                    <a:p>
                      <a:r>
                        <a:rPr lang="en-US" dirty="0"/>
                        <a:t>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Tuning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% - 5-Fold CV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998158"/>
                  </a:ext>
                </a:extLst>
              </a:tr>
              <a:tr h="8765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Logistic Model (GLM): full set of predictors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639439"/>
                  </a:ext>
                </a:extLst>
              </a:tr>
              <a:tr h="8765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Backward Selection – Step AIC: 13 of 16 predictors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505826"/>
                  </a:ext>
                </a:extLst>
              </a:tr>
              <a:tr h="8765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Penalized Regression – Elastic Net (best tuned)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 = .07 (closer to LASSO)</a:t>
                      </a:r>
                    </a:p>
                    <a:p>
                      <a:r>
                        <a:rPr lang="en-US" dirty="0"/>
                        <a:t>Lambda = .003 (regularization)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18055"/>
                  </a:ext>
                </a:extLst>
              </a:tr>
              <a:tr h="8765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Logistic Model (GLM): 2 of 16 predictors (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poutcome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 and duration)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209720"/>
                  </a:ext>
                </a:extLst>
              </a:tr>
              <a:tr h="775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Logistic Model (GLM):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poutcome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pdays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699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42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24FEA-5C63-42A2-91B6-BF6DE17B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48" y="-217723"/>
            <a:ext cx="8793617" cy="10809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Modeling Options </a:t>
            </a:r>
            <a:endParaRPr lang="en-US" sz="3200" dirty="0">
              <a:solidFill>
                <a:schemeClr val="bg1"/>
              </a:solidFill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53A6B0-30B8-3846-822A-DCC2B121CA12}"/>
              </a:ext>
            </a:extLst>
          </p:cNvPr>
          <p:cNvSpPr txBox="1"/>
          <p:nvPr/>
        </p:nvSpPr>
        <p:spPr>
          <a:xfrm>
            <a:off x="717451" y="998807"/>
            <a:ext cx="40092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Non-Parametric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70D85F-9EAE-CD43-8AEC-D6E37475C0F8}"/>
              </a:ext>
            </a:extLst>
          </p:cNvPr>
          <p:cNvSpPr txBox="1"/>
          <p:nvPr/>
        </p:nvSpPr>
        <p:spPr>
          <a:xfrm>
            <a:off x="1028793" y="2470554"/>
            <a:ext cx="93390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bg1"/>
              </a:solidFill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9E2F11F-AF8D-914E-85B9-DBEADAB3F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764158"/>
              </p:ext>
            </p:extLst>
          </p:nvPr>
        </p:nvGraphicFramePr>
        <p:xfrm>
          <a:off x="303249" y="2096086"/>
          <a:ext cx="11583951" cy="455793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61317">
                  <a:extLst>
                    <a:ext uri="{9D8B030D-6E8A-4147-A177-3AD203B41FA5}">
                      <a16:colId xmlns:a16="http://schemas.microsoft.com/office/drawing/2014/main" val="2535369584"/>
                    </a:ext>
                  </a:extLst>
                </a:gridCol>
                <a:gridCol w="3861317">
                  <a:extLst>
                    <a:ext uri="{9D8B030D-6E8A-4147-A177-3AD203B41FA5}">
                      <a16:colId xmlns:a16="http://schemas.microsoft.com/office/drawing/2014/main" val="772116532"/>
                    </a:ext>
                  </a:extLst>
                </a:gridCol>
                <a:gridCol w="3861317">
                  <a:extLst>
                    <a:ext uri="{9D8B030D-6E8A-4147-A177-3AD203B41FA5}">
                      <a16:colId xmlns:a16="http://schemas.microsoft.com/office/drawing/2014/main" val="1478304656"/>
                    </a:ext>
                  </a:extLst>
                </a:gridCol>
              </a:tblGrid>
              <a:tr h="514208">
                <a:tc>
                  <a:txBody>
                    <a:bodyPr/>
                    <a:lstStyle/>
                    <a:p>
                      <a:r>
                        <a:rPr lang="en-US" dirty="0"/>
                        <a:t>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Tuning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% 5-Fold CV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998158"/>
                  </a:ext>
                </a:extLst>
              </a:tr>
              <a:tr h="9005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K-Nearest Neighbors (best tuned)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K=25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639439"/>
                  </a:ext>
                </a:extLst>
              </a:tr>
              <a:tr h="1047718">
                <a:tc>
                  <a:txBody>
                    <a:bodyPr/>
                    <a:lstStyle/>
                    <a:p>
                      <a:r>
                        <a:rPr lang="en-US" dirty="0"/>
                        <a:t>Random Forest (best tuned)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ntree</a:t>
                      </a:r>
                      <a:r>
                        <a:rPr lang="en-US" dirty="0"/>
                        <a:t> =2000</a:t>
                      </a:r>
                    </a:p>
                    <a:p>
                      <a:r>
                        <a:rPr lang="en-US" dirty="0" err="1"/>
                        <a:t>mtry</a:t>
                      </a:r>
                      <a:r>
                        <a:rPr lang="en-US" dirty="0"/>
                        <a:t> 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90.84*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505826"/>
                  </a:ext>
                </a:extLst>
              </a:tr>
              <a:tr h="10477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Boosting Trees (best tuned)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.trees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1000,</a:t>
                      </a:r>
                      <a:b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interaction.depth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3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shrinkage = 0.1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18055"/>
                  </a:ext>
                </a:extLst>
              </a:tr>
              <a:tr h="10477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Support Vector Machine (too computationally onerous)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209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17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24FEA-5C63-42A2-91B6-BF6DE17B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48" y="-217723"/>
            <a:ext cx="8793617" cy="10809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  <a:ea typeface="+mn-ea"/>
                <a:cs typeface="+mn-cs"/>
              </a:rPr>
              <a:t>Conclusions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C3A601-D8D0-FF4A-8E2A-48F574EE1F68}"/>
              </a:ext>
            </a:extLst>
          </p:cNvPr>
          <p:cNvSpPr txBox="1"/>
          <p:nvPr/>
        </p:nvSpPr>
        <p:spPr>
          <a:xfrm>
            <a:off x="422032" y="994179"/>
            <a:ext cx="5176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we learned?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3F9C9F-456C-1A44-B313-4C7E59C35D46}"/>
              </a:ext>
            </a:extLst>
          </p:cNvPr>
          <p:cNvSpPr txBox="1"/>
          <p:nvPr/>
        </p:nvSpPr>
        <p:spPr>
          <a:xfrm>
            <a:off x="689317" y="2222694"/>
            <a:ext cx="1077585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Best prediction model – random forest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Most practical model – stepwise AIC GLM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Variable importance: Gini Index (RF) and P-Value (GLM) – Duration, </a:t>
            </a:r>
            <a:r>
              <a:rPr lang="en-US" sz="2400" dirty="0" err="1">
                <a:solidFill>
                  <a:schemeClr val="bg1"/>
                </a:solidFill>
              </a:rPr>
              <a:t>Poutcome</a:t>
            </a:r>
            <a:r>
              <a:rPr lang="en-US" sz="2400" dirty="0">
                <a:solidFill>
                  <a:schemeClr val="bg1"/>
                </a:solidFill>
              </a:rPr>
              <a:t>, Month, Balance, and Age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Limitations : “Unknown Categories”, Tuning Parameter Optimization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Further Analysis: Inferential Statistics, Predatory Marketing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18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Presentation</Template>
  <TotalTime>1491</TotalTime>
  <Words>429</Words>
  <Application>Microsoft Macintosh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Agency FB</vt:lpstr>
      <vt:lpstr>Arial</vt:lpstr>
      <vt:lpstr>Berlin Sans FB Demi</vt:lpstr>
      <vt:lpstr>Book Antiqua</vt:lpstr>
      <vt:lpstr>Trebuchet MS</vt:lpstr>
      <vt:lpstr>Berlin</vt:lpstr>
      <vt:lpstr>PowerPoint Presentation</vt:lpstr>
      <vt:lpstr>Introduction</vt:lpstr>
      <vt:lpstr>Exploratory Data Analysis</vt:lpstr>
      <vt:lpstr>Exploratory Data Analysis</vt:lpstr>
      <vt:lpstr>Exploratory Data Analysis</vt:lpstr>
      <vt:lpstr>Exploratory Data Analysis</vt:lpstr>
      <vt:lpstr>Modeling Options </vt:lpstr>
      <vt:lpstr>Modeling Options </vt:lpstr>
      <vt:lpstr>Conclusions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Johanky Reyes</dc:creator>
  <cp:lastModifiedBy>Microsoft Office User</cp:lastModifiedBy>
  <cp:revision>18</cp:revision>
  <dcterms:created xsi:type="dcterms:W3CDTF">2018-12-05T03:28:58Z</dcterms:created>
  <dcterms:modified xsi:type="dcterms:W3CDTF">2018-12-09T19:21:03Z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