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6" r:id="rId15"/>
    <p:sldId id="258" r:id="rId16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44298673" val="942" revOS="4"/>
      <pr:smFileRevision xmlns:pr="smNativeData" dt="1544298673" val="101"/>
      <pr:guideOptions xmlns:pr="smNativeData" dt="1544298673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75" d="100"/>
          <a:sy n="75" d="100"/>
        </p:scale>
        <p:origin x="1036" y="210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0" d="100"/>
        <a:sy n="20" d="100"/>
      </p:scale>
      <p:origin x="0" y="0"/>
    </p:cViewPr>
  </p:sorterViewPr>
  <p:notesViewPr>
    <p:cSldViewPr snapToObjects="1" showGuides="1">
      <p:cViewPr>
        <p:scale>
          <a:sx n="75" d="100"/>
          <a:sy n="75" d="100"/>
        </p:scale>
        <p:origin x="1036" y="21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oNAAAINAAAJhYAAAAAAAAmAAAACAAAAAGAAAAAAAAA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6_sSAM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OgXAADQLwAAsCIAAAAAAAAmAAAACAAAAAGAAAAAAAAA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snAADwDwAAWSkAAA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7A221E-50DC-2FD4-92C2-A6816C8C64F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snAAAIJQAAWSkAAA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snAABwNQAAWSkAAA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7A6B40-0EDC-2F9D-92C2-F8C8258C64AD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DAwM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ABAABwNQAAuAgAAA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6_sSAMXB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A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snAADwDwAAWSkAAA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7A0E20-6EDC-2FF8-92C2-98AD408C64C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a2Y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snAAAIJQAAWSkAAA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auB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snAABwNQAAWSkAAA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7A051C-52DC-2FF3-92C2-A4A64B8C64F1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6_sSAMXB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CgAALABAABwNQAAsCUAAAAAAAAmAAAACAAAAIMAAAAAAAAA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6_sSAMXB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ABAADYJwAAsCUAAAAAAAAmAAAACAAAAAMAAAAAAAAA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BI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snAADwDwAAWSkAAA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7A6F56-18DC-2F99-92C2-EECC218C64B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QU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snAAAIJQAAWSkAAA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snAABwNQAAWSkAAA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7A274F-01DC-2FD1-92C2-F784698C64A2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ABAABwNQAAuAgAAA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6_sSAM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A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snAADwDwAAWSkAAA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7A07A0-EEDC-2FF1-92C2-18A4498C644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snAAAIJQAAWSkAAA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snAABwNQAAWSkAAA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7A3B2F-61DC-2FCD-92C2-9798758C64C2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6_sSAM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BwbAABCNAAAfSMAAAAAAAAmAAAACAAAAIG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6_sSAMX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OERAABCNAAAHBsAAAAAAAAmAAAACAAAAIGAAAAAAAAA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snAADwDwAAWSkAAA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7A0065-2BDC-2FF6-92C2-DDA34E8C648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snAAAIJQAAWSkAAA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snAABwNQAAWSkAAA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7A5C94-DADC-2FAA-92C2-2CFF128C6479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ABAABwNQAAuAgAAA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6_sSAM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CoGwAAsCUAAAAAAAAmAAAACAAAAAGAAAAAAAAA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6_sSAM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NgJAABwNQAAsCUAAAAAAAAmAAAACAAAAAGAAAAAAAAA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snAADwDwAAWSkAAA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7A63D5-9BDC-2F95-92C2-6DC02D8C6438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snAAAIJQAAWSkAAA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snAABwNQAAWSkAAA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7A6458-16DC-2F92-92C2-E0C72A8C64B5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ABAABwNQAAuAgAAA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6_sSAMX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HEJAACqGwAAYQ0AAAAAAAAmAAAACAAAAIGAAAAAAAAA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6_sSAM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GENAACqGwAAsCUAAAAAAAAmAAAACAAAAAGAAAAAAAAA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6_sSAMX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hwAAHEJAABwNQAAYQ0AAAAAAAAmAAAACAAAAIGAAAAAAAAA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6_sSAM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hwAAGENAABwNQAAsCUAAAAAAAAmAAAACAAAAAGAAAAAAAAA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snAADwDwAAWSkAAA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7A5BAE-E0DC-2FAD-92C2-16F8158C6443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yCB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snAAAIJQAAWSkAAA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snAABwNQAAWSkAAA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7A4484-CADC-2FB2-92C2-3CE70A8C6469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ABAABwNQAAuAgAAA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Bnyv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snAADwDwAAWSkAAA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7A258D-C3DC-2FD3-92C2-35866B8C6460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hF04s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snAAAIJQAAWSkAAA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Bnyv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snAABwNQAAWSkAAA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7A2A5E-10DC-2FDC-92C2-E689648C64B3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kkw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snAADwDwAAWSkAAA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7A63F4-BADC-2F95-92C2-4CC02D8C6419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snAAAIJQAAWSkAAA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snAABwNQAAWSkAAA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7A4A0E-40DC-2FBC-92C2-B6E9048C64E3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6_sSAMX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xbB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4BAABSFQAA1AgAAAAAAAAmAAAACAAAAIG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6_sSAM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hUAAK4BAABwNQAAsCUAAAAAAAAmAAAACAAAAAG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6_sSAM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QIAABSFQAAsCUAAAAAAAAmAAAACAAAAAGAAAAAAAAA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snAADwDwAAWSkAAA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7A3EF5-BBDC-2FC8-92C2-4D9D708C6418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snAAAIJQAAWSkAAA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snAABwNQAAWSkAAA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7A0AD9-97DC-2FFC-92C2-61A9448C6434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6_sSAMX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IgdAADGLAAABCEAAAAAAAAmAAAACAAAAIGAAAAAAAAA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6_sSAM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tJOWY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MYDAADGLAAAFh0AAAAAAAAmAAAACAAAAAGAAAAAAAAA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6_sSAM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AQhAADGLAAA+CUAAAAAAAAmAAAACAAAAAGAAAAAAAAA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snAADwDwAAWSkAAA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7A1AED-A3DC-2FEC-92C2-55B9548C6400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snAAAIJQAAWSkAAA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snAABwNQAAWSkAAA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7A4837-79DC-2FBE-92C2-8FEB068C64DA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ABAABwNQAAuAgAAAAAAAAmAAAACAAAAP//////////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6_sSAM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AAAAAAmAAAACAAAAP//////////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snAADwDwAAWSkAAAAAAAAmAAAACAAAAP//////////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317A6A70-3EDC-2F9C-92C2-C8C9248C649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snAAAIJQAAWSkAAAAAAAAmAAAACAAAAP//////////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snAABwNQAAWSkAAAAAAAAmAAAACAAAAP//////////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317A360B-45DC-2FC0-92C2-B395788C64E6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1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AQAABoNAAAINAAAJhYAAAAAAAAmAAAACAAAAAAAAAAAAAAA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Wine Project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6_sSAM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cAgAAOgXAADQLwAAsCIAAAAAAAAmAAAACAAAAAAAAAAAAAAA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  <a:r>
              <a:t>Quality of Wine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LABAABwNQAAuAgAAA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For the Future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6_sSAM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QIAANgJAAA8LwAAsCUAAAAAAAAmAAAACAAAAAGAAAAAAAAA"/>
              </a:ext>
            </a:extLst>
          </p:cNvSpPr>
          <p:nvPr>
            <p:ph type="body" sz="half" idx="1"/>
          </p:nvPr>
        </p:nvSpPr>
        <p:spPr>
          <a:xfrm>
            <a:off x="457835" y="1600200"/>
            <a:ext cx="7220585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Red or White</a:t>
            </a:r>
          </a:p>
          <a:p>
            <a:pPr/>
            <a:r>
              <a:t>More Spread Quality</a:t>
            </a:r>
          </a:p>
          <a:p>
            <a:pPr/>
            <a:r>
              <a:t>Classification</a:t>
            </a:r>
          </a:p>
          <a:p>
            <a:pPr/>
            <a:r>
              <a:t>Study another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8_sSAMXB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KAA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EwFAADEAQAAOy8AAMQo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" y="287020"/>
            <a:ext cx="6816725" cy="63398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8_sSAMXB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BAA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E0BAABNAQAA2jUAALco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" y="211455"/>
            <a:ext cx="8542655" cy="64071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8_sSAMXB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E0BAABOAQAAUzgAAPcl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" y="212090"/>
            <a:ext cx="8944610" cy="59594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extLst>
              <a:ext uri="smNativeData">
                <pr:smNativeData xmlns:pr="smNativeData" val="SMDATA_18_sSAMXBMAAAAlAAAAEQAAAA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DAkAAC0FAAAMCQAALQUAAAAAAAACQAAAAQAAAAAAA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DUCAACmAgAAhzQAAGcm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30530"/>
            <a:ext cx="8180070" cy="58121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8_sSAMXB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BQUFB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KYCAAD3AgAAvDYAACso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" y="481965"/>
            <a:ext cx="8467090" cy="60477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6_sSAMX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pgIAALUJAACsLwAAfikAAAAAAAAmAAAACAAAAP//////////"/>
              </a:ext>
            </a:extLst>
          </p:cNvSpPr>
          <p:nvPr/>
        </p:nvSpPr>
        <p:spPr>
          <a:xfrm>
            <a:off x="430530" y="1577975"/>
            <a:ext cx="7319010" cy="51669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100" b="0" i="0" u="none" strike="noStrike" kern="1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ffectLst/>
                <a:txBgFill val="auto"/>
                <a:latin typeface="Consolas" pitchFamily="3" charset="0"/>
                <a:ea typeface="Consolas" pitchFamily="3" charset="0"/>
                <a:cs typeface="Consolas" pitchFamily="3" charset="0"/>
              </a:defRPr>
            </a:pPr>
            <a:r>
              <a:t>------------------------------------------------------------------</a:t>
            </a:r>
            <a:br/>
            <a:r>
              <a:t>##           &amp;nbsp;            sulphates      alcohol      quality   </a:t>
            </a:r>
            <a:br/>
            <a:r>
              <a:t>## -------------------------- ------------ ------------- ------------</a:t>
            </a:r>
            <a:br/>
            <a:r>
              <a:t>##     **fixed.acidity**        **0.31**     -0.08662      -0.07724  </a:t>
            </a:r>
            <a:br/>
            <a:r>
              <a:t>## </a:t>
            </a:r>
            <a:br/>
            <a:r>
              <a:t>##    **volatile.acidity**       0.2275      -0.03961      -0.2724   </a:t>
            </a:r>
            <a:br/>
            <a:r>
              <a:t>## </a:t>
            </a:r>
            <a:br/>
            <a:r>
              <a:t>##      **citric.acid**         0.06085      -0.006977     0.08548   </a:t>
            </a:r>
            <a:br/>
            <a:r>
              <a:t>## </a:t>
            </a:r>
            <a:br/>
            <a:r>
              <a:t>##     **residual.sugar**       -0.1844     **-0.3578**    -0.03888  </a:t>
            </a:r>
            <a:br/>
            <a:r>
              <a:t>## </a:t>
            </a:r>
            <a:br/>
            <a:r>
              <a:t>##       **chlorides**         **0.3925**     -0.2604      -0.1977   </a:t>
            </a:r>
            <a:br/>
            <a:r>
              <a:t>## </a:t>
            </a:r>
            <a:br/>
            <a:r>
              <a:t>##  **free.sulfur.dioxide**     -0.1897       -0.1843      0.05253   </a:t>
            </a:r>
            <a:br/>
            <a:r>
              <a:t>## </a:t>
            </a:r>
            <a:br/>
            <a:r>
              <a:t>##  **total.sulfur.dioxide**    -0.2758       -0.2657      -0.0454   </a:t>
            </a:r>
            <a:br/>
            <a:r>
              <a:t>## </a:t>
            </a:r>
            <a:br/>
            <a:r>
              <a:t>##        **density**            0.2698     **-0.6799**    -0.2997   </a:t>
            </a:r>
            <a:br/>
            <a:r>
              <a:t>## </a:t>
            </a:r>
            <a:br/>
            <a:r>
              <a:t>##           **pH**              0.2073       0.1094       0.02299   </a:t>
            </a:r>
            <a:br/>
            <a:r>
              <a:t>## </a:t>
            </a:r>
            <a:br/>
            <a:r>
              <a:t>##       **sulphates**             1         -0.01265      0.03639   </a:t>
            </a:r>
            <a:br/>
            <a:r>
              <a:t>## </a:t>
            </a:r>
            <a:br/>
            <a:r>
              <a:t>##        **alcohol**           -0.01265         1        **0.4314** </a:t>
            </a:r>
            <a:br/>
            <a:r>
              <a:t>## </a:t>
            </a:r>
            <a:br/>
            <a:r>
              <a:t>##        **quality**           0.03639     **0.4314**        1      </a:t>
            </a:r>
            <a:br/>
            <a:r>
              <a:t>## ------------------------------------------------------------------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txBgFill val="auto"/>
                <a:latin typeface="Calibri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3" name="SlideTitle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LABAABwNQAAuAgAAA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Correlation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extLst>
              <a:ext uri="smNativeData">
                <pr:smNativeData xmlns:pr="smNativeData" val="SMDATA_18_sSAMXBMAAAAlAAAAEQAAAA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L0UAAAKCwAAvRQAAAoLAAAAAAAACQAAAAQAAAAAAA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KEFAACgBQAA4TEAAIUl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915035" y="914400"/>
            <a:ext cx="7193280" cy="51847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6_sSAMX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+QMAAAkLAAD/MAAAuicAAAAAAAAmAAAACAAAAP//////////"/>
              </a:ext>
            </a:extLst>
          </p:cNvSpPr>
          <p:nvPr/>
        </p:nvSpPr>
        <p:spPr>
          <a:xfrm>
            <a:off x="645795" y="1793875"/>
            <a:ext cx="7319010" cy="46640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2000" b="0" i="0" u="none" strike="noStrike" kern="1" spc="0" baseline="0">
                <a:solidFill>
                  <a:srgbClr val="CE5C00"/>
                </a:solidFill>
                <a:uFill>
                  <a:solidFill>
                    <a:srgbClr val="000000"/>
                  </a:solidFill>
                </a:uFill>
                <a:effectLst/>
                <a:txBgFill val="auto"/>
                <a:latin typeface="Cambria" pitchFamily="1" charset="0"/>
                <a:ea typeface="Cambria" pitchFamily="1" charset="0"/>
                <a:cs typeface="Cambria" pitchFamily="1" charset="0"/>
              </a:defRPr>
            </a:pPr>
            <a:r>
              <a:rPr>
                <a:solidFill>
                  <a:srgbClr val="000000"/>
                </a:solidFill>
                <a:latin typeface="Consolas" pitchFamily="3" charset="0"/>
                <a:ea typeface="Cambria" pitchFamily="1" charset="0"/>
                <a:cs typeface="Cambria" pitchFamily="1" charset="0"/>
              </a:rPr>
              <a:t>roundpred &lt;-</a:t>
            </a:r>
            <a:r>
              <a:rPr>
                <a:solidFill>
                  <a:srgbClr val="4E9A06"/>
                </a:solidFill>
                <a:latin typeface="Consolas" pitchFamily="3" charset="0"/>
                <a:ea typeface="Cambria" pitchFamily="1" charset="0"/>
                <a:cs typeface="Cambria" pitchFamily="1" charset="0"/>
              </a:rPr>
              <a:t> </a:t>
            </a:r>
            <a:r>
              <a:rPr b="1">
                <a:solidFill>
                  <a:srgbClr val="204A87"/>
                </a:solidFill>
                <a:latin typeface="Consolas" pitchFamily="3" charset="0"/>
                <a:ea typeface="Cambria" pitchFamily="1" charset="0"/>
                <a:cs typeface="Cambria" pitchFamily="1" charset="0"/>
              </a:rPr>
              <a:t>round</a:t>
            </a:r>
            <a:r>
              <a:rPr>
                <a:solidFill>
                  <a:srgbClr val="204A87"/>
                </a:solidFill>
                <a:latin typeface="Consolas" pitchFamily="3" charset="0"/>
                <a:ea typeface="Cambria" pitchFamily="1" charset="0"/>
                <a:cs typeface="Cambria" pitchFamily="1" charset="0"/>
              </a:rPr>
              <a:t>(pred)</a:t>
            </a:r>
            <a:br/>
            <a:r>
              <a:rPr b="1">
                <a:solidFill>
                  <a:srgbClr val="204A87"/>
                </a:solidFill>
                <a:latin typeface="Consolas" pitchFamily="3" charset="0"/>
                <a:ea typeface="Cambria" pitchFamily="1" charset="0"/>
                <a:cs typeface="Cambria" pitchFamily="1" charset="0"/>
              </a:rPr>
              <a:t>table</a:t>
            </a:r>
            <a:r>
              <a:rPr>
                <a:solidFill>
                  <a:srgbClr val="204A87"/>
                </a:solidFill>
                <a:latin typeface="Consolas" pitchFamily="3" charset="0"/>
                <a:ea typeface="Cambria" pitchFamily="1" charset="0"/>
                <a:cs typeface="Cambria" pitchFamily="1" charset="0"/>
              </a:rPr>
              <a:t>(roundpred, testing</a:t>
            </a:r>
            <a:r>
              <a:rPr b="1">
                <a:latin typeface="Consolas" pitchFamily="3" charset="0"/>
                <a:ea typeface="Cambria" pitchFamily="1" charset="0"/>
                <a:cs typeface="Cambria" pitchFamily="1" charset="0"/>
              </a:rPr>
              <a:t>$</a:t>
            </a:r>
            <a:r>
              <a:rPr>
                <a:latin typeface="Consolas" pitchFamily="3" charset="0"/>
                <a:ea typeface="Cambria" pitchFamily="1" charset="0"/>
                <a:cs typeface="Cambria" pitchFamily="1" charset="0"/>
              </a:rPr>
              <a:t>quality)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2000" b="0" i="0" u="none" strike="noStrike" kern="1" spc="0" baseline="0">
                <a:solidFill>
                  <a:srgbClr val="CE5C00"/>
                </a:solidFill>
                <a:uFill>
                  <a:solidFill>
                    <a:srgbClr val="000000"/>
                  </a:solidFill>
                </a:uFill>
                <a:effectLst/>
                <a:txBgFill val="auto"/>
                <a:latin typeface="Cambria" pitchFamily="1" charset="0"/>
                <a:ea typeface="Cambria" pitchFamily="1" charset="0"/>
                <a:cs typeface="Cambria" pitchFamily="1" charset="0"/>
              </a:defRPr>
            </a:pPr>
            <a:r>
              <a:rPr>
                <a:latin typeface="Consolas" pitchFamily="3" charset="0"/>
                <a:ea typeface="Cambria" pitchFamily="1" charset="0"/>
                <a:cs typeface="Cambria" pitchFamily="1" charset="0"/>
              </a:rPr>
              <a:t>##          </a:t>
            </a:r>
            <a:br/>
            <a:r>
              <a:rPr>
                <a:latin typeface="Consolas" pitchFamily="3" charset="0"/>
                <a:ea typeface="Cambria" pitchFamily="1" charset="0"/>
                <a:cs typeface="Cambria" pitchFamily="1" charset="0"/>
              </a:rPr>
              <a:t>## roundpred   3   4   5   6   7   8   9</a:t>
            </a:r>
            <a:br/>
            <a:r>
              <a:rPr>
                <a:latin typeface="Consolas" pitchFamily="3" charset="0"/>
                <a:ea typeface="Cambria" pitchFamily="1" charset="0"/>
                <a:cs typeface="Cambria" pitchFamily="1" charset="0"/>
              </a:rPr>
              <a:t>##         5   6  29 297  66   3   2   0</a:t>
            </a:r>
            <a:br/>
            <a:r>
              <a:rPr>
                <a:latin typeface="Consolas" pitchFamily="3" charset="0"/>
                <a:ea typeface="Cambria" pitchFamily="1" charset="0"/>
                <a:cs typeface="Cambria" pitchFamily="1" charset="0"/>
              </a:rPr>
              <a:t>##         6   3  19 144 488 111  16   1</a:t>
            </a:r>
            <a:br/>
            <a:r>
              <a:rPr>
                <a:latin typeface="Consolas" pitchFamily="3" charset="0"/>
                <a:ea typeface="Cambria" pitchFamily="1" charset="0"/>
                <a:cs typeface="Cambria" pitchFamily="1" charset="0"/>
              </a:rPr>
              <a:t>##         7   0   1   1  41 109  20   1</a:t>
            </a:r>
            <a:br/>
            <a:r>
              <a:rPr>
                <a:latin typeface="Consolas" pitchFamily="3" charset="0"/>
                <a:ea typeface="Cambria" pitchFamily="1" charset="0"/>
                <a:cs typeface="Cambria" pitchFamily="1" charset="0"/>
              </a:rPr>
              <a:t>##         8   0   0   0   0   0   5   0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2000" b="0" i="0" u="none" strike="noStrike" kern="1" spc="0" baseline="0">
                <a:solidFill>
                  <a:srgbClr val="0000CF"/>
                </a:solidFill>
                <a:uFill>
                  <a:solidFill>
                    <a:srgbClr val="000000"/>
                  </a:solidFill>
                </a:uFill>
                <a:effectLst/>
                <a:txBgFill val="auto"/>
                <a:latin typeface="Cambria" pitchFamily="1" charset="0"/>
                <a:ea typeface="Cambria" pitchFamily="1" charset="0"/>
                <a:cs typeface="Cambria" pitchFamily="1" charset="0"/>
              </a:defRPr>
            </a:pPr>
            <a:r>
              <a:rPr>
                <a:solidFill>
                  <a:srgbClr val="CE5C00"/>
                </a:solidFill>
                <a:latin typeface="Consolas" pitchFamily="3" charset="0"/>
                <a:ea typeface="Cambria" pitchFamily="1" charset="0"/>
                <a:cs typeface="Cambria" pitchFamily="1" charset="0"/>
              </a:rPr>
              <a:t>(</a:t>
            </a:r>
            <a:r>
              <a:rPr>
                <a:latin typeface="Consolas" pitchFamily="3" charset="0"/>
                <a:ea typeface="Cambria" pitchFamily="1" charset="0"/>
                <a:cs typeface="Cambria" pitchFamily="1" charset="0"/>
              </a:rPr>
              <a:t>297</a:t>
            </a:r>
            <a:r>
              <a:rPr b="1">
                <a:solidFill>
                  <a:srgbClr val="CE5C00"/>
                </a:solidFill>
                <a:latin typeface="Consolas" pitchFamily="3" charset="0"/>
                <a:ea typeface="Cambria" pitchFamily="1" charset="0"/>
                <a:cs typeface="Cambria" pitchFamily="1" charset="0"/>
              </a:rPr>
              <a:t>+</a:t>
            </a:r>
            <a:r>
              <a:rPr>
                <a:latin typeface="Consolas" pitchFamily="3" charset="0"/>
                <a:ea typeface="Cambria" pitchFamily="1" charset="0"/>
                <a:cs typeface="Cambria" pitchFamily="1" charset="0"/>
              </a:rPr>
              <a:t>488</a:t>
            </a:r>
            <a:r>
              <a:rPr b="1">
                <a:solidFill>
                  <a:srgbClr val="CE5C00"/>
                </a:solidFill>
                <a:latin typeface="Consolas" pitchFamily="3" charset="0"/>
                <a:ea typeface="Cambria" pitchFamily="1" charset="0"/>
                <a:cs typeface="Cambria" pitchFamily="1" charset="0"/>
              </a:rPr>
              <a:t>+</a:t>
            </a:r>
            <a:r>
              <a:rPr>
                <a:latin typeface="Consolas" pitchFamily="3" charset="0"/>
                <a:ea typeface="Cambria" pitchFamily="1" charset="0"/>
                <a:cs typeface="Cambria" pitchFamily="1" charset="0"/>
              </a:rPr>
              <a:t>109</a:t>
            </a:r>
            <a:r>
              <a:rPr b="1">
                <a:solidFill>
                  <a:srgbClr val="CE5C00"/>
                </a:solidFill>
                <a:latin typeface="Consolas" pitchFamily="3" charset="0"/>
                <a:ea typeface="Cambria" pitchFamily="1" charset="0"/>
                <a:cs typeface="Cambria" pitchFamily="1" charset="0"/>
              </a:rPr>
              <a:t>+</a:t>
            </a:r>
            <a:r>
              <a:rPr>
                <a:latin typeface="Consolas" pitchFamily="3" charset="0"/>
                <a:ea typeface="Cambria" pitchFamily="1" charset="0"/>
                <a:cs typeface="Cambria" pitchFamily="1" charset="0"/>
              </a:rPr>
              <a:t>5)</a:t>
            </a:r>
            <a:r>
              <a:rPr b="1">
                <a:solidFill>
                  <a:srgbClr val="CE5C00"/>
                </a:solidFill>
                <a:latin typeface="Consolas" pitchFamily="3" charset="0"/>
                <a:ea typeface="Cambria" pitchFamily="1" charset="0"/>
                <a:cs typeface="Cambria" pitchFamily="1" charset="0"/>
              </a:rPr>
              <a:t>/</a:t>
            </a:r>
            <a:r>
              <a:rPr>
                <a:solidFill>
                  <a:srgbClr val="CE5C00"/>
                </a:solidFill>
                <a:latin typeface="Consolas" pitchFamily="3" charset="0"/>
                <a:ea typeface="Cambria" pitchFamily="1" charset="0"/>
                <a:cs typeface="Cambria" pitchFamily="1" charset="0"/>
              </a:rPr>
              <a:t>(</a:t>
            </a:r>
            <a:r>
              <a:rPr>
                <a:latin typeface="Consolas" pitchFamily="3" charset="0"/>
                <a:ea typeface="Cambria" pitchFamily="1" charset="0"/>
                <a:cs typeface="Cambria" pitchFamily="1" charset="0"/>
              </a:rPr>
              <a:t>1363)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2000" b="0" i="0" u="none" strike="noStrike" kern="1" spc="0" baseline="0">
                <a:solidFill>
                  <a:srgbClr val="0000CF"/>
                </a:solidFill>
                <a:uFill>
                  <a:solidFill>
                    <a:srgbClr val="000000"/>
                  </a:solidFill>
                </a:uFill>
                <a:effectLst/>
                <a:txBgFill val="auto"/>
                <a:latin typeface="Consolas" pitchFamily="3" charset="0"/>
                <a:ea typeface="Consolas" pitchFamily="3" charset="0"/>
                <a:cs typeface="Consolas" pitchFamily="3" charset="0"/>
              </a:defRPr>
            </a:pPr>
            <a:r>
              <a:t>## [1] 0.6595745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rgbClr val="000000"/>
                </a:solidFill>
                <a:effectLst/>
                <a:txBgFill val="auto"/>
                <a:latin typeface="Calibri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3" name="SlideTitle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LABAABwNQAAuAgAAA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Regression Random Forest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6_sSAMX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TAUAACcKAADoLQAA2CYAAAAAAAAmAAAACAAAAP//////////"/>
              </a:ext>
            </a:extLst>
          </p:cNvSpPr>
          <p:nvPr/>
        </p:nvSpPr>
        <p:spPr>
          <a:xfrm>
            <a:off x="861060" y="1650365"/>
            <a:ext cx="6601460" cy="46640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2000" b="0" i="0" u="none" strike="noStrike" kern="1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ffectLst/>
                <a:txBgFill val="auto"/>
                <a:latin typeface="Consolas" pitchFamily="3" charset="0"/>
                <a:ea typeface="Consolas" pitchFamily="3" charset="0"/>
                <a:cs typeface="Consolas" pitchFamily="3" charset="0"/>
              </a:defRPr>
            </a:pPr>
            <a:r>
              <a:t>## test_pred average bad good</a:t>
            </a:r>
            <a:br/>
            <a:r>
              <a:t>##   average     987  47  179</a:t>
            </a:r>
            <a:br/>
            <a:r>
              <a:t>##   bad           0   0    0</a:t>
            </a:r>
            <a:br/>
            <a:r>
              <a:t>##   good         60   1   89</a:t>
            </a:r>
            <a:br/>
            <a:r>
              <a:t>## </a:t>
            </a:r>
            <a:br/>
            <a:r>
              <a:t>## Overall Statistics</a:t>
            </a:r>
            <a:br/>
            <a:r>
              <a:t>##                                           </a:t>
            </a:r>
            <a:br/>
            <a:r>
              <a:t>##                Accuracy : 0.7894          </a:t>
            </a:r>
            <a:br/>
            <a:r>
              <a:t>##                  95% CI : (0.7668, 0.8108)</a:t>
            </a:r>
            <a:br/>
            <a:r>
              <a:t>##     No Information Rate : 0.7682          </a:t>
            </a:r>
            <a:br/>
            <a:r>
              <a:t>##     P-Value [Acc &gt; NIR] : 0.03263   </a:t>
            </a:r>
          </a:p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rgbClr val="000000"/>
                </a:solidFill>
                <a:effectLst/>
                <a:txBgFill val="auto"/>
                <a:latin typeface="Calibri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3" name="SlideTitle1"/>
          <p:cNvSpPr>
            <a:spLocks noGrp="1" noChangeArrowheads="1"/>
            <a:extLst>
              <a:ext uri="smNativeData">
                <pr:smNativeData xmlns:pr="smNativeData" val="SMDATA_16_sSAM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0AIAALABAABwNQAAuAgAAA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Classification KNN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thoma</cp:lastModifiedBy>
  <cp:revision>0</cp:revision>
  <dcterms:created xsi:type="dcterms:W3CDTF">2018-12-08T19:25:56Z</dcterms:created>
  <dcterms:modified xsi:type="dcterms:W3CDTF">2018-12-08T19:51:13Z</dcterms:modified>
</cp:coreProperties>
</file>