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70FC1D3-38E1-48A0-A784-618AB690BFF7}">
  <a:tblStyle styleId="{C70FC1D3-38E1-48A0-A784-618AB690BFF7}"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3b0a2970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b0a2970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3b0a2970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b0a2970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3b0a2970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b0a2970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3b0a2970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b0a2970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3b0a2970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b0a2970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3b0a2970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b0a2970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3b0a2970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b0a2970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3b0a29704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b0a29704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3b0a29704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b0a29704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3b0a2970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b0a2970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3b0a2970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b0a2970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3b0a2970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b0a2970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3b0a29704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b0a29704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3b0a29704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b0a29704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3b0a29704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0a29704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3b0a29704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b0a29704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3b0a2970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b0a2970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Wine Quality Analysis</a:t>
            </a:r>
            <a:endParaRPr/>
          </a:p>
        </p:txBody>
      </p:sp>
      <p:sp>
        <p:nvSpPr>
          <p:cNvPr id="67" name="Google Shape;67;p13"/>
          <p:cNvSpPr txBox="1"/>
          <p:nvPr>
            <p:ph idx="1" type="subTitle"/>
          </p:nvPr>
        </p:nvSpPr>
        <p:spPr>
          <a:xfrm>
            <a:off x="2137225" y="2850039"/>
            <a:ext cx="48705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1800"/>
              <a:t>Mohammed Rahman</a:t>
            </a:r>
            <a:r>
              <a:rPr lang="en" sz="1800"/>
              <a:t>, </a:t>
            </a:r>
            <a:r>
              <a:rPr lang="en" sz="1800"/>
              <a:t>Amanda Mari, </a:t>
            </a:r>
            <a:r>
              <a:rPr lang="en" sz="1800"/>
              <a:t>Rhea Ramsaywack,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Linear Regression Model (Regression) </a:t>
            </a:r>
            <a:endParaRPr sz="2000"/>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455358"/>
                </a:solidFill>
                <a:highlight>
                  <a:srgbClr val="FFFFFF"/>
                </a:highlight>
                <a:latin typeface="Arial"/>
                <a:ea typeface="Arial"/>
                <a:cs typeface="Arial"/>
                <a:sym typeface="Arial"/>
              </a:rPr>
              <a:t>Linear Regression was considered first because it is a well known model that is very fast and is interpretable.</a:t>
            </a:r>
            <a:br>
              <a:rPr lang="en" sz="1000">
                <a:solidFill>
                  <a:srgbClr val="585260"/>
                </a:solidFill>
                <a:highlight>
                  <a:srgbClr val="EFECF4"/>
                </a:highlight>
                <a:latin typeface="Consolas"/>
                <a:ea typeface="Consolas"/>
                <a:cs typeface="Consolas"/>
                <a:sym typeface="Consolas"/>
              </a:rPr>
            </a:br>
            <a:endParaRPr sz="1000">
              <a:solidFill>
                <a:srgbClr val="585260"/>
              </a:solidFill>
              <a:highlight>
                <a:srgbClr val="EFECF4"/>
              </a:highlight>
              <a:latin typeface="Consolas"/>
              <a:ea typeface="Consolas"/>
              <a:cs typeface="Consolas"/>
              <a:sym typeface="Consolas"/>
            </a:endParaRPr>
          </a:p>
          <a:p>
            <a:pPr indent="0" lvl="0" marL="1828800" rtl="0" algn="l">
              <a:spcBef>
                <a:spcPts val="1600"/>
              </a:spcBef>
              <a:spcAft>
                <a:spcPts val="0"/>
              </a:spcAft>
              <a:buNone/>
            </a:pPr>
            <a:r>
              <a:rPr lang="en" sz="1000">
                <a:solidFill>
                  <a:srgbClr val="585260"/>
                </a:solidFill>
                <a:highlight>
                  <a:srgbClr val="EFECF4"/>
                </a:highlight>
                <a:latin typeface="Consolas"/>
                <a:ea typeface="Consolas"/>
                <a:cs typeface="Consolas"/>
                <a:sym typeface="Consolas"/>
              </a:rPr>
              <a:t>reglog</a:t>
            </a:r>
            <a:r>
              <a:rPr lang="en" sz="1000">
                <a:solidFill>
                  <a:srgbClr val="BE4678"/>
                </a:solidFill>
                <a:highlight>
                  <a:srgbClr val="EFECF4"/>
                </a:highlight>
                <a:latin typeface="Consolas"/>
                <a:ea typeface="Consolas"/>
                <a:cs typeface="Consolas"/>
                <a:sym typeface="Consolas"/>
              </a:rPr>
              <a:t>.fit</a:t>
            </a:r>
            <a:r>
              <a:rPr lang="en" sz="1000">
                <a:solidFill>
                  <a:srgbClr val="585260"/>
                </a:solidFill>
                <a:highlight>
                  <a:srgbClr val="EFECF4"/>
                </a:highlight>
                <a:latin typeface="Consolas"/>
                <a:ea typeface="Consolas"/>
                <a:cs typeface="Consolas"/>
                <a:sym typeface="Consolas"/>
              </a:rPr>
              <a:t> &lt;- lm(quality ~ ., data = regtrain)</a:t>
            </a:r>
            <a:br>
              <a:rPr lang="en" sz="1000">
                <a:solidFill>
                  <a:srgbClr val="585260"/>
                </a:solidFill>
                <a:highlight>
                  <a:srgbClr val="EFECF4"/>
                </a:highlight>
                <a:latin typeface="Consolas"/>
                <a:ea typeface="Consolas"/>
                <a:cs typeface="Consolas"/>
                <a:sym typeface="Consolas"/>
              </a:rPr>
            </a:br>
            <a:r>
              <a:rPr lang="en" sz="1000">
                <a:solidFill>
                  <a:srgbClr val="585260"/>
                </a:solidFill>
                <a:highlight>
                  <a:srgbClr val="EFECF4"/>
                </a:highlight>
                <a:latin typeface="Consolas"/>
                <a:ea typeface="Consolas"/>
                <a:cs typeface="Consolas"/>
                <a:sym typeface="Consolas"/>
              </a:rPr>
              <a:t>reglog</a:t>
            </a:r>
            <a:r>
              <a:rPr lang="en" sz="1000">
                <a:solidFill>
                  <a:srgbClr val="BE4678"/>
                </a:solidFill>
                <a:highlight>
                  <a:srgbClr val="EFECF4"/>
                </a:highlight>
                <a:latin typeface="Consolas"/>
                <a:ea typeface="Consolas"/>
                <a:cs typeface="Consolas"/>
                <a:sym typeface="Consolas"/>
              </a:rPr>
              <a:t>.pred</a:t>
            </a:r>
            <a:r>
              <a:rPr lang="en" sz="1000">
                <a:solidFill>
                  <a:srgbClr val="585260"/>
                </a:solidFill>
                <a:highlight>
                  <a:srgbClr val="EFECF4"/>
                </a:highlight>
                <a:latin typeface="Consolas"/>
                <a:ea typeface="Consolas"/>
                <a:cs typeface="Consolas"/>
                <a:sym typeface="Consolas"/>
              </a:rPr>
              <a:t> &lt;- round(predict(reglog</a:t>
            </a:r>
            <a:r>
              <a:rPr lang="en" sz="1000">
                <a:solidFill>
                  <a:srgbClr val="BE4678"/>
                </a:solidFill>
                <a:highlight>
                  <a:srgbClr val="EFECF4"/>
                </a:highlight>
                <a:latin typeface="Consolas"/>
                <a:ea typeface="Consolas"/>
                <a:cs typeface="Consolas"/>
                <a:sym typeface="Consolas"/>
              </a:rPr>
              <a:t>.fit</a:t>
            </a:r>
            <a:r>
              <a:rPr lang="en" sz="1000">
                <a:solidFill>
                  <a:srgbClr val="585260"/>
                </a:solidFill>
                <a:highlight>
                  <a:srgbClr val="EFECF4"/>
                </a:highlight>
                <a:latin typeface="Consolas"/>
                <a:ea typeface="Consolas"/>
                <a:cs typeface="Consolas"/>
                <a:sym typeface="Consolas"/>
              </a:rPr>
              <a:t>, regtest), </a:t>
            </a:r>
            <a:r>
              <a:rPr lang="en" sz="1000">
                <a:solidFill>
                  <a:srgbClr val="AA573C"/>
                </a:solidFill>
                <a:highlight>
                  <a:srgbClr val="EFECF4"/>
                </a:highlight>
                <a:latin typeface="Consolas"/>
                <a:ea typeface="Consolas"/>
                <a:cs typeface="Consolas"/>
                <a:sym typeface="Consolas"/>
              </a:rPr>
              <a:t>0</a:t>
            </a:r>
            <a:r>
              <a:rPr lang="en" sz="1000">
                <a:solidFill>
                  <a:srgbClr val="585260"/>
                </a:solidFill>
                <a:highlight>
                  <a:srgbClr val="EFECF4"/>
                </a:highlight>
                <a:latin typeface="Consolas"/>
                <a:ea typeface="Consolas"/>
                <a:cs typeface="Consolas"/>
                <a:sym typeface="Consolas"/>
              </a:rPr>
              <a:t>)</a:t>
            </a:r>
            <a:br>
              <a:rPr lang="en" sz="1000">
                <a:solidFill>
                  <a:srgbClr val="585260"/>
                </a:solidFill>
                <a:highlight>
                  <a:srgbClr val="EFECF4"/>
                </a:highlight>
                <a:latin typeface="Consolas"/>
                <a:ea typeface="Consolas"/>
                <a:cs typeface="Consolas"/>
                <a:sym typeface="Consolas"/>
              </a:rPr>
            </a:br>
            <a:r>
              <a:rPr lang="en" sz="1000">
                <a:solidFill>
                  <a:srgbClr val="AA573C"/>
                </a:solidFill>
                <a:highlight>
                  <a:srgbClr val="EFECF4"/>
                </a:highlight>
                <a:latin typeface="Consolas"/>
                <a:ea typeface="Consolas"/>
                <a:cs typeface="Consolas"/>
                <a:sym typeface="Consolas"/>
              </a:rPr>
              <a:t>1</a:t>
            </a:r>
            <a:r>
              <a:rPr lang="en" sz="1000">
                <a:solidFill>
                  <a:srgbClr val="585260"/>
                </a:solidFill>
                <a:highlight>
                  <a:srgbClr val="EFECF4"/>
                </a:highlight>
                <a:latin typeface="Consolas"/>
                <a:ea typeface="Consolas"/>
                <a:cs typeface="Consolas"/>
                <a:sym typeface="Consolas"/>
              </a:rPr>
              <a:t> - mean(reglog</a:t>
            </a:r>
            <a:r>
              <a:rPr lang="en" sz="1000">
                <a:solidFill>
                  <a:srgbClr val="BE4678"/>
                </a:solidFill>
                <a:highlight>
                  <a:srgbClr val="EFECF4"/>
                </a:highlight>
                <a:latin typeface="Consolas"/>
                <a:ea typeface="Consolas"/>
                <a:cs typeface="Consolas"/>
                <a:sym typeface="Consolas"/>
              </a:rPr>
              <a:t>.pred</a:t>
            </a:r>
            <a:r>
              <a:rPr lang="en" sz="1000">
                <a:solidFill>
                  <a:srgbClr val="585260"/>
                </a:solidFill>
                <a:highlight>
                  <a:srgbClr val="EFECF4"/>
                </a:highlight>
                <a:latin typeface="Consolas"/>
                <a:ea typeface="Consolas"/>
                <a:cs typeface="Consolas"/>
                <a:sym typeface="Consolas"/>
              </a:rPr>
              <a:t> == regtest</a:t>
            </a:r>
            <a:r>
              <a:rPr lang="en" sz="1000">
                <a:solidFill>
                  <a:srgbClr val="BE4678"/>
                </a:solidFill>
                <a:highlight>
                  <a:srgbClr val="EFECF4"/>
                </a:highlight>
                <a:latin typeface="Consolas"/>
                <a:ea typeface="Consolas"/>
                <a:cs typeface="Consolas"/>
                <a:sym typeface="Consolas"/>
              </a:rPr>
              <a:t>$quality</a:t>
            </a:r>
            <a:r>
              <a:rPr lang="en" sz="1000">
                <a:solidFill>
                  <a:srgbClr val="585260"/>
                </a:solidFill>
                <a:highlight>
                  <a:srgbClr val="EFECF4"/>
                </a:highlight>
                <a:latin typeface="Consolas"/>
                <a:ea typeface="Consolas"/>
                <a:cs typeface="Consolas"/>
                <a:sym typeface="Consolas"/>
              </a:rPr>
              <a:t>)</a:t>
            </a:r>
            <a:endParaRPr sz="1000">
              <a:solidFill>
                <a:srgbClr val="000000"/>
              </a:solidFill>
              <a:latin typeface="Arial"/>
              <a:ea typeface="Arial"/>
              <a:cs typeface="Arial"/>
              <a:sym typeface="Arial"/>
            </a:endParaRPr>
          </a:p>
          <a:p>
            <a:pPr indent="0" lvl="0" marL="1828800" rtl="0" algn="l">
              <a:spcBef>
                <a:spcPts val="1600"/>
              </a:spcBef>
              <a:spcAft>
                <a:spcPts val="0"/>
              </a:spcAft>
              <a:buClr>
                <a:srgbClr val="000000"/>
              </a:buClr>
              <a:buSzPts val="1100"/>
              <a:buFont typeface="Arial"/>
              <a:buNone/>
            </a:pPr>
            <a:r>
              <a:rPr b="1" lang="en" sz="1000">
                <a:solidFill>
                  <a:srgbClr val="434F54"/>
                </a:solidFill>
                <a:highlight>
                  <a:srgbClr val="FFFFFF"/>
                </a:highlight>
                <a:latin typeface="Consolas"/>
                <a:ea typeface="Consolas"/>
                <a:cs typeface="Consolas"/>
                <a:sym typeface="Consolas"/>
              </a:rPr>
              <a:t>The error rate for the Linear Regression model is: </a:t>
            </a:r>
            <a:r>
              <a:rPr b="1" lang="en" sz="1000">
                <a:solidFill>
                  <a:srgbClr val="8A7B52"/>
                </a:solidFill>
                <a:highlight>
                  <a:srgbClr val="FFFFFF"/>
                </a:highlight>
                <a:latin typeface="Consolas"/>
                <a:ea typeface="Consolas"/>
                <a:cs typeface="Consolas"/>
                <a:sym typeface="Consolas"/>
              </a:rPr>
              <a:t>0.4739545</a:t>
            </a:r>
            <a:endParaRPr sz="1000">
              <a:solidFill>
                <a:srgbClr val="585260"/>
              </a:solidFill>
              <a:highlight>
                <a:srgbClr val="EFECF4"/>
              </a:highlight>
              <a:latin typeface="Consolas"/>
              <a:ea typeface="Consolas"/>
              <a:cs typeface="Consolas"/>
              <a:sym typeface="Consolas"/>
            </a:endParaRPr>
          </a:p>
          <a:p>
            <a:pPr indent="0" lvl="0" marL="457200" rtl="0" algn="l">
              <a:spcBef>
                <a:spcPts val="0"/>
              </a:spcBef>
              <a:spcAft>
                <a:spcPts val="0"/>
              </a:spcAft>
              <a:buNone/>
            </a:pPr>
            <a:r>
              <a:t/>
            </a:r>
            <a:endParaRPr>
              <a:solidFill>
                <a:srgbClr val="455358"/>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a:solidFill>
                <a:srgbClr val="455358"/>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t>Logistic Regression Model (Classification)</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rgbClr val="455358"/>
                </a:solidFill>
                <a:highlight>
                  <a:srgbClr val="FFFFFF"/>
                </a:highlight>
                <a:latin typeface="Arial"/>
                <a:ea typeface="Arial"/>
                <a:cs typeface="Arial"/>
                <a:sym typeface="Arial"/>
              </a:rPr>
              <a:t>Similarly, </a:t>
            </a:r>
            <a:r>
              <a:rPr lang="en" sz="1600">
                <a:solidFill>
                  <a:srgbClr val="455358"/>
                </a:solidFill>
                <a:highlight>
                  <a:srgbClr val="FFFFFF"/>
                </a:highlight>
                <a:latin typeface="Arial"/>
                <a:ea typeface="Arial"/>
                <a:cs typeface="Arial"/>
                <a:sym typeface="Arial"/>
              </a:rPr>
              <a:t>Logistic Regression was considered first for classification because it is a well known model that is very fast and is interpretable for classification.</a:t>
            </a:r>
            <a:endParaRPr sz="1600">
              <a:solidFill>
                <a:srgbClr val="455358"/>
              </a:solidFill>
              <a:highlight>
                <a:srgbClr val="FFFFFF"/>
              </a:highlight>
              <a:latin typeface="Arial"/>
              <a:ea typeface="Arial"/>
              <a:cs typeface="Arial"/>
              <a:sym typeface="Arial"/>
            </a:endParaRPr>
          </a:p>
          <a:p>
            <a:pPr indent="-330200" lvl="0" marL="457200" rtl="0" algn="l">
              <a:spcBef>
                <a:spcPts val="0"/>
              </a:spcBef>
              <a:spcAft>
                <a:spcPts val="0"/>
              </a:spcAft>
              <a:buSzPts val="1600"/>
              <a:buChar char="●"/>
            </a:pPr>
            <a:r>
              <a:rPr lang="en" sz="1600">
                <a:solidFill>
                  <a:srgbClr val="455358"/>
                </a:solidFill>
                <a:highlight>
                  <a:srgbClr val="FFFFFF"/>
                </a:highlight>
                <a:latin typeface="Arial"/>
                <a:ea typeface="Arial"/>
                <a:cs typeface="Arial"/>
                <a:sym typeface="Arial"/>
              </a:rPr>
              <a:t>We used the function polr which fits a logistic regression model to an ordered factor response which in our case is the quality.</a:t>
            </a:r>
            <a:endParaRPr sz="1600">
              <a:solidFill>
                <a:srgbClr val="455358"/>
              </a:solidFill>
              <a:highlight>
                <a:srgbClr val="FFFFFF"/>
              </a:highlight>
              <a:latin typeface="Arial"/>
              <a:ea typeface="Arial"/>
              <a:cs typeface="Arial"/>
              <a:sym typeface="Arial"/>
            </a:endParaRPr>
          </a:p>
          <a:p>
            <a:pPr indent="0" lvl="0" marL="457200" rtl="0" algn="l">
              <a:spcBef>
                <a:spcPts val="1600"/>
              </a:spcBef>
              <a:spcAft>
                <a:spcPts val="0"/>
              </a:spcAft>
              <a:buNone/>
            </a:pPr>
            <a:r>
              <a:t/>
            </a:r>
            <a:endParaRPr sz="1600">
              <a:solidFill>
                <a:srgbClr val="455358"/>
              </a:solidFill>
              <a:highlight>
                <a:srgbClr val="FFFFFF"/>
              </a:highlight>
              <a:latin typeface="Arial"/>
              <a:ea typeface="Arial"/>
              <a:cs typeface="Arial"/>
              <a:sym typeface="Arial"/>
            </a:endParaRPr>
          </a:p>
          <a:p>
            <a:pPr indent="0" lvl="0" marL="457200" rtl="0" algn="l">
              <a:spcBef>
                <a:spcPts val="1600"/>
              </a:spcBef>
              <a:spcAft>
                <a:spcPts val="0"/>
              </a:spcAft>
              <a:buNone/>
            </a:pPr>
            <a:r>
              <a:t/>
            </a:r>
            <a:endParaRPr sz="1600">
              <a:solidFill>
                <a:srgbClr val="455358"/>
              </a:solidFill>
              <a:highlight>
                <a:srgbClr val="FFFFFF"/>
              </a:highlight>
              <a:latin typeface="Arial"/>
              <a:ea typeface="Arial"/>
              <a:cs typeface="Arial"/>
              <a:sym typeface="Arial"/>
            </a:endParaRPr>
          </a:p>
          <a:p>
            <a:pPr indent="0" lvl="0" marL="457200" rtl="0" algn="l">
              <a:spcBef>
                <a:spcPts val="1600"/>
              </a:spcBef>
              <a:spcAft>
                <a:spcPts val="0"/>
              </a:spcAft>
              <a:buNone/>
            </a:pPr>
            <a:r>
              <a:t/>
            </a:r>
            <a:endParaRPr sz="1600">
              <a:solidFill>
                <a:srgbClr val="455358"/>
              </a:solidFill>
              <a:highlight>
                <a:srgbClr val="FFFFFF"/>
              </a:highlight>
              <a:latin typeface="Arial"/>
              <a:ea typeface="Arial"/>
              <a:cs typeface="Arial"/>
              <a:sym typeface="Arial"/>
            </a:endParaRPr>
          </a:p>
          <a:p>
            <a:pPr indent="-330200" lvl="0" marL="457200" rtl="0" algn="l">
              <a:spcBef>
                <a:spcPts val="1600"/>
              </a:spcBef>
              <a:spcAft>
                <a:spcPts val="0"/>
              </a:spcAft>
              <a:buClr>
                <a:srgbClr val="455358"/>
              </a:buClr>
              <a:buSzPts val="1600"/>
              <a:buFont typeface="Arial"/>
              <a:buChar char="●"/>
            </a:pPr>
            <a:r>
              <a:rPr lang="en" sz="1600">
                <a:solidFill>
                  <a:srgbClr val="455358"/>
                </a:solidFill>
                <a:highlight>
                  <a:srgbClr val="FFFFFF"/>
                </a:highlight>
                <a:latin typeface="Arial"/>
                <a:ea typeface="Arial"/>
                <a:cs typeface="Arial"/>
                <a:sym typeface="Arial"/>
              </a:rPr>
              <a:t>The logistic regression and linear regression model performed about the same with a ~0.47 test error rate.</a:t>
            </a:r>
            <a:endParaRPr sz="1600">
              <a:solidFill>
                <a:srgbClr val="455358"/>
              </a:solidFill>
              <a:highlight>
                <a:srgbClr val="FFFFFF"/>
              </a:highlight>
              <a:latin typeface="Arial"/>
              <a:ea typeface="Arial"/>
              <a:cs typeface="Arial"/>
              <a:sym typeface="Arial"/>
            </a:endParaRPr>
          </a:p>
        </p:txBody>
      </p:sp>
      <p:graphicFrame>
        <p:nvGraphicFramePr>
          <p:cNvPr id="129" name="Google Shape;129;p23"/>
          <p:cNvGraphicFramePr/>
          <p:nvPr/>
        </p:nvGraphicFramePr>
        <p:xfrm>
          <a:off x="962025" y="2521750"/>
          <a:ext cx="3000000" cy="3000000"/>
        </p:xfrm>
        <a:graphic>
          <a:graphicData uri="http://schemas.openxmlformats.org/drawingml/2006/table">
            <a:tbl>
              <a:tblPr>
                <a:noFill/>
                <a:tableStyleId>{C70FC1D3-38E1-48A0-A784-618AB690BFF7}</a:tableStyleId>
              </a:tblPr>
              <a:tblGrid>
                <a:gridCol w="4953000"/>
              </a:tblGrid>
              <a:tr h="12700">
                <a:tc>
                  <a:txBody>
                    <a:bodyPr>
                      <a:noAutofit/>
                    </a:bodyPr>
                    <a:lstStyle/>
                    <a:p>
                      <a:pPr indent="0" lvl="0" marL="0" rtl="0" algn="l">
                        <a:lnSpc>
                          <a:spcPct val="115000"/>
                        </a:lnSpc>
                        <a:spcBef>
                          <a:spcPts val="0"/>
                        </a:spcBef>
                        <a:spcAft>
                          <a:spcPts val="0"/>
                        </a:spcAft>
                        <a:buNone/>
                      </a:pPr>
                      <a:r>
                        <a:rPr lang="en" sz="1000">
                          <a:solidFill>
                            <a:srgbClr val="585260"/>
                          </a:solidFill>
                          <a:highlight>
                            <a:srgbClr val="EFECF4"/>
                          </a:highlight>
                          <a:latin typeface="Consolas"/>
                          <a:ea typeface="Consolas"/>
                          <a:cs typeface="Consolas"/>
                          <a:sym typeface="Consolas"/>
                        </a:rPr>
                        <a:t>classlog</a:t>
                      </a:r>
                      <a:r>
                        <a:rPr lang="en" sz="1000">
                          <a:solidFill>
                            <a:srgbClr val="BE4678"/>
                          </a:solidFill>
                          <a:highlight>
                            <a:srgbClr val="EFECF4"/>
                          </a:highlight>
                          <a:latin typeface="Consolas"/>
                          <a:ea typeface="Consolas"/>
                          <a:cs typeface="Consolas"/>
                          <a:sym typeface="Consolas"/>
                        </a:rPr>
                        <a:t>.fit</a:t>
                      </a:r>
                      <a:r>
                        <a:rPr lang="en" sz="1000">
                          <a:solidFill>
                            <a:srgbClr val="585260"/>
                          </a:solidFill>
                          <a:highlight>
                            <a:srgbClr val="EFECF4"/>
                          </a:highlight>
                          <a:latin typeface="Consolas"/>
                          <a:ea typeface="Consolas"/>
                          <a:cs typeface="Consolas"/>
                          <a:sym typeface="Consolas"/>
                        </a:rPr>
                        <a:t> &lt;- polr(quality ~ ., data = classtrain)</a:t>
                      </a:r>
                      <a:br>
                        <a:rPr lang="en" sz="1000">
                          <a:solidFill>
                            <a:srgbClr val="585260"/>
                          </a:solidFill>
                          <a:highlight>
                            <a:srgbClr val="EFECF4"/>
                          </a:highlight>
                          <a:latin typeface="Consolas"/>
                          <a:ea typeface="Consolas"/>
                          <a:cs typeface="Consolas"/>
                          <a:sym typeface="Consolas"/>
                        </a:rPr>
                      </a:br>
                      <a:r>
                        <a:rPr lang="en" sz="1000">
                          <a:solidFill>
                            <a:srgbClr val="585260"/>
                          </a:solidFill>
                          <a:highlight>
                            <a:srgbClr val="EFECF4"/>
                          </a:highlight>
                          <a:latin typeface="Consolas"/>
                          <a:ea typeface="Consolas"/>
                          <a:cs typeface="Consolas"/>
                          <a:sym typeface="Consolas"/>
                        </a:rPr>
                        <a:t>classlog</a:t>
                      </a:r>
                      <a:r>
                        <a:rPr lang="en" sz="1000">
                          <a:solidFill>
                            <a:srgbClr val="BE4678"/>
                          </a:solidFill>
                          <a:highlight>
                            <a:srgbClr val="EFECF4"/>
                          </a:highlight>
                          <a:latin typeface="Consolas"/>
                          <a:ea typeface="Consolas"/>
                          <a:cs typeface="Consolas"/>
                          <a:sym typeface="Consolas"/>
                        </a:rPr>
                        <a:t>.pred</a:t>
                      </a:r>
                      <a:r>
                        <a:rPr lang="en" sz="1000">
                          <a:solidFill>
                            <a:srgbClr val="585260"/>
                          </a:solidFill>
                          <a:highlight>
                            <a:srgbClr val="EFECF4"/>
                          </a:highlight>
                          <a:latin typeface="Consolas"/>
                          <a:ea typeface="Consolas"/>
                          <a:cs typeface="Consolas"/>
                          <a:sym typeface="Consolas"/>
                        </a:rPr>
                        <a:t> &lt;- predict(classlog</a:t>
                      </a:r>
                      <a:r>
                        <a:rPr lang="en" sz="1000">
                          <a:solidFill>
                            <a:srgbClr val="BE4678"/>
                          </a:solidFill>
                          <a:highlight>
                            <a:srgbClr val="EFECF4"/>
                          </a:highlight>
                          <a:latin typeface="Consolas"/>
                          <a:ea typeface="Consolas"/>
                          <a:cs typeface="Consolas"/>
                          <a:sym typeface="Consolas"/>
                        </a:rPr>
                        <a:t>.fit</a:t>
                      </a:r>
                      <a:r>
                        <a:rPr lang="en" sz="1000">
                          <a:solidFill>
                            <a:srgbClr val="585260"/>
                          </a:solidFill>
                          <a:highlight>
                            <a:srgbClr val="EFECF4"/>
                          </a:highlight>
                          <a:latin typeface="Consolas"/>
                          <a:ea typeface="Consolas"/>
                          <a:cs typeface="Consolas"/>
                          <a:sym typeface="Consolas"/>
                        </a:rPr>
                        <a:t>, classtest, type = </a:t>
                      </a:r>
                      <a:r>
                        <a:rPr lang="en" sz="1000">
                          <a:solidFill>
                            <a:srgbClr val="2A9292"/>
                          </a:solidFill>
                          <a:highlight>
                            <a:srgbClr val="EFECF4"/>
                          </a:highlight>
                          <a:latin typeface="Consolas"/>
                          <a:ea typeface="Consolas"/>
                          <a:cs typeface="Consolas"/>
                          <a:sym typeface="Consolas"/>
                        </a:rPr>
                        <a:t>"class"</a:t>
                      </a:r>
                      <a:r>
                        <a:rPr lang="en" sz="1000">
                          <a:solidFill>
                            <a:srgbClr val="585260"/>
                          </a:solidFill>
                          <a:highlight>
                            <a:srgbClr val="EFECF4"/>
                          </a:highlight>
                          <a:latin typeface="Consolas"/>
                          <a:ea typeface="Consolas"/>
                          <a:cs typeface="Consolas"/>
                          <a:sym typeface="Consolas"/>
                        </a:rPr>
                        <a:t>)</a:t>
                      </a:r>
                      <a:br>
                        <a:rPr lang="en" sz="1000">
                          <a:solidFill>
                            <a:srgbClr val="585260"/>
                          </a:solidFill>
                          <a:highlight>
                            <a:srgbClr val="EFECF4"/>
                          </a:highlight>
                          <a:latin typeface="Consolas"/>
                          <a:ea typeface="Consolas"/>
                          <a:cs typeface="Consolas"/>
                          <a:sym typeface="Consolas"/>
                        </a:rPr>
                      </a:br>
                      <a:r>
                        <a:rPr lang="en" sz="1000">
                          <a:solidFill>
                            <a:srgbClr val="AA573C"/>
                          </a:solidFill>
                          <a:highlight>
                            <a:srgbClr val="EFECF4"/>
                          </a:highlight>
                          <a:latin typeface="Consolas"/>
                          <a:ea typeface="Consolas"/>
                          <a:cs typeface="Consolas"/>
                          <a:sym typeface="Consolas"/>
                        </a:rPr>
                        <a:t>1</a:t>
                      </a:r>
                      <a:r>
                        <a:rPr lang="en" sz="1000">
                          <a:solidFill>
                            <a:srgbClr val="585260"/>
                          </a:solidFill>
                          <a:highlight>
                            <a:srgbClr val="EFECF4"/>
                          </a:highlight>
                          <a:latin typeface="Consolas"/>
                          <a:ea typeface="Consolas"/>
                          <a:cs typeface="Consolas"/>
                          <a:sym typeface="Consolas"/>
                        </a:rPr>
                        <a:t> - mean(classlog</a:t>
                      </a:r>
                      <a:r>
                        <a:rPr lang="en" sz="1000">
                          <a:solidFill>
                            <a:srgbClr val="BE4678"/>
                          </a:solidFill>
                          <a:highlight>
                            <a:srgbClr val="EFECF4"/>
                          </a:highlight>
                          <a:latin typeface="Consolas"/>
                          <a:ea typeface="Consolas"/>
                          <a:cs typeface="Consolas"/>
                          <a:sym typeface="Consolas"/>
                        </a:rPr>
                        <a:t>.pred</a:t>
                      </a:r>
                      <a:r>
                        <a:rPr lang="en" sz="1000">
                          <a:solidFill>
                            <a:srgbClr val="585260"/>
                          </a:solidFill>
                          <a:highlight>
                            <a:srgbClr val="EFECF4"/>
                          </a:highlight>
                          <a:latin typeface="Consolas"/>
                          <a:ea typeface="Consolas"/>
                          <a:cs typeface="Consolas"/>
                          <a:sym typeface="Consolas"/>
                        </a:rPr>
                        <a:t> == classtest</a:t>
                      </a:r>
                      <a:r>
                        <a:rPr lang="en" sz="1000">
                          <a:solidFill>
                            <a:srgbClr val="BE4678"/>
                          </a:solidFill>
                          <a:highlight>
                            <a:srgbClr val="EFECF4"/>
                          </a:highlight>
                          <a:latin typeface="Consolas"/>
                          <a:ea typeface="Consolas"/>
                          <a:cs typeface="Consolas"/>
                          <a:sym typeface="Consolas"/>
                        </a:rPr>
                        <a:t>$quality</a:t>
                      </a:r>
                      <a:r>
                        <a:rPr lang="en" sz="1000">
                          <a:solidFill>
                            <a:srgbClr val="585260"/>
                          </a:solidFill>
                          <a:highlight>
                            <a:srgbClr val="EFECF4"/>
                          </a:highlight>
                          <a:latin typeface="Consolas"/>
                          <a:ea typeface="Consolas"/>
                          <a:cs typeface="Consolas"/>
                          <a:sym typeface="Consolas"/>
                        </a:rPr>
                        <a:t>)</a:t>
                      </a:r>
                      <a:endParaRPr sz="1000">
                        <a:solidFill>
                          <a:srgbClr val="8A7B52"/>
                        </a:solidFill>
                        <a:highlight>
                          <a:srgbClr val="FFFFFF"/>
                        </a:highlight>
                        <a:latin typeface="Consolas"/>
                        <a:ea typeface="Consolas"/>
                        <a:cs typeface="Consolas"/>
                        <a:sym typeface="Consolas"/>
                      </a:endParaRPr>
                    </a:p>
                  </a:txBody>
                  <a:tcPr marT="63500" marB="63500" marR="63500" marL="63500">
                    <a:solidFill>
                      <a:srgbClr val="EFECF4"/>
                    </a:solidFill>
                  </a:tcPr>
                </a:tc>
              </a:tr>
            </a:tbl>
          </a:graphicData>
        </a:graphic>
      </p:graphicFrame>
      <p:sp>
        <p:nvSpPr>
          <p:cNvPr id="130" name="Google Shape;130;p23"/>
          <p:cNvSpPr txBox="1"/>
          <p:nvPr/>
        </p:nvSpPr>
        <p:spPr>
          <a:xfrm>
            <a:off x="962025" y="3259350"/>
            <a:ext cx="3098100" cy="47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434F54"/>
                </a:solidFill>
                <a:highlight>
                  <a:srgbClr val="FFFFFF"/>
                </a:highlight>
                <a:latin typeface="Consolas"/>
                <a:ea typeface="Consolas"/>
                <a:cs typeface="Consolas"/>
                <a:sym typeface="Consolas"/>
              </a:rPr>
              <a:t>The error rate for the Logistic Regression model is: 0.4680851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Machines</a:t>
            </a:r>
            <a:endParaRPr/>
          </a:p>
        </p:txBody>
      </p:sp>
      <p:sp>
        <p:nvSpPr>
          <p:cNvPr id="136" name="Google Shape;136;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666666"/>
              </a:buClr>
              <a:buSzPts val="1600"/>
              <a:buChar char="●"/>
            </a:pPr>
            <a:r>
              <a:rPr lang="en" sz="1600">
                <a:solidFill>
                  <a:srgbClr val="666666"/>
                </a:solidFill>
              </a:rPr>
              <a:t>SVM was chosen because</a:t>
            </a:r>
            <a:r>
              <a:rPr lang="en" sz="1600">
                <a:solidFill>
                  <a:srgbClr val="666666"/>
                </a:solidFill>
              </a:rPr>
              <a:t> it has a regularisation parameter and it gives the option to change the kernel. It can also be more efficient because it uses a subset of training points.</a:t>
            </a:r>
            <a:endParaRPr sz="1600">
              <a:solidFill>
                <a:srgbClr val="666666"/>
              </a:solidFill>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b="1" sz="1000">
              <a:solidFill>
                <a:srgbClr val="8A7B52"/>
              </a:solidFill>
              <a:highlight>
                <a:srgbClr val="FFFFFF"/>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b="1" lang="en" sz="1200">
                <a:solidFill>
                  <a:srgbClr val="8A7B52"/>
                </a:solidFill>
                <a:highlight>
                  <a:srgbClr val="FFFFFF"/>
                </a:highlight>
                <a:latin typeface="Consolas"/>
                <a:ea typeface="Consolas"/>
                <a:cs typeface="Consolas"/>
                <a:sym typeface="Consolas"/>
              </a:rPr>
              <a:t>The test error rate when doing Regression is: 0.4460748</a:t>
            </a:r>
            <a:endParaRPr sz="12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b="1" lang="en" sz="1200">
                <a:solidFill>
                  <a:srgbClr val="434F54"/>
                </a:solidFill>
                <a:highlight>
                  <a:srgbClr val="FFFFFF"/>
                </a:highlight>
                <a:latin typeface="Consolas"/>
                <a:ea typeface="Consolas"/>
                <a:cs typeface="Consolas"/>
                <a:sym typeface="Consolas"/>
              </a:rPr>
              <a:t>The test error rate when doing Classification is: </a:t>
            </a:r>
            <a:r>
              <a:rPr b="1" lang="en" sz="1200">
                <a:solidFill>
                  <a:srgbClr val="8A7B52"/>
                </a:solidFill>
                <a:highlight>
                  <a:srgbClr val="FFFFFF"/>
                </a:highlight>
                <a:latin typeface="Consolas"/>
                <a:ea typeface="Consolas"/>
                <a:cs typeface="Consolas"/>
                <a:sym typeface="Consolas"/>
              </a:rPr>
              <a:t>0.4651504</a:t>
            </a:r>
            <a:endParaRPr b="1" sz="1200">
              <a:solidFill>
                <a:srgbClr val="8A7B52"/>
              </a:solidFill>
              <a:highlight>
                <a:srgbClr val="FFFFFF"/>
              </a:highlight>
              <a:latin typeface="Consolas"/>
              <a:ea typeface="Consolas"/>
              <a:cs typeface="Consolas"/>
              <a:sym typeface="Consolas"/>
            </a:endParaRPr>
          </a:p>
          <a:p>
            <a:pPr indent="0" lvl="0" marL="457200" rtl="0" algn="l">
              <a:spcBef>
                <a:spcPts val="0"/>
              </a:spcBef>
              <a:spcAft>
                <a:spcPts val="0"/>
              </a:spcAft>
              <a:buNone/>
            </a:pPr>
            <a:r>
              <a:t/>
            </a:r>
            <a:endParaRPr b="1" sz="1200">
              <a:solidFill>
                <a:srgbClr val="666666"/>
              </a:solidFill>
              <a:highlight>
                <a:srgbClr val="FFFFFF"/>
              </a:highlight>
              <a:latin typeface="Consolas"/>
              <a:ea typeface="Consolas"/>
              <a:cs typeface="Consolas"/>
              <a:sym typeface="Consolas"/>
            </a:endParaRPr>
          </a:p>
          <a:p>
            <a:pPr indent="-330200" lvl="0" marL="457200" rtl="0" algn="l">
              <a:spcBef>
                <a:spcPts val="0"/>
              </a:spcBef>
              <a:spcAft>
                <a:spcPts val="0"/>
              </a:spcAft>
              <a:buClr>
                <a:srgbClr val="666666"/>
              </a:buClr>
              <a:buSzPts val="1600"/>
              <a:buChar char="●"/>
            </a:pPr>
            <a:r>
              <a:rPr lang="en" sz="1600">
                <a:solidFill>
                  <a:srgbClr val="666666"/>
                </a:solidFill>
              </a:rPr>
              <a:t>When treating quality as a regression problem, SVM performed better with a test  error rate of ~0.44.</a:t>
            </a:r>
            <a:endParaRPr sz="1600"/>
          </a:p>
        </p:txBody>
      </p:sp>
      <p:graphicFrame>
        <p:nvGraphicFramePr>
          <p:cNvPr id="137" name="Google Shape;137;p24"/>
          <p:cNvGraphicFramePr/>
          <p:nvPr/>
        </p:nvGraphicFramePr>
        <p:xfrm>
          <a:off x="783450" y="2319325"/>
          <a:ext cx="3000000" cy="3000000"/>
        </p:xfrm>
        <a:graphic>
          <a:graphicData uri="http://schemas.openxmlformats.org/drawingml/2006/table">
            <a:tbl>
              <a:tblPr>
                <a:noFill/>
                <a:tableStyleId>{C70FC1D3-38E1-48A0-A784-618AB690BFF7}</a:tableStyleId>
              </a:tblPr>
              <a:tblGrid>
                <a:gridCol w="7548575"/>
              </a:tblGrid>
              <a:tr h="12700">
                <a:tc>
                  <a:txBody>
                    <a:bodyPr>
                      <a:noAutofit/>
                    </a:bodyPr>
                    <a:lstStyle/>
                    <a:p>
                      <a:pPr indent="0" lvl="0" marL="0" rtl="0" algn="l">
                        <a:lnSpc>
                          <a:spcPct val="115000"/>
                        </a:lnSpc>
                        <a:spcBef>
                          <a:spcPts val="0"/>
                        </a:spcBef>
                        <a:spcAft>
                          <a:spcPts val="0"/>
                        </a:spcAft>
                        <a:buNone/>
                      </a:pPr>
                      <a:r>
                        <a:rPr lang="en" sz="1000">
                          <a:solidFill>
                            <a:srgbClr val="955AE7"/>
                          </a:solidFill>
                          <a:highlight>
                            <a:srgbClr val="EFECF4"/>
                          </a:highlight>
                          <a:latin typeface="Consolas"/>
                          <a:ea typeface="Consolas"/>
                          <a:cs typeface="Consolas"/>
                          <a:sym typeface="Consolas"/>
                        </a:rPr>
                        <a:t>reg</a:t>
                      </a:r>
                      <a:r>
                        <a:rPr lang="en" sz="1000">
                          <a:solidFill>
                            <a:srgbClr val="585260"/>
                          </a:solidFill>
                          <a:highlight>
                            <a:srgbClr val="EFECF4"/>
                          </a:highlight>
                          <a:latin typeface="Consolas"/>
                          <a:ea typeface="Consolas"/>
                          <a:cs typeface="Consolas"/>
                          <a:sym typeface="Consolas"/>
                        </a:rPr>
                        <a:t>.svm_fit &lt;- svm(quality ~ . - citric.acid, data = regtrain,</a:t>
                      </a:r>
                      <a:br>
                        <a:rPr lang="en" sz="1000">
                          <a:solidFill>
                            <a:srgbClr val="585260"/>
                          </a:solidFill>
                          <a:highlight>
                            <a:srgbClr val="EFECF4"/>
                          </a:highlight>
                          <a:latin typeface="Consolas"/>
                          <a:ea typeface="Consolas"/>
                          <a:cs typeface="Consolas"/>
                          <a:sym typeface="Consolas"/>
                        </a:rPr>
                      </a:br>
                      <a:r>
                        <a:rPr lang="en" sz="1000">
                          <a:solidFill>
                            <a:srgbClr val="585260"/>
                          </a:solidFill>
                          <a:highlight>
                            <a:srgbClr val="EFECF4"/>
                          </a:highlight>
                          <a:latin typeface="Consolas"/>
                          <a:ea typeface="Consolas"/>
                          <a:cs typeface="Consolas"/>
                          <a:sym typeface="Consolas"/>
                        </a:rPr>
                        <a:t>kernel = </a:t>
                      </a:r>
                      <a:r>
                        <a:rPr lang="en" sz="1000">
                          <a:solidFill>
                            <a:srgbClr val="2A9292"/>
                          </a:solidFill>
                          <a:highlight>
                            <a:srgbClr val="EFECF4"/>
                          </a:highlight>
                          <a:latin typeface="Consolas"/>
                          <a:ea typeface="Consolas"/>
                          <a:cs typeface="Consolas"/>
                          <a:sym typeface="Consolas"/>
                        </a:rPr>
                        <a:t>"radial"</a:t>
                      </a:r>
                      <a:r>
                        <a:rPr lang="en" sz="1000">
                          <a:solidFill>
                            <a:srgbClr val="585260"/>
                          </a:solidFill>
                          <a:highlight>
                            <a:srgbClr val="EFECF4"/>
                          </a:highlight>
                          <a:latin typeface="Consolas"/>
                          <a:ea typeface="Consolas"/>
                          <a:cs typeface="Consolas"/>
                          <a:sym typeface="Consolas"/>
                        </a:rPr>
                        <a:t>, cost = .10, scale = T)</a:t>
                      </a:r>
                      <a:br>
                        <a:rPr lang="en" sz="1000">
                          <a:solidFill>
                            <a:srgbClr val="585260"/>
                          </a:solidFill>
                          <a:highlight>
                            <a:srgbClr val="EFECF4"/>
                          </a:highlight>
                          <a:latin typeface="Consolas"/>
                          <a:ea typeface="Consolas"/>
                          <a:cs typeface="Consolas"/>
                          <a:sym typeface="Consolas"/>
                        </a:rPr>
                      </a:br>
                      <a:r>
                        <a:rPr lang="en" sz="1000">
                          <a:solidFill>
                            <a:srgbClr val="955AE7"/>
                          </a:solidFill>
                          <a:highlight>
                            <a:srgbClr val="EFECF4"/>
                          </a:highlight>
                          <a:latin typeface="Consolas"/>
                          <a:ea typeface="Consolas"/>
                          <a:cs typeface="Consolas"/>
                          <a:sym typeface="Consolas"/>
                        </a:rPr>
                        <a:t>reg</a:t>
                      </a:r>
                      <a:r>
                        <a:rPr lang="en" sz="1000">
                          <a:solidFill>
                            <a:srgbClr val="585260"/>
                          </a:solidFill>
                          <a:highlight>
                            <a:srgbClr val="EFECF4"/>
                          </a:highlight>
                          <a:latin typeface="Consolas"/>
                          <a:ea typeface="Consolas"/>
                          <a:cs typeface="Consolas"/>
                          <a:sym typeface="Consolas"/>
                        </a:rPr>
                        <a:t>.svm_pred &lt;- </a:t>
                      </a:r>
                      <a:r>
                        <a:rPr lang="en" sz="1000">
                          <a:solidFill>
                            <a:srgbClr val="AA573C"/>
                          </a:solidFill>
                          <a:highlight>
                            <a:srgbClr val="EFECF4"/>
                          </a:highlight>
                          <a:latin typeface="Consolas"/>
                          <a:ea typeface="Consolas"/>
                          <a:cs typeface="Consolas"/>
                          <a:sym typeface="Consolas"/>
                        </a:rPr>
                        <a:t>round</a:t>
                      </a:r>
                      <a:r>
                        <a:rPr lang="en" sz="1000">
                          <a:solidFill>
                            <a:srgbClr val="585260"/>
                          </a:solidFill>
                          <a:highlight>
                            <a:srgbClr val="EFECF4"/>
                          </a:highlight>
                          <a:latin typeface="Consolas"/>
                          <a:ea typeface="Consolas"/>
                          <a:cs typeface="Consolas"/>
                          <a:sym typeface="Consolas"/>
                        </a:rPr>
                        <a:t>(</a:t>
                      </a:r>
                      <a:r>
                        <a:rPr lang="en" sz="1000">
                          <a:solidFill>
                            <a:srgbClr val="955AE7"/>
                          </a:solidFill>
                          <a:highlight>
                            <a:srgbClr val="EFECF4"/>
                          </a:highlight>
                          <a:latin typeface="Consolas"/>
                          <a:ea typeface="Consolas"/>
                          <a:cs typeface="Consolas"/>
                          <a:sym typeface="Consolas"/>
                        </a:rPr>
                        <a:t>predict</a:t>
                      </a:r>
                      <a:r>
                        <a:rPr lang="en" sz="1000">
                          <a:solidFill>
                            <a:srgbClr val="585260"/>
                          </a:solidFill>
                          <a:highlight>
                            <a:srgbClr val="EFECF4"/>
                          </a:highlight>
                          <a:latin typeface="Consolas"/>
                          <a:ea typeface="Consolas"/>
                          <a:cs typeface="Consolas"/>
                          <a:sym typeface="Consolas"/>
                        </a:rPr>
                        <a:t>(</a:t>
                      </a:r>
                      <a:r>
                        <a:rPr lang="en" sz="1000">
                          <a:solidFill>
                            <a:srgbClr val="955AE7"/>
                          </a:solidFill>
                          <a:highlight>
                            <a:srgbClr val="EFECF4"/>
                          </a:highlight>
                          <a:latin typeface="Consolas"/>
                          <a:ea typeface="Consolas"/>
                          <a:cs typeface="Consolas"/>
                          <a:sym typeface="Consolas"/>
                        </a:rPr>
                        <a:t>reg</a:t>
                      </a:r>
                      <a:r>
                        <a:rPr lang="en" sz="1000">
                          <a:solidFill>
                            <a:srgbClr val="585260"/>
                          </a:solidFill>
                          <a:highlight>
                            <a:srgbClr val="EFECF4"/>
                          </a:highlight>
                          <a:latin typeface="Consolas"/>
                          <a:ea typeface="Consolas"/>
                          <a:cs typeface="Consolas"/>
                          <a:sym typeface="Consolas"/>
                        </a:rPr>
                        <a:t>.svm_fit, regtest),0)</a:t>
                      </a:r>
                      <a:br>
                        <a:rPr lang="en" sz="1000">
                          <a:solidFill>
                            <a:srgbClr val="585260"/>
                          </a:solidFill>
                          <a:highlight>
                            <a:srgbClr val="EFECF4"/>
                          </a:highlight>
                          <a:latin typeface="Consolas"/>
                          <a:ea typeface="Consolas"/>
                          <a:cs typeface="Consolas"/>
                          <a:sym typeface="Consolas"/>
                        </a:rPr>
                      </a:br>
                      <a:r>
                        <a:rPr lang="en" sz="1000">
                          <a:solidFill>
                            <a:srgbClr val="955AE7"/>
                          </a:solidFill>
                          <a:highlight>
                            <a:srgbClr val="EFECF4"/>
                          </a:highlight>
                          <a:latin typeface="Consolas"/>
                          <a:ea typeface="Consolas"/>
                          <a:cs typeface="Consolas"/>
                          <a:sym typeface="Consolas"/>
                        </a:rPr>
                        <a:t>table</a:t>
                      </a:r>
                      <a:r>
                        <a:rPr lang="en" sz="1000">
                          <a:solidFill>
                            <a:srgbClr val="585260"/>
                          </a:solidFill>
                          <a:highlight>
                            <a:srgbClr val="EFECF4"/>
                          </a:highlight>
                          <a:latin typeface="Consolas"/>
                          <a:ea typeface="Consolas"/>
                          <a:cs typeface="Consolas"/>
                          <a:sym typeface="Consolas"/>
                        </a:rPr>
                        <a:t>(</a:t>
                      </a:r>
                      <a:r>
                        <a:rPr lang="en" sz="1000">
                          <a:solidFill>
                            <a:srgbClr val="955AE7"/>
                          </a:solidFill>
                          <a:highlight>
                            <a:srgbClr val="EFECF4"/>
                          </a:highlight>
                          <a:latin typeface="Consolas"/>
                          <a:ea typeface="Consolas"/>
                          <a:cs typeface="Consolas"/>
                          <a:sym typeface="Consolas"/>
                        </a:rPr>
                        <a:t>reg</a:t>
                      </a:r>
                      <a:r>
                        <a:rPr lang="en" sz="1000">
                          <a:solidFill>
                            <a:srgbClr val="585260"/>
                          </a:solidFill>
                          <a:highlight>
                            <a:srgbClr val="EFECF4"/>
                          </a:highlight>
                          <a:latin typeface="Consolas"/>
                          <a:ea typeface="Consolas"/>
                          <a:cs typeface="Consolas"/>
                          <a:sym typeface="Consolas"/>
                        </a:rPr>
                        <a:t>.svm_pred, regtest</a:t>
                      </a:r>
                      <a:r>
                        <a:rPr lang="en" sz="1000">
                          <a:solidFill>
                            <a:srgbClr val="BE4678"/>
                          </a:solidFill>
                          <a:highlight>
                            <a:srgbClr val="EFECF4"/>
                          </a:highlight>
                          <a:latin typeface="Consolas"/>
                          <a:ea typeface="Consolas"/>
                          <a:cs typeface="Consolas"/>
                          <a:sym typeface="Consolas"/>
                        </a:rPr>
                        <a:t>$quality</a:t>
                      </a:r>
                      <a:r>
                        <a:rPr lang="en" sz="1000">
                          <a:solidFill>
                            <a:srgbClr val="585260"/>
                          </a:solidFill>
                          <a:highlight>
                            <a:srgbClr val="EFECF4"/>
                          </a:highlight>
                          <a:latin typeface="Consolas"/>
                          <a:ea typeface="Consolas"/>
                          <a:cs typeface="Consolas"/>
                          <a:sym typeface="Consolas"/>
                        </a:rPr>
                        <a:t>)</a:t>
                      </a:r>
                      <a:br>
                        <a:rPr lang="en" sz="1000">
                          <a:solidFill>
                            <a:srgbClr val="585260"/>
                          </a:solidFill>
                          <a:highlight>
                            <a:srgbClr val="EFECF4"/>
                          </a:highlight>
                          <a:latin typeface="Consolas"/>
                          <a:ea typeface="Consolas"/>
                          <a:cs typeface="Consolas"/>
                          <a:sym typeface="Consolas"/>
                        </a:rPr>
                      </a:br>
                      <a:r>
                        <a:rPr lang="en" sz="1000">
                          <a:solidFill>
                            <a:srgbClr val="585260"/>
                          </a:solidFill>
                          <a:highlight>
                            <a:srgbClr val="EFECF4"/>
                          </a:highlight>
                          <a:latin typeface="Consolas"/>
                          <a:ea typeface="Consolas"/>
                          <a:cs typeface="Consolas"/>
                          <a:sym typeface="Consolas"/>
                        </a:rPr>
                        <a:t>1 - </a:t>
                      </a:r>
                      <a:r>
                        <a:rPr lang="en" sz="1000">
                          <a:solidFill>
                            <a:srgbClr val="955AE7"/>
                          </a:solidFill>
                          <a:highlight>
                            <a:srgbClr val="EFECF4"/>
                          </a:highlight>
                          <a:latin typeface="Consolas"/>
                          <a:ea typeface="Consolas"/>
                          <a:cs typeface="Consolas"/>
                          <a:sym typeface="Consolas"/>
                        </a:rPr>
                        <a:t>mean</a:t>
                      </a:r>
                      <a:r>
                        <a:rPr lang="en" sz="1000">
                          <a:solidFill>
                            <a:srgbClr val="585260"/>
                          </a:solidFill>
                          <a:highlight>
                            <a:srgbClr val="EFECF4"/>
                          </a:highlight>
                          <a:latin typeface="Consolas"/>
                          <a:ea typeface="Consolas"/>
                          <a:cs typeface="Consolas"/>
                          <a:sym typeface="Consolas"/>
                        </a:rPr>
                        <a:t>(</a:t>
                      </a:r>
                      <a:r>
                        <a:rPr lang="en" sz="1000">
                          <a:solidFill>
                            <a:srgbClr val="955AE7"/>
                          </a:solidFill>
                          <a:highlight>
                            <a:srgbClr val="EFECF4"/>
                          </a:highlight>
                          <a:latin typeface="Consolas"/>
                          <a:ea typeface="Consolas"/>
                          <a:cs typeface="Consolas"/>
                          <a:sym typeface="Consolas"/>
                        </a:rPr>
                        <a:t>reg</a:t>
                      </a:r>
                      <a:r>
                        <a:rPr lang="en" sz="1000">
                          <a:solidFill>
                            <a:srgbClr val="585260"/>
                          </a:solidFill>
                          <a:highlight>
                            <a:srgbClr val="EFECF4"/>
                          </a:highlight>
                          <a:latin typeface="Consolas"/>
                          <a:ea typeface="Consolas"/>
                          <a:cs typeface="Consolas"/>
                          <a:sym typeface="Consolas"/>
                        </a:rPr>
                        <a:t>.svm_pred==regtest</a:t>
                      </a:r>
                      <a:r>
                        <a:rPr lang="en" sz="1000">
                          <a:solidFill>
                            <a:srgbClr val="BE4678"/>
                          </a:solidFill>
                          <a:highlight>
                            <a:srgbClr val="EFECF4"/>
                          </a:highlight>
                          <a:latin typeface="Consolas"/>
                          <a:ea typeface="Consolas"/>
                          <a:cs typeface="Consolas"/>
                          <a:sym typeface="Consolas"/>
                        </a:rPr>
                        <a:t>$quality</a:t>
                      </a:r>
                      <a:r>
                        <a:rPr lang="en" sz="1000">
                          <a:solidFill>
                            <a:srgbClr val="585260"/>
                          </a:solidFill>
                          <a:highlight>
                            <a:srgbClr val="EFECF4"/>
                          </a:highlight>
                          <a:latin typeface="Consolas"/>
                          <a:ea typeface="Consolas"/>
                          <a:cs typeface="Consolas"/>
                          <a:sym typeface="Consolas"/>
                        </a:rPr>
                        <a:t>)</a:t>
                      </a:r>
                      <a:endParaRPr sz="1000">
                        <a:solidFill>
                          <a:srgbClr val="585260"/>
                        </a:solidFill>
                        <a:highlight>
                          <a:srgbClr val="EFECF4"/>
                        </a:highlight>
                        <a:latin typeface="Consolas"/>
                        <a:ea typeface="Consolas"/>
                        <a:cs typeface="Consolas"/>
                        <a:sym typeface="Consolas"/>
                      </a:endParaRPr>
                    </a:p>
                  </a:txBody>
                  <a:tcPr marT="63500" marB="63500" marR="63500" marL="63500">
                    <a:solidFill>
                      <a:srgbClr val="EFECF4"/>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K-Nearest Neighbors</a:t>
            </a:r>
            <a:endParaRPr/>
          </a:p>
        </p:txBody>
      </p:sp>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KNN was considered because it is a non-parametric technique that makes no assumptions. It also lets the user tune the number of neighbors (k).</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KNN performs similarly for both Regression and Classification with a test error rate of ~0.42</a:t>
            </a:r>
            <a:endParaRPr/>
          </a:p>
        </p:txBody>
      </p:sp>
      <p:graphicFrame>
        <p:nvGraphicFramePr>
          <p:cNvPr id="144" name="Google Shape;144;p25"/>
          <p:cNvGraphicFramePr/>
          <p:nvPr/>
        </p:nvGraphicFramePr>
        <p:xfrm>
          <a:off x="311700" y="2152650"/>
          <a:ext cx="3000000" cy="3000000"/>
        </p:xfrm>
        <a:graphic>
          <a:graphicData uri="http://schemas.openxmlformats.org/drawingml/2006/table">
            <a:tbl>
              <a:tblPr>
                <a:noFill/>
                <a:tableStyleId>{C70FC1D3-38E1-48A0-A784-618AB690BFF7}</a:tableStyleId>
              </a:tblPr>
              <a:tblGrid>
                <a:gridCol w="8520600"/>
              </a:tblGrid>
              <a:tr h="12700">
                <a:tc>
                  <a:txBody>
                    <a:bodyPr>
                      <a:noAutofit/>
                    </a:bodyPr>
                    <a:lstStyle/>
                    <a:p>
                      <a:pPr indent="0" lvl="0" marL="0" rtl="0" algn="l">
                        <a:lnSpc>
                          <a:spcPct val="115000"/>
                        </a:lnSpc>
                        <a:spcBef>
                          <a:spcPts val="0"/>
                        </a:spcBef>
                        <a:spcAft>
                          <a:spcPts val="0"/>
                        </a:spcAft>
                        <a:buNone/>
                      </a:pPr>
                      <a:r>
                        <a:rPr lang="en" sz="1000">
                          <a:solidFill>
                            <a:srgbClr val="585260"/>
                          </a:solidFill>
                          <a:highlight>
                            <a:srgbClr val="EFECF4"/>
                          </a:highlight>
                          <a:latin typeface="Consolas"/>
                          <a:ea typeface="Consolas"/>
                          <a:cs typeface="Consolas"/>
                          <a:sym typeface="Consolas"/>
                        </a:rPr>
                        <a:t>regknn.mod &lt;- knn.</a:t>
                      </a:r>
                      <a:r>
                        <a:rPr lang="en" sz="1000">
                          <a:solidFill>
                            <a:srgbClr val="955AE7"/>
                          </a:solidFill>
                          <a:highlight>
                            <a:srgbClr val="EFECF4"/>
                          </a:highlight>
                          <a:latin typeface="Consolas"/>
                          <a:ea typeface="Consolas"/>
                          <a:cs typeface="Consolas"/>
                          <a:sym typeface="Consolas"/>
                        </a:rPr>
                        <a:t>reg</a:t>
                      </a:r>
                      <a:r>
                        <a:rPr lang="en" sz="1000">
                          <a:solidFill>
                            <a:srgbClr val="585260"/>
                          </a:solidFill>
                          <a:highlight>
                            <a:srgbClr val="EFECF4"/>
                          </a:highlight>
                          <a:latin typeface="Consolas"/>
                          <a:ea typeface="Consolas"/>
                          <a:cs typeface="Consolas"/>
                          <a:sym typeface="Consolas"/>
                        </a:rPr>
                        <a:t>(regtrain</a:t>
                      </a:r>
                      <a:r>
                        <a:rPr lang="en" sz="1000">
                          <a:solidFill>
                            <a:srgbClr val="BE4678"/>
                          </a:solidFill>
                          <a:highlight>
                            <a:srgbClr val="EFECF4"/>
                          </a:highlight>
                          <a:latin typeface="Consolas"/>
                          <a:ea typeface="Consolas"/>
                          <a:cs typeface="Consolas"/>
                          <a:sym typeface="Consolas"/>
                        </a:rPr>
                        <a:t>$quality</a:t>
                      </a:r>
                      <a:r>
                        <a:rPr lang="en" sz="1000">
                          <a:solidFill>
                            <a:srgbClr val="585260"/>
                          </a:solidFill>
                          <a:highlight>
                            <a:srgbClr val="EFECF4"/>
                          </a:highlight>
                          <a:latin typeface="Consolas"/>
                          <a:ea typeface="Consolas"/>
                          <a:cs typeface="Consolas"/>
                          <a:sym typeface="Consolas"/>
                        </a:rPr>
                        <a:t>, train = regtrain, </a:t>
                      </a:r>
                      <a:r>
                        <a:rPr lang="en" sz="1000">
                          <a:solidFill>
                            <a:srgbClr val="955AE7"/>
                          </a:solidFill>
                          <a:highlight>
                            <a:srgbClr val="EFECF4"/>
                          </a:highlight>
                          <a:latin typeface="Consolas"/>
                          <a:ea typeface="Consolas"/>
                          <a:cs typeface="Consolas"/>
                          <a:sym typeface="Consolas"/>
                        </a:rPr>
                        <a:t>test</a:t>
                      </a:r>
                      <a:r>
                        <a:rPr lang="en" sz="1000">
                          <a:solidFill>
                            <a:srgbClr val="585260"/>
                          </a:solidFill>
                          <a:highlight>
                            <a:srgbClr val="EFECF4"/>
                          </a:highlight>
                          <a:latin typeface="Consolas"/>
                          <a:ea typeface="Consolas"/>
                          <a:cs typeface="Consolas"/>
                          <a:sym typeface="Consolas"/>
                        </a:rPr>
                        <a:t> = regtest, k=1)</a:t>
                      </a:r>
                      <a:br>
                        <a:rPr lang="en" sz="1000">
                          <a:solidFill>
                            <a:srgbClr val="585260"/>
                          </a:solidFill>
                          <a:highlight>
                            <a:srgbClr val="EFECF4"/>
                          </a:highlight>
                          <a:latin typeface="Consolas"/>
                          <a:ea typeface="Consolas"/>
                          <a:cs typeface="Consolas"/>
                          <a:sym typeface="Consolas"/>
                        </a:rPr>
                      </a:br>
                      <a:r>
                        <a:rPr lang="en" sz="1000">
                          <a:solidFill>
                            <a:srgbClr val="585260"/>
                          </a:solidFill>
                          <a:highlight>
                            <a:srgbClr val="EFECF4"/>
                          </a:highlight>
                          <a:latin typeface="Consolas"/>
                          <a:ea typeface="Consolas"/>
                          <a:cs typeface="Consolas"/>
                          <a:sym typeface="Consolas"/>
                        </a:rPr>
                        <a:t> </a:t>
                      </a:r>
                      <a:r>
                        <a:rPr lang="en" sz="1000">
                          <a:solidFill>
                            <a:srgbClr val="955AE7"/>
                          </a:solidFill>
                          <a:highlight>
                            <a:srgbClr val="EFECF4"/>
                          </a:highlight>
                          <a:latin typeface="Consolas"/>
                          <a:ea typeface="Consolas"/>
                          <a:cs typeface="Consolas"/>
                          <a:sym typeface="Consolas"/>
                        </a:rPr>
                        <a:t>table</a:t>
                      </a:r>
                      <a:r>
                        <a:rPr lang="en" sz="1000">
                          <a:solidFill>
                            <a:srgbClr val="585260"/>
                          </a:solidFill>
                          <a:highlight>
                            <a:srgbClr val="EFECF4"/>
                          </a:highlight>
                          <a:latin typeface="Consolas"/>
                          <a:ea typeface="Consolas"/>
                          <a:cs typeface="Consolas"/>
                          <a:sym typeface="Consolas"/>
                        </a:rPr>
                        <a:t>(</a:t>
                      </a:r>
                      <a:r>
                        <a:rPr lang="en" sz="1000">
                          <a:solidFill>
                            <a:srgbClr val="AA573C"/>
                          </a:solidFill>
                          <a:highlight>
                            <a:srgbClr val="EFECF4"/>
                          </a:highlight>
                          <a:latin typeface="Consolas"/>
                          <a:ea typeface="Consolas"/>
                          <a:cs typeface="Consolas"/>
                          <a:sym typeface="Consolas"/>
                        </a:rPr>
                        <a:t>round</a:t>
                      </a:r>
                      <a:r>
                        <a:rPr lang="en" sz="1000">
                          <a:solidFill>
                            <a:srgbClr val="585260"/>
                          </a:solidFill>
                          <a:highlight>
                            <a:srgbClr val="EFECF4"/>
                          </a:highlight>
                          <a:latin typeface="Consolas"/>
                          <a:ea typeface="Consolas"/>
                          <a:cs typeface="Consolas"/>
                          <a:sym typeface="Consolas"/>
                        </a:rPr>
                        <a:t>(regknn.mod</a:t>
                      </a:r>
                      <a:r>
                        <a:rPr lang="en" sz="1000">
                          <a:solidFill>
                            <a:srgbClr val="BE4678"/>
                          </a:solidFill>
                          <a:highlight>
                            <a:srgbClr val="EFECF4"/>
                          </a:highlight>
                          <a:latin typeface="Consolas"/>
                          <a:ea typeface="Consolas"/>
                          <a:cs typeface="Consolas"/>
                          <a:sym typeface="Consolas"/>
                        </a:rPr>
                        <a:t>$pred</a:t>
                      </a:r>
                      <a:r>
                        <a:rPr lang="en" sz="1000">
                          <a:solidFill>
                            <a:srgbClr val="585260"/>
                          </a:solidFill>
                          <a:highlight>
                            <a:srgbClr val="EFECF4"/>
                          </a:highlight>
                          <a:latin typeface="Consolas"/>
                          <a:ea typeface="Consolas"/>
                          <a:cs typeface="Consolas"/>
                          <a:sym typeface="Consolas"/>
                        </a:rPr>
                        <a:t>, 0), regtest</a:t>
                      </a:r>
                      <a:r>
                        <a:rPr lang="en" sz="1000">
                          <a:solidFill>
                            <a:srgbClr val="BE4678"/>
                          </a:solidFill>
                          <a:highlight>
                            <a:srgbClr val="EFECF4"/>
                          </a:highlight>
                          <a:latin typeface="Consolas"/>
                          <a:ea typeface="Consolas"/>
                          <a:cs typeface="Consolas"/>
                          <a:sym typeface="Consolas"/>
                        </a:rPr>
                        <a:t>$quality</a:t>
                      </a:r>
                      <a:r>
                        <a:rPr lang="en" sz="1000">
                          <a:solidFill>
                            <a:srgbClr val="585260"/>
                          </a:solidFill>
                          <a:highlight>
                            <a:srgbClr val="EFECF4"/>
                          </a:highlight>
                          <a:latin typeface="Consolas"/>
                          <a:ea typeface="Consolas"/>
                          <a:cs typeface="Consolas"/>
                          <a:sym typeface="Consolas"/>
                        </a:rPr>
                        <a:t>)</a:t>
                      </a:r>
                      <a:br>
                        <a:rPr lang="en" sz="1000">
                          <a:solidFill>
                            <a:srgbClr val="585260"/>
                          </a:solidFill>
                          <a:highlight>
                            <a:srgbClr val="EFECF4"/>
                          </a:highlight>
                          <a:latin typeface="Consolas"/>
                          <a:ea typeface="Consolas"/>
                          <a:cs typeface="Consolas"/>
                          <a:sym typeface="Consolas"/>
                        </a:rPr>
                      </a:br>
                      <a:r>
                        <a:rPr lang="en" sz="1000">
                          <a:solidFill>
                            <a:srgbClr val="585260"/>
                          </a:solidFill>
                          <a:highlight>
                            <a:srgbClr val="EFECF4"/>
                          </a:highlight>
                          <a:latin typeface="Consolas"/>
                          <a:ea typeface="Consolas"/>
                          <a:cs typeface="Consolas"/>
                          <a:sym typeface="Consolas"/>
                        </a:rPr>
                        <a:t> 1 - </a:t>
                      </a:r>
                      <a:r>
                        <a:rPr lang="en" sz="1000">
                          <a:solidFill>
                            <a:srgbClr val="955AE7"/>
                          </a:solidFill>
                          <a:highlight>
                            <a:srgbClr val="EFECF4"/>
                          </a:highlight>
                          <a:latin typeface="Consolas"/>
                          <a:ea typeface="Consolas"/>
                          <a:cs typeface="Consolas"/>
                          <a:sym typeface="Consolas"/>
                        </a:rPr>
                        <a:t>mean</a:t>
                      </a:r>
                      <a:r>
                        <a:rPr lang="en" sz="1000">
                          <a:solidFill>
                            <a:srgbClr val="585260"/>
                          </a:solidFill>
                          <a:highlight>
                            <a:srgbClr val="EFECF4"/>
                          </a:highlight>
                          <a:latin typeface="Consolas"/>
                          <a:ea typeface="Consolas"/>
                          <a:cs typeface="Consolas"/>
                          <a:sym typeface="Consolas"/>
                        </a:rPr>
                        <a:t>(</a:t>
                      </a:r>
                      <a:r>
                        <a:rPr lang="en" sz="1000">
                          <a:solidFill>
                            <a:srgbClr val="AA573C"/>
                          </a:solidFill>
                          <a:highlight>
                            <a:srgbClr val="EFECF4"/>
                          </a:highlight>
                          <a:latin typeface="Consolas"/>
                          <a:ea typeface="Consolas"/>
                          <a:cs typeface="Consolas"/>
                          <a:sym typeface="Consolas"/>
                        </a:rPr>
                        <a:t>round</a:t>
                      </a:r>
                      <a:r>
                        <a:rPr lang="en" sz="1000">
                          <a:solidFill>
                            <a:srgbClr val="585260"/>
                          </a:solidFill>
                          <a:highlight>
                            <a:srgbClr val="EFECF4"/>
                          </a:highlight>
                          <a:latin typeface="Consolas"/>
                          <a:ea typeface="Consolas"/>
                          <a:cs typeface="Consolas"/>
                          <a:sym typeface="Consolas"/>
                        </a:rPr>
                        <a:t>(regknn.mod</a:t>
                      </a:r>
                      <a:r>
                        <a:rPr lang="en" sz="1000">
                          <a:solidFill>
                            <a:srgbClr val="BE4678"/>
                          </a:solidFill>
                          <a:highlight>
                            <a:srgbClr val="EFECF4"/>
                          </a:highlight>
                          <a:latin typeface="Consolas"/>
                          <a:ea typeface="Consolas"/>
                          <a:cs typeface="Consolas"/>
                          <a:sym typeface="Consolas"/>
                        </a:rPr>
                        <a:t>$pred</a:t>
                      </a:r>
                      <a:r>
                        <a:rPr lang="en" sz="1000">
                          <a:solidFill>
                            <a:srgbClr val="585260"/>
                          </a:solidFill>
                          <a:highlight>
                            <a:srgbClr val="EFECF4"/>
                          </a:highlight>
                          <a:latin typeface="Consolas"/>
                          <a:ea typeface="Consolas"/>
                          <a:cs typeface="Consolas"/>
                          <a:sym typeface="Consolas"/>
                        </a:rPr>
                        <a:t>, 0) == regtest</a:t>
                      </a:r>
                      <a:r>
                        <a:rPr lang="en" sz="1000">
                          <a:solidFill>
                            <a:srgbClr val="BE4678"/>
                          </a:solidFill>
                          <a:highlight>
                            <a:srgbClr val="EFECF4"/>
                          </a:highlight>
                          <a:latin typeface="Consolas"/>
                          <a:ea typeface="Consolas"/>
                          <a:cs typeface="Consolas"/>
                          <a:sym typeface="Consolas"/>
                        </a:rPr>
                        <a:t>$quality</a:t>
                      </a:r>
                      <a:r>
                        <a:rPr lang="en" sz="1000">
                          <a:solidFill>
                            <a:srgbClr val="585260"/>
                          </a:solidFill>
                          <a:highlight>
                            <a:srgbClr val="EFECF4"/>
                          </a:highlight>
                          <a:latin typeface="Consolas"/>
                          <a:ea typeface="Consolas"/>
                          <a:cs typeface="Consolas"/>
                          <a:sym typeface="Consolas"/>
                        </a:rPr>
                        <a:t>)</a:t>
                      </a:r>
                      <a:endParaRPr sz="1000"/>
                    </a:p>
                  </a:txBody>
                  <a:tcPr marT="63500" marB="63500" marR="63500" marL="63500">
                    <a:solidFill>
                      <a:srgbClr val="EFECF4"/>
                    </a:solidFill>
                  </a:tcPr>
                </a:tc>
              </a:tr>
            </a:tbl>
          </a:graphicData>
        </a:graphic>
      </p:graphicFrame>
      <p:graphicFrame>
        <p:nvGraphicFramePr>
          <p:cNvPr id="145" name="Google Shape;145;p25"/>
          <p:cNvGraphicFramePr/>
          <p:nvPr/>
        </p:nvGraphicFramePr>
        <p:xfrm>
          <a:off x="311700" y="2794005"/>
          <a:ext cx="3000000" cy="3000000"/>
        </p:xfrm>
        <a:graphic>
          <a:graphicData uri="http://schemas.openxmlformats.org/drawingml/2006/table">
            <a:tbl>
              <a:tblPr>
                <a:noFill/>
                <a:tableStyleId>{C70FC1D3-38E1-48A0-A784-618AB690BFF7}</a:tableStyleId>
              </a:tblPr>
              <a:tblGrid>
                <a:gridCol w="5310200"/>
              </a:tblGrid>
              <a:tr h="678850">
                <a:tc>
                  <a:txBody>
                    <a:bodyPr>
                      <a:noAutofit/>
                    </a:bodyPr>
                    <a:lstStyle/>
                    <a:p>
                      <a:pPr indent="0" lvl="0" marL="0" rtl="0" algn="l">
                        <a:spcBef>
                          <a:spcPts val="0"/>
                        </a:spcBef>
                        <a:spcAft>
                          <a:spcPts val="0"/>
                        </a:spcAft>
                        <a:buNone/>
                      </a:pPr>
                      <a:r>
                        <a:rPr b="1" lang="en" sz="1200">
                          <a:solidFill>
                            <a:srgbClr val="434F54"/>
                          </a:solidFill>
                          <a:highlight>
                            <a:srgbClr val="FFFFFF"/>
                          </a:highlight>
                          <a:latin typeface="Consolas"/>
                          <a:ea typeface="Consolas"/>
                          <a:cs typeface="Consolas"/>
                          <a:sym typeface="Consolas"/>
                        </a:rPr>
                        <a:t>The test error rate for the KNN Regression is: </a:t>
                      </a:r>
                      <a:r>
                        <a:rPr b="1" lang="en" sz="1200">
                          <a:solidFill>
                            <a:srgbClr val="8A7B52"/>
                          </a:solidFill>
                          <a:highlight>
                            <a:srgbClr val="FFFFFF"/>
                          </a:highlight>
                          <a:latin typeface="Consolas"/>
                          <a:ea typeface="Consolas"/>
                          <a:cs typeface="Consolas"/>
                          <a:sym typeface="Consolas"/>
                        </a:rPr>
                        <a:t>0.4196625</a:t>
                      </a:r>
                      <a:endParaRPr b="1" sz="1200">
                        <a:solidFill>
                          <a:srgbClr val="8A7B52"/>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b="1" sz="1200">
                        <a:solidFill>
                          <a:srgbClr val="8A7B52"/>
                        </a:solidFill>
                        <a:highlight>
                          <a:srgbClr val="FFFFFF"/>
                        </a:highlight>
                        <a:latin typeface="Consolas"/>
                        <a:ea typeface="Consolas"/>
                        <a:cs typeface="Consolas"/>
                        <a:sym typeface="Consolas"/>
                      </a:endParaRPr>
                    </a:p>
                    <a:p>
                      <a:pPr indent="0" lvl="0" marL="0" rtl="0" algn="l">
                        <a:spcBef>
                          <a:spcPts val="0"/>
                        </a:spcBef>
                        <a:spcAft>
                          <a:spcPts val="0"/>
                        </a:spcAft>
                        <a:buNone/>
                      </a:pPr>
                      <a:r>
                        <a:rPr b="1" lang="en" sz="1200">
                          <a:solidFill>
                            <a:srgbClr val="434F54"/>
                          </a:solidFill>
                          <a:highlight>
                            <a:srgbClr val="FFFFFF"/>
                          </a:highlight>
                          <a:latin typeface="Consolas"/>
                          <a:ea typeface="Consolas"/>
                          <a:cs typeface="Consolas"/>
                          <a:sym typeface="Consolas"/>
                        </a:rPr>
                        <a:t>The test error rate for the KNN Classifier is: </a:t>
                      </a:r>
                      <a:r>
                        <a:rPr b="1" lang="en" sz="1200">
                          <a:solidFill>
                            <a:srgbClr val="8A7B52"/>
                          </a:solidFill>
                          <a:highlight>
                            <a:srgbClr val="FFFFFF"/>
                          </a:highlight>
                          <a:latin typeface="Consolas"/>
                          <a:ea typeface="Consolas"/>
                          <a:cs typeface="Consolas"/>
                          <a:sym typeface="Consolas"/>
                        </a:rPr>
                        <a:t>0.4240646</a:t>
                      </a:r>
                      <a:endParaRPr b="1" sz="1200">
                        <a:solidFill>
                          <a:srgbClr val="8A7B52"/>
                        </a:solidFill>
                        <a:highlight>
                          <a:srgbClr val="FFFFFF"/>
                        </a:highlight>
                        <a:latin typeface="Consolas"/>
                        <a:ea typeface="Consolas"/>
                        <a:cs typeface="Consolas"/>
                        <a:sym typeface="Consolas"/>
                      </a:endParaRPr>
                    </a:p>
                  </a:txBody>
                  <a:tcPr marT="63500" marB="63500" marR="63500" marL="63500">
                    <a:solidFill>
                      <a:srgbClr val="FFFFFF"/>
                    </a:solidFill>
                  </a:tcPr>
                </a:tc>
              </a:tr>
              <a:tr h="225000">
                <a:tc>
                  <a:txBody>
                    <a:bodyPr>
                      <a:noAutofit/>
                    </a:bodyPr>
                    <a:lstStyle/>
                    <a:p>
                      <a:pPr indent="0" lvl="0" marL="0" rtl="0" algn="l">
                        <a:lnSpc>
                          <a:spcPct val="115000"/>
                        </a:lnSpc>
                        <a:spcBef>
                          <a:spcPts val="0"/>
                        </a:spcBef>
                        <a:spcAft>
                          <a:spcPts val="0"/>
                        </a:spcAft>
                        <a:buNone/>
                      </a:pPr>
                      <a:r>
                        <a:t/>
                      </a:r>
                      <a:endParaRPr sz="1100">
                        <a:solidFill>
                          <a:srgbClr val="8A7B52"/>
                        </a:solidFill>
                        <a:highlight>
                          <a:srgbClr val="FFFFFF"/>
                        </a:highlight>
                        <a:latin typeface="Consolas"/>
                        <a:ea typeface="Consolas"/>
                        <a:cs typeface="Consolas"/>
                        <a:sym typeface="Consolas"/>
                      </a:endParaRPr>
                    </a:p>
                  </a:txBody>
                  <a:tcPr marT="63500" marB="63500" marR="63500" marL="63500">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70100" y="1592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Pruned Tree Model </a:t>
            </a:r>
            <a:endParaRPr/>
          </a:p>
        </p:txBody>
      </p:sp>
      <p:sp>
        <p:nvSpPr>
          <p:cNvPr id="151" name="Google Shape;151;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sz="1400"/>
              <a:t>Tree Models are very interpretable but the High Variance leads to a relatively high test error rate for both Classification and Regression with around ~0.46</a:t>
            </a:r>
            <a:r>
              <a:rPr lang="en"/>
              <a:t> </a:t>
            </a:r>
            <a:endParaRPr/>
          </a:p>
        </p:txBody>
      </p:sp>
      <p:pic>
        <p:nvPicPr>
          <p:cNvPr id="152" name="Google Shape;152;p26"/>
          <p:cNvPicPr preferRelativeResize="0"/>
          <p:nvPr/>
        </p:nvPicPr>
        <p:blipFill>
          <a:blip r:embed="rId3">
            <a:alphaModFix/>
          </a:blip>
          <a:stretch>
            <a:fillRect/>
          </a:stretch>
        </p:blipFill>
        <p:spPr>
          <a:xfrm>
            <a:off x="1755175" y="771401"/>
            <a:ext cx="5150425" cy="317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190575" y="227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158" name="Google Shape;158;p27"/>
          <p:cNvSpPr txBox="1"/>
          <p:nvPr>
            <p:ph idx="1" type="body"/>
          </p:nvPr>
        </p:nvSpPr>
        <p:spPr>
          <a:xfrm>
            <a:off x="372250" y="920400"/>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Random forest will be used because it builds multiple decision trees and merges them together to get a more accurate and stable prediction. It reduces Variance without increasing Bias by too much</a:t>
            </a:r>
            <a:endParaRPr sz="1600"/>
          </a:p>
          <a:p>
            <a:pPr indent="457200" lvl="0" marL="457200" rtl="0" algn="l">
              <a:spcBef>
                <a:spcPts val="1600"/>
              </a:spcBef>
              <a:spcAft>
                <a:spcPts val="0"/>
              </a:spcAft>
              <a:buNone/>
            </a:pPr>
            <a:r>
              <a:rPr lang="en" sz="1000">
                <a:solidFill>
                  <a:srgbClr val="585260"/>
                </a:solidFill>
                <a:highlight>
                  <a:srgbClr val="EFECF4"/>
                </a:highlight>
                <a:latin typeface="Consolas"/>
                <a:ea typeface="Consolas"/>
                <a:cs typeface="Consolas"/>
                <a:sym typeface="Consolas"/>
              </a:rPr>
              <a:t>t.ctrl &lt;- trainControl(method = "optimism_boot", number = 5)</a:t>
            </a:r>
            <a:endParaRPr sz="1000">
              <a:solidFill>
                <a:srgbClr val="585260"/>
              </a:solidFill>
              <a:highlight>
                <a:srgbClr val="EFECF4"/>
              </a:highlight>
              <a:latin typeface="Consolas"/>
              <a:ea typeface="Consolas"/>
              <a:cs typeface="Consolas"/>
              <a:sym typeface="Consolas"/>
            </a:endParaRPr>
          </a:p>
          <a:p>
            <a:pPr indent="457200" lvl="0" marL="457200" rtl="0" algn="l">
              <a:spcBef>
                <a:spcPts val="0"/>
              </a:spcBef>
              <a:spcAft>
                <a:spcPts val="0"/>
              </a:spcAft>
              <a:buClr>
                <a:srgbClr val="000000"/>
              </a:buClr>
              <a:buSzPts val="1100"/>
              <a:buFont typeface="Arial"/>
              <a:buNone/>
            </a:pPr>
            <a:r>
              <a:rPr lang="en" sz="1000">
                <a:solidFill>
                  <a:srgbClr val="585260"/>
                </a:solidFill>
                <a:highlight>
                  <a:srgbClr val="EFECF4"/>
                </a:highlight>
                <a:latin typeface="Consolas"/>
                <a:ea typeface="Consolas"/>
                <a:cs typeface="Consolas"/>
                <a:sym typeface="Consolas"/>
              </a:rPr>
              <a:t>rf.grid &lt;- expand.grid(mtry = 2)</a:t>
            </a:r>
            <a:endParaRPr sz="1000">
              <a:solidFill>
                <a:srgbClr val="585260"/>
              </a:solidFill>
              <a:highlight>
                <a:srgbClr val="EFECF4"/>
              </a:highlight>
              <a:latin typeface="Consolas"/>
              <a:ea typeface="Consolas"/>
              <a:cs typeface="Consolas"/>
              <a:sym typeface="Consolas"/>
            </a:endParaRPr>
          </a:p>
          <a:p>
            <a:pPr indent="457200" lvl="0" marL="457200" rtl="0" algn="l">
              <a:spcBef>
                <a:spcPts val="0"/>
              </a:spcBef>
              <a:spcAft>
                <a:spcPts val="0"/>
              </a:spcAft>
              <a:buClr>
                <a:srgbClr val="000000"/>
              </a:buClr>
              <a:buSzPts val="1100"/>
              <a:buFont typeface="Arial"/>
              <a:buNone/>
            </a:pPr>
            <a:r>
              <a:rPr lang="en" sz="1000">
                <a:solidFill>
                  <a:srgbClr val="585260"/>
                </a:solidFill>
                <a:highlight>
                  <a:srgbClr val="EFECF4"/>
                </a:highlight>
                <a:latin typeface="Consolas"/>
                <a:ea typeface="Consolas"/>
                <a:cs typeface="Consolas"/>
                <a:sym typeface="Consolas"/>
              </a:rPr>
              <a:t>regrf.train &lt;- train(quality ~ .- citric.acid, data = regtrain, method = "rf",</a:t>
            </a:r>
            <a:endParaRPr sz="1000">
              <a:solidFill>
                <a:srgbClr val="585260"/>
              </a:solidFill>
              <a:highlight>
                <a:srgbClr val="EFECF4"/>
              </a:highlight>
              <a:latin typeface="Consolas"/>
              <a:ea typeface="Consolas"/>
              <a:cs typeface="Consolas"/>
              <a:sym typeface="Consolas"/>
            </a:endParaRPr>
          </a:p>
          <a:p>
            <a:pPr indent="457200" lvl="0" marL="457200" rtl="0" algn="l">
              <a:spcBef>
                <a:spcPts val="0"/>
              </a:spcBef>
              <a:spcAft>
                <a:spcPts val="0"/>
              </a:spcAft>
              <a:buClr>
                <a:srgbClr val="000000"/>
              </a:buClr>
              <a:buSzPts val="1100"/>
              <a:buFont typeface="Arial"/>
              <a:buNone/>
            </a:pPr>
            <a:r>
              <a:rPr lang="en" sz="1000">
                <a:solidFill>
                  <a:srgbClr val="585260"/>
                </a:solidFill>
                <a:highlight>
                  <a:srgbClr val="EFECF4"/>
                </a:highlight>
                <a:latin typeface="Consolas"/>
                <a:ea typeface="Consolas"/>
                <a:cs typeface="Consolas"/>
                <a:sym typeface="Consolas"/>
              </a:rPr>
              <a:t>                  trControl = t.ctrl, tuneGrid = rf.grid, </a:t>
            </a:r>
            <a:endParaRPr sz="1000">
              <a:solidFill>
                <a:srgbClr val="585260"/>
              </a:solidFill>
              <a:highlight>
                <a:srgbClr val="EFECF4"/>
              </a:highlight>
              <a:latin typeface="Consolas"/>
              <a:ea typeface="Consolas"/>
              <a:cs typeface="Consolas"/>
              <a:sym typeface="Consolas"/>
            </a:endParaRPr>
          </a:p>
          <a:p>
            <a:pPr indent="457200" lvl="0" marL="457200" rtl="0" algn="l">
              <a:spcBef>
                <a:spcPts val="0"/>
              </a:spcBef>
              <a:spcAft>
                <a:spcPts val="0"/>
              </a:spcAft>
              <a:buClr>
                <a:srgbClr val="000000"/>
              </a:buClr>
              <a:buSzPts val="1100"/>
              <a:buFont typeface="Arial"/>
              <a:buNone/>
            </a:pPr>
            <a:r>
              <a:rPr lang="en" sz="1000">
                <a:solidFill>
                  <a:srgbClr val="585260"/>
                </a:solidFill>
                <a:highlight>
                  <a:srgbClr val="EFECF4"/>
                </a:highlight>
                <a:latin typeface="Consolas"/>
                <a:ea typeface="Consolas"/>
                <a:cs typeface="Consolas"/>
                <a:sym typeface="Consolas"/>
              </a:rPr>
              <a:t>                  preProcess = c("center", "scale"), do.trace = F, n.tree =500)</a:t>
            </a:r>
            <a:endParaRPr sz="1000">
              <a:solidFill>
                <a:srgbClr val="585260"/>
              </a:solidFill>
              <a:highlight>
                <a:srgbClr val="EFECF4"/>
              </a:highlight>
              <a:latin typeface="Consolas"/>
              <a:ea typeface="Consolas"/>
              <a:cs typeface="Consolas"/>
              <a:sym typeface="Consolas"/>
            </a:endParaRPr>
          </a:p>
          <a:p>
            <a:pPr indent="457200" lvl="0" marL="457200" rtl="0" algn="l">
              <a:spcBef>
                <a:spcPts val="0"/>
              </a:spcBef>
              <a:spcAft>
                <a:spcPts val="0"/>
              </a:spcAft>
              <a:buClr>
                <a:srgbClr val="000000"/>
              </a:buClr>
              <a:buSzPts val="1100"/>
              <a:buFont typeface="Arial"/>
              <a:buNone/>
            </a:pPr>
            <a:r>
              <a:rPr lang="en" sz="1000">
                <a:solidFill>
                  <a:srgbClr val="585260"/>
                </a:solidFill>
                <a:highlight>
                  <a:srgbClr val="EFECF4"/>
                </a:highlight>
                <a:latin typeface="Consolas"/>
                <a:ea typeface="Consolas"/>
                <a:cs typeface="Consolas"/>
                <a:sym typeface="Consolas"/>
              </a:rPr>
              <a:t>regrf.pred &lt;- round(predict(regrf.train, regtest),0)</a:t>
            </a:r>
            <a:endParaRPr sz="1000">
              <a:solidFill>
                <a:srgbClr val="585260"/>
              </a:solidFill>
              <a:highlight>
                <a:srgbClr val="EFECF4"/>
              </a:highlight>
              <a:latin typeface="Consolas"/>
              <a:ea typeface="Consolas"/>
              <a:cs typeface="Consolas"/>
              <a:sym typeface="Consolas"/>
            </a:endParaRPr>
          </a:p>
          <a:p>
            <a:pPr indent="457200" lvl="0" marL="457200" rtl="0" algn="l">
              <a:spcBef>
                <a:spcPts val="0"/>
              </a:spcBef>
              <a:spcAft>
                <a:spcPts val="0"/>
              </a:spcAft>
              <a:buNone/>
            </a:pPr>
            <a:r>
              <a:rPr lang="en" sz="1000">
                <a:solidFill>
                  <a:srgbClr val="585260"/>
                </a:solidFill>
                <a:highlight>
                  <a:srgbClr val="EFECF4"/>
                </a:highlight>
                <a:latin typeface="Consolas"/>
                <a:ea typeface="Consolas"/>
                <a:cs typeface="Consolas"/>
                <a:sym typeface="Consolas"/>
              </a:rPr>
              <a:t>1 - mean(regrf.pred == regtest$quality)</a:t>
            </a:r>
            <a:endParaRPr sz="1000">
              <a:solidFill>
                <a:srgbClr val="585260"/>
              </a:solidFill>
              <a:highlight>
                <a:srgbClr val="EFECF4"/>
              </a:highlight>
              <a:latin typeface="Consolas"/>
              <a:ea typeface="Consolas"/>
              <a:cs typeface="Consolas"/>
              <a:sym typeface="Consolas"/>
            </a:endParaRPr>
          </a:p>
          <a:p>
            <a:pPr indent="457200" lvl="0" marL="457200" rtl="0" algn="l">
              <a:spcBef>
                <a:spcPts val="0"/>
              </a:spcBef>
              <a:spcAft>
                <a:spcPts val="0"/>
              </a:spcAft>
              <a:buNone/>
            </a:pPr>
            <a:r>
              <a:t/>
            </a:r>
            <a:endParaRPr sz="1000">
              <a:solidFill>
                <a:srgbClr val="585260"/>
              </a:solidFill>
              <a:highlight>
                <a:srgbClr val="EFECF4"/>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1200">
                <a:solidFill>
                  <a:srgbClr val="434F54"/>
                </a:solidFill>
                <a:highlight>
                  <a:srgbClr val="FFFFFF"/>
                </a:highlight>
                <a:latin typeface="Consolas"/>
                <a:ea typeface="Consolas"/>
                <a:cs typeface="Consolas"/>
                <a:sym typeface="Consolas"/>
              </a:rPr>
              <a:t>The test error rate for Regression is: </a:t>
            </a:r>
            <a:r>
              <a:rPr b="1" lang="en" sz="1200">
                <a:solidFill>
                  <a:srgbClr val="8A7B52"/>
                </a:solidFill>
                <a:highlight>
                  <a:srgbClr val="FFFFFF"/>
                </a:highlight>
                <a:latin typeface="Consolas"/>
                <a:ea typeface="Consolas"/>
                <a:cs typeface="Consolas"/>
                <a:sym typeface="Consolas"/>
              </a:rPr>
              <a:t>0.355099</a:t>
            </a:r>
            <a:endParaRPr b="1" sz="1200">
              <a:solidFill>
                <a:srgbClr val="8A7B52"/>
              </a:solidFill>
              <a:highlight>
                <a:srgbClr val="FFFFFF"/>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1200">
                <a:solidFill>
                  <a:srgbClr val="8A7B52"/>
                </a:solidFill>
                <a:highlight>
                  <a:srgbClr val="FFFFFF"/>
                </a:highlight>
                <a:latin typeface="Consolas"/>
                <a:ea typeface="Consolas"/>
                <a:cs typeface="Consolas"/>
                <a:sym typeface="Consolas"/>
              </a:rPr>
              <a:t>The test error rate for Classification is: 0.3639032</a:t>
            </a:r>
            <a:endParaRPr b="1" sz="1200">
              <a:solidFill>
                <a:srgbClr val="8A7B52"/>
              </a:solidFill>
              <a:highlight>
                <a:srgbClr val="FFFFFF"/>
              </a:highlight>
              <a:latin typeface="Consolas"/>
              <a:ea typeface="Consolas"/>
              <a:cs typeface="Consolas"/>
              <a:sym typeface="Consolas"/>
            </a:endParaRPr>
          </a:p>
          <a:p>
            <a:pPr indent="457200" lvl="0" marL="457200" rtl="0" algn="l">
              <a:lnSpc>
                <a:spcPct val="100000"/>
              </a:lnSpc>
              <a:spcBef>
                <a:spcPts val="0"/>
              </a:spcBef>
              <a:spcAft>
                <a:spcPts val="0"/>
              </a:spcAft>
              <a:buNone/>
            </a:pPr>
            <a:r>
              <a:t/>
            </a:r>
            <a:endParaRPr b="1" sz="1200">
              <a:solidFill>
                <a:srgbClr val="8A7B52"/>
              </a:solidFill>
              <a:highlight>
                <a:srgbClr val="FFFFFF"/>
              </a:highlight>
              <a:latin typeface="Consolas"/>
              <a:ea typeface="Consolas"/>
              <a:cs typeface="Consolas"/>
              <a:sym typeface="Consolas"/>
            </a:endParaRPr>
          </a:p>
          <a:p>
            <a:pPr indent="-330200" lvl="0" marL="457200" rtl="0" algn="l">
              <a:spcBef>
                <a:spcPts val="0"/>
              </a:spcBef>
              <a:spcAft>
                <a:spcPts val="0"/>
              </a:spcAft>
              <a:buSzPts val="1600"/>
              <a:buChar char="●"/>
            </a:pPr>
            <a:r>
              <a:rPr lang="en" sz="1600"/>
              <a:t>Both performed similarly but treating Quality as  numeric with the Random Forest Model had the least test error rate with ~0.35 </a:t>
            </a:r>
            <a:endParaRPr b="1" sz="1200">
              <a:solidFill>
                <a:srgbClr val="8A7B52"/>
              </a:solidFill>
              <a:highlight>
                <a:srgbClr val="FFFFFF"/>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2063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Final Model</a:t>
            </a:r>
            <a:endParaRPr/>
          </a:p>
        </p:txBody>
      </p:sp>
      <p:sp>
        <p:nvSpPr>
          <p:cNvPr id="164" name="Google Shape;164;p28"/>
          <p:cNvSpPr txBox="1"/>
          <p:nvPr>
            <p:ph idx="1" type="body"/>
          </p:nvPr>
        </p:nvSpPr>
        <p:spPr>
          <a:xfrm>
            <a:off x="311700" y="985350"/>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random forest model that treated quality as a numeric outcome was ultimately our best model. </a:t>
            </a:r>
            <a:endParaRPr/>
          </a:p>
          <a:p>
            <a:pPr indent="-342900" lvl="0" marL="457200" rtl="0" algn="l">
              <a:lnSpc>
                <a:spcPct val="150000"/>
              </a:lnSpc>
              <a:spcBef>
                <a:spcPts val="0"/>
              </a:spcBef>
              <a:spcAft>
                <a:spcPts val="0"/>
              </a:spcAft>
              <a:buSzPts val="1800"/>
              <a:buChar char="●"/>
            </a:pPr>
            <a:r>
              <a:rPr lang="en"/>
              <a:t>When we treated quality as a factor, we obtained a test error rate of about .363. However, when we treated quality as a numeric variable, we achieved a test error rate of approximately .355, which implies the model is about 65% accurate.</a:t>
            </a:r>
            <a:endParaRPr/>
          </a:p>
          <a:p>
            <a:pPr indent="-342900" lvl="0" marL="457200" rtl="0" algn="l">
              <a:lnSpc>
                <a:spcPct val="150000"/>
              </a:lnSpc>
              <a:spcBef>
                <a:spcPts val="0"/>
              </a:spcBef>
              <a:spcAft>
                <a:spcPts val="0"/>
              </a:spcAft>
              <a:buSzPts val="1800"/>
              <a:buChar char="●"/>
            </a:pPr>
            <a:r>
              <a:rPr lang="en"/>
              <a:t>We believe that this model outperformed the others due to the fact that random forest models are typically more flexible and they lower variance fairly quickly.</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2307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 Learned About the Dataset and Variables</a:t>
            </a:r>
            <a:endParaRPr/>
          </a:p>
        </p:txBody>
      </p:sp>
      <p:sp>
        <p:nvSpPr>
          <p:cNvPr id="170" name="Google Shape;170;p29"/>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Initially, we suspected that the predictors “alcohol,” “volatile acidity,” and “density” would be significant independent variables in our final model</a:t>
            </a:r>
            <a:r>
              <a:rPr lang="en" sz="1600"/>
              <a:t>. O</a:t>
            </a:r>
            <a:r>
              <a:rPr lang="en" sz="1600"/>
              <a:t>ur pruned tree showed that “alcohol” and “volatile acidity” did indeed prove to be important predictors in wine quality with “residual sugar” turning out to be more significant than “density”. </a:t>
            </a:r>
            <a:endParaRPr sz="1600"/>
          </a:p>
          <a:p>
            <a:pPr indent="-330200" lvl="0" marL="457200" rtl="0" algn="l">
              <a:lnSpc>
                <a:spcPct val="150000"/>
              </a:lnSpc>
              <a:spcBef>
                <a:spcPts val="0"/>
              </a:spcBef>
              <a:spcAft>
                <a:spcPts val="0"/>
              </a:spcAft>
              <a:buSzPts val="1600"/>
              <a:buChar char="●"/>
            </a:pPr>
            <a:r>
              <a:rPr lang="en" sz="1600"/>
              <a:t>Based on the slight increase in AIC when we added “citric acid” into our stepwise regression, it indicated that our model would perform better if we removed the predictor. This information led us to exclude “citric acid” in the rest of our analyses.</a:t>
            </a:r>
            <a:endParaRPr sz="1600"/>
          </a:p>
          <a:p>
            <a:pPr indent="-330200" lvl="0" marL="457200" rtl="0" algn="l">
              <a:lnSpc>
                <a:spcPct val="150000"/>
              </a:lnSpc>
              <a:spcBef>
                <a:spcPts val="0"/>
              </a:spcBef>
              <a:spcAft>
                <a:spcPts val="0"/>
              </a:spcAft>
              <a:buSzPts val="1600"/>
              <a:buChar char="●"/>
            </a:pPr>
            <a:r>
              <a:rPr lang="en" sz="1600"/>
              <a:t>Also, in a majority of the models, we learned that treating quality as either numeric or a factor did not change the test error rate by much. </a:t>
            </a:r>
            <a:endParaRPr sz="16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2063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We Improve Our Analysis?</a:t>
            </a:r>
            <a:endParaRPr/>
          </a:p>
        </p:txBody>
      </p:sp>
      <p:sp>
        <p:nvSpPr>
          <p:cNvPr id="176" name="Google Shape;176;p30"/>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 believe that our analyses could be improved with additional data, more specifically data on wines with “lower” or “higher” ratings to improve upon the unbalanced data in the present data set. 		</a:t>
            </a:r>
            <a:endParaRPr/>
          </a:p>
          <a:p>
            <a:pPr indent="-342900" lvl="0" marL="457200" rtl="0" algn="l">
              <a:lnSpc>
                <a:spcPct val="150000"/>
              </a:lnSpc>
              <a:spcBef>
                <a:spcPts val="0"/>
              </a:spcBef>
              <a:spcAft>
                <a:spcPts val="0"/>
              </a:spcAft>
              <a:buSzPts val="1800"/>
              <a:buChar char="●"/>
            </a:pPr>
            <a:r>
              <a:rPr lang="en"/>
              <a:t>Additionally, if we could have binned the ratings together into “below average,” “average,” and “above average,” we could have achieved models with better accuracy. </a:t>
            </a:r>
            <a:endParaRPr/>
          </a:p>
          <a:p>
            <a:pPr indent="-342900" lvl="0" marL="457200" rtl="0" algn="l">
              <a:lnSpc>
                <a:spcPct val="150000"/>
              </a:lnSpc>
              <a:spcBef>
                <a:spcPts val="0"/>
              </a:spcBef>
              <a:spcAft>
                <a:spcPts val="0"/>
              </a:spcAft>
              <a:buSzPts val="1800"/>
              <a:buChar char="●"/>
            </a:pPr>
            <a:r>
              <a:rPr lang="en"/>
              <a:t>Finally, two other factors that could have improved our analyses are more predictors and creating two separate models: one that predicts white wine quality and one that predicts red wine quality.</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care about predicting wine quality?</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Average amount of wine consumed by an American in 2016: 2.94 gallons</a:t>
            </a:r>
            <a:endParaRPr/>
          </a:p>
          <a:p>
            <a:pPr indent="-342900" lvl="0" marL="457200" rtl="0" algn="l">
              <a:spcBef>
                <a:spcPts val="0"/>
              </a:spcBef>
              <a:spcAft>
                <a:spcPts val="0"/>
              </a:spcAft>
              <a:buSzPts val="1800"/>
              <a:buChar char="❖"/>
            </a:pPr>
            <a:r>
              <a:rPr lang="en"/>
              <a:t>What affects wine sales? </a:t>
            </a:r>
            <a:endParaRPr/>
          </a:p>
          <a:p>
            <a:pPr indent="0" lvl="0" marL="457200" rtl="0" algn="l">
              <a:spcBef>
                <a:spcPts val="1600"/>
              </a:spcBef>
              <a:spcAft>
                <a:spcPts val="0"/>
              </a:spcAft>
              <a:buNone/>
            </a:pPr>
            <a:r>
              <a:rPr lang="en"/>
              <a:t>Price, visual appeal of the bottle… and of course, taste!</a:t>
            </a:r>
            <a:endParaRPr/>
          </a:p>
          <a:p>
            <a:pPr indent="-342900" lvl="0" marL="457200" rtl="0" algn="l">
              <a:spcBef>
                <a:spcPts val="1600"/>
              </a:spcBef>
              <a:spcAft>
                <a:spcPts val="0"/>
              </a:spcAft>
              <a:buSzPts val="1800"/>
              <a:buChar char="❖"/>
            </a:pPr>
            <a:r>
              <a:rPr lang="en"/>
              <a:t>If scientists can predict what makes a wine taste “good,” wine sales can increase.</a:t>
            </a:r>
            <a:endParaRPr/>
          </a:p>
          <a:p>
            <a:pPr indent="-342900" lvl="0" marL="457200" rtl="0" algn="l">
              <a:spcBef>
                <a:spcPts val="0"/>
              </a:spcBef>
              <a:spcAft>
                <a:spcPts val="0"/>
              </a:spcAft>
              <a:buSzPts val="1800"/>
              <a:buChar char="❖"/>
            </a:pPr>
            <a:r>
              <a:rPr lang="en"/>
              <a:t>How can scientists predict a human quality rating, which is a subjective matter? </a:t>
            </a:r>
            <a:endParaRPr/>
          </a:p>
          <a:p>
            <a:pPr indent="-342900" lvl="0" marL="914400" rtl="0" algn="l">
              <a:spcBef>
                <a:spcPts val="0"/>
              </a:spcBef>
              <a:spcAft>
                <a:spcPts val="0"/>
              </a:spcAft>
              <a:buSzPts val="1800"/>
              <a:buChar char="❖"/>
            </a:pPr>
            <a:r>
              <a:rPr lang="en"/>
              <a:t>By looking at factors within the wine that they can control: chemical properties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Wine Quality Dataset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4,898 observations: we are training on 4,547 and testing on 351.</a:t>
            </a:r>
            <a:endParaRPr/>
          </a:p>
          <a:p>
            <a:pPr indent="-342900" lvl="0" marL="457200" rtl="0" algn="l">
              <a:spcBef>
                <a:spcPts val="0"/>
              </a:spcBef>
              <a:spcAft>
                <a:spcPts val="0"/>
              </a:spcAft>
              <a:buSzPts val="1800"/>
              <a:buChar char="❖"/>
            </a:pPr>
            <a:r>
              <a:rPr lang="en"/>
              <a:t>Our training set has 12 chemical properties that act as predictors:</a:t>
            </a:r>
            <a:endParaRPr/>
          </a:p>
          <a:p>
            <a:pPr indent="457200" lvl="0" marL="0" rtl="0" algn="l">
              <a:spcBef>
                <a:spcPts val="1600"/>
              </a:spcBef>
              <a:spcAft>
                <a:spcPts val="0"/>
              </a:spcAft>
              <a:buNone/>
            </a:pPr>
            <a:r>
              <a:rPr lang="en"/>
              <a:t>&gt; Wine Type (binary): </a:t>
            </a:r>
            <a:r>
              <a:rPr lang="en">
                <a:solidFill>
                  <a:srgbClr val="666666"/>
                </a:solidFill>
              </a:rPr>
              <a:t>3,451 red, 1,096 white</a:t>
            </a:r>
            <a:endParaRPr>
              <a:solidFill>
                <a:srgbClr val="666666"/>
              </a:solidFill>
            </a:endParaRPr>
          </a:p>
          <a:p>
            <a:pPr indent="0" lvl="0" marL="457200" rtl="0" algn="l">
              <a:spcBef>
                <a:spcPts val="1600"/>
              </a:spcBef>
              <a:spcAft>
                <a:spcPts val="0"/>
              </a:spcAft>
              <a:buNone/>
            </a:pPr>
            <a:r>
              <a:rPr lang="en">
                <a:solidFill>
                  <a:srgbClr val="666666"/>
                </a:solidFill>
              </a:rPr>
              <a:t>&gt; 11 other properties: fixed acidity, volatile acidity, citric acid, residual sugar, chlorides, free sulfur dioxide, total sulfur dioxide, density, pH, sulphates, and alcohol (continuous)</a:t>
            </a:r>
            <a:endParaRPr>
              <a:solidFill>
                <a:srgbClr val="666666"/>
              </a:solidFill>
            </a:endParaRPr>
          </a:p>
          <a:p>
            <a:pPr indent="-342900" lvl="0" marL="457200" rtl="0" algn="l">
              <a:spcBef>
                <a:spcPts val="1600"/>
              </a:spcBef>
              <a:spcAft>
                <a:spcPts val="0"/>
              </a:spcAft>
              <a:buClr>
                <a:srgbClr val="666666"/>
              </a:buClr>
              <a:buSzPts val="1800"/>
              <a:buChar char="❖"/>
            </a:pPr>
            <a:r>
              <a:rPr lang="en">
                <a:solidFill>
                  <a:srgbClr val="666666"/>
                </a:solidFill>
              </a:rPr>
              <a:t>Response Variable: Quality (ranking from 0 to 10)</a:t>
            </a:r>
            <a:endParaRPr>
              <a:solidFill>
                <a:srgbClr val="666666"/>
              </a:solidFill>
            </a:endParaRPr>
          </a:p>
          <a:p>
            <a:pPr indent="0" lvl="0" marL="457200" rtl="0" algn="l">
              <a:spcBef>
                <a:spcPts val="1600"/>
              </a:spcBef>
              <a:spcAft>
                <a:spcPts val="1600"/>
              </a:spcAft>
              <a:buNone/>
            </a:pPr>
            <a:r>
              <a:t/>
            </a:r>
            <a:endParaRPr sz="14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0" y="1127175"/>
            <a:ext cx="4991100" cy="3076575"/>
          </a:xfrm>
          <a:prstGeom prst="rect">
            <a:avLst/>
          </a:prstGeom>
          <a:noFill/>
          <a:ln>
            <a:noFill/>
          </a:ln>
        </p:spPr>
      </p:pic>
      <p:pic>
        <p:nvPicPr>
          <p:cNvPr id="85" name="Google Shape;85;p16"/>
          <p:cNvPicPr preferRelativeResize="0"/>
          <p:nvPr/>
        </p:nvPicPr>
        <p:blipFill>
          <a:blip r:embed="rId4">
            <a:alphaModFix/>
          </a:blip>
          <a:stretch>
            <a:fillRect/>
          </a:stretch>
        </p:blipFill>
        <p:spPr>
          <a:xfrm>
            <a:off x="4880500" y="1247900"/>
            <a:ext cx="4099900" cy="2835125"/>
          </a:xfrm>
          <a:prstGeom prst="rect">
            <a:avLst/>
          </a:prstGeom>
          <a:noFill/>
          <a:ln>
            <a:noFill/>
          </a:ln>
        </p:spPr>
      </p:pic>
      <p:sp>
        <p:nvSpPr>
          <p:cNvPr id="86" name="Google Shape;86;p16"/>
          <p:cNvSpPr txBox="1"/>
          <p:nvPr/>
        </p:nvSpPr>
        <p:spPr>
          <a:xfrm>
            <a:off x="1084225" y="297275"/>
            <a:ext cx="75021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Distribution of Each Continuous Predictor</a:t>
            </a:r>
            <a:endParaRPr b="1" sz="3600">
              <a:solidFill>
                <a:schemeClr val="accent1"/>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Statistics of Each Continuous Variable</a:t>
            </a:r>
            <a:endParaRPr/>
          </a:p>
        </p:txBody>
      </p:sp>
      <p:pic>
        <p:nvPicPr>
          <p:cNvPr id="92" name="Google Shape;92;p17"/>
          <p:cNvPicPr preferRelativeResize="0"/>
          <p:nvPr/>
        </p:nvPicPr>
        <p:blipFill>
          <a:blip r:embed="rId3">
            <a:alphaModFix/>
          </a:blip>
          <a:stretch>
            <a:fillRect/>
          </a:stretch>
        </p:blipFill>
        <p:spPr>
          <a:xfrm>
            <a:off x="1728625" y="1519150"/>
            <a:ext cx="5553075" cy="250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Frequency of each Quality Rating</a:t>
            </a:r>
            <a:endParaRPr/>
          </a:p>
        </p:txBody>
      </p:sp>
      <p:pic>
        <p:nvPicPr>
          <p:cNvPr id="98" name="Google Shape;98;p18"/>
          <p:cNvPicPr preferRelativeResize="0"/>
          <p:nvPr/>
        </p:nvPicPr>
        <p:blipFill>
          <a:blip r:embed="rId3">
            <a:alphaModFix/>
          </a:blip>
          <a:stretch>
            <a:fillRect/>
          </a:stretch>
        </p:blipFill>
        <p:spPr>
          <a:xfrm>
            <a:off x="2399200" y="1346300"/>
            <a:ext cx="4686300" cy="289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Correlation Matrix</a:t>
            </a:r>
            <a:endParaRPr/>
          </a:p>
        </p:txBody>
      </p:sp>
      <p:pic>
        <p:nvPicPr>
          <p:cNvPr id="104" name="Google Shape;104;p19"/>
          <p:cNvPicPr preferRelativeResize="0"/>
          <p:nvPr/>
        </p:nvPicPr>
        <p:blipFill>
          <a:blip r:embed="rId3">
            <a:alphaModFix/>
          </a:blip>
          <a:stretch>
            <a:fillRect/>
          </a:stretch>
        </p:blipFill>
        <p:spPr>
          <a:xfrm>
            <a:off x="1700975" y="1304825"/>
            <a:ext cx="5943600" cy="366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Hypothesis:</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-Alcohol, </a:t>
            </a:r>
            <a:r>
              <a:rPr lang="en"/>
              <a:t>density</a:t>
            </a:r>
            <a:r>
              <a:rPr lang="en"/>
              <a:t>, and volatile acidity will be three of the most significant predictors in our final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 VS. REGRESSION</a:t>
            </a:r>
            <a:endParaRPr/>
          </a:p>
        </p:txBody>
      </p:sp>
      <p:sp>
        <p:nvSpPr>
          <p:cNvPr id="116" name="Google Shape;116;p21"/>
          <p:cNvSpPr txBox="1"/>
          <p:nvPr>
            <p:ph idx="1" type="body"/>
          </p:nvPr>
        </p:nvSpPr>
        <p:spPr>
          <a:xfrm>
            <a:off x="-9" y="1152425"/>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Our outcome variable (Quality) is a rating scale from 3-9.</a:t>
            </a:r>
            <a:endParaRPr/>
          </a:p>
          <a:p>
            <a:pPr indent="-342900" lvl="0" marL="457200" rtl="0" algn="l">
              <a:lnSpc>
                <a:spcPct val="200000"/>
              </a:lnSpc>
              <a:spcBef>
                <a:spcPts val="0"/>
              </a:spcBef>
              <a:spcAft>
                <a:spcPts val="0"/>
              </a:spcAft>
              <a:buSzPts val="1800"/>
              <a:buChar char="●"/>
            </a:pPr>
            <a:r>
              <a:rPr lang="en"/>
              <a:t>Can be considered Classification or Regression, s</a:t>
            </a:r>
            <a:r>
              <a:rPr lang="en"/>
              <a:t>o both types of analysis will be done.</a:t>
            </a:r>
            <a:endParaRPr/>
          </a:p>
          <a:p>
            <a:pPr indent="-342900" lvl="0" marL="457200" rtl="0" algn="l">
              <a:lnSpc>
                <a:spcPct val="200000"/>
              </a:lnSpc>
              <a:spcBef>
                <a:spcPts val="0"/>
              </a:spcBef>
              <a:spcAft>
                <a:spcPts val="0"/>
              </a:spcAft>
              <a:buSzPts val="1800"/>
              <a:buChar char="●"/>
            </a:pPr>
            <a:r>
              <a:rPr lang="en"/>
              <a:t>For Regression Analysis we will code quality as numeric and create dummy variables for the wine type (red/white).</a:t>
            </a:r>
            <a:endParaRPr/>
          </a:p>
          <a:p>
            <a:pPr indent="-342900" lvl="0" marL="457200" rtl="0" algn="l">
              <a:lnSpc>
                <a:spcPct val="200000"/>
              </a:lnSpc>
              <a:spcBef>
                <a:spcPts val="0"/>
              </a:spcBef>
              <a:spcAft>
                <a:spcPts val="0"/>
              </a:spcAft>
              <a:buSzPts val="1800"/>
              <a:buChar char="●"/>
            </a:pPr>
            <a:r>
              <a:rPr lang="en"/>
              <a:t>For Classification Analysis we will code quality as a factor.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