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91CE89-B478-0547-82DC-C5D91124388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77"/>
    <p:restoredTop sz="94140"/>
  </p:normalViewPr>
  <p:slideViewPr>
    <p:cSldViewPr snapToGrid="0" snapToObjects="1">
      <p:cViewPr varScale="1">
        <p:scale>
          <a:sx n="138" d="100"/>
          <a:sy n="138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46477-8831-DF47-BC3A-B65F1FA8D045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38733-7AED-8B42-A60E-276032214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0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4288-9CB7-9944-8400-F14A4CE41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861D4-2FF4-CB47-B23E-82DF46B88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A7F5-52F8-2941-B947-8E2A8CCD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7B11A-8F0A-0B40-88F1-21329EE5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DB5F-EC4B-8C4E-A7B5-AD729CB2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DE26-9846-4349-8D19-DE049DEF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0444B-1C4D-7C4E-B01C-CB1EE98DA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D44A7-2A48-D542-909F-57EE2E04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4E453-4B23-B94F-A056-738178CC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C4CB7-7965-004B-8426-7C2741BE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39E7B-BA0F-FA4E-8C47-64B79AA6A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613F3-9447-4448-99A7-918BF9125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9F6B0-035A-184C-B063-BF62635D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A790D-FE01-EA40-A426-03F6A837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5B308-83B0-6643-9C56-FE8D8B2B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4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0352-AA51-8E4D-AF1C-A22A292E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D28F-B6AF-A14B-B74F-0A4FB247B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AB68B-9AD7-E74A-A932-031A4085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87BDB-A87B-1342-A288-B5F30A4B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E764B-9B2D-E645-A4F0-920DBF41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3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88C1-2544-D345-9C8C-84F0D0E1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B43C0-1BDC-C04C-98FE-3116BEB43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4DB76-2149-6B47-B470-E60A9BDC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B70A9-25A8-934C-A60C-695C1F87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0925A-C0F5-0349-9530-BB12F099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1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0DFE-B429-4E43-B0FB-97BB5079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EFC5F-5410-2C49-8DD3-A2A3743FD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DC8BD-FFB4-E349-8118-92EB12CD1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A0EB4-C863-134C-A5EF-9320977F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B10F7-B79E-6449-BF2D-C778D0F3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B4D0-C126-7441-8EFB-DCC82F51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1398-BDD4-9C4E-A171-F55BEB6C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9F5C1-B073-8448-922C-0735A0A56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748CD-C486-164E-8C90-760FC5AD5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7594A-DEB2-E04E-B085-822FF3360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C2768-7484-804E-9088-5A1DA441D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E8086-F5A4-DC47-854E-C64C0082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9FC860-F2CE-6E41-8119-A13B4B45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38935-CCD6-FE49-AA47-29F89AEF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8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FE7C-AC6C-7640-8F2F-DDB3F530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54796-FE21-7545-A008-4B270AEE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E3A5E-CCEF-D045-AA3F-5817D1BC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D7C5D-22E3-5249-B7BA-38E0DF90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DD97F-30C2-9945-A930-E7FFBE26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724A0-E2BC-4142-B0E5-94A135C4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3589E-C210-3949-B00E-FB88C264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AACA-4843-E54A-A3B8-FD1AA873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D75A-3FF1-454C-8F46-9868861BC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C03F2-98AD-A647-B300-09709E46C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BFAF0-7AD2-8A47-A966-49E0E90C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AF993-F38C-3849-A0A9-5679C7C5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6266D-08D8-3F4B-8994-E2EBB5C8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4015-FA45-7A4D-A154-1B3A5651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3ABAE-9CA3-0342-9BF9-37F97B450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D6BAF-27E8-F546-8D93-20654886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EA467-E4BB-D740-9BFB-65AE6D84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C2477-B3EB-B341-8A41-6B1F492F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5BB4E-E359-4E4F-8B72-F8B4C383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3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E156C-3AAC-D94D-A9E8-13FEEA33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815BF-127B-CD4B-9B6A-664290D6F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858ED-3DAA-024A-8AC0-38EB0B0BC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F6D3A-DF67-F84B-9597-C40502329EC7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3B4F5-D256-5541-B664-F88208335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74B85-F57F-6A4D-B6A2-37DCAA408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0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05D6-E6C3-294B-A26D-F4A53D3D1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dirty="0"/>
              <a:t>STAT 717: Class 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BDAB3-35C0-914C-B80C-443635234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8663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Discriminant Analysis</a:t>
            </a:r>
          </a:p>
          <a:p>
            <a:r>
              <a:rPr lang="en-US" dirty="0"/>
              <a:t>Vitaly Druker</a:t>
            </a:r>
          </a:p>
          <a:p>
            <a:r>
              <a:rPr lang="en-US" dirty="0"/>
              <a:t>December 11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118949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3586-5E41-C046-944B-DB9702D1D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of association for discriminant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7DCF26-A141-CF47-AFC5-C14536005EDE}"/>
              </a:ext>
            </a:extLst>
          </p:cNvPr>
          <p:cNvSpPr txBox="1"/>
          <p:nvPr/>
        </p:nvSpPr>
        <p:spPr>
          <a:xfrm>
            <a:off x="1452785" y="3606325"/>
            <a:ext cx="604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It’s like an R squared value for the fit of discriminant functions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E190015-A379-564C-B685-DADCBEABE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365" y="1880572"/>
            <a:ext cx="23241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8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BC7E-3CB1-064D-96AF-A398645C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Standardized Discriminant Functions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771848-B9F2-2B4B-A8F0-A3977E045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1" y="1384203"/>
            <a:ext cx="9334500" cy="275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022529-23E3-6842-92CF-500B8B847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52" y="3950453"/>
            <a:ext cx="10274300" cy="2438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2D8D6C-6A6F-3343-920D-E6135F780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302" y="6118225"/>
            <a:ext cx="2921000" cy="749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E5663C-94F1-7149-8C3A-D25524EB344F}"/>
              </a:ext>
            </a:extLst>
          </p:cNvPr>
          <p:cNvSpPr txBox="1"/>
          <p:nvPr/>
        </p:nvSpPr>
        <p:spPr>
          <a:xfrm>
            <a:off x="316195" y="6521687"/>
            <a:ext cx="429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Allows us to compare variable contributions</a:t>
            </a:r>
          </a:p>
        </p:txBody>
      </p:sp>
    </p:spTree>
    <p:extLst>
      <p:ext uri="{BB962C8B-B14F-4D97-AF65-F5344CB8AC3E}">
        <p14:creationId xmlns:p14="http://schemas.microsoft.com/office/powerpoint/2010/main" val="3811204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3848-3F6A-044C-9656-FA77096D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of significance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DB8483-DFE3-C143-8265-0396024835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order to test hypotheses we need the assumption of multivariate normality</a:t>
                </a:r>
              </a:p>
              <a:p>
                <a:r>
                  <a:rPr lang="en-US" dirty="0"/>
                  <a:t>If the discriminant function coefficient vector </a:t>
                </a:r>
                <a:r>
                  <a:rPr lang="en-US" b="1" dirty="0"/>
                  <a:t>a</a:t>
                </a:r>
                <a:r>
                  <a:rPr lang="en-US" dirty="0"/>
                  <a:t> is significantly different from 0 then T^2 is significant.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 is equivalent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DB8483-DFE3-C143-8265-0396024835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537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04A5-1366-0349-9888-00CF84D5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for the several group case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7651BB-54F2-6540-945B-C4494FA70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363" y="1690688"/>
            <a:ext cx="2590800" cy="132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18A97E-D765-7543-A1B4-6B87345B3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326" y="2116138"/>
            <a:ext cx="3175000" cy="469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7EDAC4-A19B-A947-A487-EFB91A3BD3D5}"/>
                  </a:ext>
                </a:extLst>
              </p:cNvPr>
              <p:cNvSpPr txBox="1"/>
              <p:nvPr/>
            </p:nvSpPr>
            <p:spPr>
              <a:xfrm>
                <a:off x="7785218" y="2116138"/>
                <a:ext cx="1265026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7EDAC4-A19B-A947-A487-EFB91A3BD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218" y="2116138"/>
                <a:ext cx="1265026" cy="764568"/>
              </a:xfrm>
              <a:prstGeom prst="rect">
                <a:avLst/>
              </a:prstGeom>
              <a:blipFill>
                <a:blip r:embed="rId4"/>
                <a:stretch>
                  <a:fillRect l="-20792" t="-119355" r="-15842" b="-16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BB0B13-862D-CB42-A425-FA9B3091E505}"/>
                  </a:ext>
                </a:extLst>
              </p:cNvPr>
              <p:cNvSpPr txBox="1"/>
              <p:nvPr/>
            </p:nvSpPr>
            <p:spPr>
              <a:xfrm>
                <a:off x="1316052" y="3349951"/>
                <a:ext cx="46646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This is equivalent to Wilks’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/>
                  <a:t> test (see table A.9)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BB0B13-862D-CB42-A425-FA9B3091E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052" y="3349951"/>
                <a:ext cx="4664675" cy="369332"/>
              </a:xfrm>
              <a:prstGeom prst="rect">
                <a:avLst/>
              </a:prstGeom>
              <a:blipFill>
                <a:blip r:embed="rId5"/>
                <a:stretch>
                  <a:fillRect l="-1087" t="-10345" r="-272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2E3926-5F3F-B244-8918-6192428E36A4}"/>
                  </a:ext>
                </a:extLst>
              </p:cNvPr>
              <p:cNvSpPr txBox="1"/>
              <p:nvPr/>
            </p:nvSpPr>
            <p:spPr>
              <a:xfrm>
                <a:off x="1486968" y="4195985"/>
                <a:ext cx="993919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test statistic test the significance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. If the test is significant than at least one of the lambdas is</a:t>
                </a:r>
              </a:p>
              <a:p>
                <a:r>
                  <a:rPr lang="en-US" dirty="0"/>
                  <a:t>Significantly different than 0.</a:t>
                </a:r>
              </a:p>
              <a:p>
                <a:endParaRPr lang="en-US" dirty="0"/>
              </a:p>
              <a:p>
                <a:r>
                  <a:rPr lang="en-US" dirty="0"/>
                  <a:t>We can continue doing this and dropping the first eigenvalue until we are no longer significant.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2E3926-5F3F-B244-8918-6192428E3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968" y="4195985"/>
                <a:ext cx="9939196" cy="1200329"/>
              </a:xfrm>
              <a:prstGeom prst="rect">
                <a:avLst/>
              </a:prstGeom>
              <a:blipFill>
                <a:blip r:embed="rId6"/>
                <a:stretch>
                  <a:fillRect l="-511" t="-2105" b="-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43ACE12B-9D12-AD45-B92B-6A31641FC5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9451" y="5591175"/>
            <a:ext cx="2476500" cy="901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A1DD8D-B577-0445-AF7D-B2435A5F3F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7598" y="5405765"/>
            <a:ext cx="5785740" cy="133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10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BF2C-205C-AD47-B1D8-22A1D6452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discriminant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F01A-BE5C-2446-81D0-6DD593121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standardized coefficients</a:t>
            </a:r>
          </a:p>
          <a:p>
            <a:r>
              <a:rPr lang="en-US" dirty="0"/>
              <a:t>Direction matters for interpretation – not contribution</a:t>
            </a:r>
          </a:p>
        </p:txBody>
      </p:sp>
    </p:spTree>
    <p:extLst>
      <p:ext uri="{BB962C8B-B14F-4D97-AF65-F5344CB8AC3E}">
        <p14:creationId xmlns:p14="http://schemas.microsoft.com/office/powerpoint/2010/main" val="3793518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3E05-5F29-B740-98F8-5252F89E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48AC-6631-C24E-957E-63900CAB6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DFB326-68B0-094C-81EA-C72A95F57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18" y="1767941"/>
            <a:ext cx="6992893" cy="520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35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7FC7-256C-0F42-94BE-9FC420D1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9 Classification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3A679-1068-E74E-978D-799F54B5B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predictive aspect of discriminant analysis. We started doing this in the previous section with graphs</a:t>
            </a:r>
          </a:p>
        </p:txBody>
      </p:sp>
    </p:spTree>
    <p:extLst>
      <p:ext uri="{BB962C8B-B14F-4D97-AF65-F5344CB8AC3E}">
        <p14:creationId xmlns:p14="http://schemas.microsoft.com/office/powerpoint/2010/main" val="1326205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DC614-880E-7849-BCDF-E9E27861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F7C4B8-E648-3E48-8E05-D0AD1ED68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250" y="1487849"/>
            <a:ext cx="84455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10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3D52-B92D-234E-9AB0-25A5C26D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in two groups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354F38-D09A-F74C-BDC8-C881A2B479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60625"/>
                <a:ext cx="4066309" cy="3716338"/>
              </a:xfrm>
            </p:spPr>
            <p:txBody>
              <a:bodyPr/>
              <a:lstStyle/>
              <a:p>
                <a:r>
                  <a:rPr lang="en-US" dirty="0"/>
                  <a:t>Classify by finding which group z is closer to by comparing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acc>
                      <m:accPr>
                        <m:chr m:val="̅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Same for z2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354F38-D09A-F74C-BDC8-C881A2B479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60625"/>
                <a:ext cx="4066309" cy="3716338"/>
              </a:xfrm>
              <a:blipFill>
                <a:blip r:embed="rId2"/>
                <a:stretch>
                  <a:fillRect l="-2804" t="-2721" r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453BD84-E0B5-F040-B798-483493E2D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645" y="1825625"/>
            <a:ext cx="3225800" cy="63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7FD457-74D1-4243-B1BE-06B8F9677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272" y="1530062"/>
            <a:ext cx="4799641" cy="430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71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6AF3-B530-CF4A-B300-E9829F80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probabilities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478786-5924-EE4D-9502-5DA4CE404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650" y="1762053"/>
            <a:ext cx="8648700" cy="148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32FB0E-5FE7-C149-973A-B0581AC2F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3505778"/>
            <a:ext cx="8521700" cy="1841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D08CAB-4845-104F-AA0A-80BA6B2A9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300" y="5605103"/>
            <a:ext cx="66294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9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1D2EF-B6FE-E449-AE7C-681F0F5A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CD0E-2E7A-B440-A812-49CF00F74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functions of variables are used to describe differences between two or more groups.</a:t>
            </a:r>
          </a:p>
          <a:p>
            <a:pPr lvl="1"/>
            <a:r>
              <a:rPr lang="en-US" dirty="0"/>
              <a:t>Identifying the relative contribution of the p variables to separation of the groups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18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9E26-B693-FF46-883F-78D07AFF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52388-A3A2-4240-9C5D-6F22EDA8F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Fisher’s Rule (if costs and priors are equal) is optimal under multivariate normal populations where the covariance matrix of the two groups is the same.</a:t>
            </a:r>
          </a:p>
        </p:txBody>
      </p:sp>
    </p:spTree>
    <p:extLst>
      <p:ext uri="{BB962C8B-B14F-4D97-AF65-F5344CB8AC3E}">
        <p14:creationId xmlns:p14="http://schemas.microsoft.com/office/powerpoint/2010/main" val="974609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363D-563C-904B-8F49-D04BD459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into several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336A6-A702-1641-813D-9F67141C8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equal misclassification costs</a:t>
            </a:r>
          </a:p>
          <a:p>
            <a:r>
              <a:rPr lang="en-US" dirty="0"/>
              <a:t>Assume equal covariance</a:t>
            </a:r>
          </a:p>
          <a:p>
            <a:r>
              <a:rPr lang="en-US" dirty="0"/>
              <a:t>Linear Classification function: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prior probabilities</a:t>
            </a:r>
          </a:p>
          <a:p>
            <a:endParaRPr lang="en-US" dirty="0"/>
          </a:p>
          <a:p>
            <a:r>
              <a:rPr lang="en-US" dirty="0"/>
              <a:t>Note that these coefficients are different than the LDA functions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219DC7-8FA3-4C4A-BABD-2309C6D56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655" y="3378994"/>
            <a:ext cx="3454400" cy="622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BE31D2-512B-6D44-A3DC-9ABDA06F8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591" y="4863523"/>
            <a:ext cx="59690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36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7CF5-A634-7A41-AB9E-6E807FDD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Unequal population covariance matrices:</a:t>
            </a:r>
            <a:br>
              <a:rPr lang="en-US" dirty="0"/>
            </a:br>
            <a:r>
              <a:rPr lang="en-US" dirty="0"/>
              <a:t>Quadratic Classification Functions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E0C209-0680-594D-BC64-CF604DADE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269" y="1690688"/>
            <a:ext cx="5587731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C9EEAE-2392-8E46-B789-13D7847DA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0" y="2458606"/>
            <a:ext cx="5372100" cy="596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5A3EE5-E154-2143-BEFB-8F8D8B23CCEC}"/>
              </a:ext>
            </a:extLst>
          </p:cNvPr>
          <p:cNvSpPr txBox="1"/>
          <p:nvPr/>
        </p:nvSpPr>
        <p:spPr>
          <a:xfrm>
            <a:off x="6613236" y="4064000"/>
            <a:ext cx="5253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each n must be greater than p so that S may exist </a:t>
            </a:r>
          </a:p>
          <a:p>
            <a:r>
              <a:rPr lang="en-US" dirty="0"/>
              <a:t>for each group</a:t>
            </a:r>
          </a:p>
        </p:txBody>
      </p:sp>
    </p:spTree>
    <p:extLst>
      <p:ext uri="{BB962C8B-B14F-4D97-AF65-F5344CB8AC3E}">
        <p14:creationId xmlns:p14="http://schemas.microsoft.com/office/powerpoint/2010/main" val="1521343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4C94-D0AD-134E-B640-6960E776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Semester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DBC18-0026-F44B-95F1-FBF967487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2236" cy="4351338"/>
          </a:xfrm>
        </p:spPr>
        <p:txBody>
          <a:bodyPr/>
          <a:lstStyle/>
          <a:p>
            <a:r>
              <a:rPr lang="en-US" dirty="0"/>
              <a:t>Linear Algebra, Visualization</a:t>
            </a:r>
          </a:p>
          <a:p>
            <a:r>
              <a:rPr lang="en-US" dirty="0"/>
              <a:t>Describing Multivariate Normal</a:t>
            </a:r>
          </a:p>
          <a:p>
            <a:pPr lvl="1"/>
            <a:r>
              <a:rPr lang="en-US" dirty="0"/>
              <a:t>Tests on one or two mean vectors</a:t>
            </a:r>
          </a:p>
          <a:p>
            <a:r>
              <a:rPr lang="en-US" dirty="0"/>
              <a:t>PCA</a:t>
            </a:r>
          </a:p>
          <a:p>
            <a:r>
              <a:rPr lang="en-US" dirty="0"/>
              <a:t>EFA/CFA</a:t>
            </a:r>
          </a:p>
          <a:p>
            <a:r>
              <a:rPr lang="en-US" dirty="0"/>
              <a:t>Clustering</a:t>
            </a:r>
          </a:p>
          <a:p>
            <a:r>
              <a:rPr lang="en-US" dirty="0"/>
              <a:t>Graphical </a:t>
            </a:r>
          </a:p>
          <a:p>
            <a:r>
              <a:rPr lang="en-US" dirty="0"/>
              <a:t>Discriminant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917C4-588F-F04E-87E3-E537D0CF9FF9}"/>
              </a:ext>
            </a:extLst>
          </p:cNvPr>
          <p:cNvSpPr txBox="1"/>
          <p:nvPr/>
        </p:nvSpPr>
        <p:spPr>
          <a:xfrm>
            <a:off x="6188361" y="1720840"/>
            <a:ext cx="53755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Are these two groups different?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Tests on one or two mean vectors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 describes the variation in the data?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PCA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 factors lead to the observed data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EFA/CFA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 I make groups from the data?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Clustering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Graphical Analysis</a:t>
            </a:r>
          </a:p>
          <a:p>
            <a:pPr marL="285750" indent="-285750">
              <a:buFontTx/>
              <a:buChar char="-"/>
            </a:pPr>
            <a:r>
              <a:rPr lang="en-US" dirty="0"/>
              <a:t>Which features best separate the data? How well can I do it?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Discriminant Analysis</a:t>
            </a:r>
          </a:p>
        </p:txBody>
      </p:sp>
    </p:spTree>
    <p:extLst>
      <p:ext uri="{BB962C8B-B14F-4D97-AF65-F5344CB8AC3E}">
        <p14:creationId xmlns:p14="http://schemas.microsoft.com/office/powerpoint/2010/main" val="148884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38C7-1764-9644-AD0D-5E076A4D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function for two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5C14D-0B48-F14F-9806-4076381D5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that the two populations to be compared have the same covariance matrix – but distinct mean vectors.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6111AF-E5C9-CC49-856C-FD484C7C1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825750"/>
            <a:ext cx="9829800" cy="120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50DDA8-61B0-D447-87C4-30E668C10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3966358"/>
            <a:ext cx="3909646" cy="252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3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4118-B007-584D-84D4-728FDB24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A55F-C9E2-C947-A883-D133C782D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01156-2E75-AD4A-80E2-135D935C6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708" y="174930"/>
            <a:ext cx="73985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5FD5-B53F-E148-9632-3290E8D5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is given by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A281C6-A4FE-564E-9980-FD419F77C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989" y="1690688"/>
            <a:ext cx="3060700" cy="723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C49576-6614-9D45-8E0F-1B64B1019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916" y="3016251"/>
            <a:ext cx="3763372" cy="33210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33F2D4-7834-194C-A239-E24D278A1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66" y="1837346"/>
            <a:ext cx="5700636" cy="480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3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ECD0-BC10-A145-95DC-B93B04B0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Analysis for Several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A3C42-58F6-D14F-A8A2-43948713F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previous idea to </a:t>
            </a:r>
            <a:r>
              <a:rPr lang="en-US" i="1" dirty="0"/>
              <a:t>k </a:t>
            </a:r>
            <a:r>
              <a:rPr lang="en-US" dirty="0"/>
              <a:t>groups</a:t>
            </a:r>
          </a:p>
          <a:p>
            <a:pPr lvl="1"/>
            <a:r>
              <a:rPr lang="en-US" dirty="0"/>
              <a:t>Examine group separation in a two-dimensional plot (we did this when we discussed clustering).</a:t>
            </a:r>
          </a:p>
          <a:p>
            <a:pPr lvl="1"/>
            <a:r>
              <a:rPr lang="en-US" dirty="0"/>
              <a:t>Find variables that best separate groups</a:t>
            </a:r>
          </a:p>
          <a:p>
            <a:pPr lvl="1"/>
            <a:r>
              <a:rPr lang="en-US" dirty="0"/>
              <a:t>Rank variables in terms of relative contribution</a:t>
            </a:r>
          </a:p>
          <a:p>
            <a:pPr lvl="1"/>
            <a:r>
              <a:rPr lang="en-US" dirty="0"/>
              <a:t>Interpret the new dimensions presented by the discriminate functions</a:t>
            </a:r>
          </a:p>
        </p:txBody>
      </p:sp>
    </p:spTree>
    <p:extLst>
      <p:ext uri="{BB962C8B-B14F-4D97-AF65-F5344CB8AC3E}">
        <p14:creationId xmlns:p14="http://schemas.microsoft.com/office/powerpoint/2010/main" val="156173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5AB3-5595-4D41-819B-E4940B12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68D453-AD54-AB4E-B260-323AFFD04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046" y="1868584"/>
            <a:ext cx="8940800" cy="125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A55199-CE97-FE4E-AE74-0BBFB7ABD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46" y="3303780"/>
            <a:ext cx="1841500" cy="1193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74A1D4-F925-E542-9340-4E7645896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306" y="3234346"/>
            <a:ext cx="41529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6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9874-BDC2-FB46-8A5A-C275C147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D4E26F-8514-9748-8484-CDDE5672E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650" y="1961164"/>
            <a:ext cx="2857500" cy="95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4457C2-5C3D-ED4B-B77A-629F6D857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995" y="3017237"/>
            <a:ext cx="10401300" cy="1854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0E05ED-EE25-DF4D-BF6D-DCD54D8CC82D}"/>
                  </a:ext>
                </a:extLst>
              </p:cNvPr>
              <p:cNvSpPr/>
              <p:nvPr/>
            </p:nvSpPr>
            <p:spPr>
              <a:xfrm>
                <a:off x="1432845" y="5173917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>
                    <a:latin typeface="TimesNewRomanPSMT"/>
                  </a:rPr>
                  <a:t>The solutions of (8.12) are the eigenvalues </a:t>
                </a:r>
                <a:r>
                  <a:rPr lang="el-GR" dirty="0">
                    <a:latin typeface="TimesNewRomanPSMT"/>
                  </a:rPr>
                  <a:t>λ </a:t>
                </a:r>
                <a:r>
                  <a:rPr lang="el-GR" sz="800" dirty="0">
                    <a:latin typeface="TimesNewRomanPSMT"/>
                  </a:rPr>
                  <a:t>1 ; </a:t>
                </a:r>
                <a:r>
                  <a:rPr lang="el-GR" dirty="0">
                    <a:latin typeface="TimesNewRomanPSMT"/>
                  </a:rPr>
                  <a:t>λ </a:t>
                </a:r>
                <a:r>
                  <a:rPr lang="el-GR" sz="800" dirty="0">
                    <a:latin typeface="TimesNewRomanPSMT"/>
                  </a:rPr>
                  <a:t>2 </a:t>
                </a:r>
                <a:r>
                  <a:rPr lang="el-GR" dirty="0">
                    <a:latin typeface="TimesNewRomanPSMT"/>
                  </a:rPr>
                  <a:t>, . . . , </a:t>
                </a:r>
                <a:r>
                  <a:rPr lang="en-US" i="1" dirty="0" err="1">
                    <a:latin typeface="TimesNewRomanPS"/>
                  </a:rPr>
                  <a:t>X</a:t>
                </a:r>
                <a:r>
                  <a:rPr lang="en-US" sz="800" i="1" dirty="0" err="1">
                    <a:latin typeface="TimesNewRomanPS"/>
                  </a:rPr>
                  <a:t>s</a:t>
                </a:r>
                <a:r>
                  <a:rPr lang="en-US" sz="800" i="1" dirty="0">
                    <a:latin typeface="TimesNewRomanPS"/>
                  </a:rPr>
                  <a:t> </a:t>
                </a:r>
                <a:r>
                  <a:rPr lang="en-US" dirty="0">
                    <a:latin typeface="TimesNewRomanPSMT"/>
                  </a:rPr>
                  <a:t>and associated eigenvectors a1, a2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0E05ED-EE25-DF4D-BF6D-DCD54D8CC8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845" y="5173917"/>
                <a:ext cx="6096000" cy="646331"/>
              </a:xfrm>
              <a:prstGeom prst="rect">
                <a:avLst/>
              </a:prstGeom>
              <a:blipFill>
                <a:blip r:embed="rId4"/>
                <a:stretch>
                  <a:fillRect l="-832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838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9902-1EF4-CD48-B681-8FE38D765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D4D654-9A3C-7049-AF5E-1D3512466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1002" y="485252"/>
            <a:ext cx="5516904" cy="24108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2732AB-1563-A14B-A047-50F4EE025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651002" cy="32312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75C440-BB20-CE47-8A55-C38002D95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618" y="3731504"/>
            <a:ext cx="5196733" cy="296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69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46272</TotalTime>
  <Words>530</Words>
  <Application>Microsoft Macintosh PowerPoint</Application>
  <PresentationFormat>Widescreen</PresentationFormat>
  <Paragraphs>80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TimesNewRomanPS</vt:lpstr>
      <vt:lpstr>TimesNewRomanPSMT</vt:lpstr>
      <vt:lpstr>Office Theme</vt:lpstr>
      <vt:lpstr>STAT 717: Class 14</vt:lpstr>
      <vt:lpstr>Introduction</vt:lpstr>
      <vt:lpstr>Discriminant function for two groups</vt:lpstr>
      <vt:lpstr>PowerPoint Presentation</vt:lpstr>
      <vt:lpstr>Separation is given by</vt:lpstr>
      <vt:lpstr>Discriminant Analysis for Several groups</vt:lpstr>
      <vt:lpstr>PowerPoint Presentation</vt:lpstr>
      <vt:lpstr>Continued</vt:lpstr>
      <vt:lpstr>PowerPoint Presentation</vt:lpstr>
      <vt:lpstr>Measure of association for discriminant functions</vt:lpstr>
      <vt:lpstr>Standardized Discriminant Functions</vt:lpstr>
      <vt:lpstr>Tests of significance</vt:lpstr>
      <vt:lpstr>Tests for the several group case</vt:lpstr>
      <vt:lpstr>Interpretation of discriminant functions</vt:lpstr>
      <vt:lpstr>Scatter Plots</vt:lpstr>
      <vt:lpstr>Chapter 9 Classification Analysis</vt:lpstr>
      <vt:lpstr>Examples</vt:lpstr>
      <vt:lpstr>Classification in two groups</vt:lpstr>
      <vt:lpstr>Prior probabilities</vt:lpstr>
      <vt:lpstr>Optimal properties</vt:lpstr>
      <vt:lpstr>Classification into several groups</vt:lpstr>
      <vt:lpstr>Unequal population covariance matrices: Quadratic Classification Functions</vt:lpstr>
      <vt:lpstr>Semester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717: Lecture 1</dc:title>
  <dc:creator>Vitaly Druker</dc:creator>
  <cp:lastModifiedBy>Vitaly Druker</cp:lastModifiedBy>
  <cp:revision>26</cp:revision>
  <dcterms:created xsi:type="dcterms:W3CDTF">2021-08-26T14:30:50Z</dcterms:created>
  <dcterms:modified xsi:type="dcterms:W3CDTF">2021-12-09T04:00:02Z</dcterms:modified>
</cp:coreProperties>
</file>