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1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91CE89-B478-0547-82DC-C5D911243885}">
          <p14:sldIdLst>
            <p14:sldId id="256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4"/>
    <p:restoredTop sz="96341"/>
  </p:normalViewPr>
  <p:slideViewPr>
    <p:cSldViewPr snapToGrid="0" snapToObjects="1">
      <p:cViewPr>
        <p:scale>
          <a:sx n="99" d="100"/>
          <a:sy n="99" d="100"/>
        </p:scale>
        <p:origin x="2752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46477-8831-DF47-BC3A-B65F1FA8D045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38733-7AED-8B42-A60E-276032214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08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4288-9CB7-9944-8400-F14A4CE41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861D4-2FF4-CB47-B23E-82DF46B88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A7F5-52F8-2941-B947-8E2A8CCD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7B11A-8F0A-0B40-88F1-21329EE5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DB5F-EC4B-8C4E-A7B5-AD729CB2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DE26-9846-4349-8D19-DE049DEF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0444B-1C4D-7C4E-B01C-CB1EE98DA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D44A7-2A48-D542-909F-57EE2E04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4E453-4B23-B94F-A056-738178CC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C4CB7-7965-004B-8426-7C2741BE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39E7B-BA0F-FA4E-8C47-64B79AA6A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613F3-9447-4448-99A7-918BF9125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9F6B0-035A-184C-B063-BF62635D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A790D-FE01-EA40-A426-03F6A837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5B308-83B0-6643-9C56-FE8D8B2B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4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0352-AA51-8E4D-AF1C-A22A292E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D28F-B6AF-A14B-B74F-0A4FB247B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AB68B-9AD7-E74A-A932-031A4085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87BDB-A87B-1342-A288-B5F30A4B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E764B-9B2D-E645-A4F0-920DBF41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3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88C1-2544-D345-9C8C-84F0D0E1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B43C0-1BDC-C04C-98FE-3116BEB43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4DB76-2149-6B47-B470-E60A9BDC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B70A9-25A8-934C-A60C-695C1F87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0925A-C0F5-0349-9530-BB12F099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1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0DFE-B429-4E43-B0FB-97BB5079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EFC5F-5410-2C49-8DD3-A2A3743FD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DC8BD-FFB4-E349-8118-92EB12CD1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A0EB4-C863-134C-A5EF-9320977F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B10F7-B79E-6449-BF2D-C778D0F3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B4D0-C126-7441-8EFB-DCC82F51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1398-BDD4-9C4E-A171-F55BEB6C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9F5C1-B073-8448-922C-0735A0A56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748CD-C486-164E-8C90-760FC5AD5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7594A-DEB2-E04E-B085-822FF3360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C2768-7484-804E-9088-5A1DA441D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E8086-F5A4-DC47-854E-C64C0082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9FC860-F2CE-6E41-8119-A13B4B45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38935-CCD6-FE49-AA47-29F89AEF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8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FE7C-AC6C-7640-8F2F-DDB3F530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54796-FE21-7545-A008-4B270AEE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E3A5E-CCEF-D045-AA3F-5817D1BC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D7C5D-22E3-5249-B7BA-38E0DF90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DD97F-30C2-9945-A930-E7FFBE26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724A0-E2BC-4142-B0E5-94A135C4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3589E-C210-3949-B00E-FB88C264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AACA-4843-E54A-A3B8-FD1AA873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D75A-3FF1-454C-8F46-9868861BC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C03F2-98AD-A647-B300-09709E46C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BFAF0-7AD2-8A47-A966-49E0E90C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AF993-F38C-3849-A0A9-5679C7C5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6266D-08D8-3F4B-8994-E2EBB5C8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4015-FA45-7A4D-A154-1B3A5651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3ABAE-9CA3-0342-9BF9-37F97B450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D6BAF-27E8-F546-8D93-20654886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EA467-E4BB-D740-9BFB-65AE6D84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C2477-B3EB-B341-8A41-6B1F492F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5BB4E-E359-4E4F-8B72-F8B4C383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3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E156C-3AAC-D94D-A9E8-13FEEA33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815BF-127B-CD4B-9B6A-664290D6F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858ED-3DAA-024A-8AC0-38EB0B0BC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F6D3A-DF67-F84B-9597-C40502329EC7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3B4F5-D256-5541-B664-F88208335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74B85-F57F-6A4D-B6A2-37DCAA408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0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05D6-E6C3-294B-A26D-F4A53D3D17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 717: Lecture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BDAB3-35C0-914C-B80C-443635234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8663"/>
            <a:ext cx="9144000" cy="1655762"/>
          </a:xfrm>
        </p:spPr>
        <p:txBody>
          <a:bodyPr/>
          <a:lstStyle/>
          <a:p>
            <a:r>
              <a:rPr lang="en-US" dirty="0"/>
              <a:t>Multivariate Normal Density Function</a:t>
            </a:r>
          </a:p>
          <a:p>
            <a:r>
              <a:rPr lang="en-US" dirty="0"/>
              <a:t>Vitaly Druker</a:t>
            </a:r>
          </a:p>
          <a:p>
            <a:r>
              <a:rPr lang="en-US" dirty="0"/>
              <a:t>September 10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118949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077-C778-0347-8609-E8E9617FE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Normality of Marginal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91A02-2B6C-874A-B71D-A16424295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subset of columns are their own multivariate distribution</a:t>
            </a:r>
          </a:p>
          <a:p>
            <a:r>
              <a:rPr lang="en-US" dirty="0"/>
              <a:t>As a special case, a single column is  a univariate normal</a:t>
            </a:r>
          </a:p>
          <a:p>
            <a:endParaRPr lang="en-US" dirty="0"/>
          </a:p>
          <a:p>
            <a:r>
              <a:rPr lang="en-US" dirty="0"/>
              <a:t>The converse of this is not true. If the density of each </a:t>
            </a:r>
            <a:r>
              <a:rPr lang="en-US" i="1" dirty="0" err="1"/>
              <a:t>yj</a:t>
            </a:r>
            <a:r>
              <a:rPr lang="en-US" i="1" dirty="0"/>
              <a:t> </a:t>
            </a:r>
            <a:r>
              <a:rPr lang="en-US" dirty="0"/>
              <a:t>in y is normal, it does not necessarily follow that y is multivariate normal. </a:t>
            </a:r>
          </a:p>
        </p:txBody>
      </p:sp>
    </p:spTree>
    <p:extLst>
      <p:ext uri="{BB962C8B-B14F-4D97-AF65-F5344CB8AC3E}">
        <p14:creationId xmlns:p14="http://schemas.microsoft.com/office/powerpoint/2010/main" val="410254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C6118-3159-EF4C-9134-6A577E36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5067B0-ECF4-D849-A744-0C1B9FA5E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750" y="3112294"/>
            <a:ext cx="70485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23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6887-9F3D-D844-ABC5-65FAFD46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4F452-CA4E-044C-A606-333B14C13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362C0-B8ED-6440-AD7B-E7F5E24BC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550" y="1278407"/>
            <a:ext cx="6946900" cy="185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DE6828-8996-EE46-86AE-00666FAEE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100" y="3149600"/>
            <a:ext cx="95758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972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8547-65FE-8246-8C59-01010FE6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B293BA-81C2-3E40-A0EE-7D54A6413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12822"/>
            <a:ext cx="10515600" cy="237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643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3E1C-AD77-4A42-B367-2A0F2C2F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the sum of two </a:t>
            </a:r>
            <a:r>
              <a:rPr lang="en-US" dirty="0" err="1"/>
              <a:t>subvectors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C539AC-204D-7E41-8F91-17EE72B8A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2763044"/>
            <a:ext cx="7772400" cy="2476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181861-8C76-E54E-9A59-1DF36FE5DD6D}"/>
              </a:ext>
            </a:extLst>
          </p:cNvPr>
          <p:cNvSpPr txBox="1"/>
          <p:nvPr/>
        </p:nvSpPr>
        <p:spPr>
          <a:xfrm>
            <a:off x="1004552" y="1690688"/>
            <a:ext cx="276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 and x are the same size:</a:t>
            </a:r>
          </a:p>
        </p:txBody>
      </p:sp>
    </p:spTree>
    <p:extLst>
      <p:ext uri="{BB962C8B-B14F-4D97-AF65-F5344CB8AC3E}">
        <p14:creationId xmlns:p14="http://schemas.microsoft.com/office/powerpoint/2010/main" val="1311907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B8D77F-BFD7-9248-983E-29606667B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in the multivariate normal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21123-2E8F-1C40-9CD4-4C796DDF9B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74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393C-CDF5-9A44-AF20-C4E342FE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Likelihood </a:t>
            </a:r>
            <a:r>
              <a:rPr lang="en-US" dirty="0"/>
              <a:t>Estimation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AD6965-C92B-1441-B1CD-1BBA05A21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6294" y="1825625"/>
            <a:ext cx="62594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50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4CDB-C934-7A44-BA88-AA332835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y bar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D74B71-7272-6C49-A83A-C3539F1C4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3074"/>
            <a:ext cx="10515600" cy="9230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1F2744-9E6F-F747-8304-7E85AD5EA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10354614" cy="246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38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04C8D-A610-484B-9C8A-413F40B8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50CD26-C503-1747-BFE4-5CABF2D01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16222"/>
            <a:ext cx="10515600" cy="317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94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084F0-7616-3841-9F05-97D1A654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Wishart Distribution 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71FE91-8873-FE41-BF74-2FA16D16A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198" y="1690688"/>
            <a:ext cx="7861300" cy="1638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1F1252-DFF1-9746-BA58-6C0172344D60}"/>
              </a:ext>
            </a:extLst>
          </p:cNvPr>
          <p:cNvSpPr txBox="1"/>
          <p:nvPr/>
        </p:nvSpPr>
        <p:spPr>
          <a:xfrm>
            <a:off x="1223493" y="4005330"/>
            <a:ext cx="396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 to a Chi square in univariate case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31D6E9-3B4E-5F45-A63E-1231518DE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798" y="4374662"/>
            <a:ext cx="76327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1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03CC-6D68-7848-913E-AC49F617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Normal Density Function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8AF97-AD1C-DD49-95E8-810368B8A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16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6EFC-516B-7B4E-A0F0-83220C3B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Multivariate Normality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7EB7F-A5C1-A34A-B6BD-144BEB8DAB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41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D7FB6-56FB-5C4E-AA3A-EF65F088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Univariate Normality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7E05B-FC95-5F44-8522-55C83D83C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one of the random variables in a sample is not normal than the collection cannot by multivariate normal.</a:t>
            </a:r>
          </a:p>
          <a:p>
            <a:r>
              <a:rPr lang="en-US" dirty="0"/>
              <a:t>QQ Plots are good</a:t>
            </a:r>
          </a:p>
          <a:p>
            <a:pPr lvl="1"/>
            <a:r>
              <a:rPr lang="en-US" dirty="0"/>
              <a:t>Sort the values and compare to theoretical quantiles (see R code)</a:t>
            </a:r>
          </a:p>
          <a:p>
            <a:pPr lvl="1"/>
            <a:r>
              <a:rPr lang="en-US" dirty="0"/>
              <a:t>You don’t have to use the sample mean and standard deviation but it makes reading the curve easier</a:t>
            </a:r>
          </a:p>
        </p:txBody>
      </p:sp>
    </p:spTree>
    <p:extLst>
      <p:ext uri="{BB962C8B-B14F-4D97-AF65-F5344CB8AC3E}">
        <p14:creationId xmlns:p14="http://schemas.microsoft.com/office/powerpoint/2010/main" val="798469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8ED4E-E353-B941-9E31-79D6E2F7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2717F-2213-DD4F-B944-08A23B0A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Negative then negative skewness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5559C8-C329-674E-B71A-98ECDB27F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981700" cy="180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9A9C4F-59FE-3A46-986F-ABB225EC7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609" y="1954474"/>
            <a:ext cx="4308481" cy="294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12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7153-4FDC-7A46-8ABA-B02014B13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Kurtosis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6BCAE-E472-CD42-83AC-7ECFE006F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&lt; 3 then negative kurtosis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2617DB-4E1F-9940-82E2-855CCC0F9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699000" cy="1625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4D43DF-0C35-7943-BBED-F8900CA05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200" y="1027906"/>
            <a:ext cx="6472571" cy="453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09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B1EC-B450-3148-B77D-D3E3DB1D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Multivariate Normality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CF083-5A47-6542-9D3C-AEA9E8E2E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Scatter plots</a:t>
            </a:r>
          </a:p>
        </p:txBody>
      </p:sp>
    </p:spTree>
    <p:extLst>
      <p:ext uri="{BB962C8B-B14F-4D97-AF65-F5344CB8AC3E}">
        <p14:creationId xmlns:p14="http://schemas.microsoft.com/office/powerpoint/2010/main" val="2568799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093CE-3554-7A46-9F54-5D53952D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 to normality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6F458-86FC-7E48-83EF-7C16A73B71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91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FE84-C106-104F-B15C-42E1BDF9F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Cox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4245C4-A9D9-5446-BFF1-915202AE4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38300"/>
            <a:ext cx="6286500" cy="179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5F45AB-467B-F543-9D36-25D8D429D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939" y="3252772"/>
            <a:ext cx="7531815" cy="330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16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04FE5-9BF1-3A4B-90E4-0A079B08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FCB9F-6C4D-B54D-92A7-64C530E80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4.10</a:t>
            </a:r>
          </a:p>
          <a:p>
            <a:r>
              <a:rPr lang="en-US" dirty="0"/>
              <a:t>4.19</a:t>
            </a:r>
          </a:p>
          <a:p>
            <a:r>
              <a:rPr lang="en-US" dirty="0"/>
              <a:t>4.26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6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0D9A-AF3D-5E40-933D-D8A80C49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MVN Density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262C7-7458-EB48-A479-3A79A86BE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Distribution can be completely described using only means, variances and covariances (covariance matrix)</a:t>
            </a:r>
          </a:p>
          <a:p>
            <a:r>
              <a:rPr lang="en-US" dirty="0"/>
              <a:t>Bivariate plots show linear trends</a:t>
            </a:r>
          </a:p>
          <a:p>
            <a:r>
              <a:rPr lang="en-US" dirty="0"/>
              <a:t>If variables are uncorrelated they are independent</a:t>
            </a:r>
          </a:p>
          <a:p>
            <a:pPr lvl="1"/>
            <a:r>
              <a:rPr lang="en-US" dirty="0"/>
              <a:t>Why is this the case and how is it different than what we said before</a:t>
            </a:r>
          </a:p>
          <a:p>
            <a:r>
              <a:rPr lang="en-US" dirty="0"/>
              <a:t>Even when the data are not multivariate normal – the </a:t>
            </a:r>
            <a:r>
              <a:rPr lang="en-US" dirty="0" err="1"/>
              <a:t>mvn</a:t>
            </a:r>
            <a:r>
              <a:rPr lang="en-US" dirty="0"/>
              <a:t> normal may serve as a useful approximation by the central limit theorem</a:t>
            </a:r>
          </a:p>
        </p:txBody>
      </p:sp>
    </p:spTree>
    <p:extLst>
      <p:ext uri="{BB962C8B-B14F-4D97-AF65-F5344CB8AC3E}">
        <p14:creationId xmlns:p14="http://schemas.microsoft.com/office/powerpoint/2010/main" val="279654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89354-12E6-8443-BB1D-C6C4BF55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Normal Density and MVN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147F9-CAE8-0F4C-81D7-D2FB2D687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3F867-B8F8-FD48-936C-BCF7EA268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0" y="2016759"/>
            <a:ext cx="9969500" cy="172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81757D-899B-8C4B-AC51-71935A131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450" y="4075891"/>
            <a:ext cx="82931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9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D09DC-F19E-D34C-8004-DF5EAB49D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Population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C9C0E-DF7C-BC4E-9241-8789AA95B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In the presence of multicollinearity, one or more eigenvalues of </a:t>
            </a:r>
            <a:r>
              <a:rPr lang="el-GR" dirty="0"/>
              <a:t>Σ </a:t>
            </a:r>
            <a:r>
              <a:rPr lang="en-US" dirty="0"/>
              <a:t>will be near zero and |</a:t>
            </a:r>
            <a:r>
              <a:rPr lang="el-GR" dirty="0"/>
              <a:t>Σ| </a:t>
            </a:r>
            <a:r>
              <a:rPr lang="en-US" dirty="0"/>
              <a:t>will be small, since |</a:t>
            </a:r>
            <a:r>
              <a:rPr lang="el-GR" dirty="0"/>
              <a:t>Σ| </a:t>
            </a:r>
            <a:r>
              <a:rPr lang="en-US" dirty="0"/>
              <a:t>is the product of the eigenvalues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B3683-FD57-2E46-944E-A02AAA0DC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27" y="1838094"/>
            <a:ext cx="7340600" cy="58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50D299-A08E-ED4D-8E16-0542CCDD4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505" y="4033966"/>
            <a:ext cx="6458989" cy="268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643FE-798B-EF45-8B3E-B3357FF7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MVN Random Variables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AA439-39E9-EE4F-94C3-5407F1D02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18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17D6-5EBC-7346-A8B7-6BBF53F4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Normality of linear combinations of the variables in </a:t>
            </a:r>
            <a:r>
              <a:rPr lang="en-US" b="1" dirty="0"/>
              <a:t>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3A3844-0F44-5347-8D27-8B5FE79A2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0948"/>
            <a:ext cx="10515600" cy="20029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4564D4-89AE-DA45-A5CA-5D96B37FA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22433"/>
            <a:ext cx="10108842" cy="191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0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453CA-8E72-1046-9C22-05CDCEC8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Standardized Variables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B67773-48CC-AB4A-8836-73DA6280A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standardized vector can be obtained in two ways: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12EDC2-0FAB-204C-973F-B1546F861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555" y="2217402"/>
            <a:ext cx="4114800" cy="774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FAF410-99E5-5C48-BD16-7497C5EC3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20" y="2898356"/>
            <a:ext cx="10174070" cy="530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0AF7C7-FD64-D247-B1A0-4279574F1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01294"/>
            <a:ext cx="67818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17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7C95-9D22-7C46-B4BA-CF311889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 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732057-CFD4-9A41-85CE-F62C0E08D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36713"/>
            <a:ext cx="10515600" cy="298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15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350</Words>
  <Application>Microsoft Macintosh PowerPoint</Application>
  <PresentationFormat>Widescreen</PresentationFormat>
  <Paragraphs>63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STAT 717: Lecture 3</vt:lpstr>
      <vt:lpstr>Multivariate Normal Density Function</vt:lpstr>
      <vt:lpstr>Features of MVN Density Function</vt:lpstr>
      <vt:lpstr>Univariate Normal Density and MVN</vt:lpstr>
      <vt:lpstr>Generalized Population Variance</vt:lpstr>
      <vt:lpstr>Properties of MVN Random Variables</vt:lpstr>
      <vt:lpstr>Normality of linear combinations of the variables in y</vt:lpstr>
      <vt:lpstr>Standardized Variables</vt:lpstr>
      <vt:lpstr>Chi-square distribution</vt:lpstr>
      <vt:lpstr>Normality of Marginal Distributions</vt:lpstr>
      <vt:lpstr>Definitions</vt:lpstr>
      <vt:lpstr>Independence</vt:lpstr>
      <vt:lpstr>Conditional Distribution</vt:lpstr>
      <vt:lpstr>Distribution of the sum of two subvectors</vt:lpstr>
      <vt:lpstr>Estimation in the multivariate normal</vt:lpstr>
      <vt:lpstr>Maximum Likelihood Estimation</vt:lpstr>
      <vt:lpstr>Distribution of y bar</vt:lpstr>
      <vt:lpstr>Distribution of S</vt:lpstr>
      <vt:lpstr>Wishart Distribution cont.</vt:lpstr>
      <vt:lpstr>Assessing Multivariate Normality</vt:lpstr>
      <vt:lpstr>Investigating Univariate Normality</vt:lpstr>
      <vt:lpstr>Skewness</vt:lpstr>
      <vt:lpstr>Kurtosis</vt:lpstr>
      <vt:lpstr>Investigating Multivariate Normality</vt:lpstr>
      <vt:lpstr>Transformations to normality</vt:lpstr>
      <vt:lpstr>Box Cox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717: Lecture 1</dc:title>
  <dc:creator>Vitaly Druker</dc:creator>
  <cp:lastModifiedBy>Vitaly Druker</cp:lastModifiedBy>
  <cp:revision>7</cp:revision>
  <dcterms:created xsi:type="dcterms:W3CDTF">2021-08-26T14:30:50Z</dcterms:created>
  <dcterms:modified xsi:type="dcterms:W3CDTF">2021-09-09T02:08:09Z</dcterms:modified>
</cp:coreProperties>
</file>