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300" r:id="rId13"/>
    <p:sldId id="299" r:id="rId14"/>
    <p:sldId id="298" r:id="rId15"/>
    <p:sldId id="301" r:id="rId16"/>
    <p:sldId id="302" r:id="rId17"/>
    <p:sldId id="303" r:id="rId18"/>
    <p:sldId id="304" r:id="rId19"/>
    <p:sldId id="306" r:id="rId20"/>
    <p:sldId id="305" r:id="rId21"/>
    <p:sldId id="307" r:id="rId22"/>
    <p:sldId id="308" r:id="rId23"/>
    <p:sldId id="309" r:id="rId24"/>
    <p:sldId id="310" r:id="rId25"/>
    <p:sldId id="311" r:id="rId26"/>
    <p:sldId id="287" r:id="rId27"/>
    <p:sldId id="312" r:id="rId28"/>
    <p:sldId id="313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  <p14:sldId id="300"/>
            <p14:sldId id="299"/>
            <p14:sldId id="298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287"/>
            <p14:sldId id="312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2"/>
    <p:restoredTop sz="96341"/>
  </p:normalViewPr>
  <p:slideViewPr>
    <p:cSldViewPr snapToGrid="0" snapToObjects="1">
      <p:cViewPr varScale="1">
        <p:scale>
          <a:sx n="150" d="100"/>
          <a:sy n="150" d="100"/>
        </p:scale>
        <p:origin x="1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38733-7AED-8B42-A60E-276032214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Characterizing and Displaying Multivariate Data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September 02,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1A66-C7D3-7B40-BCF1-F1851A21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C3C5C-2C68-434B-A1A4-684B786D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850" y="1395678"/>
            <a:ext cx="6616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32CF-E35F-D04C-8956-67F44B8C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of simple linear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D7A8C-481C-4D4D-B40A-329A5DC8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3036094"/>
            <a:ext cx="8496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0198-782B-764C-8145-8219C016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of Height/Weight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69996D-0F9D-A845-A2D0-D3150096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0" y="2445544"/>
            <a:ext cx="103759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AD19-1FE2-3C47-B455-BA5D7A1D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problems with covariance?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7C5A-0BF8-3F41-9E8E-86601C05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D88C-AC57-2D44-AEFD-5846041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A81724-E77F-6140-B265-C937665A4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6442"/>
            <a:ext cx="10515600" cy="18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5DB-C1DA-854D-91C9-25EC0952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9AB7-91CB-3E4E-B6EB-5A063D9B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later – but this one in the book is wild to 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0FDC9-64C9-B64D-A05E-FB6682EB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88933"/>
            <a:ext cx="9296400" cy="1479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C4BBE-7770-E641-99C0-FD04BA31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29494"/>
            <a:ext cx="5079547" cy="21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DDE8-B885-4F4C-9342-FE2A5914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B73A-9994-2F45-BE2E-4E2645EF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Each row contains all the observations for the </a:t>
            </a:r>
            <a:r>
              <a:rPr lang="en-US" dirty="0" err="1"/>
              <a:t>jth</a:t>
            </a:r>
            <a:r>
              <a:rPr lang="en-US" dirty="0"/>
              <a:t> measurement (for example weight)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07CF4-DD09-B34E-9A98-1D5CC26E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412148"/>
            <a:ext cx="2277533" cy="2016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42206-EFC2-E248-A447-868B9615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4" y="3914280"/>
            <a:ext cx="5257800" cy="20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3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9831-CB96-D943-89F9-F5F1E85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Vectors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7E73B-B16C-A145-963E-DFBFDAA73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033" y="3826902"/>
            <a:ext cx="2034117" cy="2581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1DD368-AD68-F64A-8077-28ED2255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6" y="3129227"/>
            <a:ext cx="2841351" cy="1744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CC004-F034-2E4B-904F-FD1E2A854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84" y="776288"/>
            <a:ext cx="3124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12894-AE7A-F04C-A741-C818A505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092" y="2605088"/>
            <a:ext cx="2374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7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609-9CB1-DA4B-9449-6C8DC9F4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4619-C2BD-3648-9767-3438E489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E834B-342F-1C4B-8FB0-8DBEDB3C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96066"/>
            <a:ext cx="7010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0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3115-35FC-A940-AEFD-6C4A7C9F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Matrix: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46E2-8C1F-234F-8B43-F41A1021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02BE4-1159-E242-B51D-5CFF8873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2382044"/>
            <a:ext cx="6070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3C071-7886-D248-AF44-FC776C8B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0AA4A-0A22-C043-A085-BFFAE61C8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F148-594C-C14F-A3FA-58798598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Matrix: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14C4-4474-2E41-A9DF-CA270363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FFFBD-17D7-AD47-BCB2-6ED46B1A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559844"/>
            <a:ext cx="6591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1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F148-594C-C14F-A3FA-58798598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Matrix: Method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F806C-709E-A34D-9A8E-CCCA7878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2095500"/>
            <a:ext cx="7404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8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E6F7-CB25-2142-A0D5-8E63B1B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700F-DEE0-F14B-BB67-564AB597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 as the covariance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B5ACE-C077-5C4F-8747-2CDA9D57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2470944"/>
            <a:ext cx="6692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5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2261-3655-C34B-B927-4AFC30EF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B13A-FACA-0841-8994-34FDCEA2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each y by a coefficients (like in linear regression). Remember a is column vector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197DF-53B5-4B4C-A267-AEC8D1DE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3500"/>
            <a:ext cx="3873500" cy="16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2D1D1-D64C-C342-93CB-9E6433021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749550"/>
            <a:ext cx="5384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2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020-E603-904E-B474-E55BE152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can be expanded to lots of different linear combinations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4686B-3526-164A-9342-6E170DDC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FB406-D8E4-0A4A-B714-42C12C8B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156" y="1825625"/>
            <a:ext cx="3711687" cy="44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1E7E-841E-2440-8E47-8805B510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70A58-41BD-6747-8F5B-A7E77DC5C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935" y="1825625"/>
            <a:ext cx="6314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0807-76D3-814F-8E19-EFE51C94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93F-66A9-2B42-A234-7315A276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7E22-3E88-A542-8273-48AC1BF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overall variability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832EB-881E-E94E-950B-F1D66145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094"/>
            <a:ext cx="6235700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6C059-39BA-734E-B4BC-287A36CF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3758407"/>
            <a:ext cx="9144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3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F771-2170-894B-A1F3-8F5CC370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2A5D-7162-8D42-81D3-834FEB90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fill in the holes by:</a:t>
            </a:r>
          </a:p>
          <a:p>
            <a:pPr lvl="1"/>
            <a:r>
              <a:rPr lang="en-US" dirty="0"/>
              <a:t>Column mean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endParaRPr lang="en-US" dirty="0"/>
          </a:p>
          <a:p>
            <a:r>
              <a:rPr lang="en-US" dirty="0"/>
              <a:t>This is a very involved topic - see the `mice` package in R</a:t>
            </a:r>
          </a:p>
          <a:p>
            <a:pPr lvl="1"/>
            <a:r>
              <a:rPr lang="en-US" dirty="0"/>
              <a:t>For example – why just linear </a:t>
            </a:r>
            <a:r>
              <a:rPr lang="en-US"/>
              <a:t>regression?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97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3 of MMA</a:t>
            </a:r>
          </a:p>
          <a:p>
            <a:r>
              <a:rPr lang="en-US" dirty="0"/>
              <a:t>Read chapter 2 of Applied Multivariate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CF2E0-3B22-6348-A541-69E6692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3E3B40-442B-F141-B41F-09626E21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067" y="1690688"/>
            <a:ext cx="5088466" cy="4351338"/>
          </a:xfrm>
        </p:spPr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200EC-FE13-6040-96D7-A833FA17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330450"/>
            <a:ext cx="34798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336C9-F8EE-294E-9201-FEFE0B36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7" y="2209007"/>
            <a:ext cx="5410200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1F37F-BABE-4940-A4CE-5A7D901C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067" y="3600187"/>
            <a:ext cx="2311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578C-A93D-944E-90E6-873946A6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AC73-451B-244F-9A2B-1405EEE4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109F9-DDD2-DD43-A03C-F1D6CFDC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473200"/>
            <a:ext cx="4584700" cy="195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FCBC-38EE-A044-AC56-FFC65127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3429000"/>
            <a:ext cx="46101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D294C-9307-8641-BD36-BCB52DFE4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816" y="2451100"/>
            <a:ext cx="33401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500E6-ABF1-2B40-9ED1-E00696AC8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16" y="3839104"/>
            <a:ext cx="2908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76158-5108-894E-AEDC-BD29B821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Random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E5BBF-89D3-F749-9417-7AB2D0A98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B0F-24FD-754D-84FF-A69E875B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9B71A-0937-694D-8CC0-E9B3352E4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076" y="1825625"/>
            <a:ext cx="5711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A18D-5D5A-4B40-95A5-57B9D270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FDCE2-F330-0A46-B958-CE96F724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5842"/>
          </a:xfrm>
        </p:spPr>
        <p:txBody>
          <a:bodyPr>
            <a:normAutofit/>
          </a:bodyPr>
          <a:lstStyle/>
          <a:p>
            <a:r>
              <a:rPr lang="en-US" dirty="0"/>
              <a:t>Generally, if there are two variables measured on the same unit then they tend to </a:t>
            </a:r>
            <a:r>
              <a:rPr lang="en-US" i="1" dirty="0"/>
              <a:t>covary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if y tends to be above the mean when x is above the mean?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C0E0B-8EFD-8F49-A2A5-53B1E127C608}"/>
                  </a:ext>
                </a:extLst>
              </p:cNvPr>
              <p:cNvSpPr txBox="1"/>
              <p:nvPr/>
            </p:nvSpPr>
            <p:spPr>
              <a:xfrm>
                <a:off x="2091267" y="3145717"/>
                <a:ext cx="7509934" cy="56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C0E0B-8EFD-8F49-A2A5-53B1E127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7" y="3145717"/>
                <a:ext cx="7509934" cy="566565"/>
              </a:xfrm>
              <a:prstGeom prst="rect">
                <a:avLst/>
              </a:prstGeom>
              <a:blipFill>
                <a:blip r:embed="rId2"/>
                <a:stretch>
                  <a:fillRect r="-135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39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BA35-06AE-B24B-8303-6D0E399C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4106-B9C6-424A-94C3-648465DB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covariance is 0 are the two variables independent?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2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8C4A-4BFC-514F-86C1-D2C3DFB5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DB2B-34D3-B741-9DAD-C38DC235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15F9E-7CB4-7B42-AB76-5AB74FA0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50" y="966389"/>
            <a:ext cx="7218900" cy="5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6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252</Words>
  <Application>Microsoft Macintosh PowerPoint</Application>
  <PresentationFormat>Widescreen</PresentationFormat>
  <Paragraphs>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STAT 717: Lecture 2</vt:lpstr>
      <vt:lpstr>Univariate Statistics</vt:lpstr>
      <vt:lpstr>Sample Mean</vt:lpstr>
      <vt:lpstr>Sample Variance</vt:lpstr>
      <vt:lpstr>Bivariate Random Variables</vt:lpstr>
      <vt:lpstr>Data</vt:lpstr>
      <vt:lpstr>Covariance</vt:lpstr>
      <vt:lpstr>Covariance Implications</vt:lpstr>
      <vt:lpstr>PowerPoint Presentation</vt:lpstr>
      <vt:lpstr>Sample Covariance</vt:lpstr>
      <vt:lpstr>Slope of simple linear model</vt:lpstr>
      <vt:lpstr>Covariance of Height/Weight</vt:lpstr>
      <vt:lpstr>What are some problems with covariance?</vt:lpstr>
      <vt:lpstr>Correlation</vt:lpstr>
      <vt:lpstr>Visualization</vt:lpstr>
      <vt:lpstr>Mean Vectors</vt:lpstr>
      <vt:lpstr>Mean Vectors</vt:lpstr>
      <vt:lpstr>Covariance Matrix</vt:lpstr>
      <vt:lpstr>Covariance Matrix: Method 1</vt:lpstr>
      <vt:lpstr>Covariance Matrix: Method 2</vt:lpstr>
      <vt:lpstr>Covariance Matrix: Method 3</vt:lpstr>
      <vt:lpstr>Correlation Matrix</vt:lpstr>
      <vt:lpstr>Linear Combinations of Variables</vt:lpstr>
      <vt:lpstr>This can be expanded to lots of different linear combinations</vt:lpstr>
      <vt:lpstr>Linear Combinations</vt:lpstr>
      <vt:lpstr>Homework</vt:lpstr>
      <vt:lpstr>Measures of overall variability</vt:lpstr>
      <vt:lpstr>Missing Values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3</cp:revision>
  <dcterms:created xsi:type="dcterms:W3CDTF">2021-08-26T14:30:50Z</dcterms:created>
  <dcterms:modified xsi:type="dcterms:W3CDTF">2021-09-02T18:12:47Z</dcterms:modified>
</cp:coreProperties>
</file>