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91CE89-B478-0547-82DC-C5D911243885}">
          <p14:sldIdLst>
            <p14:sldId id="256"/>
          </p14:sldIdLst>
        </p14:section>
        <p14:section name="Introduction" id="{35FD7A76-7F72-6049-8549-C051E8DAED5B}">
          <p14:sldIdLst>
            <p14:sldId id="257"/>
            <p14:sldId id="258"/>
            <p14:sldId id="259"/>
          </p14:sldIdLst>
        </p14:section>
        <p14:section name="Matrix Algebra" id="{EED3EDFB-FA6D-4543-99EA-E78BF4C7082B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79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28"/>
    <p:restoredTop sz="96330"/>
  </p:normalViewPr>
  <p:slideViewPr>
    <p:cSldViewPr snapToGrid="0" snapToObjects="1">
      <p:cViewPr varScale="1">
        <p:scale>
          <a:sx n="76" d="100"/>
          <a:sy n="76" d="100"/>
        </p:scale>
        <p:origin x="200" y="2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46477-8831-DF47-BC3A-B65F1FA8D045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38733-7AED-8B42-A60E-27603221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0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is measurement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38733-7AED-8B42-A60E-276032214E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3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288-9CB7-9944-8400-F14A4CE41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861D4-2FF4-CB47-B23E-82DF46B88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A7F5-52F8-2941-B947-8E2A8CCD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B11A-8F0A-0B40-88F1-21329EE5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DB5F-EC4B-8C4E-A7B5-AD729CB2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DE26-9846-4349-8D19-DE049DEF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0444B-1C4D-7C4E-B01C-CB1EE98DA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44A7-2A48-D542-909F-57EE2E04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4E453-4B23-B94F-A056-738178CC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4CB7-7965-004B-8426-7C2741BE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39E7B-BA0F-FA4E-8C47-64B79AA6A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613F3-9447-4448-99A7-918BF912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9F6B0-035A-184C-B063-BF62635D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790D-FE01-EA40-A426-03F6A837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B308-83B0-6643-9C56-FE8D8B2B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4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0352-AA51-8E4D-AF1C-A22A292E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D28F-B6AF-A14B-B74F-0A4FB247B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AB68B-9AD7-E74A-A932-031A4085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7BDB-A87B-1342-A288-B5F30A4B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764B-9B2D-E645-A4F0-920DBF41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3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88C1-2544-D345-9C8C-84F0D0E1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43C0-1BDC-C04C-98FE-3116BEB4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DB76-2149-6B47-B470-E60A9BDC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B70A9-25A8-934C-A60C-695C1F87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925A-C0F5-0349-9530-BB12F099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1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0DFE-B429-4E43-B0FB-97BB507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FC5F-5410-2C49-8DD3-A2A3743FD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DC8BD-FFB4-E349-8118-92EB12CD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A0EB4-C863-134C-A5EF-9320977F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B10F7-B79E-6449-BF2D-C778D0F3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B4D0-C126-7441-8EFB-DCC82F51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1398-BDD4-9C4E-A171-F55BEB6C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9F5C1-B073-8448-922C-0735A0A5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748CD-C486-164E-8C90-760FC5AD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7594A-DEB2-E04E-B085-822FF3360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C2768-7484-804E-9088-5A1DA441D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E8086-F5A4-DC47-854E-C64C0082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8/26/21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FC860-F2CE-6E41-8119-A13B4B45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38935-CCD6-FE49-AA47-29F89AEF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8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FE7C-AC6C-7640-8F2F-DDB3F530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54796-FE21-7545-A008-4B270AEE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E3A5E-CCEF-D045-AA3F-5817D1BC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D7C5D-22E3-5249-B7BA-38E0DF90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DD97F-30C2-9945-A930-E7FFBE26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8/26/21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724A0-E2BC-4142-B0E5-94A135C4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3589E-C210-3949-B00E-FB88C264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AACA-4843-E54A-A3B8-FD1AA873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D75A-3FF1-454C-8F46-9868861B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C03F2-98AD-A647-B300-09709E46C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BFAF0-7AD2-8A47-A966-49E0E90C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AF993-F38C-3849-A0A9-5679C7C5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6266D-08D8-3F4B-8994-E2EBB5C8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4015-FA45-7A4D-A154-1B3A5651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3ABAE-9CA3-0342-9BF9-37F97B450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D6BAF-27E8-F546-8D93-20654886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EA467-E4BB-D740-9BFB-65AE6D84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C2477-B3EB-B341-8A41-6B1F492F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BB4E-E359-4E4F-8B72-F8B4C383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3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E156C-3AAC-D94D-A9E8-13FEEA33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815BF-127B-CD4B-9B6A-664290D6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858ED-3DAA-024A-8AC0-38EB0B0BC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6D3A-DF67-F84B-9597-C40502329EC7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3B4F5-D256-5541-B664-F88208335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4B85-F57F-6A4D-B6A2-37DCAA408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0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05D6-E6C3-294B-A26D-F4A53D3D1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 717: Lecture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BDAB3-35C0-914C-B80C-443635234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Vitaly Druker</a:t>
            </a:r>
          </a:p>
          <a:p>
            <a:r>
              <a:rPr lang="en-US" dirty="0"/>
              <a:t>August 26, 2021</a:t>
            </a:r>
          </a:p>
        </p:txBody>
      </p:sp>
    </p:spTree>
    <p:extLst>
      <p:ext uri="{BB962C8B-B14F-4D97-AF65-F5344CB8AC3E}">
        <p14:creationId xmlns:p14="http://schemas.microsoft.com/office/powerpoint/2010/main" val="118949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FF24-63D0-2043-A66F-589B4DA8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Property: Diagonal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E30918-C441-7948-9526-46C2FEACE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square matrix where all non-diagonal elements are 0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1EB5C7-70F1-9C4A-87D7-0BCAD3F8B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3244"/>
            <a:ext cx="3708400" cy="1816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DC4616-6B1F-004D-B19A-ADE4BE1BF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402" y="3671094"/>
            <a:ext cx="30607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FF24-63D0-2043-A66F-589B4DA8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Property: Identity Matrix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E30918-C441-7948-9526-46C2FEACE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diagonal matrix where all the values on diagonal are 1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103BA-A9CD-E14A-A7D5-253D74253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850" y="3315494"/>
            <a:ext cx="26543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23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ACD91-3872-1942-BD79-07597E06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Operation: Addition/Subtraction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D46C-8E24-CE46-A587-CFB64A35F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must be the same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1819C-7B52-B244-B469-CAD71CDF7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50" y="2658829"/>
            <a:ext cx="5702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47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727E-7962-E149-9CDD-6AB6464F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Operation: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F4F14-D1F4-7445-AD1A-8C6DEFD14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be able multiply matrices </a:t>
            </a:r>
            <a:r>
              <a:rPr lang="en-US" b="1" dirty="0"/>
              <a:t>AB</a:t>
            </a:r>
            <a:r>
              <a:rPr lang="en-US" dirty="0"/>
              <a:t> the columns of </a:t>
            </a:r>
            <a:r>
              <a:rPr lang="en-US" b="1" dirty="0"/>
              <a:t>A </a:t>
            </a:r>
            <a:r>
              <a:rPr lang="en-US" dirty="0"/>
              <a:t>must equal the rows of </a:t>
            </a:r>
            <a:r>
              <a:rPr lang="en-US" b="1" dirty="0"/>
              <a:t>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B803D-BC4C-1547-AF67-98EA9ED8E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8344"/>
            <a:ext cx="5715000" cy="1739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88603E-E1F3-AD45-914E-359F00C2F8CE}"/>
              </a:ext>
            </a:extLst>
          </p:cNvPr>
          <p:cNvSpPr/>
          <p:nvPr/>
        </p:nvSpPr>
        <p:spPr>
          <a:xfrm>
            <a:off x="8282859" y="3059668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(4,3) * (3,2) = (4, 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6A6DC-8C0A-5341-A5D0-4A78E7EC2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59" y="4546413"/>
            <a:ext cx="77851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44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17A7-0130-C343-BCAC-8489FE77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Multiplication: Factoring out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D0D18-897F-8242-AF13-A6969C6A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3025"/>
            <a:ext cx="10515600" cy="3563938"/>
          </a:xfrm>
        </p:spPr>
        <p:txBody>
          <a:bodyPr/>
          <a:lstStyle/>
          <a:p>
            <a:r>
              <a:rPr lang="en-US" dirty="0"/>
              <a:t>Factor to the left and then to the right</a:t>
            </a:r>
          </a:p>
          <a:p>
            <a:r>
              <a:rPr lang="en-US" b="1" dirty="0"/>
              <a:t>XI</a:t>
            </a:r>
            <a:r>
              <a:rPr lang="en-US" dirty="0"/>
              <a:t> = </a:t>
            </a:r>
            <a:r>
              <a:rPr lang="en-US" b="1" dirty="0"/>
              <a:t>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CF742-D7B7-FE41-B827-827CE9A17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050" y="1825625"/>
            <a:ext cx="5803900" cy="78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8487BF-73A4-5442-AB03-3866F4D1B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550" y="4637367"/>
            <a:ext cx="38989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76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7E2B-38D0-2340-AC16-6EE48D0A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Convenience: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73B48-F2AD-D54B-8836-9A0724CB3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80D08-179C-9646-85C8-DFC92263B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312194"/>
            <a:ext cx="59436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44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578D-1E95-644E-BC78-507E96F2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Property: 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27153-9D8E-C441-B88E-CFB28E8E5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Dependence/Independence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If no (not all zero) can be found for the above then there is linear independence</a:t>
            </a:r>
          </a:p>
          <a:p>
            <a:pPr lvl="1"/>
            <a:r>
              <a:rPr lang="en-US" dirty="0"/>
              <a:t>Linear dependence suggests redundancy – note only LINEAR redundancy</a:t>
            </a:r>
          </a:p>
          <a:p>
            <a:r>
              <a:rPr lang="en-US" dirty="0"/>
              <a:t>If </a:t>
            </a:r>
            <a:r>
              <a:rPr lang="en-US" b="1" dirty="0"/>
              <a:t>A</a:t>
            </a:r>
            <a:r>
              <a:rPr lang="en-US" dirty="0"/>
              <a:t> is n x p then the max rank is the smaller of n and 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6F237-4938-8540-B1E5-2FFACB200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865" y="2230718"/>
            <a:ext cx="3632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47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F44F-2D5D-9746-B9A7-AA1AFDE3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Operation: Inverse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671AC-8A5B-5F43-8BA4-841D3BBB7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Matrix </a:t>
            </a:r>
            <a:r>
              <a:rPr lang="en-US" b="1" dirty="0"/>
              <a:t>A</a:t>
            </a:r>
            <a:r>
              <a:rPr lang="en-US" dirty="0"/>
              <a:t> is square and full rank</a:t>
            </a:r>
          </a:p>
          <a:p>
            <a:pPr lvl="1"/>
            <a:r>
              <a:rPr lang="en-US" dirty="0"/>
              <a:t>A is </a:t>
            </a:r>
            <a:r>
              <a:rPr lang="en-US" i="1" dirty="0"/>
              <a:t>nonsingular </a:t>
            </a:r>
            <a:r>
              <a:rPr lang="en-US" dirty="0"/>
              <a:t>and has a unique inverse </a:t>
            </a:r>
            <a:r>
              <a:rPr lang="en-US" b="1" dirty="0"/>
              <a:t>A</a:t>
            </a:r>
            <a:r>
              <a:rPr lang="en-US" b="1" baseline="30000" dirty="0"/>
              <a:t>-1</a:t>
            </a:r>
            <a:r>
              <a:rPr lang="en-US" b="1" dirty="0"/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F7ACC-F5FE-F543-AADC-3C6D1A705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17" y="3151188"/>
            <a:ext cx="86487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3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90E7-CDB1-144A-92F2-3FA6202F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Inverse – further 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779AFB-81AA-5E4F-91AF-B8B888EA8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690688"/>
            <a:ext cx="98806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4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28CB-C195-F44F-A3F9-E4745A76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Property: Positive Definite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879B-321C-5E42-A6B3-35864C699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Symmetric matrix is positive definite if </a:t>
            </a:r>
            <a:r>
              <a:rPr lang="en-US" b="1" dirty="0" err="1"/>
              <a:t>x’Ax</a:t>
            </a:r>
            <a:r>
              <a:rPr lang="en-US" dirty="0"/>
              <a:t> &gt; 0 for all vectors x (x not equal to 0)</a:t>
            </a:r>
          </a:p>
          <a:p>
            <a:r>
              <a:rPr lang="en-US" dirty="0"/>
              <a:t>Positive semidefinite if  </a:t>
            </a:r>
            <a:r>
              <a:rPr lang="en-US" b="1" dirty="0" err="1"/>
              <a:t>x’Ax</a:t>
            </a:r>
            <a:r>
              <a:rPr lang="en-US" dirty="0"/>
              <a:t> &gt;= 0 </a:t>
            </a:r>
          </a:p>
          <a:p>
            <a:r>
              <a:rPr lang="en-US" dirty="0"/>
              <a:t>What is the dimension of </a:t>
            </a:r>
            <a:r>
              <a:rPr lang="en-US" b="1" dirty="0" err="1"/>
              <a:t>x’Ax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FEADF-D34D-0F41-8AE3-ABBB8362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33937"/>
            <a:ext cx="4521200" cy="58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86C614-9A26-1349-9C4C-55F3E74E7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36785"/>
            <a:ext cx="12065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1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AB75-99D1-B04C-9425-D51DE905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7F4ED-213D-D342-9EE4-3E7F307D4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Multivariate Data?</a:t>
            </a:r>
          </a:p>
        </p:txBody>
      </p:sp>
    </p:spTree>
    <p:extLst>
      <p:ext uri="{BB962C8B-B14F-4D97-AF65-F5344CB8AC3E}">
        <p14:creationId xmlns:p14="http://schemas.microsoft.com/office/powerpoint/2010/main" val="4201066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C625-0338-2C40-AD5A-9EE05730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Definite: Further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7FEC1-AFAE-D045-BB50-EEA868680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is positive definite then A can be factored into </a:t>
            </a:r>
            <a:r>
              <a:rPr lang="en-US" b="1" dirty="0"/>
              <a:t>T’T</a:t>
            </a:r>
          </a:p>
          <a:p>
            <a:endParaRPr lang="en-US" b="1" dirty="0"/>
          </a:p>
          <a:p>
            <a:r>
              <a:rPr lang="en-US" dirty="0"/>
              <a:t>One method is Cholesky decomposition</a:t>
            </a:r>
          </a:p>
          <a:p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C0C8A-6524-9842-9679-080BB2555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3277394"/>
            <a:ext cx="3619500" cy="144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BB4F89-2454-7B4B-A362-6D6AEBFB4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917" y="3258344"/>
            <a:ext cx="34671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54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134D-FADA-1241-A519-B8D42764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Property: Determinates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AA65-3BEE-2A46-986E-ECE09F19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33C52-9079-844C-8975-8E7ACD745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2065867"/>
            <a:ext cx="99695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45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11AF2-A234-7A4C-BB51-472F982D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Determinates: Further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B2490-5724-AD44-B304-6F1C404C4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Determinate of diagonal matrix is the product of the diagonal elements</a:t>
            </a:r>
          </a:p>
          <a:p>
            <a:r>
              <a:rPr lang="en-US" dirty="0"/>
              <a:t>Determinates of square singular matrix is 0</a:t>
            </a:r>
          </a:p>
          <a:p>
            <a:r>
              <a:rPr lang="en-US" dirty="0"/>
              <a:t>If A is positive definite then det(A) &gt; 0</a:t>
            </a:r>
          </a:p>
          <a:p>
            <a:endParaRPr lang="en-US" dirty="0"/>
          </a:p>
          <a:p>
            <a:r>
              <a:rPr lang="en-US" dirty="0"/>
              <a:t>Determinate of transpose of matrix is = to regular determinate</a:t>
            </a:r>
          </a:p>
        </p:txBody>
      </p:sp>
    </p:spTree>
    <p:extLst>
      <p:ext uri="{BB962C8B-B14F-4D97-AF65-F5344CB8AC3E}">
        <p14:creationId xmlns:p14="http://schemas.microsoft.com/office/powerpoint/2010/main" val="53412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7CA6-2D13-B940-81C0-BF38D85F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Property: Orthogonal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C557FD-4E73-9C43-83AC-DA4DE8072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200" y="1875354"/>
            <a:ext cx="4673600" cy="850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2F7E32-1F89-7848-BF07-80D3E68C999A}"/>
              </a:ext>
            </a:extLst>
          </p:cNvPr>
          <p:cNvSpPr/>
          <p:nvPr/>
        </p:nvSpPr>
        <p:spPr>
          <a:xfrm>
            <a:off x="838200" y="1506022"/>
            <a:ext cx="620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Two vectors a and b of the same size are said to be </a:t>
            </a:r>
            <a:r>
              <a:rPr lang="en-US" i="1" dirty="0">
                <a:latin typeface="TimesNewRomanPS"/>
              </a:rPr>
              <a:t>orthogonal </a:t>
            </a:r>
            <a:r>
              <a:rPr lang="en-US" dirty="0">
                <a:latin typeface="TimesNewRomanPSMT"/>
              </a:rPr>
              <a:t>if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3F0095-87FE-E247-89D9-712AD3222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4053"/>
            <a:ext cx="100076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67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3C696-6267-8941-8EF6-F9DC5C2C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Operation: 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F078B-232F-9041-94CD-B2241BA2E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of diagonal elements of a matrix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tr(AB) = tr(BA).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13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C09F3D-EB59-D549-8F5C-676FE50E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and Eigenvectors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49150-F7B3-5749-B53B-4D73C45D65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66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B82E-C8C7-F94A-94AA-913395FF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BEB05-55C5-9447-87FA-6CD029DD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every square matrix </a:t>
            </a:r>
            <a:r>
              <a:rPr lang="en-US" b="1" dirty="0"/>
              <a:t>A, </a:t>
            </a:r>
            <a:r>
              <a:rPr lang="en-US" dirty="0"/>
              <a:t>a scaler </a:t>
            </a:r>
            <a:r>
              <a:rPr lang="en-US" dirty="0" err="1"/>
              <a:t>λ</a:t>
            </a:r>
            <a:r>
              <a:rPr lang="en-US" dirty="0"/>
              <a:t> and nonzero vector x.</a:t>
            </a:r>
            <a:endParaRPr lang="en-US" b="1" dirty="0"/>
          </a:p>
          <a:p>
            <a:pPr lvl="1"/>
            <a:r>
              <a:rPr lang="el-GR" dirty="0"/>
              <a:t>Α</a:t>
            </a:r>
            <a:r>
              <a:rPr lang="en-US" dirty="0"/>
              <a:t>x</a:t>
            </a:r>
            <a:r>
              <a:rPr lang="el-GR" dirty="0"/>
              <a:t> = λ</a:t>
            </a:r>
            <a:r>
              <a:rPr lang="en-US" dirty="0"/>
              <a:t>x</a:t>
            </a:r>
          </a:p>
          <a:p>
            <a:r>
              <a:rPr lang="el-GR" dirty="0"/>
              <a:t> </a:t>
            </a:r>
            <a:r>
              <a:rPr lang="en-US" dirty="0" err="1"/>
              <a:t>λ</a:t>
            </a:r>
            <a:r>
              <a:rPr lang="en-US" dirty="0"/>
              <a:t> is an eigenvalue and x is an eigenvector</a:t>
            </a:r>
          </a:p>
          <a:p>
            <a:r>
              <a:rPr lang="en-US" dirty="0"/>
              <a:t>To solve:</a:t>
            </a:r>
          </a:p>
          <a:p>
            <a:pPr lvl="1"/>
            <a:r>
              <a:rPr lang="en-US" dirty="0"/>
              <a:t>(A - </a:t>
            </a:r>
            <a:r>
              <a:rPr lang="en-US" dirty="0" err="1"/>
              <a:t>λI</a:t>
            </a:r>
            <a:r>
              <a:rPr lang="en-US" dirty="0"/>
              <a:t>)x = 0. </a:t>
            </a:r>
          </a:p>
          <a:p>
            <a:pPr marL="0" indent="0">
              <a:buNone/>
            </a:pPr>
            <a:endParaRPr lang="el-GR" dirty="0"/>
          </a:p>
          <a:p>
            <a:r>
              <a:rPr lang="en-US" dirty="0"/>
              <a:t>Therefore we set the det to 0 to find </a:t>
            </a:r>
            <a:r>
              <a:rPr lang="en-US" dirty="0" err="1"/>
              <a:t>λs</a:t>
            </a:r>
            <a:r>
              <a:rPr lang="en-US" dirty="0"/>
              <a:t> then solve for 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01F66-C35D-8442-BFB2-49D41168E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22750"/>
            <a:ext cx="86360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9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F869-D32F-0B4D-B90E-9647F1C6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4A3E7A-2175-FE41-9C3A-4CAC1D918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563" y="1825625"/>
            <a:ext cx="102268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99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F8884-A87E-F34C-A979-64EFF805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continued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7D35D0-D09B-D443-A170-6EB3E25A4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2070100"/>
            <a:ext cx="4838700" cy="271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8B4BB-8372-A74F-8447-F97D6487E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61980"/>
            <a:ext cx="6341533" cy="261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89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0A9E-67CA-EE49-81CB-C51EB1E9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and determinate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23AF9-5034-C34C-86F2-21CAECF4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CF69A-495C-604F-9960-8CE832A04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127250"/>
            <a:ext cx="9982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5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EE35-E106-D040-A363-D969CAC3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CA622-4302-7140-B4EB-C39DB56AA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A9965-AB50-B743-98F3-E45DCE176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50" y="685800"/>
            <a:ext cx="96647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09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36C9-6AB4-EE4B-BA40-A1C3C684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Definite and Semidefinite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8114-FFF8-B54C-A283-B4039AF3A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817D1E-D5FC-AC47-96F3-BB79B3DE0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647950"/>
            <a:ext cx="9410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56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0807-76D3-814F-8E19-EFE51C94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893F-66A9-2B42-A234-7315A2761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before class next week. I will add a place to upload in blackboard</a:t>
            </a:r>
          </a:p>
          <a:p>
            <a:r>
              <a:rPr lang="en-US" dirty="0"/>
              <a:t>Read Chapter 1 and 2 </a:t>
            </a:r>
          </a:p>
          <a:p>
            <a:pPr lvl="1"/>
            <a:r>
              <a:rPr lang="en-US" dirty="0"/>
              <a:t>2.7</a:t>
            </a:r>
          </a:p>
          <a:p>
            <a:pPr lvl="2"/>
            <a:r>
              <a:rPr lang="en-US" dirty="0"/>
              <a:t>Additionally, show the result of all the combinations using R</a:t>
            </a:r>
          </a:p>
          <a:p>
            <a:pPr lvl="1"/>
            <a:r>
              <a:rPr lang="en-US" dirty="0"/>
              <a:t>2.26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AB75-99D1-B04C-9425-D51DE905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7F4ED-213D-D342-9EE4-3E7F307D4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want to do it?</a:t>
            </a:r>
          </a:p>
        </p:txBody>
      </p:sp>
    </p:spTree>
    <p:extLst>
      <p:ext uri="{BB962C8B-B14F-4D97-AF65-F5344CB8AC3E}">
        <p14:creationId xmlns:p14="http://schemas.microsoft.com/office/powerpoint/2010/main" val="203910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9C3C71-946F-324C-826A-3A4B0561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Algebra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B2D41-C85B-0C48-AF94-276474E2C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7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E5FAE2-6DD8-E14B-AAF5-2CBA3FB4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matrix?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FBFF21-3ABF-3144-90AC-FF9787006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08411"/>
            <a:ext cx="10515600" cy="2368551"/>
          </a:xfrm>
        </p:spPr>
        <p:txBody>
          <a:bodyPr/>
          <a:lstStyle/>
          <a:p>
            <a:r>
              <a:rPr lang="en-US" dirty="0"/>
              <a:t>Rows: </a:t>
            </a:r>
            <a:r>
              <a:rPr lang="en-US" i="1" dirty="0" err="1"/>
              <a:t>i</a:t>
            </a:r>
            <a:endParaRPr lang="en-US" i="1" dirty="0"/>
          </a:p>
          <a:p>
            <a:r>
              <a:rPr lang="en-US" dirty="0"/>
              <a:t>Columns: </a:t>
            </a:r>
            <a:r>
              <a:rPr lang="en-US" i="1" dirty="0"/>
              <a:t>j</a:t>
            </a:r>
          </a:p>
          <a:p>
            <a:endParaRPr lang="en-US" i="1" dirty="0"/>
          </a:p>
          <a:p>
            <a:r>
              <a:rPr lang="en-US" i="1" dirty="0"/>
              <a:t>Uppercase boldface letters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75FF5C-C5F2-1849-9FF1-9AEA558A2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288" y="2095500"/>
            <a:ext cx="2959100" cy="130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C441FF-01FD-5F43-BE99-AB1153831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476" y="2120900"/>
            <a:ext cx="27178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9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E5FAE2-6DD8-E14B-AAF5-2CBA3FB4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vector?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FBFF21-3ABF-3144-90AC-FF9787006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08411"/>
            <a:ext cx="10515600" cy="2368551"/>
          </a:xfrm>
        </p:spPr>
        <p:txBody>
          <a:bodyPr/>
          <a:lstStyle/>
          <a:p>
            <a:r>
              <a:rPr lang="en-US" dirty="0"/>
              <a:t>We generally talk about </a:t>
            </a:r>
            <a:r>
              <a:rPr lang="en-US" i="1" dirty="0"/>
              <a:t>column vectors</a:t>
            </a:r>
            <a:r>
              <a:rPr lang="en-US" dirty="0"/>
              <a:t>. </a:t>
            </a:r>
          </a:p>
          <a:p>
            <a:r>
              <a:rPr lang="en-US" dirty="0"/>
              <a:t>Lowercase boldface letters are column vectors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04C149-66E0-BB42-81FF-C4228004A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41" y="1690688"/>
            <a:ext cx="20066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4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FF24-63D0-2043-A66F-589B4DA8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Operation: Transpose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73B88D-647C-5342-83C9-DCCB0B774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600" y="2102643"/>
            <a:ext cx="74168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6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FF24-63D0-2043-A66F-589B4DA8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Property: Symmetric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E30918-C441-7948-9526-46C2FEACE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transpose of a matrix is the same as the original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48E90-C0A4-424C-8F46-E9B6409B5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50" y="2705100"/>
            <a:ext cx="70739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0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496</Words>
  <Application>Microsoft Macintosh PowerPoint</Application>
  <PresentationFormat>Widescreen</PresentationFormat>
  <Paragraphs>86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TimesNewRomanPS</vt:lpstr>
      <vt:lpstr>TimesNewRomanPSMT</vt:lpstr>
      <vt:lpstr>Office Theme</vt:lpstr>
      <vt:lpstr>STAT 717: Lecture 1</vt:lpstr>
      <vt:lpstr>Introduction</vt:lpstr>
      <vt:lpstr>PowerPoint Presentation</vt:lpstr>
      <vt:lpstr>Introduction</vt:lpstr>
      <vt:lpstr>Matrix Algebra</vt:lpstr>
      <vt:lpstr>What is a matrix?</vt:lpstr>
      <vt:lpstr>What is a vector?</vt:lpstr>
      <vt:lpstr>Operation: Transpose</vt:lpstr>
      <vt:lpstr>Property: Symmetric</vt:lpstr>
      <vt:lpstr>Property: Diagonal</vt:lpstr>
      <vt:lpstr>Property: Identity Matrix</vt:lpstr>
      <vt:lpstr>Operation: Addition/Subtraction</vt:lpstr>
      <vt:lpstr>Operation: Multiplication</vt:lpstr>
      <vt:lpstr>Multiplication: Factoring out values </vt:lpstr>
      <vt:lpstr>Convenience: Partitioning</vt:lpstr>
      <vt:lpstr>Property: Rank</vt:lpstr>
      <vt:lpstr>Operation: Inverse</vt:lpstr>
      <vt:lpstr>Operation Inverse – further properties</vt:lpstr>
      <vt:lpstr>Property: Positive Definite</vt:lpstr>
      <vt:lpstr>Positive Definite: Further Properties</vt:lpstr>
      <vt:lpstr>Property: Determinates</vt:lpstr>
      <vt:lpstr>Determinates: Further Properties</vt:lpstr>
      <vt:lpstr>Property: Orthogonal</vt:lpstr>
      <vt:lpstr>Operation: Trace</vt:lpstr>
      <vt:lpstr>Eigenvalues and Eigenvectors</vt:lpstr>
      <vt:lpstr>Definition</vt:lpstr>
      <vt:lpstr>Example</vt:lpstr>
      <vt:lpstr>Example continued</vt:lpstr>
      <vt:lpstr>trace and determinate</vt:lpstr>
      <vt:lpstr>Positive Definite and Semidefinite Matrices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717: Lecture 1</dc:title>
  <dc:creator>Vitaly Druker</dc:creator>
  <cp:lastModifiedBy>Vitaly Druker</cp:lastModifiedBy>
  <cp:revision>2</cp:revision>
  <dcterms:created xsi:type="dcterms:W3CDTF">2021-08-26T14:30:50Z</dcterms:created>
  <dcterms:modified xsi:type="dcterms:W3CDTF">2021-08-26T17:37:29Z</dcterms:modified>
</cp:coreProperties>
</file>