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0"/>
    <p:restoredTop sz="96341"/>
  </p:normalViewPr>
  <p:slideViewPr>
    <p:cSldViewPr snapToGrid="0" snapToObjects="1">
      <p:cViewPr>
        <p:scale>
          <a:sx n="99" d="100"/>
          <a:sy n="99" d="100"/>
        </p:scale>
        <p:origin x="275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Multivariate Normal Density Function</a:t>
            </a:r>
          </a:p>
          <a:p>
            <a:r>
              <a:rPr lang="en-US" dirty="0"/>
              <a:t>Vitaly Druker</a:t>
            </a:r>
          </a:p>
          <a:p>
            <a:r>
              <a:rPr lang="en-US"/>
              <a:t>September 9</a:t>
            </a:r>
            <a:r>
              <a:rPr lang="en-US" baseline="3000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077-C778-0347-8609-E8E9617F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Marginal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1A02-2B6C-874A-B71D-A1642429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subset of columns are their own multivariate distribution</a:t>
            </a:r>
          </a:p>
          <a:p>
            <a:r>
              <a:rPr lang="en-US" dirty="0"/>
              <a:t>As a special case, a single column is  a univariate normal</a:t>
            </a:r>
          </a:p>
          <a:p>
            <a:endParaRPr lang="en-US" dirty="0"/>
          </a:p>
          <a:p>
            <a:r>
              <a:rPr lang="en-US" dirty="0"/>
              <a:t>The converse of this is not true. If the density of each </a:t>
            </a:r>
            <a:r>
              <a:rPr lang="en-US" i="1" dirty="0" err="1"/>
              <a:t>yj</a:t>
            </a:r>
            <a:r>
              <a:rPr lang="en-US" i="1" dirty="0"/>
              <a:t> </a:t>
            </a:r>
            <a:r>
              <a:rPr lang="en-US" dirty="0"/>
              <a:t>in y is normal, it does not necessarily follow that y is multivariate normal. </a:t>
            </a:r>
          </a:p>
        </p:txBody>
      </p:sp>
    </p:spTree>
    <p:extLst>
      <p:ext uri="{BB962C8B-B14F-4D97-AF65-F5344CB8AC3E}">
        <p14:creationId xmlns:p14="http://schemas.microsoft.com/office/powerpoint/2010/main" val="410254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6118-3159-EF4C-9134-6A577E3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5067B0-ECF4-D849-A744-0C1B9FA5E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3112294"/>
            <a:ext cx="7048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2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6887-9F3D-D844-ABC5-65FAFD46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F452-CA4E-044C-A606-333B14C1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362C0-B8ED-6440-AD7B-E7F5E24B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278407"/>
            <a:ext cx="6946900" cy="185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E6828-8996-EE46-86AE-00666FA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3149600"/>
            <a:ext cx="9575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7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8547-65FE-8246-8C59-01010FE6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293BA-81C2-3E40-A0EE-7D54A6413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2822"/>
            <a:ext cx="10515600" cy="23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E1C-AD77-4A42-B367-2A0F2C2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sum of two </a:t>
            </a:r>
            <a:r>
              <a:rPr lang="en-US" dirty="0" err="1"/>
              <a:t>subvectors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C539AC-204D-7E41-8F91-17EE72B8A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763044"/>
            <a:ext cx="77724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181861-8C76-E54E-9A59-1DF36FE5DD6D}"/>
              </a:ext>
            </a:extLst>
          </p:cNvPr>
          <p:cNvSpPr txBox="1"/>
          <p:nvPr/>
        </p:nvSpPr>
        <p:spPr>
          <a:xfrm>
            <a:off x="1004552" y="1690688"/>
            <a:ext cx="27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 and x are the same size:</a:t>
            </a:r>
          </a:p>
        </p:txBody>
      </p:sp>
    </p:spTree>
    <p:extLst>
      <p:ext uri="{BB962C8B-B14F-4D97-AF65-F5344CB8AC3E}">
        <p14:creationId xmlns:p14="http://schemas.microsoft.com/office/powerpoint/2010/main" val="131190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8D77F-BFD7-9248-983E-29606667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in the multivariate normal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21123-2E8F-1C40-9CD4-4C796DDF9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93C-CDF5-9A44-AF20-C4E342FE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</a:t>
            </a:r>
            <a:r>
              <a:rPr lang="en-US" dirty="0"/>
              <a:t>Estimation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D6965-C92B-1441-B1CD-1BBA05A21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294" y="1825625"/>
            <a:ext cx="6259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CDB-C934-7A44-BA88-AA332835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y bar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74B71-7272-6C49-A83A-C3539F1C4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3074"/>
            <a:ext cx="10515600" cy="923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F2744-9E6F-F747-8304-7E85AD5E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354614" cy="24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4C8D-A610-484B-9C8A-413F40B8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0CD26-C503-1747-BFE4-5CABF2D0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222"/>
            <a:ext cx="10515600" cy="31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84F0-7616-3841-9F05-97D1A654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Wishart Distribution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1FE91-8873-FE41-BF74-2FA16D16A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198" y="1690688"/>
            <a:ext cx="7861300" cy="163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F1252-DFF1-9746-BA58-6C0172344D60}"/>
              </a:ext>
            </a:extLst>
          </p:cNvPr>
          <p:cNvSpPr txBox="1"/>
          <p:nvPr/>
        </p:nvSpPr>
        <p:spPr>
          <a:xfrm>
            <a:off x="1223493" y="4005330"/>
            <a:ext cx="396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a Chi square in univariate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1D6E9-3B4E-5F45-A63E-1231518D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98" y="4374662"/>
            <a:ext cx="7632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3CC-6D68-7848-913E-AC49F61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Density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AF97-AD1C-DD49-95E8-810368B8A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6EFC-516B-7B4E-A0F0-83220C3B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Multivariate Normality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7EB7F-A5C1-A34A-B6BD-144BEB8DA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1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7FB6-56FB-5C4E-AA3A-EF65F088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Univariate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E05B-FC95-5F44-8522-55C83D83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of the random variables in a sample is not normal than the collection cannot by multivariate normal.</a:t>
            </a:r>
          </a:p>
          <a:p>
            <a:r>
              <a:rPr lang="en-US" dirty="0"/>
              <a:t>QQ Plots are good</a:t>
            </a:r>
          </a:p>
          <a:p>
            <a:pPr lvl="1"/>
            <a:r>
              <a:rPr lang="en-US" dirty="0"/>
              <a:t>Sort the values and compare to theoretical quantiles (see R code)</a:t>
            </a:r>
          </a:p>
          <a:p>
            <a:pPr lvl="1"/>
            <a:r>
              <a:rPr lang="en-US" dirty="0"/>
              <a:t>You don’t have to use the sample mean and standard deviation but it makes reading the curve easier</a:t>
            </a:r>
          </a:p>
        </p:txBody>
      </p:sp>
    </p:spTree>
    <p:extLst>
      <p:ext uri="{BB962C8B-B14F-4D97-AF65-F5344CB8AC3E}">
        <p14:creationId xmlns:p14="http://schemas.microsoft.com/office/powerpoint/2010/main" val="79846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ED4E-E353-B941-9E31-79D6E2F7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717F-2213-DD4F-B944-08A23B0A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Negative then negative skewness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559C8-C329-674E-B71A-98ECDB27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1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A9C4F-59FE-3A46-986F-ABB225EC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09" y="1954474"/>
            <a:ext cx="4308481" cy="29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2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153-4FDC-7A46-8ABA-B02014B1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BCAE-E472-CD42-83AC-7ECFE006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&lt; 3 then negative kurtosis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617DB-4E1F-9940-82E2-855CCC0F9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99000" cy="16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D43DF-0C35-7943-BBED-F8900CA0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1027906"/>
            <a:ext cx="6472571" cy="45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0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B1EC-B450-3148-B77D-D3E3DB1D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Multivariate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F083-5A47-6542-9D3C-AEA9E8E2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256879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93CE-3554-7A46-9F54-5D53952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to normality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6F458-86FC-7E48-83EF-7C16A73B7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FE84-C106-104F-B15C-42E1BDF9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Cox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4245C4-A9D9-5446-BFF1-915202AE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8300"/>
            <a:ext cx="62865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F45AB-467B-F543-9D36-25D8D429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39" y="3252772"/>
            <a:ext cx="7531815" cy="33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4.10</a:t>
            </a:r>
          </a:p>
          <a:p>
            <a:r>
              <a:rPr lang="en-US" dirty="0"/>
              <a:t>4.19</a:t>
            </a:r>
          </a:p>
          <a:p>
            <a:r>
              <a:rPr lang="en-US" dirty="0"/>
              <a:t>4.26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0D9A-AF3D-5E40-933D-D8A80C49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MVN Density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62C7-7458-EB48-A479-3A79A86B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can be completely described using only means, variances and covariances (covariance matrix)</a:t>
            </a:r>
          </a:p>
          <a:p>
            <a:r>
              <a:rPr lang="en-US" dirty="0"/>
              <a:t>Bivariate plots show linear trends</a:t>
            </a:r>
          </a:p>
          <a:p>
            <a:r>
              <a:rPr lang="en-US" dirty="0"/>
              <a:t>If variables are uncorrelated they are independent</a:t>
            </a:r>
          </a:p>
          <a:p>
            <a:pPr lvl="1"/>
            <a:r>
              <a:rPr lang="en-US" dirty="0"/>
              <a:t>Why is this the case and how is it different than what we said before</a:t>
            </a:r>
          </a:p>
          <a:p>
            <a:r>
              <a:rPr lang="en-US" dirty="0"/>
              <a:t>Even when the data are not multivariate normal – the </a:t>
            </a:r>
            <a:r>
              <a:rPr lang="en-US" dirty="0" err="1"/>
              <a:t>mvn</a:t>
            </a:r>
            <a:r>
              <a:rPr lang="en-US" dirty="0"/>
              <a:t> normal may serve as a useful approximation by the 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279654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9354-12E6-8443-BB1D-C6C4BF55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Normal Density and MVN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47F9-CAE8-0F4C-81D7-D2FB2D68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F867-B8F8-FD48-936C-BCF7EA26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2016759"/>
            <a:ext cx="9969500" cy="172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81757D-899B-8C4B-AC51-71935A13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4075891"/>
            <a:ext cx="8293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09DC-F19E-D34C-8004-DF5EAB49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Population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9C0E-DF7C-BC4E-9241-8789AA95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the presence of multicollinearity, one or more eigenvalues of </a:t>
            </a:r>
            <a:r>
              <a:rPr lang="el-GR" dirty="0"/>
              <a:t>Σ </a:t>
            </a:r>
            <a:r>
              <a:rPr lang="en-US" dirty="0"/>
              <a:t>will be near zero and |</a:t>
            </a:r>
            <a:r>
              <a:rPr lang="el-GR" dirty="0"/>
              <a:t>Σ| </a:t>
            </a:r>
            <a:r>
              <a:rPr lang="en-US" dirty="0"/>
              <a:t>will be small, since |</a:t>
            </a:r>
            <a:r>
              <a:rPr lang="el-GR" dirty="0"/>
              <a:t>Σ| </a:t>
            </a:r>
            <a:r>
              <a:rPr lang="en-US" dirty="0"/>
              <a:t>is the product of the eigenvalues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B3683-FD57-2E46-944E-A02AAA0D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27" y="1838094"/>
            <a:ext cx="73406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0D299-A08E-ED4D-8E16-0542CCDD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05" y="4033966"/>
            <a:ext cx="6458989" cy="26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43FE-798B-EF45-8B3E-B3357FF7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MVN Random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AA439-39E9-EE4F-94C3-5407F1D02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17D6-5EBC-7346-A8B7-6BBF53F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linear combinations of the variables in </a:t>
            </a:r>
            <a:r>
              <a:rPr lang="en-US" b="1" dirty="0"/>
              <a:t>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A3844-0F44-5347-8D27-8B5FE79A2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948"/>
            <a:ext cx="10515600" cy="2002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564D4-89AE-DA45-A5CA-5D96B37F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2433"/>
            <a:ext cx="10108842" cy="19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0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53CA-8E72-1046-9C22-05CDCEC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67773-48CC-AB4A-8836-73DA6280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standardized vector can be obtained in two ways: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2EDC2-0FAB-204C-973F-B1546F86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55" y="2217402"/>
            <a:ext cx="4114800" cy="77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AF410-99E5-5C48-BD16-7497C5EC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0" y="2898356"/>
            <a:ext cx="10174070" cy="530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AF7C7-FD64-D247-B1A0-4279574F1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6781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7C95-9D22-7C46-B4BA-CF311889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32057-CFD4-9A41-85CE-F62C0E08D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6713"/>
            <a:ext cx="10515600" cy="29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350</Words>
  <Application>Microsoft Macintosh PowerPoint</Application>
  <PresentationFormat>Widescreen</PresentationFormat>
  <Paragraphs>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STAT 717: Lecture 3</vt:lpstr>
      <vt:lpstr>Multivariate Normal Density Function</vt:lpstr>
      <vt:lpstr>Features of MVN Density Function</vt:lpstr>
      <vt:lpstr>Univariate Normal Density and MVN</vt:lpstr>
      <vt:lpstr>Generalized Population Variance</vt:lpstr>
      <vt:lpstr>Properties of MVN Random Variables</vt:lpstr>
      <vt:lpstr>Normality of linear combinations of the variables in y</vt:lpstr>
      <vt:lpstr>Standardized Variables</vt:lpstr>
      <vt:lpstr>Chi-square distribution</vt:lpstr>
      <vt:lpstr>Normality of Marginal Distributions</vt:lpstr>
      <vt:lpstr>Definitions</vt:lpstr>
      <vt:lpstr>Independence</vt:lpstr>
      <vt:lpstr>Conditional Distribution</vt:lpstr>
      <vt:lpstr>Distribution of the sum of two subvectors</vt:lpstr>
      <vt:lpstr>Estimation in the multivariate normal</vt:lpstr>
      <vt:lpstr>Maximum Likelihood Estimation</vt:lpstr>
      <vt:lpstr>Distribution of y bar</vt:lpstr>
      <vt:lpstr>Distribution of S</vt:lpstr>
      <vt:lpstr>Wishart Distribution cont.</vt:lpstr>
      <vt:lpstr>Assessing Multivariate Normality</vt:lpstr>
      <vt:lpstr>Investigating Univariate Normality</vt:lpstr>
      <vt:lpstr>Skewness</vt:lpstr>
      <vt:lpstr>Kurtosis</vt:lpstr>
      <vt:lpstr>Investigating Multivariate Normality</vt:lpstr>
      <vt:lpstr>Transformations to normality</vt:lpstr>
      <vt:lpstr>Box Cox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8</cp:revision>
  <dcterms:created xsi:type="dcterms:W3CDTF">2021-08-26T14:30:50Z</dcterms:created>
  <dcterms:modified xsi:type="dcterms:W3CDTF">2021-09-09T23:29:20Z</dcterms:modified>
</cp:coreProperties>
</file>