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03788-58BE-A344-90A5-19E7D46F00FF}" v="400" dt="2021-09-30T00:58:34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9"/>
    <p:restoredTop sz="96341"/>
  </p:normalViewPr>
  <p:slideViewPr>
    <p:cSldViewPr snapToGrid="0" snapToObjects="1">
      <p:cViewPr>
        <p:scale>
          <a:sx n="150" d="100"/>
          <a:sy n="150" d="100"/>
        </p:scale>
        <p:origin x="6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717: 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Principal Component Analysis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September 30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B112-B970-3B4C-A838-DBF795C3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42FE92-8DA8-E947-B763-4E458E7F7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511" y="1253331"/>
            <a:ext cx="586721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D8CC60-FAA5-CE41-B5D4-CB0DF66DADDD}"/>
              </a:ext>
            </a:extLst>
          </p:cNvPr>
          <p:cNvSpPr txBox="1"/>
          <p:nvPr/>
        </p:nvSpPr>
        <p:spPr>
          <a:xfrm>
            <a:off x="1504604" y="5918662"/>
            <a:ext cx="9305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principal component is a perpendicular regression line minimizing the distance in orange.</a:t>
            </a:r>
          </a:p>
          <a:p>
            <a:r>
              <a:rPr lang="en-US" dirty="0"/>
              <a:t>How is this different from normal regression?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4A61E4-926A-4846-AF70-81823324211E}"/>
              </a:ext>
            </a:extLst>
          </p:cNvPr>
          <p:cNvCxnSpPr>
            <a:cxnSpLocks/>
          </p:cNvCxnSpPr>
          <p:nvPr/>
        </p:nvCxnSpPr>
        <p:spPr>
          <a:xfrm>
            <a:off x="5537200" y="3292475"/>
            <a:ext cx="168275" cy="2571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6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146F-8DC5-AA4A-B7C4-C431B829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18D8-D9FA-914A-8538-957DABB1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420A2-1A4B-0C4D-9DB0-5C53D96A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33" y="1376333"/>
            <a:ext cx="6703934" cy="52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2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3A40-6192-0C40-B788-21E3CF69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from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3295-D8DA-014E-8DEA-649D5481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 covariance matrices are used.</a:t>
            </a:r>
          </a:p>
          <a:p>
            <a:r>
              <a:rPr lang="en-US" dirty="0"/>
              <a:t>However, if measurement units are not consistent/variances are different then the correlation matrix can be a good idea</a:t>
            </a:r>
          </a:p>
          <a:p>
            <a:r>
              <a:rPr lang="en-US" dirty="0"/>
              <a:t>The principal components from R are scale invariant – Why?</a:t>
            </a:r>
          </a:p>
          <a:p>
            <a:r>
              <a:rPr lang="en-US" dirty="0"/>
              <a:t>Same as making each unit have unit variance</a:t>
            </a:r>
          </a:p>
        </p:txBody>
      </p:sp>
    </p:spTree>
    <p:extLst>
      <p:ext uri="{BB962C8B-B14F-4D97-AF65-F5344CB8AC3E}">
        <p14:creationId xmlns:p14="http://schemas.microsoft.com/office/powerpoint/2010/main" val="135696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DDEF-1EDE-AF4F-B38B-2B6A0451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how many components to retain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C649-6C31-3B4D-BA4C-9D5659B6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B06D-44E5-F343-B3D9-DF58D2F0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9F62-8B9C-E44C-8B8E-2CB5784C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clear cut way – especially if there is no outcome to test against</a:t>
            </a:r>
          </a:p>
          <a:p>
            <a:r>
              <a:rPr lang="en-US" dirty="0"/>
              <a:t>Concerns:</a:t>
            </a:r>
          </a:p>
          <a:p>
            <a:pPr lvl="1"/>
            <a:r>
              <a:rPr lang="en-US" dirty="0"/>
              <a:t>Overfit the data (e.g. choose too many components) that are sample or variable specific</a:t>
            </a:r>
          </a:p>
          <a:p>
            <a:pPr lvl="1"/>
            <a:r>
              <a:rPr lang="en-US" dirty="0"/>
              <a:t>Underfit the data – don’t capture all the important variability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5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3DEB-BC46-7D4E-A763-7BC2A206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98F3-F16C-1E4D-8573-08B462E5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ways:</a:t>
            </a:r>
          </a:p>
          <a:p>
            <a:pPr lvl="1"/>
            <a:r>
              <a:rPr lang="en-US" dirty="0"/>
              <a:t>Retain sufficient components to account for a specified percentage of the total variance, say 80% </a:t>
            </a:r>
          </a:p>
          <a:p>
            <a:pPr lvl="1"/>
            <a:r>
              <a:rPr lang="en-US" dirty="0"/>
              <a:t>Retain the components whose eigenvalues are greater than the average of the eigenvalues 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scree graph, </a:t>
            </a:r>
            <a:r>
              <a:rPr lang="en-US" dirty="0"/>
              <a:t>a plot of </a:t>
            </a:r>
            <a:r>
              <a:rPr lang="el-GR" dirty="0"/>
              <a:t>λ </a:t>
            </a:r>
            <a:r>
              <a:rPr lang="en-US" dirty="0"/>
              <a:t>versus 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dirty="0"/>
              <a:t>and look for a natural break between the "large" eigenvalues and the "small" eigenvalues. </a:t>
            </a:r>
          </a:p>
          <a:p>
            <a:pPr lvl="1"/>
            <a:r>
              <a:rPr lang="en-US" dirty="0"/>
              <a:t>Test the significance of the "larger" components, that is, the components </a:t>
            </a:r>
            <a:r>
              <a:rPr lang="en-US" dirty="0" err="1"/>
              <a:t>cor</a:t>
            </a:r>
            <a:r>
              <a:rPr lang="en-US" dirty="0"/>
              <a:t>- responding to the larger eigenvalues. </a:t>
            </a:r>
          </a:p>
        </p:txBody>
      </p:sp>
    </p:spTree>
    <p:extLst>
      <p:ext uri="{BB962C8B-B14F-4D97-AF65-F5344CB8AC3E}">
        <p14:creationId xmlns:p14="http://schemas.microsoft.com/office/powerpoint/2010/main" val="60739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180E-17F1-D448-8B21-0386EE22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5BF65-02F2-3843-9233-DB73226B6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 that the last </a:t>
                </a:r>
                <a:r>
                  <a:rPr lang="en-US" i="1" dirty="0"/>
                  <a:t>k</a:t>
                </a:r>
                <a:r>
                  <a:rPr lang="en-US" dirty="0"/>
                  <a:t> eigenvalues are small and equal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Use test statistic: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has an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 distribution with degrees of freedom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5BF65-02F2-3843-9233-DB73226B6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AA2A42-F58D-5949-A578-3E7A0696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17" y="4001294"/>
            <a:ext cx="3670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FC5A-0063-5A4A-AC20-ADB72905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4608-0B8C-0644-B666-4D07D7A2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variable has a much larger variance than others – that variable will dominate the first component</a:t>
            </a:r>
          </a:p>
          <a:p>
            <a:r>
              <a:rPr lang="en-US" dirty="0"/>
              <a:t>If all variables are uncorrelated then eigenvectors will recreate original vectors (see example)</a:t>
            </a:r>
          </a:p>
        </p:txBody>
      </p:sp>
    </p:spTree>
    <p:extLst>
      <p:ext uri="{BB962C8B-B14F-4D97-AF65-F5344CB8AC3E}">
        <p14:creationId xmlns:p14="http://schemas.microsoft.com/office/powerpoint/2010/main" val="274048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3560-A160-EB49-8BB0-EF22811F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2CA9-3462-F147-AF0F-FDBD296E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a variable with the eigen value that has the largest absolute coefficient in the eigen vector.</a:t>
            </a:r>
          </a:p>
        </p:txBody>
      </p:sp>
    </p:spTree>
    <p:extLst>
      <p:ext uri="{BB962C8B-B14F-4D97-AF65-F5344CB8AC3E}">
        <p14:creationId xmlns:p14="http://schemas.microsoft.com/office/powerpoint/2010/main" val="302847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FE5-9BF1-3A4B-90E4-0A079B0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B9F-6C4D-B54D-92A7-64C530E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6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06BD-281B-104C-8A7E-1273B8F7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6718-709F-2B4D-8334-3C85BD7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components are concerned only with the core structure of a single sample of observations of p variables.</a:t>
            </a:r>
          </a:p>
          <a:p>
            <a:r>
              <a:rPr lang="en-US" dirty="0"/>
              <a:t>The first principal component is the linear combination with maximal variance</a:t>
            </a:r>
          </a:p>
          <a:p>
            <a:r>
              <a:rPr lang="en-US" dirty="0"/>
              <a:t>Second principal component is maximal variance that is orthogonal to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CD26-A5B5-A84C-A982-2A5FC519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3E81-02B4-AE4F-B1A2-451E1D8B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assess the contribution of each variable to the variance of the sample</a:t>
            </a:r>
          </a:p>
          <a:p>
            <a:r>
              <a:rPr lang="en-US" dirty="0"/>
              <a:t>Used as a dimension reduction technique</a:t>
            </a:r>
          </a:p>
          <a:p>
            <a:r>
              <a:rPr lang="en-US" dirty="0"/>
              <a:t>Used to ‘decorrelate’ variables</a:t>
            </a:r>
          </a:p>
        </p:txBody>
      </p:sp>
    </p:spTree>
    <p:extLst>
      <p:ext uri="{BB962C8B-B14F-4D97-AF65-F5344CB8AC3E}">
        <p14:creationId xmlns:p14="http://schemas.microsoft.com/office/powerpoint/2010/main" val="21050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341A-1110-E348-873F-226B0898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7132-B0D9-0E49-BE90-101A26DD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p variables, y1, y2 … </a:t>
            </a:r>
            <a:r>
              <a:rPr lang="en-US" dirty="0" err="1"/>
              <a:t>yp</a:t>
            </a:r>
            <a:endParaRPr lang="en-US" dirty="0"/>
          </a:p>
          <a:p>
            <a:r>
              <a:rPr lang="en-US" dirty="0"/>
              <a:t>If they are correlated with each other then they take up an ellipsoidal space (similar to an ellipse in 2 dimensions)</a:t>
            </a:r>
          </a:p>
          <a:p>
            <a:r>
              <a:rPr lang="en-US" dirty="0"/>
              <a:t>In 2 dimensions – we want to find the axes of the ellipse and make them our ‘main’ axes.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1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A07D-4706-A44B-B2FA-5435B308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D072-BFC0-624A-8513-4277AF4A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done by first translating the origin to </a:t>
            </a:r>
            <a:r>
              <a:rPr lang="en-US" dirty="0" err="1"/>
              <a:t>ybar</a:t>
            </a:r>
            <a:r>
              <a:rPr lang="en-US" dirty="0"/>
              <a:t> and then rotating the points. This can be done by multiplying by an orthogonal matrix (A).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C8314-1480-3843-8711-FFAFB8C1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54" y="3117850"/>
            <a:ext cx="12446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7A564-588D-BB4A-984F-D30BBE84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875087"/>
            <a:ext cx="8039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FF13-9740-EB42-A79F-57FA5DFB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E3E97-8E39-E04E-8F6E-72E1D11A8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Find the orthogonal matrix so that the new covariance matrix is uncorrelated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One such matrix is C’SC = D = </a:t>
                </a:r>
                <a:r>
                  <a:rPr lang="en-US" dirty="0" err="1"/>
                  <a:t>diag</a:t>
                </a:r>
                <a:r>
                  <a:rPr lang="en-US" dirty="0"/>
                  <a:t>(lambda1, lambda2, … lambda)</a:t>
                </a:r>
              </a:p>
              <a:p>
                <a:r>
                  <a:rPr lang="en-US" dirty="0"/>
                  <a:t>Thus A = C’ </a:t>
                </a:r>
              </a:p>
              <a:p>
                <a:r>
                  <a:rPr lang="en-US" dirty="0"/>
                  <a:t>The eigenvalues are ordered largest to </a:t>
                </a:r>
                <a:r>
                  <a:rPr lang="en-US" dirty="0" err="1"/>
                  <a:t>smalles</a:t>
                </a:r>
                <a:r>
                  <a:rPr lang="en-US" dirty="0"/>
                  <a:t> so lambda1 is largest</a:t>
                </a:r>
              </a:p>
              <a:p>
                <a:pPr lvl="1"/>
                <a:r>
                  <a:rPr lang="en-US" dirty="0"/>
                  <a:t>i.e. this is the highest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E3E97-8E39-E04E-8F6E-72E1D11A8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C3BA90-924E-6445-908C-5071B26B8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2540000"/>
            <a:ext cx="4521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CA88-9423-524F-A3F0-3E3474E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variance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87F4-2C98-E24A-B88B-61ED3A49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proportion explained by the first k components: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variables are highly correlated, the essential dimensionality is much smaller than 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AEA74-904F-6B42-A76B-F54D62F5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514600"/>
            <a:ext cx="5067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7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A67A-25F8-FE40-8DBE-2A10DC17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12.2.1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8E5D-CAE1-C24E-AEC4-005E4F3E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A4352-B5B8-6846-8F40-08D97C8A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723900"/>
            <a:ext cx="69723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2241-22EE-B842-A207-6C4C95F3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Recreated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9096-5D5A-C54E-AF45-E073871A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E9B5E-A746-E640-B099-CEC54BB7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6" y="1731273"/>
            <a:ext cx="7675418" cy="476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8793</TotalTime>
  <Words>582</Words>
  <Application>Microsoft Macintosh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STAT 717: Lecture 5</vt:lpstr>
      <vt:lpstr>Introduction</vt:lpstr>
      <vt:lpstr>Uses</vt:lpstr>
      <vt:lpstr>Geometric Approach</vt:lpstr>
      <vt:lpstr>Geometric Approach</vt:lpstr>
      <vt:lpstr>Geometric Approach</vt:lpstr>
      <vt:lpstr>Proportion of variance explained</vt:lpstr>
      <vt:lpstr>Example 12.2.1</vt:lpstr>
      <vt:lpstr>Recreated in R</vt:lpstr>
      <vt:lpstr>Other properties</vt:lpstr>
      <vt:lpstr>Regression vs PC</vt:lpstr>
      <vt:lpstr>Principal Components from Correlations</vt:lpstr>
      <vt:lpstr>Deciding how many components to retain</vt:lpstr>
      <vt:lpstr>Various Strategies</vt:lpstr>
      <vt:lpstr>Various Strategies</vt:lpstr>
      <vt:lpstr>Test significance</vt:lpstr>
      <vt:lpstr>Interpretation of PCs</vt:lpstr>
      <vt:lpstr>Selection of Variables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10</cp:revision>
  <dcterms:created xsi:type="dcterms:W3CDTF">2021-08-26T14:30:50Z</dcterms:created>
  <dcterms:modified xsi:type="dcterms:W3CDTF">2021-09-30T02:17:55Z</dcterms:modified>
</cp:coreProperties>
</file>