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5"/>
    <p:restoredTop sz="94128"/>
  </p:normalViewPr>
  <p:slideViewPr>
    <p:cSldViewPr snapToGrid="0" snapToObjects="1">
      <p:cViewPr varScale="1">
        <p:scale>
          <a:sx n="182" d="100"/>
          <a:sy n="18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586-5E41-C046-944B-DB9702D1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association for discriminant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DCF26-A141-CF47-AFC5-C14536005EDE}"/>
              </a:ext>
            </a:extLst>
          </p:cNvPr>
          <p:cNvSpPr txBox="1"/>
          <p:nvPr/>
        </p:nvSpPr>
        <p:spPr>
          <a:xfrm>
            <a:off x="1452785" y="3606325"/>
            <a:ext cx="60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like an R squared value for the fit of discriminant functions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190015-A379-564C-B685-DADCBEABE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65" y="1880572"/>
            <a:ext cx="2324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BC7E-3CB1-064D-96AF-A398645C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Discriminant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71848-B9F2-2B4B-A8F0-A3977E045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1" y="1384203"/>
            <a:ext cx="93345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22529-23E3-6842-92CF-500B8B84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2" y="3950453"/>
            <a:ext cx="102743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D8D6C-6A6F-3343-920D-E6135F78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302" y="6118225"/>
            <a:ext cx="29210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5663C-94F1-7149-8C3A-D25524EB344F}"/>
              </a:ext>
            </a:extLst>
          </p:cNvPr>
          <p:cNvSpPr txBox="1"/>
          <p:nvPr/>
        </p:nvSpPr>
        <p:spPr>
          <a:xfrm>
            <a:off x="316195" y="6521687"/>
            <a:ext cx="429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us to compare variable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81120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848-3F6A-044C-9656-FA77096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B8483-DFE3-C143-8265-03960248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test hypotheses we need the assumption of multivariate normality</a:t>
                </a:r>
              </a:p>
              <a:p>
                <a:r>
                  <a:rPr lang="en-US" dirty="0"/>
                  <a:t>If the discriminant function coefficient vector </a:t>
                </a:r>
                <a:r>
                  <a:rPr lang="en-US" b="1" dirty="0"/>
                  <a:t>a</a:t>
                </a:r>
                <a:r>
                  <a:rPr lang="en-US" dirty="0"/>
                  <a:t> is significantly different from 0 then T^2 is significant.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B8483-DFE3-C143-8265-03960248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3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04A5-1366-0349-9888-00CF84D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the several group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651BB-54F2-6540-945B-C4494FA70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63" y="1690688"/>
            <a:ext cx="25908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8A97E-D765-7543-A1B4-6B87345B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26" y="2116138"/>
            <a:ext cx="31750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EDAC4-A19B-A947-A487-EFB91A3BD3D5}"/>
                  </a:ext>
                </a:extLst>
              </p:cNvPr>
              <p:cNvSpPr txBox="1"/>
              <p:nvPr/>
            </p:nvSpPr>
            <p:spPr>
              <a:xfrm>
                <a:off x="7785218" y="2116138"/>
                <a:ext cx="1265026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EDAC4-A19B-A947-A487-EFB91A3B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218" y="2116138"/>
                <a:ext cx="1265026" cy="764568"/>
              </a:xfrm>
              <a:prstGeom prst="rect">
                <a:avLst/>
              </a:prstGeom>
              <a:blipFill>
                <a:blip r:embed="rId4"/>
                <a:stretch>
                  <a:fillRect l="-20792" t="-119355" r="-15842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B0B13-862D-CB42-A425-FA9B3091E505}"/>
                  </a:ext>
                </a:extLst>
              </p:cNvPr>
              <p:cNvSpPr txBox="1"/>
              <p:nvPr/>
            </p:nvSpPr>
            <p:spPr>
              <a:xfrm>
                <a:off x="1316052" y="3349951"/>
                <a:ext cx="466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equivalent to Wilks’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test (see table A.9)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B0B13-862D-CB42-A425-FA9B3091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52" y="3349951"/>
                <a:ext cx="4664675" cy="369332"/>
              </a:xfrm>
              <a:prstGeom prst="rect">
                <a:avLst/>
              </a:prstGeom>
              <a:blipFill>
                <a:blip r:embed="rId5"/>
                <a:stretch>
                  <a:fillRect l="-1087" t="-10345" r="-27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2E3926-5F3F-B244-8918-6192428E36A4}"/>
                  </a:ext>
                </a:extLst>
              </p:cNvPr>
              <p:cNvSpPr txBox="1"/>
              <p:nvPr/>
            </p:nvSpPr>
            <p:spPr>
              <a:xfrm>
                <a:off x="1486968" y="4195985"/>
                <a:ext cx="99391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test statistic test the significance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 If the test is significant than at least one of the lambdas is</a:t>
                </a:r>
              </a:p>
              <a:p>
                <a:r>
                  <a:rPr lang="en-US" dirty="0"/>
                  <a:t>Significantly different than 0.</a:t>
                </a:r>
              </a:p>
              <a:p>
                <a:endParaRPr lang="en-US" dirty="0"/>
              </a:p>
              <a:p>
                <a:r>
                  <a:rPr lang="en-US" dirty="0"/>
                  <a:t>We can continue doing this and dropping the first eigenvalue until we are no longer significant.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2E3926-5F3F-B244-8918-6192428E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8" y="4195985"/>
                <a:ext cx="9939196" cy="1200329"/>
              </a:xfrm>
              <a:prstGeom prst="rect">
                <a:avLst/>
              </a:prstGeom>
              <a:blipFill>
                <a:blip r:embed="rId6"/>
                <a:stretch>
                  <a:fillRect l="-511" t="-2105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ACE12B-9D12-AD45-B92B-6A31641FC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451" y="5591175"/>
            <a:ext cx="24765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1DD8D-B577-0445-AF7D-B2435A5F3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7598" y="5405765"/>
            <a:ext cx="5785740" cy="1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F2C-205C-AD47-B1D8-22A1D645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discriminant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F01A-BE5C-2446-81D0-6DD59312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standardized coefficients</a:t>
            </a:r>
          </a:p>
          <a:p>
            <a:r>
              <a:rPr lang="en-US" dirty="0"/>
              <a:t>Direction matters for interpretation – not contribution</a:t>
            </a:r>
          </a:p>
        </p:txBody>
      </p:sp>
    </p:spTree>
    <p:extLst>
      <p:ext uri="{BB962C8B-B14F-4D97-AF65-F5344CB8AC3E}">
        <p14:creationId xmlns:p14="http://schemas.microsoft.com/office/powerpoint/2010/main" val="379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E05-5F29-B740-98F8-5252F89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48AC-6631-C24E-957E-63900CA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FB326-68B0-094C-81EA-C72A95F5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8" y="1767941"/>
            <a:ext cx="6992893" cy="52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FC7-256C-0F42-94BE-9FC420D1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A679-1068-E74E-978D-799F54B5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predictive aspect of discriminant analysis. We started doing this in the previous section with graphs</a:t>
            </a:r>
          </a:p>
        </p:txBody>
      </p:sp>
    </p:spTree>
    <p:extLst>
      <p:ext uri="{BB962C8B-B14F-4D97-AF65-F5344CB8AC3E}">
        <p14:creationId xmlns:p14="http://schemas.microsoft.com/office/powerpoint/2010/main" val="132620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C614-880E-7849-BCDF-E9E27861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7C4B8-E648-3E48-8E05-D0AD1ED6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1487849"/>
            <a:ext cx="8445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3D52-B92D-234E-9AB0-25A5C26D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two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4F38-D09A-F74C-BDC8-C881A2B47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60625"/>
                <a:ext cx="4066309" cy="3716338"/>
              </a:xfrm>
            </p:spPr>
            <p:txBody>
              <a:bodyPr/>
              <a:lstStyle/>
              <a:p>
                <a:r>
                  <a:rPr lang="en-US" dirty="0"/>
                  <a:t>Classify by finding which group z is closer to by comparing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Same for z2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4F38-D09A-F74C-BDC8-C881A2B47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60625"/>
                <a:ext cx="4066309" cy="3716338"/>
              </a:xfrm>
              <a:blipFill>
                <a:blip r:embed="rId2"/>
                <a:stretch>
                  <a:fillRect l="-2804" t="-2721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53BD84-E0B5-F040-B798-483493E2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45" y="1825625"/>
            <a:ext cx="32258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FD457-74D1-4243-B1BE-06B8F967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72" y="1530062"/>
            <a:ext cx="4799641" cy="43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6AF3-B530-CF4A-B300-E9829F8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probabilities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78786-5924-EE4D-9502-5DA4CE40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762053"/>
            <a:ext cx="8648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2FB0E-5FE7-C149-973A-B0581AC2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505778"/>
            <a:ext cx="85217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08CAB-4845-104F-AA0A-80BA6B2A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5605103"/>
            <a:ext cx="6629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2EF-B6FE-E449-AE7C-681F0F5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CD0E-2E7A-B440-A812-49CF00F7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functions of variables are used to describe differences between two or more groups.</a:t>
            </a:r>
          </a:p>
          <a:p>
            <a:pPr lvl="1"/>
            <a:r>
              <a:rPr lang="en-US" dirty="0"/>
              <a:t>Identifying the relative contribution of the p variables to separation of the groups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9E26-B693-FF46-883F-78D07AFF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2388-A3A2-4240-9C5D-6F22EDA8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Fisher’s Rule (if costs and priors are equal) is optimal under multivariate normal populations where the covariance matrix of the two groups is the same.</a:t>
            </a:r>
          </a:p>
        </p:txBody>
      </p:sp>
    </p:spTree>
    <p:extLst>
      <p:ext uri="{BB962C8B-B14F-4D97-AF65-F5344CB8AC3E}">
        <p14:creationId xmlns:p14="http://schemas.microsoft.com/office/powerpoint/2010/main" val="9746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63D-563C-904B-8F49-D04BD45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into several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36A6-A702-1641-813D-9F67141C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equal misclassification costs</a:t>
            </a:r>
          </a:p>
          <a:p>
            <a:r>
              <a:rPr lang="en-US" dirty="0"/>
              <a:t>Assume equal covariance</a:t>
            </a:r>
          </a:p>
          <a:p>
            <a:r>
              <a:rPr lang="en-US" dirty="0"/>
              <a:t>Linear Classification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prior probabilities</a:t>
            </a:r>
          </a:p>
          <a:p>
            <a:endParaRPr lang="en-US" dirty="0"/>
          </a:p>
          <a:p>
            <a:r>
              <a:rPr lang="en-US" dirty="0"/>
              <a:t>Note that these coefficients are different than the LDA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19DC7-8FA3-4C4A-BABD-2309C6D5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5" y="3378994"/>
            <a:ext cx="34544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E31D2-512B-6D44-A3DC-9ABDA06F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91" y="4863523"/>
            <a:ext cx="5969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3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7CF5-A634-7A41-AB9E-6E807FDD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population covariance matrices:</a:t>
            </a:r>
            <a:br>
              <a:rPr lang="en-US" dirty="0"/>
            </a:br>
            <a:r>
              <a:rPr lang="en-US" dirty="0"/>
              <a:t>Quadratic Classification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E0C209-0680-594D-BC64-CF604DAD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69" y="1690688"/>
            <a:ext cx="558773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C9EEAE-2392-8E46-B789-13D7847D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458606"/>
            <a:ext cx="5372100" cy="59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A3EE5-E154-2143-BEFB-8F8D8B23CCEC}"/>
              </a:ext>
            </a:extLst>
          </p:cNvPr>
          <p:cNvSpPr txBox="1"/>
          <p:nvPr/>
        </p:nvSpPr>
        <p:spPr>
          <a:xfrm>
            <a:off x="6613236" y="4064000"/>
            <a:ext cx="525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each n must be greater than p so that S may exist </a:t>
            </a:r>
          </a:p>
          <a:p>
            <a:r>
              <a:rPr lang="en-US" dirty="0"/>
              <a:t>for each group</a:t>
            </a:r>
          </a:p>
        </p:txBody>
      </p:sp>
    </p:spTree>
    <p:extLst>
      <p:ext uri="{BB962C8B-B14F-4D97-AF65-F5344CB8AC3E}">
        <p14:creationId xmlns:p14="http://schemas.microsoft.com/office/powerpoint/2010/main" val="152134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4C94-D0AD-134E-B640-6960E776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BC18-0026-F44B-95F1-FBF96748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236" cy="4351338"/>
          </a:xfrm>
        </p:spPr>
        <p:txBody>
          <a:bodyPr/>
          <a:lstStyle/>
          <a:p>
            <a:r>
              <a:rPr lang="en-US" dirty="0"/>
              <a:t>Linear Algebra, Visualization</a:t>
            </a:r>
          </a:p>
          <a:p>
            <a:r>
              <a:rPr lang="en-US" dirty="0"/>
              <a:t>Describing Multivariate Normal</a:t>
            </a:r>
          </a:p>
          <a:p>
            <a:pPr lvl="1"/>
            <a:r>
              <a:rPr lang="en-US" dirty="0"/>
              <a:t>Tests on one or two mean vectors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EFA/CFA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Graphical </a:t>
            </a:r>
          </a:p>
          <a:p>
            <a:r>
              <a:rPr lang="en-US" dirty="0"/>
              <a:t>Discriminant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917C4-588F-F04E-87E3-E537D0CF9FF9}"/>
              </a:ext>
            </a:extLst>
          </p:cNvPr>
          <p:cNvSpPr txBox="1"/>
          <p:nvPr/>
        </p:nvSpPr>
        <p:spPr>
          <a:xfrm>
            <a:off x="6188361" y="1720840"/>
            <a:ext cx="5375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Are these two groups different?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Tests on one or two mean vectors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describes the variation in the data?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PCA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factors lead to the observed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EFA/CFA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I make groups from the data?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Clustering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Graphical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Which features best separate the data? How well can I do it?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4888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38C7-1764-9644-AD0D-5E076A4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function for two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C14D-0B48-F14F-9806-4076381D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two populations to be compared have the same covariance matrix – but distinct mean vectors.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111AF-E5C9-CC49-856C-FD484C7C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25750"/>
            <a:ext cx="98298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0DDA8-61B0-D447-87C4-30E668C1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966358"/>
            <a:ext cx="3909646" cy="25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4118-B007-584D-84D4-728FDB24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55F-C9E2-C947-A883-D133C782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156-2E75-AD4A-80E2-135D935C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08" y="174930"/>
            <a:ext cx="7398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FD5-B53F-E148-9632-3290E8D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is given 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281C6-A4FE-564E-9980-FD419F77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89" y="1690688"/>
            <a:ext cx="30607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49576-6614-9D45-8E0F-1B64B10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6" y="3016251"/>
            <a:ext cx="3763372" cy="33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3F2D4-7834-194C-A239-E24D278A1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66" y="1837346"/>
            <a:ext cx="5700636" cy="48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CD0-BC10-A145-95DC-B93B04B0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 for Several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3C42-58F6-D14F-A8A2-43948713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previous idea to </a:t>
            </a:r>
            <a:r>
              <a:rPr lang="en-US" i="1" dirty="0"/>
              <a:t>k </a:t>
            </a:r>
            <a:r>
              <a:rPr lang="en-US" dirty="0"/>
              <a:t>groups</a:t>
            </a:r>
          </a:p>
          <a:p>
            <a:pPr lvl="1"/>
            <a:r>
              <a:rPr lang="en-US" dirty="0"/>
              <a:t>Examine group separation in a two-dimensional plot (we did this when we discussed clustering).</a:t>
            </a:r>
          </a:p>
          <a:p>
            <a:pPr lvl="1"/>
            <a:r>
              <a:rPr lang="en-US" dirty="0"/>
              <a:t>Find variables that best separate groups</a:t>
            </a:r>
          </a:p>
          <a:p>
            <a:pPr lvl="1"/>
            <a:r>
              <a:rPr lang="en-US" dirty="0"/>
              <a:t>Rank variables in terms of relative contribution</a:t>
            </a:r>
          </a:p>
          <a:p>
            <a:pPr lvl="1"/>
            <a:r>
              <a:rPr lang="en-US" dirty="0"/>
              <a:t>Interpret the new dimensions presented by the discriminate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617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B3-5595-4D41-819B-E4940B12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8D453-AD54-AB4E-B260-323AFFD0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6" y="1868584"/>
            <a:ext cx="8940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55199-CE97-FE4E-AE74-0BBFB7AB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46" y="3303780"/>
            <a:ext cx="1841500" cy="119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4A1D4-F925-E542-9340-4E764589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06" y="3234346"/>
            <a:ext cx="4152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874-BDC2-FB46-8A5A-C275C14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4E26F-8514-9748-8484-CDDE5672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61164"/>
            <a:ext cx="2857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457C2-5C3D-ED4B-B77A-629F6D85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" y="3017237"/>
            <a:ext cx="10401300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/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NewRomanPSMT"/>
                  </a:rPr>
                  <a:t>The solutions of (8.12) are the eigenvalues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1 ;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2 </a:t>
                </a:r>
                <a:r>
                  <a:rPr lang="el-GR" dirty="0">
                    <a:latin typeface="TimesNewRomanPSMT"/>
                  </a:rPr>
                  <a:t>, . . . , </a:t>
                </a:r>
                <a:r>
                  <a:rPr lang="en-US" i="1" dirty="0" err="1">
                    <a:latin typeface="TimesNewRomanPS"/>
                  </a:rPr>
                  <a:t>X</a:t>
                </a:r>
                <a:r>
                  <a:rPr lang="en-US" sz="800" i="1" dirty="0" err="1">
                    <a:latin typeface="TimesNewRomanPS"/>
                  </a:rPr>
                  <a:t>s</a:t>
                </a:r>
                <a:r>
                  <a:rPr lang="en-US" sz="800" i="1" dirty="0">
                    <a:latin typeface="TimesNewRomanPS"/>
                  </a:rPr>
                  <a:t> </a:t>
                </a:r>
                <a:r>
                  <a:rPr lang="en-US" dirty="0">
                    <a:latin typeface="TimesNewRomanPSMT"/>
                  </a:rPr>
                  <a:t>and associated eigenvectors a1, a2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8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902-1EF4-CD48-B681-8FE38D76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D654-9A3C-7049-AF5E-1D351246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002" y="485252"/>
            <a:ext cx="5516904" cy="2410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732AB-1563-A14B-A047-50F4EE02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51002" cy="3231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5C440-BB20-CE47-8A55-C38002D9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18" y="3731504"/>
            <a:ext cx="5196733" cy="29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46380</TotalTime>
  <Words>530</Words>
  <Application>Microsoft Macintosh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TimesNewRomanPS</vt:lpstr>
      <vt:lpstr>TimesNewRomanPSMT</vt:lpstr>
      <vt:lpstr>Office Theme</vt:lpstr>
      <vt:lpstr>STAT 717: Class 14</vt:lpstr>
      <vt:lpstr>Introduction</vt:lpstr>
      <vt:lpstr>Discriminant function for two groups</vt:lpstr>
      <vt:lpstr>PowerPoint Presentation</vt:lpstr>
      <vt:lpstr>Separation is given by</vt:lpstr>
      <vt:lpstr>Discriminant Analysis for Several groups</vt:lpstr>
      <vt:lpstr>PowerPoint Presentation</vt:lpstr>
      <vt:lpstr>Continued</vt:lpstr>
      <vt:lpstr>PowerPoint Presentation</vt:lpstr>
      <vt:lpstr>Measure of association for discriminant functions</vt:lpstr>
      <vt:lpstr>Standardized Discriminant Functions</vt:lpstr>
      <vt:lpstr>Tests of significance</vt:lpstr>
      <vt:lpstr>Tests for the several group case</vt:lpstr>
      <vt:lpstr>Interpretation of discriminant functions</vt:lpstr>
      <vt:lpstr>Scatter Plots</vt:lpstr>
      <vt:lpstr>Chapter 9 Classification Analysis</vt:lpstr>
      <vt:lpstr>Examples</vt:lpstr>
      <vt:lpstr>Classification in two groups</vt:lpstr>
      <vt:lpstr>Prior probabilities</vt:lpstr>
      <vt:lpstr>Optimal properties</vt:lpstr>
      <vt:lpstr>Classification into several groups</vt:lpstr>
      <vt:lpstr>Unequal population covariance matrices: Quadratic Classification Functions</vt:lpstr>
      <vt:lpstr>Semester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26</cp:revision>
  <dcterms:created xsi:type="dcterms:W3CDTF">2021-08-26T14:30:50Z</dcterms:created>
  <dcterms:modified xsi:type="dcterms:W3CDTF">2021-12-10T02:12:24Z</dcterms:modified>
</cp:coreProperties>
</file>