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16" r:id="rId14"/>
    <p:sldId id="3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16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98364-FF51-A843-85C3-53156A6346D3}" v="461" dt="2021-10-27T21:34:22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6341"/>
  </p:normalViewPr>
  <p:slideViewPr>
    <p:cSldViewPr snapToGrid="0" snapToObjects="1">
      <p:cViewPr varScale="1">
        <p:scale>
          <a:sx n="153" d="100"/>
          <a:sy n="153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Druker" userId="2c9e1fe4-d3d1-4b04-a99a-cb29bc2e442f" providerId="ADAL" clId="{B3798364-FF51-A843-85C3-53156A6346D3}"/>
    <pc:docChg chg="modSld">
      <pc:chgData name="Vitaly Druker" userId="2c9e1fe4-d3d1-4b04-a99a-cb29bc2e442f" providerId="ADAL" clId="{B3798364-FF51-A843-85C3-53156A6346D3}" dt="2021-11-10T21:44:17.798" v="49" actId="20577"/>
      <pc:docMkLst>
        <pc:docMk/>
      </pc:docMkLst>
      <pc:sldChg chg="modSp mod">
        <pc:chgData name="Vitaly Druker" userId="2c9e1fe4-d3d1-4b04-a99a-cb29bc2e442f" providerId="ADAL" clId="{B3798364-FF51-A843-85C3-53156A6346D3}" dt="2021-11-10T21:44:17.798" v="49" actId="20577"/>
        <pc:sldMkLst>
          <pc:docMk/>
          <pc:sldMk cId="1189493624" sldId="256"/>
        </pc:sldMkLst>
        <pc:spChg chg="mod">
          <ac:chgData name="Vitaly Druker" userId="2c9e1fe4-d3d1-4b04-a99a-cb29bc2e442f" providerId="ADAL" clId="{B3798364-FF51-A843-85C3-53156A6346D3}" dt="2021-11-10T21:44:00.343" v="19" actId="20577"/>
          <ac:spMkLst>
            <pc:docMk/>
            <pc:sldMk cId="1189493624" sldId="256"/>
            <ac:spMk id="2" creationId="{D2A305D6-E6C3-294B-A26D-F4A53D3D1723}"/>
          </ac:spMkLst>
        </pc:spChg>
        <pc:spChg chg="mod">
          <ac:chgData name="Vitaly Druker" userId="2c9e1fe4-d3d1-4b04-a99a-cb29bc2e442f" providerId="ADAL" clId="{B3798364-FF51-A843-85C3-53156A6346D3}" dt="2021-11-10T21:44:17.798" v="49" actId="20577"/>
          <ac:spMkLst>
            <pc:docMk/>
            <pc:sldMk cId="1189493624" sldId="256"/>
            <ac:spMk id="3" creationId="{956BDAB3-35C0-914C-B80C-443635234E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38733-7AED-8B42-A60E-276032214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0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STAT 717: Class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November 11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B371-0812-0745-A32B-180A4344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and Model Assessment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55D3D-E4DA-0D41-98EF-202CA38B0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Maximum Likelihood Estimation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/>
                  <a:t> follows Wishart distribution – then </a:t>
                </a:r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  <a:p>
                <a:pPr lvl="8"/>
                <a:r>
                  <a:rPr lang="en-US" dirty="0"/>
                  <a:t> </a:t>
                </a:r>
              </a:p>
              <a:p>
                <a:pPr lvl="8"/>
                <a:r>
                  <a:rPr lang="en-US" dirty="0"/>
                  <a:t>       Denominator is the ‘full’ model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quantity has an asymptotic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+1)/2−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(</a:t>
                </a:r>
                <a:r>
                  <a:rPr lang="en-US" i="1" dirty="0"/>
                  <a:t>q</a:t>
                </a:r>
                <a:r>
                  <a:rPr lang="en-US" dirty="0"/>
                  <a:t> is the number of parameters)</a:t>
                </a:r>
              </a:p>
              <a:p>
                <a:pPr lvl="1"/>
                <a:endParaRPr lang="en-US" dirty="0"/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55D3D-E4DA-0D41-98EF-202CA38B0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22776D4-3725-324A-84EE-BD05D663F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283" y="2714431"/>
            <a:ext cx="7387244" cy="901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D18A2-6E4A-6747-9750-5E6C0964F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31" y="3429000"/>
            <a:ext cx="3805036" cy="852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ED864-46AA-6143-974E-E5410DBC6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283" y="4880910"/>
            <a:ext cx="5370022" cy="6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2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C7F1-8A6E-7541-BC17-6D429A84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allows hypothesis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B14B0-8CD9-A448-BFF0-A95B9D36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7883"/>
            <a:ext cx="10515600" cy="1372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1F47-846F-AE4D-AA05-F3C8367221DA}"/>
                  </a:ext>
                </a:extLst>
              </p:cNvPr>
              <p:cNvSpPr txBox="1"/>
              <p:nvPr/>
            </p:nvSpPr>
            <p:spPr>
              <a:xfrm>
                <a:off x="1188720" y="3599411"/>
                <a:ext cx="8562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However, this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test can be sensitive to sample size (i.e. small deviations from hypothesis test will cause the model to be incorrect</a:t>
                </a:r>
              </a:p>
              <a:p>
                <a:r>
                  <a:rPr lang="en-US" dirty="0"/>
                  <a:t>Remember – null hypothesis are often never true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1F47-846F-AE4D-AA05-F3C836722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3599411"/>
                <a:ext cx="8562109" cy="923330"/>
              </a:xfrm>
              <a:prstGeom prst="rect">
                <a:avLst/>
              </a:prstGeom>
              <a:blipFill>
                <a:blip r:embed="rId3"/>
                <a:stretch>
                  <a:fillRect l="-593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6925-335B-3E48-88EF-6283623E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1A7C0-CBAD-CC4A-A7A8-71B472EAF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9887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Bentler’s CFI – (&gt; .95)</a:t>
                </a:r>
              </a:p>
              <a:p>
                <a:pPr lvl="1"/>
                <a:r>
                  <a:rPr lang="en-US" dirty="0"/>
                  <a:t>If fit is bad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RMSEA – ( &lt; .06)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SRMR – (&lt; .08)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1A7C0-CBAD-CC4A-A7A8-71B472EAF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887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E086A2-4B42-874C-9C5A-E994E62D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69" y="1544436"/>
            <a:ext cx="5109903" cy="972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790AD-73AE-264B-BFDB-57BA80EB2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447" y="2516766"/>
            <a:ext cx="4199082" cy="998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CA034-31D0-DE42-9845-137CA219B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506" y="3814218"/>
            <a:ext cx="5587538" cy="13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F43C-6F16-7741-8700-E00536CF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703F-28DD-974A-88D0-73DF8B3D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multivariate data set to explore</a:t>
            </a:r>
          </a:p>
          <a:p>
            <a:r>
              <a:rPr lang="en-US" dirty="0"/>
              <a:t>Write a mini paper about it (see next slide for details)</a:t>
            </a:r>
          </a:p>
          <a:p>
            <a:r>
              <a:rPr lang="en-US" dirty="0"/>
              <a:t>Use techniques from class</a:t>
            </a:r>
          </a:p>
          <a:p>
            <a:r>
              <a:rPr lang="en-US" dirty="0"/>
              <a:t>Present Project (15 minutes)</a:t>
            </a:r>
          </a:p>
          <a:p>
            <a:endParaRPr lang="en-US" dirty="0"/>
          </a:p>
          <a:p>
            <a:r>
              <a:rPr lang="en-US" dirty="0"/>
              <a:t>Use at least two-three different techniques from class as appropriate for your data. Interpret the results appropriately. Recognize and understand limitations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328876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03C2-16B2-9E41-803C-0184839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36E-170E-8244-9BCE-52A58106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Description of problem</a:t>
            </a:r>
          </a:p>
          <a:p>
            <a:pPr lvl="1"/>
            <a:r>
              <a:rPr lang="en-US" dirty="0"/>
              <a:t>Background on data set</a:t>
            </a:r>
          </a:p>
          <a:p>
            <a:pPr lvl="1"/>
            <a:r>
              <a:rPr lang="en-US" dirty="0"/>
              <a:t>What’s the goal?</a:t>
            </a:r>
          </a:p>
          <a:p>
            <a:endParaRPr lang="en-US" dirty="0"/>
          </a:p>
          <a:p>
            <a:r>
              <a:rPr lang="en-US" dirty="0"/>
              <a:t>Description of Data</a:t>
            </a:r>
          </a:p>
          <a:p>
            <a:pPr lvl="1"/>
            <a:r>
              <a:rPr lang="en-US" dirty="0"/>
              <a:t>Counts, histograms etc. </a:t>
            </a:r>
          </a:p>
          <a:p>
            <a:pPr lvl="1"/>
            <a:r>
              <a:rPr lang="en-US" dirty="0"/>
              <a:t>What do the columns mean?</a:t>
            </a:r>
          </a:p>
          <a:p>
            <a:pPr lvl="1"/>
            <a:r>
              <a:rPr lang="en-US" dirty="0"/>
              <a:t>What are some of the considerations you will have to make for the analysis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Methods and Results</a:t>
            </a:r>
          </a:p>
          <a:p>
            <a:pPr lvl="1"/>
            <a:r>
              <a:rPr lang="en-US" dirty="0"/>
              <a:t>Keep this section ‘factual’ e.g. don’t draw too many conclusions – just report results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Data Transformation</a:t>
            </a:r>
          </a:p>
          <a:p>
            <a:pPr lvl="1"/>
            <a:r>
              <a:rPr lang="en-US" dirty="0"/>
              <a:t>Modeling Technique</a:t>
            </a:r>
          </a:p>
          <a:p>
            <a:pPr lvl="1"/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What did you learn about the data set? Which variables are important?</a:t>
            </a:r>
          </a:p>
          <a:p>
            <a:pPr lvl="1"/>
            <a:r>
              <a:rPr lang="en-US" dirty="0"/>
              <a:t>How could analysis be improved (e.g. more data?)</a:t>
            </a:r>
          </a:p>
          <a:p>
            <a:pPr lvl="1"/>
            <a:r>
              <a:rPr lang="en-US" dirty="0"/>
              <a:t>How does this translate to real world change?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0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61BF-C367-7745-871A-54A640F1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F2DC-AB29-544C-B596-78159528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EFA is just that – exploratory</a:t>
            </a:r>
          </a:p>
          <a:p>
            <a:pPr lvl="1"/>
            <a:r>
              <a:rPr lang="en-US" dirty="0"/>
              <a:t>Loadings are not unique due to ability to rotate</a:t>
            </a:r>
          </a:p>
          <a:p>
            <a:r>
              <a:rPr lang="en-US" dirty="0"/>
              <a:t>Confirmatory Factor Analysis has constraints that ensure a unique set of model parameters – i.e. a hypothesis</a:t>
            </a:r>
          </a:p>
          <a:p>
            <a:r>
              <a:rPr lang="en-US" dirty="0"/>
              <a:t>Can be thought of as a subset of structural equation modeling – which often has an ‘outcome’ variable.</a:t>
            </a:r>
          </a:p>
        </p:txBody>
      </p:sp>
    </p:spTree>
    <p:extLst>
      <p:ext uri="{BB962C8B-B14F-4D97-AF65-F5344CB8AC3E}">
        <p14:creationId xmlns:p14="http://schemas.microsoft.com/office/powerpoint/2010/main" val="208193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D9F2-49A7-5947-9557-58A0FB50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 and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76234-44AB-F44A-A512-AA0A752D3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r>
                  <a:rPr lang="en-US" dirty="0"/>
                  <a:t>This is our definition of factors: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76234-44AB-F44A-A512-AA0A752D3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6F399-839E-2F44-A704-71277E21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0" y="4047014"/>
            <a:ext cx="6388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6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4756-BB73-F441-9BD6-55B9A212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D035A-3B0C-2A48-94AB-CCEECA66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454AA4-8F51-7F44-8579-6058756C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9717"/>
            <a:ext cx="79756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AEDE4-DBCB-3F4F-BB20-A3F13308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3955018"/>
            <a:ext cx="10033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8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4733-BC54-C044-BDE4-07A2CADA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11F9-0EA3-3A4D-9113-34E8C3CC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9269" cy="4351338"/>
          </a:xfrm>
        </p:spPr>
        <p:txBody>
          <a:bodyPr/>
          <a:lstStyle/>
          <a:p>
            <a:r>
              <a:rPr lang="en-US" dirty="0"/>
              <a:t>Circle – unobserved</a:t>
            </a:r>
          </a:p>
          <a:p>
            <a:r>
              <a:rPr lang="en-US" dirty="0"/>
              <a:t>Square – observed</a:t>
            </a:r>
          </a:p>
          <a:p>
            <a:r>
              <a:rPr lang="en-US" dirty="0"/>
              <a:t>Double arrow – covariance</a:t>
            </a:r>
          </a:p>
          <a:p>
            <a:r>
              <a:rPr lang="en-US" dirty="0"/>
              <a:t>Single arrow -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1236A-F31B-0C48-AAF7-DA84D4DC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143" y="1762589"/>
            <a:ext cx="5824104" cy="43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2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7604-0D1B-4641-8D30-F6CA9A10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C4E-ED5A-EC46-910A-AA8E9ECD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 x p covariance matrix has p (p + 1)/2 statistics</a:t>
            </a:r>
          </a:p>
          <a:p>
            <a:r>
              <a:rPr lang="en-US" dirty="0"/>
              <a:t>The unconstrained model has pm loadings  + m ( m + 1)/2 factors variances. We want to simplify so that: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if this is met – we are not guaranteed identifiability.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E0565-22DE-A049-B690-E1377CAF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50394"/>
            <a:ext cx="80772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0595-FCBD-4B40-A094-35A628FD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Variables approach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F6E256-93B4-1F44-8CA9-5EAA631B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03" y="1559369"/>
            <a:ext cx="10515600" cy="1974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0A718-9A5E-6444-8B90-54B091A7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53" y="3624580"/>
            <a:ext cx="9334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CB1D-4476-8A42-9184-8F544DEF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14.2.2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78D1F7-2B02-CD40-857C-F5F6FB235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40" y="1690688"/>
            <a:ext cx="6980923" cy="3291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BC60A-48DF-CB41-820A-21058D7EEDDF}"/>
              </a:ext>
            </a:extLst>
          </p:cNvPr>
          <p:cNvSpPr txBox="1"/>
          <p:nvPr/>
        </p:nvSpPr>
        <p:spPr>
          <a:xfrm>
            <a:off x="8221287" y="2053244"/>
            <a:ext cx="2372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 </a:t>
            </a:r>
            <a:r>
              <a:rPr lang="en-US" dirty="0"/>
              <a:t>= daily effort</a:t>
            </a:r>
          </a:p>
          <a:p>
            <a:r>
              <a:rPr lang="en-US" dirty="0"/>
              <a:t>f</a:t>
            </a:r>
            <a:r>
              <a:rPr lang="en-US" baseline="-25000" dirty="0"/>
              <a:t>2 </a:t>
            </a:r>
            <a:r>
              <a:rPr lang="en-US" dirty="0"/>
              <a:t>= knowledge mastery</a:t>
            </a:r>
          </a:p>
          <a:p>
            <a:r>
              <a:rPr lang="en-US" baseline="-2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58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756-B135-E84E-8057-D924D9CC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path diagram – model to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C3D74-3FC9-BA4D-AF10-4073373F6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413" y="1825625"/>
            <a:ext cx="69371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8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33462</TotalTime>
  <Words>465</Words>
  <Application>Microsoft Macintosh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STAT 717: Class 11</vt:lpstr>
      <vt:lpstr>Introduction</vt:lpstr>
      <vt:lpstr>Model Specification and Identification</vt:lpstr>
      <vt:lpstr>PowerPoint Presentation</vt:lpstr>
      <vt:lpstr>Path Diagram</vt:lpstr>
      <vt:lpstr>Identified Models</vt:lpstr>
      <vt:lpstr>Error in Variables approach</vt:lpstr>
      <vt:lpstr>Example 14.2.2</vt:lpstr>
      <vt:lpstr>Example path diagram – model to test</vt:lpstr>
      <vt:lpstr>Parameter Estimation and Model Assessment </vt:lpstr>
      <vt:lpstr>This allows hypothesis test</vt:lpstr>
      <vt:lpstr>Other measures of fit</vt:lpstr>
      <vt:lpstr>Final Project Introduction</vt:lpstr>
      <vt:lpstr>Final Project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14</cp:revision>
  <dcterms:created xsi:type="dcterms:W3CDTF">2021-08-26T14:30:50Z</dcterms:created>
  <dcterms:modified xsi:type="dcterms:W3CDTF">2021-11-10T21:44:23Z</dcterms:modified>
</cp:coreProperties>
</file>