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88" r:id="rId3"/>
    <p:sldId id="289" r:id="rId4"/>
    <p:sldId id="290" r:id="rId5"/>
    <p:sldId id="291" r:id="rId6"/>
    <p:sldId id="293" r:id="rId7"/>
    <p:sldId id="292" r:id="rId8"/>
    <p:sldId id="294" r:id="rId9"/>
    <p:sldId id="295" r:id="rId10"/>
    <p:sldId id="296" r:id="rId11"/>
    <p:sldId id="297" r:id="rId12"/>
    <p:sldId id="300" r:id="rId13"/>
    <p:sldId id="299" r:id="rId14"/>
    <p:sldId id="298" r:id="rId15"/>
    <p:sldId id="301" r:id="rId16"/>
    <p:sldId id="302" r:id="rId17"/>
    <p:sldId id="303" r:id="rId18"/>
    <p:sldId id="304" r:id="rId19"/>
    <p:sldId id="306" r:id="rId20"/>
    <p:sldId id="305" r:id="rId21"/>
    <p:sldId id="307" r:id="rId22"/>
    <p:sldId id="308" r:id="rId23"/>
    <p:sldId id="309" r:id="rId24"/>
    <p:sldId id="310" r:id="rId25"/>
    <p:sldId id="311" r:id="rId26"/>
    <p:sldId id="287" r:id="rId27"/>
    <p:sldId id="312" r:id="rId28"/>
    <p:sldId id="313" r:id="rId29"/>
    <p:sldId id="31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91CE89-B478-0547-82DC-C5D911243885}">
          <p14:sldIdLst>
            <p14:sldId id="256"/>
            <p14:sldId id="288"/>
            <p14:sldId id="289"/>
            <p14:sldId id="290"/>
            <p14:sldId id="291"/>
            <p14:sldId id="293"/>
            <p14:sldId id="292"/>
            <p14:sldId id="294"/>
            <p14:sldId id="295"/>
            <p14:sldId id="296"/>
            <p14:sldId id="297"/>
            <p14:sldId id="300"/>
            <p14:sldId id="299"/>
            <p14:sldId id="298"/>
            <p14:sldId id="301"/>
            <p14:sldId id="302"/>
            <p14:sldId id="303"/>
            <p14:sldId id="304"/>
            <p14:sldId id="306"/>
            <p14:sldId id="305"/>
            <p14:sldId id="307"/>
            <p14:sldId id="308"/>
            <p14:sldId id="309"/>
            <p14:sldId id="310"/>
            <p14:sldId id="311"/>
            <p14:sldId id="287"/>
            <p14:sldId id="312"/>
            <p14:sldId id="313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92"/>
    <p:restoredTop sz="96341"/>
  </p:normalViewPr>
  <p:slideViewPr>
    <p:cSldViewPr snapToGrid="0" snapToObjects="1">
      <p:cViewPr varScale="1">
        <p:scale>
          <a:sx n="150" d="100"/>
          <a:sy n="150" d="100"/>
        </p:scale>
        <p:origin x="16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46477-8831-DF47-BC3A-B65F1FA8D045}" type="datetimeFigureOut">
              <a:rPr lang="en-US" smtClean="0"/>
              <a:t>9/2/21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38733-7AED-8B42-A60E-276032214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0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38733-7AED-8B42-A60E-276032214E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34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4288-9CB7-9944-8400-F14A4CE41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861D4-2FF4-CB47-B23E-82DF46B88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A7F5-52F8-2941-B947-8E2A8CCD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7B11A-8F0A-0B40-88F1-21329EE5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DB5F-EC4B-8C4E-A7B5-AD729CB2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DE26-9846-4349-8D19-DE049DEF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0444B-1C4D-7C4E-B01C-CB1EE98DA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D44A7-2A48-D542-909F-57EE2E04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4E453-4B23-B94F-A056-738178CC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C4CB7-7965-004B-8426-7C2741BE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39E7B-BA0F-FA4E-8C47-64B79AA6A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613F3-9447-4448-99A7-918BF9125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9F6B0-035A-184C-B063-BF62635D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A790D-FE01-EA40-A426-03F6A837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5B308-83B0-6643-9C56-FE8D8B2B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4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0352-AA51-8E4D-AF1C-A22A292E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8D28F-B6AF-A14B-B74F-0A4FB247B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AB68B-9AD7-E74A-A932-031A4085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87BDB-A87B-1342-A288-B5F30A4B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E764B-9B2D-E645-A4F0-920DBF41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3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88C1-2544-D345-9C8C-84F0D0E1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B43C0-1BDC-C04C-98FE-3116BEB43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4DB76-2149-6B47-B470-E60A9BDC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B70A9-25A8-934C-A60C-695C1F87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0925A-C0F5-0349-9530-BB12F099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1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0DFE-B429-4E43-B0FB-97BB5079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EFC5F-5410-2C49-8DD3-A2A3743FD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DC8BD-FFB4-E349-8118-92EB12CD1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A0EB4-C863-134C-A5EF-9320977F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B10F7-B79E-6449-BF2D-C778D0F3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B4D0-C126-7441-8EFB-DCC82F51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1398-BDD4-9C4E-A171-F55BEB6C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9F5C1-B073-8448-922C-0735A0A5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748CD-C486-164E-8C90-760FC5AD5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7594A-DEB2-E04E-B085-822FF3360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C2768-7484-804E-9088-5A1DA441D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E8086-F5A4-DC47-854E-C64C0082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FC860-F2CE-6E41-8119-A13B4B45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38935-CCD6-FE49-AA47-29F89AEF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8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FE7C-AC6C-7640-8F2F-DDB3F530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54796-FE21-7545-A008-4B270AEE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E3A5E-CCEF-D045-AA3F-5817D1BC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D7C5D-22E3-5249-B7BA-38E0DF90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DD97F-30C2-9945-A930-E7FFBE26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724A0-E2BC-4142-B0E5-94A135C4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3589E-C210-3949-B00E-FB88C264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AACA-4843-E54A-A3B8-FD1AA873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D75A-3FF1-454C-8F46-9868861BC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C03F2-98AD-A647-B300-09709E46C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BFAF0-7AD2-8A47-A966-49E0E90C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AF993-F38C-3849-A0A9-5679C7C5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6266D-08D8-3F4B-8994-E2EBB5C8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4015-FA45-7A4D-A154-1B3A5651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3ABAE-9CA3-0342-9BF9-37F97B450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D6BAF-27E8-F546-8D93-20654886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EA467-E4BB-D740-9BFB-65AE6D84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6D3A-DF67-F84B-9597-C40502329EC7}" type="datetimeFigureOut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C2477-B3EB-B341-8A41-6B1F492F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5BB4E-E359-4E4F-8B72-F8B4C383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3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E156C-3AAC-D94D-A9E8-13FEEA33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815BF-127B-CD4B-9B6A-664290D6F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858ED-3DAA-024A-8AC0-38EB0B0BC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F6D3A-DF67-F84B-9597-C40502329EC7}" type="datetimeFigureOut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3B4F5-D256-5541-B664-F88208335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74B85-F57F-6A4D-B6A2-37DCAA408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BFB4B-9F3E-9145-AC03-803D17D4B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0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05D6-E6C3-294B-A26D-F4A53D3D1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 717: Lecture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BDAB3-35C0-914C-B80C-443635234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Characterizing and Displaying Multivariate Data</a:t>
            </a:r>
          </a:p>
          <a:p>
            <a:r>
              <a:rPr lang="en-US" dirty="0"/>
              <a:t>Vitaly Druker</a:t>
            </a:r>
          </a:p>
          <a:p>
            <a:r>
              <a:rPr lang="en-US" dirty="0"/>
              <a:t>September 02, 2021</a:t>
            </a:r>
          </a:p>
        </p:txBody>
      </p:sp>
    </p:spTree>
    <p:extLst>
      <p:ext uri="{BB962C8B-B14F-4D97-AF65-F5344CB8AC3E}">
        <p14:creationId xmlns:p14="http://schemas.microsoft.com/office/powerpoint/2010/main" val="118949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61A66-C7D3-7B40-BCF1-F1851A21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Covariance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3C3C5C-2C68-434B-A1A4-684B786D1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5850" y="1395678"/>
            <a:ext cx="66167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24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32CF-E35F-D04C-8956-67F44B8C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 of simple linear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9D7A8C-481C-4D4D-B40A-329A5DC88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850" y="3036094"/>
            <a:ext cx="84963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41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0198-782B-764C-8145-8219C016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of Height/Weight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69996D-0F9D-A845-A2D0-D31500968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050" y="2445544"/>
            <a:ext cx="103759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3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AD19-1FE2-3C47-B455-BA5D7A1D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problems with covariance?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B7C5A-0BF8-3F41-9E8E-86601C053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91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D88C-AC57-2D44-AEFD-5846041C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A81724-E77F-6140-B265-C937665A4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66442"/>
            <a:ext cx="10515600" cy="186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49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F5DB-C1DA-854D-91C9-25EC0952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19AB7-91CB-3E4E-B6EB-5A063D9B5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later – but this one in the book is wild to me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0FDC9-64C9-B64D-A05E-FB6682EBF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588933"/>
            <a:ext cx="9296400" cy="1479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1C4BBE-7770-E641-99C0-FD04BA319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529494"/>
            <a:ext cx="5079547" cy="216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77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DDE8-B885-4F4C-9342-FE2A5914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3B73A-9994-2F45-BE2E-4E2645EFB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US" dirty="0"/>
              <a:t>Each row contains all the observations for the </a:t>
            </a:r>
            <a:r>
              <a:rPr lang="en-US" dirty="0" err="1"/>
              <a:t>jth</a:t>
            </a:r>
            <a:r>
              <a:rPr lang="en-US" dirty="0"/>
              <a:t> measurement (for example weight)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07CF4-DD09-B34E-9A98-1D5CC26EC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1412148"/>
            <a:ext cx="2277533" cy="20168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142206-EFC2-E248-A447-868B9615B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34" y="3914280"/>
            <a:ext cx="5257800" cy="208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33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29831-CB96-D943-89F9-F5F1E851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Vectors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17E73B-B16C-A145-963E-DFBFDAA73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0033" y="3826902"/>
            <a:ext cx="2034117" cy="25813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1DD368-AD68-F64A-8077-28ED22552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666" y="3129227"/>
            <a:ext cx="2841351" cy="1744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1CC004-F034-2E4B-904F-FD1E2A854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884" y="776288"/>
            <a:ext cx="31242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612894-AE7A-F04C-A741-C818A505A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7092" y="2605088"/>
            <a:ext cx="23749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79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E9609-9CB1-DA4B-9449-6C8DC9F4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04619-C2BD-3648-9767-3438E489D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E834B-342F-1C4B-8FB0-8DBEDB3C5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396066"/>
            <a:ext cx="70104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06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3115-35FC-A940-AEFD-6C4A7C9F7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Matrix: Method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246E2-8C1F-234F-8B43-F41A10218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F02BE4-1159-E242-B51D-5CFF88730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00" y="2382044"/>
            <a:ext cx="60706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8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A3C071-7886-D248-AF44-FC776C8B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Statistics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0AA4A-0A22-C043-A085-BFFAE61C8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76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F148-594C-C14F-A3FA-58798598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Matrix: Method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814C4-4474-2E41-A9DF-CA2703632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FFFBD-17D7-AD47-BCB2-6ED46B1AB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2559844"/>
            <a:ext cx="65913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16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F148-594C-C14F-A3FA-58798598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Matrix: Method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F806C-709E-A34D-9A8E-CCCA7878E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50" y="2095500"/>
            <a:ext cx="74041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83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E6F7-CB25-2142-A0D5-8E63B1B7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F700F-DEE0-F14B-BB67-564AB5970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idea as the covariance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B5ACE-C077-5C4F-8747-2CDA9D574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2470944"/>
            <a:ext cx="66929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55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2261-3655-C34B-B927-4AFC30EF9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Combinations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B13A-FACA-0841-8994-34FDCEA24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Multiply each y by a coefficients (like in linear regression). Remember a is column vector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197DF-53B5-4B4C-A267-AEC8D1DE4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3500"/>
            <a:ext cx="3873500" cy="165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82D1D1-D64C-C342-93CB-9E6433021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0" y="2749550"/>
            <a:ext cx="53848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23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E020-E603-904E-B474-E55BE152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can be expanded to lots of different linear combinations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4686B-3526-164A-9342-6E170DDC7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9FB406-D8E4-0A4A-B714-42C12C8B2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156" y="1825625"/>
            <a:ext cx="3711687" cy="444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13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1E7E-841E-2440-8E47-8805B510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Combinations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870A58-41BD-6747-8F5B-A7E77DC5C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935" y="1825625"/>
            <a:ext cx="63141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73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0807-76D3-814F-8E19-EFE51C94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893F-66A9-2B42-A234-7315A2761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1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7E22-3E88-A542-8273-48AC1BF7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overall variability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7832EB-881E-E94E-950B-F1D66145D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0094"/>
            <a:ext cx="6235700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B6C059-39BA-734E-B4BC-287A36CFB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33" y="3758407"/>
            <a:ext cx="9144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03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F771-2170-894B-A1F3-8F5CC370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A2A5D-7162-8D42-81D3-834FEB909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fill in the holes by:</a:t>
            </a:r>
          </a:p>
          <a:p>
            <a:pPr lvl="1"/>
            <a:r>
              <a:rPr lang="en-US" dirty="0"/>
              <a:t>Column mean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endParaRPr lang="en-US" dirty="0"/>
          </a:p>
          <a:p>
            <a:r>
              <a:rPr lang="en-US" dirty="0"/>
              <a:t>This is a very involved topic - see the `mice` package in R</a:t>
            </a:r>
          </a:p>
          <a:p>
            <a:pPr lvl="1"/>
            <a:r>
              <a:rPr lang="en-US" dirty="0"/>
              <a:t>For example – why just linear </a:t>
            </a:r>
            <a:r>
              <a:rPr lang="en-US"/>
              <a:t>regression?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97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4FE5-9BF1-3A4B-90E4-0A079B08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FCB9F-6C4D-B54D-92A7-64C530E80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 3 of MMA</a:t>
            </a:r>
          </a:p>
          <a:p>
            <a:r>
              <a:rPr lang="en-US" dirty="0"/>
              <a:t>Read chapter 2 of Applied Multivariate Analysis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6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3CF2E0-3B22-6348-A541-69E6692B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Mean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3E3B40-442B-F141-B41F-09626E215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3067" y="1690688"/>
            <a:ext cx="5088466" cy="4351338"/>
          </a:xfrm>
        </p:spPr>
        <p:txBody>
          <a:bodyPr/>
          <a:lstStyle/>
          <a:p>
            <a:r>
              <a:rPr lang="en-US" dirty="0"/>
              <a:t>Transformation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D200EC-FE13-6040-96D7-A833FA171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2330450"/>
            <a:ext cx="3479800" cy="2197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E336C9-F8EE-294E-9201-FEFE0B364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067" y="2209007"/>
            <a:ext cx="5410200" cy="1104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41F37F-BABE-4940-A4CE-5A7D901C7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067" y="3600187"/>
            <a:ext cx="23114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8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578C-A93D-944E-90E6-873946A6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6AC73-451B-244F-9A2B-1405EEE4B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US" dirty="0"/>
              <a:t>Transformation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109F9-DDD2-DD43-A03C-F1D6CFDCD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1473200"/>
            <a:ext cx="4584700" cy="195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CAFCBC-38EE-A044-AC56-FFC651270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" y="3429000"/>
            <a:ext cx="4610100" cy="198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CD294C-9307-8641-BD36-BCB52DFE4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816" y="2451100"/>
            <a:ext cx="3340100" cy="76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500E6-ABF1-2B40-9ED1-E00696AC8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816" y="3839104"/>
            <a:ext cx="29083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1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976158-5108-894E-AEDC-BD29B821E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Random Variables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E5BBF-89D3-F749-9417-7AB2D0A98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0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FB0F-24FD-754D-84FF-A69E875B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F9B71A-0937-694D-8CC0-E9B3352E4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0076" y="1825625"/>
            <a:ext cx="57118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A18D-5D5A-4B40-95A5-57B9D270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FDCE2-F330-0A46-B958-CE96F724C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5842"/>
          </a:xfrm>
        </p:spPr>
        <p:txBody>
          <a:bodyPr>
            <a:normAutofit/>
          </a:bodyPr>
          <a:lstStyle/>
          <a:p>
            <a:r>
              <a:rPr lang="en-US" dirty="0"/>
              <a:t>Generally, if there are two variables measured on the same unit then they tend to </a:t>
            </a:r>
            <a:r>
              <a:rPr lang="en-US" i="1" dirty="0"/>
              <a:t>covary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happens if y tends to be above the mean when x is above the mean?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4C0E0B-8EFD-8F49-A2A5-53B1E127C608}"/>
                  </a:ext>
                </a:extLst>
              </p:cNvPr>
              <p:cNvSpPr txBox="1"/>
              <p:nvPr/>
            </p:nvSpPr>
            <p:spPr>
              <a:xfrm>
                <a:off x="2091267" y="3145717"/>
                <a:ext cx="7509934" cy="566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d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4C0E0B-8EFD-8F49-A2A5-53B1E127C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267" y="3145717"/>
                <a:ext cx="7509934" cy="566565"/>
              </a:xfrm>
              <a:prstGeom prst="rect">
                <a:avLst/>
              </a:prstGeom>
              <a:blipFill>
                <a:blip r:embed="rId2"/>
                <a:stretch>
                  <a:fillRect r="-1351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399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BA35-06AE-B24B-8303-6D0E399C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4106-B9C6-424A-94C3-648465DB6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covariance is 0 are the two variables independent?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2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68C4A-4BFC-514F-86C1-D2C3DFB5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4DB2B-34D3-B741-9DAD-C38DC235A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15F9E-7CB4-7B42-AB76-5AB74FA0A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550" y="966389"/>
            <a:ext cx="7218900" cy="52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6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252</Words>
  <Application>Microsoft Macintosh PowerPoint</Application>
  <PresentationFormat>Widescreen</PresentationFormat>
  <Paragraphs>59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STAT 717: Lecture 2</vt:lpstr>
      <vt:lpstr>Univariate Statistics</vt:lpstr>
      <vt:lpstr>Sample Mean</vt:lpstr>
      <vt:lpstr>Sample Variance</vt:lpstr>
      <vt:lpstr>Bivariate Random Variables</vt:lpstr>
      <vt:lpstr>Data</vt:lpstr>
      <vt:lpstr>Covariance</vt:lpstr>
      <vt:lpstr>Covariance Implications</vt:lpstr>
      <vt:lpstr>PowerPoint Presentation</vt:lpstr>
      <vt:lpstr>Sample Covariance</vt:lpstr>
      <vt:lpstr>Slope of simple linear model</vt:lpstr>
      <vt:lpstr>Covariance of Height/Weight</vt:lpstr>
      <vt:lpstr>What are some problems with covariance?</vt:lpstr>
      <vt:lpstr>Correlation</vt:lpstr>
      <vt:lpstr>Visualization</vt:lpstr>
      <vt:lpstr>Mean Vectors</vt:lpstr>
      <vt:lpstr>Mean Vectors</vt:lpstr>
      <vt:lpstr>Covariance Matrix</vt:lpstr>
      <vt:lpstr>Covariance Matrix: Method 1</vt:lpstr>
      <vt:lpstr>Covariance Matrix: Method 2</vt:lpstr>
      <vt:lpstr>Covariance Matrix: Method 3</vt:lpstr>
      <vt:lpstr>Correlation Matrix</vt:lpstr>
      <vt:lpstr>Linear Combinations of Variables</vt:lpstr>
      <vt:lpstr>This can be expanded to lots of different linear combinations</vt:lpstr>
      <vt:lpstr>Linear Combinations</vt:lpstr>
      <vt:lpstr>Homework</vt:lpstr>
      <vt:lpstr>Measures of overall variability</vt:lpstr>
      <vt:lpstr>Missing Values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717: Lecture 1</dc:title>
  <dc:creator>Vitaly Druker</dc:creator>
  <cp:lastModifiedBy>Vitaly Druker</cp:lastModifiedBy>
  <cp:revision>3</cp:revision>
  <dcterms:created xsi:type="dcterms:W3CDTF">2021-08-26T14:30:50Z</dcterms:created>
  <dcterms:modified xsi:type="dcterms:W3CDTF">2021-09-02T18:13:19Z</dcterms:modified>
</cp:coreProperties>
</file>