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3"/>
    <p:restoredTop sz="96341"/>
  </p:normalViewPr>
  <p:slideViewPr>
    <p:cSldViewPr snapToGrid="0" snapToObjects="1">
      <p:cViewPr varScale="1">
        <p:scale>
          <a:sx n="153" d="100"/>
          <a:sy n="153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38733-7AED-8B42-A60E-276032214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STAT 717: Class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  <a:p>
            <a:r>
              <a:rPr lang="en-US" dirty="0"/>
              <a:t>Vitaly Druker</a:t>
            </a:r>
          </a:p>
          <a:p>
            <a:r>
              <a:rPr lang="en-US"/>
              <a:t>December 11</a:t>
            </a:r>
            <a:r>
              <a:rPr lang="en-US" baseline="30000"/>
              <a:t>th</a:t>
            </a:r>
            <a:r>
              <a:rPr lang="en-US"/>
              <a:t>, </a:t>
            </a: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04CB-E8CF-7443-A513-EB63159E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Non-metric multidimensional scaling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7F8B-92D3-8746-A944-0B9E907D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7DFA6-8E34-2841-B27E-B44AC56D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01447" cy="39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8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72BE-8EB0-754D-9041-2E48D5E5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6F3B-44F2-2646-8E34-360582B8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technique for representing the information in a two-way contingency table.</a:t>
            </a:r>
          </a:p>
          <a:p>
            <a:r>
              <a:rPr lang="en-US" dirty="0"/>
              <a:t>Goal is to plot a point for each row and a point for each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5AB16-0CDC-B440-9F87-85EFAF1D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90" y="3311040"/>
            <a:ext cx="5314257" cy="27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F535-34EB-9B4D-9EDD-2989A9D1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47B4-3321-5D45-9B4F-44715F1B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row points are close together then the profiles of the two rows are similar and similarly to two column points.</a:t>
            </a:r>
          </a:p>
          <a:p>
            <a:r>
              <a:rPr lang="en-US" dirty="0"/>
              <a:t>If a row point is close to a column point then that combination occurs more often than chance expects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8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ABF7-ACC1-F24A-84A5-3178CEFD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and Column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1EA0-8C2B-F946-A0E1-DF853B4D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A9747-6E08-CE42-927F-42D9F896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878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F1597-430E-1740-821E-6928E333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09" y="2608561"/>
            <a:ext cx="7781174" cy="37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7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FF8-1D9F-6049-8931-351651C1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sums/column sums</a:t>
            </a:r>
            <a:br>
              <a:rPr lang="en-US" dirty="0"/>
            </a:br>
            <a:r>
              <a:rPr lang="en-US" dirty="0"/>
              <a:t>row/column masses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FCB310-78AA-1F4C-B4BE-1D7ABCC76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664" y="1690688"/>
            <a:ext cx="89789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070FF-7ED7-3C47-99C7-6825924D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4" y="2686051"/>
            <a:ext cx="9042400" cy="66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CE0DC-7196-2941-AB43-D90F019F314D}"/>
              </a:ext>
            </a:extLst>
          </p:cNvPr>
          <p:cNvSpPr txBox="1"/>
          <p:nvPr/>
        </p:nvSpPr>
        <p:spPr>
          <a:xfrm>
            <a:off x="1222664" y="3346451"/>
            <a:ext cx="3145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– r is an a x 1 matrix</a:t>
            </a:r>
          </a:p>
          <a:p>
            <a:r>
              <a:rPr lang="en-US" dirty="0"/>
              <a:t>c’ is an 1 x b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9F3BA-3AFA-8B48-A4FB-7F7107FBA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866" y="3992782"/>
            <a:ext cx="5694334" cy="24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E891-C24E-0840-9905-7A4361CD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each row and column of P to a profile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E7F21F-C615-CC45-8E5A-53C2BED89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2558" y="4518982"/>
            <a:ext cx="3985260" cy="135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839F66-563B-8042-9E8F-CFB32AFF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8" y="1917916"/>
            <a:ext cx="5677359" cy="2230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E2CB2-D09E-B646-8E80-481A04029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18982"/>
            <a:ext cx="3817966" cy="1330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ED4A-3F92-5F4F-BA59-08C3B5D3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658" y="1965743"/>
            <a:ext cx="6266914" cy="21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1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0487-7E73-CC42-8C97-BF9E1AA1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Independence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54EC62-A41C-8C43-90C9-9FDA070BB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509" y="1690688"/>
            <a:ext cx="5080000" cy="154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18BE2-195A-BC46-BFB8-EB21F8763276}"/>
              </a:ext>
            </a:extLst>
          </p:cNvPr>
          <p:cNvSpPr txBox="1"/>
          <p:nvPr/>
        </p:nvSpPr>
        <p:spPr>
          <a:xfrm>
            <a:off x="1562793" y="3732415"/>
            <a:ext cx="698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chi-square id random variable with (a-1)(b-1) degrees of freedom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B8D5D-3E42-674E-9BBF-7A55DAA2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40200"/>
            <a:ext cx="11734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456-F4BA-294C-902D-ED141AA9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 for Plotting Row and Column Profiles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091BB0-37BF-6140-B9CF-9FCE1C5E9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949" y="2276634"/>
            <a:ext cx="4775200" cy="88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363FD-816A-8B46-A9B4-EBC47FC64F66}"/>
              </a:ext>
            </a:extLst>
          </p:cNvPr>
          <p:cNvSpPr txBox="1"/>
          <p:nvPr/>
        </p:nvSpPr>
        <p:spPr>
          <a:xfrm>
            <a:off x="1130531" y="1928553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P-</a:t>
            </a:r>
            <a:r>
              <a:rPr lang="en-US" dirty="0" err="1"/>
              <a:t>rc</a:t>
            </a:r>
            <a:r>
              <a:rPr lang="en-US" dirty="0"/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31037-7908-774B-B97A-8D635300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" y="3231530"/>
            <a:ext cx="12192000" cy="1791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FF12A-1BE1-1C44-B41B-7FD060696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37" y="5053532"/>
            <a:ext cx="2755900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A79859-456F-EC4A-B1F9-4807DAC1F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487" y="5885700"/>
            <a:ext cx="2489200" cy="8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E0F9E-1348-6B47-8ACD-223CC644E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953" y="5455400"/>
            <a:ext cx="4216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A97B-126C-E34D-BD80-CDF92521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6795-A925-6C4E-A014-031B07B6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D592C-FD98-254A-905A-07FEB142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68" y="0"/>
            <a:ext cx="10200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9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4768-6D55-814F-8874-1FCBD035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42FC-16D5-CF45-858B-51D41105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a representation for each row and each column</a:t>
            </a:r>
          </a:p>
          <a:p>
            <a:r>
              <a:rPr lang="en-US" dirty="0"/>
              <a:t>When p = 2 then a scatterplot works</a:t>
            </a:r>
          </a:p>
          <a:p>
            <a:pPr lvl="1"/>
            <a:r>
              <a:rPr lang="en-US" dirty="0"/>
              <a:t>Each row is represented by a point and the two axes represent the variables</a:t>
            </a:r>
          </a:p>
          <a:p>
            <a:r>
              <a:rPr lang="en-US" dirty="0"/>
              <a:t>When p &gt; 2 then use PCA/SVD</a:t>
            </a:r>
          </a:p>
        </p:txBody>
      </p:sp>
    </p:spTree>
    <p:extLst>
      <p:ext uri="{BB962C8B-B14F-4D97-AF65-F5344CB8AC3E}">
        <p14:creationId xmlns:p14="http://schemas.microsoft.com/office/powerpoint/2010/main" val="14312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0C48-98F0-7F4E-8982-E5F43AE4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CBC7-080D-2942-9CAF-7A604AD9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designed to reduce dimensionality and portray relationships among observations or variables</a:t>
            </a:r>
          </a:p>
          <a:p>
            <a:endParaRPr lang="en-US" dirty="0"/>
          </a:p>
          <a:p>
            <a:r>
              <a:rPr lang="en-US" dirty="0"/>
              <a:t>Discuss:</a:t>
            </a:r>
          </a:p>
          <a:p>
            <a:pPr lvl="1"/>
            <a:r>
              <a:rPr lang="en-US" dirty="0"/>
              <a:t>Multidimensional Scaling</a:t>
            </a:r>
          </a:p>
          <a:p>
            <a:pPr lvl="1"/>
            <a:r>
              <a:rPr lang="en-US" dirty="0"/>
              <a:t>Correspondence Analysis</a:t>
            </a:r>
          </a:p>
          <a:p>
            <a:pPr lvl="1"/>
            <a:r>
              <a:rPr lang="en-US" dirty="0"/>
              <a:t>Biplots</a:t>
            </a:r>
          </a:p>
        </p:txBody>
      </p:sp>
    </p:spTree>
    <p:extLst>
      <p:ext uri="{BB962C8B-B14F-4D97-AF65-F5344CB8AC3E}">
        <p14:creationId xmlns:p14="http://schemas.microsoft.com/office/powerpoint/2010/main" val="1775987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FCBE-D002-E049-A29A-8F1ADF61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563F-A25F-074D-A611-0967D169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principal components as usual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is a matrix of eigen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129A8-E7F9-5E49-9505-28FB28C0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84" y="2414212"/>
            <a:ext cx="4841083" cy="2029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61F0F-C224-5844-B0AA-0F3ED0EA3BDD}"/>
              </a:ext>
            </a:extLst>
          </p:cNvPr>
          <p:cNvSpPr txBox="1"/>
          <p:nvPr/>
        </p:nvSpPr>
        <p:spPr>
          <a:xfrm>
            <a:off x="8354291" y="2951018"/>
            <a:ext cx="368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contains representation of columns</a:t>
            </a:r>
          </a:p>
          <a:p>
            <a:r>
              <a:rPr lang="en-US" dirty="0"/>
              <a:t>Z contains representation of points</a:t>
            </a:r>
          </a:p>
        </p:txBody>
      </p:sp>
    </p:spTree>
    <p:extLst>
      <p:ext uri="{BB962C8B-B14F-4D97-AF65-F5344CB8AC3E}">
        <p14:creationId xmlns:p14="http://schemas.microsoft.com/office/powerpoint/2010/main" val="91177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C40-3232-3A48-A225-F6F18879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do the same thing with SVD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E96406-FC89-CF44-9BF3-DCA04FC72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257" y="1690688"/>
            <a:ext cx="25654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323C0-EC1B-174C-8E71-79A587E0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28" y="2681288"/>
            <a:ext cx="4165600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D83D1-593D-7E45-A251-073324C3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278" y="3479079"/>
            <a:ext cx="4330700" cy="187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A9909-BA61-2B49-95EF-525773D9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354" y="5461231"/>
            <a:ext cx="46482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53A94-8793-A54B-BC4B-708CD530E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345" y="1847706"/>
            <a:ext cx="3556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5ABC-FB58-794A-9EA5-A3A92FE1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Plotting – alternative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FE4B-499D-3545-B57D-88720C69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2DE25-4EBE-B04E-BDE9-ED983507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90" y="1754708"/>
            <a:ext cx="726266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3AD893-66E8-B140-8ECA-96A15E8F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79" y="1761605"/>
            <a:ext cx="3886200" cy="99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F214F-1541-1945-ADD4-3B0D0BDB458D}"/>
              </a:ext>
            </a:extLst>
          </p:cNvPr>
          <p:cNvSpPr txBox="1"/>
          <p:nvPr/>
        </p:nvSpPr>
        <p:spPr>
          <a:xfrm>
            <a:off x="2053244" y="6525491"/>
            <a:ext cx="587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show the first two columns of the respective </a:t>
            </a:r>
            <a:r>
              <a:rPr lang="en-US" dirty="0" err="1"/>
              <a:t>matricies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2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CB63-80DC-8144-9BC6-AE93555F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B5CF2-1127-B147-A4AF-EC24823F6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distances between pairs of items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distances are based off of </a:t>
                </a:r>
                <a:r>
                  <a:rPr lang="en-US" i="1" dirty="0"/>
                  <a:t>p</a:t>
                </a:r>
                <a:r>
                  <a:rPr lang="en-US" dirty="0"/>
                  <a:t> columns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Our goal is to represent these distances using fewer dimensions (e.g. 2) so that we can graph the points and visualize multivariate data in two dimensions.</a:t>
                </a:r>
              </a:p>
              <a:p>
                <a:r>
                  <a:rPr lang="en-US" dirty="0"/>
                  <a:t>We will try to create points such that the new distances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B5CF2-1127-B147-A4AF-EC24823F6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3A41827-4852-FC44-8BFE-50118787A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889" y="5209309"/>
            <a:ext cx="3276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03D8-EC23-6044-AD5D-E7D3E59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multidimensional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FF17-5A8E-1748-AC60-49C0520C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  <a:p>
            <a:pPr lvl="1"/>
            <a:r>
              <a:rPr lang="en-US" dirty="0"/>
              <a:t>Raw data or actually computed distances are available</a:t>
            </a:r>
          </a:p>
          <a:p>
            <a:r>
              <a:rPr lang="en-US" dirty="0"/>
              <a:t>Nonmetric</a:t>
            </a:r>
          </a:p>
          <a:p>
            <a:pPr lvl="1"/>
            <a:r>
              <a:rPr lang="en-US" dirty="0"/>
              <a:t>Spatial representation only preserves the </a:t>
            </a:r>
            <a:r>
              <a:rPr lang="en-US" i="1" dirty="0"/>
              <a:t>rank ordering</a:t>
            </a:r>
            <a:r>
              <a:rPr lang="en-US" dirty="0"/>
              <a:t> of the values.</a:t>
            </a:r>
          </a:p>
        </p:txBody>
      </p:sp>
    </p:spTree>
    <p:extLst>
      <p:ext uri="{BB962C8B-B14F-4D97-AF65-F5344CB8AC3E}">
        <p14:creationId xmlns:p14="http://schemas.microsoft.com/office/powerpoint/2010/main" val="229706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12CA-152A-8B4D-B1B9-B3C5844B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B294E-3C5A-AB46-B11B-62C6731A0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</a:t>
                </a:r>
                <a:r>
                  <a:rPr lang="en-US" i="1" dirty="0"/>
                  <a:t>n x n</a:t>
                </a:r>
                <a:r>
                  <a:rPr lang="en-US" dirty="0"/>
                  <a:t> distance 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B294E-3C5A-AB46-B11B-62C6731A0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BD1FD1-5987-1B47-8FB3-D5852620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96" y="2326818"/>
            <a:ext cx="9714807" cy="1102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94D41-5F57-A646-B84D-3E9CAED9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141" y="3429000"/>
            <a:ext cx="9576262" cy="236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74757-1C2C-7E4D-82AD-B1C9DEA0C7C9}"/>
              </a:ext>
            </a:extLst>
          </p:cNvPr>
          <p:cNvSpPr txBox="1"/>
          <p:nvPr/>
        </p:nvSpPr>
        <p:spPr>
          <a:xfrm>
            <a:off x="1886989" y="6317673"/>
            <a:ext cx="92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can be shown that there exists a q-dimensional solution if Bb is positive semidefinite of rank q </a:t>
            </a:r>
          </a:p>
        </p:txBody>
      </p:sp>
    </p:spTree>
    <p:extLst>
      <p:ext uri="{BB962C8B-B14F-4D97-AF65-F5344CB8AC3E}">
        <p14:creationId xmlns:p14="http://schemas.microsoft.com/office/powerpoint/2010/main" val="303188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AA80-FE11-7A4A-8A12-E08101FA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550F8-BFEC-A442-A1BE-3A9C4E80D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923" y="1457931"/>
            <a:ext cx="705137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CEC8-E38A-774E-97C4-EF8B3660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Multidimensional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CAD97-DCAB-F146-812A-7A1C75970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853" y="1825625"/>
            <a:ext cx="102802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9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4DD3-4297-924D-B733-F5D4CB1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Non-metric multidimensional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B5D4-2A73-6B49-AADB-AF2CBE3E1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dissimilarities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cannot be measured by can be ranked</a:t>
                </a:r>
              </a:p>
              <a:p>
                <a:r>
                  <a:rPr lang="en-US" dirty="0"/>
                  <a:t>In nonmetric scaling we look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that are ranked in the same order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B5D4-2A73-6B49-AADB-AF2CBE3E1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52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17FD-6F2C-174C-AE5D-E325BF7E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Non-metric multidimensional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138C5-A4AF-A949-B1E4-9CB66EE26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09" y="1690688"/>
            <a:ext cx="10515600" cy="25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41441</TotalTime>
  <Words>436</Words>
  <Application>Microsoft Macintosh PowerPoint</Application>
  <PresentationFormat>Widescreen</PresentationFormat>
  <Paragraphs>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STAT 717: Class 14</vt:lpstr>
      <vt:lpstr>Introduction</vt:lpstr>
      <vt:lpstr>Multidimensional Scaling</vt:lpstr>
      <vt:lpstr>Types of multidimensional scaling</vt:lpstr>
      <vt:lpstr>Metric Multidimensional Scaling</vt:lpstr>
      <vt:lpstr>Metric Multidimensional Scaling</vt:lpstr>
      <vt:lpstr>Metric Multidimensional Scaling</vt:lpstr>
      <vt:lpstr>Non-metric multidimensional scaling</vt:lpstr>
      <vt:lpstr>Non-metric multidimensional scaling</vt:lpstr>
      <vt:lpstr>Non-metric multidimensional scaling </vt:lpstr>
      <vt:lpstr>Correspondence Analysis</vt:lpstr>
      <vt:lpstr>Introduction continued</vt:lpstr>
      <vt:lpstr>Row and Column Profiles</vt:lpstr>
      <vt:lpstr>Row sums/column sums row/column masses</vt:lpstr>
      <vt:lpstr>Convert each row and column of P to a profile</vt:lpstr>
      <vt:lpstr>Testing Independence</vt:lpstr>
      <vt:lpstr>Coordinates for Plotting Row and Column Profiles</vt:lpstr>
      <vt:lpstr>PowerPoint Presentation</vt:lpstr>
      <vt:lpstr>BiPlots</vt:lpstr>
      <vt:lpstr>Principal Component Plots</vt:lpstr>
      <vt:lpstr>We can do the same thing with SVD</vt:lpstr>
      <vt:lpstr>SVD – Plotting – alternative representations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21</cp:revision>
  <dcterms:created xsi:type="dcterms:W3CDTF">2021-08-26T14:30:50Z</dcterms:created>
  <dcterms:modified xsi:type="dcterms:W3CDTF">2021-12-02T16:43:33Z</dcterms:modified>
</cp:coreProperties>
</file>