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3" r:id="rId9"/>
    <p:sldId id="324" r:id="rId10"/>
    <p:sldId id="322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1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91CE89-B478-0547-82DC-C5D911243885}">
          <p14:sldIdLst>
            <p14:sldId id="256"/>
            <p14:sldId id="316"/>
            <p14:sldId id="317"/>
            <p14:sldId id="318"/>
            <p14:sldId id="319"/>
            <p14:sldId id="320"/>
            <p14:sldId id="321"/>
            <p14:sldId id="323"/>
            <p14:sldId id="324"/>
            <p14:sldId id="322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9"/>
    <p:restoredTop sz="96341"/>
  </p:normalViewPr>
  <p:slideViewPr>
    <p:cSldViewPr snapToGrid="0" snapToObjects="1">
      <p:cViewPr varScale="1">
        <p:scale>
          <a:sx n="153" d="100"/>
          <a:sy n="153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y Druker" userId="2c9e1fe4-d3d1-4b04-a99a-cb29bc2e442f" providerId="ADAL" clId="{8EC4612B-631E-DF46-963C-0B5C6367EA4B}"/>
    <pc:docChg chg="undo custSel modSld">
      <pc:chgData name="Vitaly Druker" userId="2c9e1fe4-d3d1-4b04-a99a-cb29bc2e442f" providerId="ADAL" clId="{8EC4612B-631E-DF46-963C-0B5C6367EA4B}" dt="2021-10-08T00:20:43.785" v="1" actId="21"/>
      <pc:docMkLst>
        <pc:docMk/>
      </pc:docMkLst>
      <pc:sldChg chg="modSp mod">
        <pc:chgData name="Vitaly Druker" userId="2c9e1fe4-d3d1-4b04-a99a-cb29bc2e442f" providerId="ADAL" clId="{8EC4612B-631E-DF46-963C-0B5C6367EA4B}" dt="2021-10-08T00:20:43.785" v="1" actId="21"/>
        <pc:sldMkLst>
          <pc:docMk/>
          <pc:sldMk cId="2209468050" sldId="315"/>
        </pc:sldMkLst>
        <pc:spChg chg="mod">
          <ac:chgData name="Vitaly Druker" userId="2c9e1fe4-d3d1-4b04-a99a-cb29bc2e442f" providerId="ADAL" clId="{8EC4612B-631E-DF46-963C-0B5C6367EA4B}" dt="2021-10-08T00:20:43.785" v="1" actId="21"/>
          <ac:spMkLst>
            <pc:docMk/>
            <pc:sldMk cId="2209468050" sldId="315"/>
            <ac:spMk id="3" creationId="{745FCB9F-6C4D-B54D-92A7-64C530E80FA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46477-8831-DF47-BC3A-B65F1FA8D04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38733-7AED-8B42-A60E-27603221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288-9CB7-9944-8400-F14A4CE41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861D4-2FF4-CB47-B23E-82DF46B88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A7F5-52F8-2941-B947-8E2A8CCD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B11A-8F0A-0B40-88F1-21329EE5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DB5F-EC4B-8C4E-A7B5-AD729CB2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DE26-9846-4349-8D19-DE049DEF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0444B-1C4D-7C4E-B01C-CB1EE98DA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44A7-2A48-D542-909F-57EE2E04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4E453-4B23-B94F-A056-738178CC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4CB7-7965-004B-8426-7C2741BE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39E7B-BA0F-FA4E-8C47-64B79AA6A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613F3-9447-4448-99A7-918BF912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9F6B0-035A-184C-B063-BF62635D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790D-FE01-EA40-A426-03F6A837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B308-83B0-6643-9C56-FE8D8B2B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0352-AA51-8E4D-AF1C-A22A292E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D28F-B6AF-A14B-B74F-0A4FB247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B68B-9AD7-E74A-A932-031A4085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7BDB-A87B-1342-A288-B5F30A4B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764B-9B2D-E645-A4F0-920DBF41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3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88C1-2544-D345-9C8C-84F0D0E1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43C0-1BDC-C04C-98FE-3116BEB4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DB76-2149-6B47-B470-E60A9BDC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B70A9-25A8-934C-A60C-695C1F87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925A-C0F5-0349-9530-BB12F099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1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0DFE-B429-4E43-B0FB-97BB507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FC5F-5410-2C49-8DD3-A2A3743FD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DC8BD-FFB4-E349-8118-92EB12CD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A0EB4-C863-134C-A5EF-9320977F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B10F7-B79E-6449-BF2D-C778D0F3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B4D0-C126-7441-8EFB-DCC82F51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1398-BDD4-9C4E-A171-F55BEB6C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9F5C1-B073-8448-922C-0735A0A5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748CD-C486-164E-8C90-760FC5AD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7594A-DEB2-E04E-B085-822FF3360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C2768-7484-804E-9088-5A1DA441D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8086-F5A4-DC47-854E-C64C0082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10/7/21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FC860-F2CE-6E41-8119-A13B4B45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38935-CCD6-FE49-AA47-29F89AEF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8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FE7C-AC6C-7640-8F2F-DDB3F530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54796-FE21-7545-A008-4B270AEE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E3A5E-CCEF-D045-AA3F-5817D1BC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D7C5D-22E3-5249-B7BA-38E0DF90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DD97F-30C2-9945-A930-E7FFBE26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10/7/21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724A0-E2BC-4142-B0E5-94A135C4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3589E-C210-3949-B00E-FB88C264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AACA-4843-E54A-A3B8-FD1AA873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D75A-3FF1-454C-8F46-9868861B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C03F2-98AD-A647-B300-09709E46C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BFAF0-7AD2-8A47-A966-49E0E90C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AF993-F38C-3849-A0A9-5679C7C5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6266D-08D8-3F4B-8994-E2EBB5C8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4015-FA45-7A4D-A154-1B3A5651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3ABAE-9CA3-0342-9BF9-37F97B450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D6BAF-27E8-F546-8D93-20654886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EA467-E4BB-D740-9BFB-65AE6D84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C2477-B3EB-B341-8A41-6B1F492F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BB4E-E359-4E4F-8B72-F8B4C383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3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E156C-3AAC-D94D-A9E8-13FEEA33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15BF-127B-CD4B-9B6A-664290D6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858ED-3DAA-024A-8AC0-38EB0B0BC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6D3A-DF67-F84B-9597-C40502329EC7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3B4F5-D256-5541-B664-F88208335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4B85-F57F-6A4D-B6A2-37DCAA408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0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05D6-E6C3-294B-A26D-F4A53D3D1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 717: Lecture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BDAB3-35C0-914C-B80C-443635234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8663"/>
            <a:ext cx="9144000" cy="1655762"/>
          </a:xfrm>
        </p:spPr>
        <p:txBody>
          <a:bodyPr/>
          <a:lstStyle/>
          <a:p>
            <a:r>
              <a:rPr lang="en-US" dirty="0"/>
              <a:t>Test on one or two mean vectors</a:t>
            </a:r>
          </a:p>
          <a:p>
            <a:r>
              <a:rPr lang="en-US" dirty="0"/>
              <a:t>Vitaly Druker</a:t>
            </a:r>
          </a:p>
          <a:p>
            <a:r>
              <a:rPr lang="en-US" dirty="0"/>
              <a:t>September 23</a:t>
            </a:r>
            <a:r>
              <a:rPr lang="en-US" baseline="30000" dirty="0"/>
              <a:t>rd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18949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A67F-AB81-9C4D-BBBE-65DA9B71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on mu with Sigma unknown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DD26F-6D59-464B-BF2D-D9D9E3693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0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8D96-3F6D-C142-8572-26E04ECA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univariate t-test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3D6D7D-4FA2-5A45-B226-3FB978BAE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0050" y="1690688"/>
            <a:ext cx="3771900" cy="1130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42FF72-216A-5042-8054-A771F5F8D22A}"/>
                  </a:ext>
                </a:extLst>
              </p:cNvPr>
              <p:cNvSpPr txBox="1"/>
              <p:nvPr/>
            </p:nvSpPr>
            <p:spPr>
              <a:xfrm>
                <a:off x="1959429" y="3641271"/>
                <a:ext cx="29604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Where t is distributed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42FF72-216A-5042-8054-A771F5F8D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29" y="3641271"/>
                <a:ext cx="2960426" cy="369332"/>
              </a:xfrm>
              <a:prstGeom prst="rect">
                <a:avLst/>
              </a:prstGeom>
              <a:blipFill>
                <a:blip r:embed="rId3"/>
                <a:stretch>
                  <a:fillRect l="-170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674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D42D-C7C0-6B42-9D08-2061C644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Hotelling’s</a:t>
            </a:r>
            <a:r>
              <a:rPr lang="en-US" dirty="0"/>
              <a:t> T^2 Test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53E7A9-A7F1-7046-B459-B164B2349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7458"/>
            <a:ext cx="37719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25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7743-FE50-804A-9D9D-FC78A54C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Properties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2E2875-D9B3-E74B-ADC3-66F8B7DA5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801" y="1825625"/>
            <a:ext cx="73683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7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A54E-E2FE-9548-AD33-DF2A1409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T2 statistics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1BB547-2F87-AC48-A768-DF9473539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420" y="1825625"/>
            <a:ext cx="98091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5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A54E-E2FE-9548-AD33-DF2A1409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T2 statistics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FFAE53-5E4A-DF43-AAA3-7DDF9DE9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665" y="1273457"/>
            <a:ext cx="7568669" cy="537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28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6573-6364-7A42-82BF-E3782CFF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mean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BEC5-9ABE-2E4C-B07B-8284F8E4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20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8B82-DDAA-1F44-A952-C48F703B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univariate two-sample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78640-11C7-7540-896E-D101DC334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45746"/>
          </a:xfrm>
        </p:spPr>
        <p:txBody>
          <a:bodyPr/>
          <a:lstStyle/>
          <a:p>
            <a:r>
              <a:rPr lang="en-US" dirty="0"/>
              <a:t>Assuming equal variance</a:t>
            </a:r>
          </a:p>
          <a:p>
            <a:pPr lvl="1"/>
            <a:r>
              <a:rPr lang="en-US" dirty="0"/>
              <a:t>Pooled Variance: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46870-D4E7-C349-8440-21FC1831B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50" y="2053771"/>
            <a:ext cx="6286500" cy="111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BB447D-4892-194D-A8F4-B6140BDA2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3118758"/>
            <a:ext cx="2794000" cy="129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925B2B-21B4-A346-9D75-7D2F42CD4B3C}"/>
              </a:ext>
            </a:extLst>
          </p:cNvPr>
          <p:cNvSpPr txBox="1"/>
          <p:nvPr/>
        </p:nvSpPr>
        <p:spPr>
          <a:xfrm>
            <a:off x="4865914" y="3788229"/>
            <a:ext cx="596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has a t-distribution with n1 + n2 -2 degrees of freedom</a:t>
            </a:r>
          </a:p>
        </p:txBody>
      </p:sp>
    </p:spTree>
    <p:extLst>
      <p:ext uri="{BB962C8B-B14F-4D97-AF65-F5344CB8AC3E}">
        <p14:creationId xmlns:p14="http://schemas.microsoft.com/office/powerpoint/2010/main" val="3406292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B34F-16C5-F148-B62B-A549DF41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two-sample T2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3C969-3ADE-4546-93F3-4F11CA898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variances are equal but unknown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5027C5-01C8-C241-9AE2-291CB5BDD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2317750"/>
            <a:ext cx="6070600" cy="222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CC9A9C-90ED-F84D-A1D4-C2BC97B57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350" y="4572000"/>
            <a:ext cx="58039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6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B34F-16C5-F148-B62B-A549DF41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two-sample T2 Test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11B5D2-EDE7-6048-B580-92061F6C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DED7E2-FDA5-D642-8FF3-750627814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5625"/>
            <a:ext cx="5105400" cy="104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41767E-02F3-8C48-B55E-49EE69AEE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50" y="2984500"/>
            <a:ext cx="47371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3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FE12-23D8-0448-BC63-26DCCAD1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v Univariate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01DEE-BFC8-624C-8311-6C28291AD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8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CF47-B7DB-5342-AD7F-27F3BED5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properties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AD524E-9003-2C49-9FE4-AF5CEFECD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259" y="1825625"/>
            <a:ext cx="87594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24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2D08-DE82-5D4F-BE19-69BDB585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DA5A5-E2EC-044C-9C49-ADCF86E07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T2 test is the same as the likelihood ratio test. </a:t>
            </a:r>
          </a:p>
          <a:p>
            <a:r>
              <a:rPr lang="en-US" dirty="0"/>
              <a:t>Same as in the univariate case</a:t>
            </a:r>
          </a:p>
        </p:txBody>
      </p:sp>
    </p:spTree>
    <p:extLst>
      <p:ext uri="{BB962C8B-B14F-4D97-AF65-F5344CB8AC3E}">
        <p14:creationId xmlns:p14="http://schemas.microsoft.com/office/powerpoint/2010/main" val="1956138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40CC-FB22-A342-80B9-9006A25E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on Individual Variables Conditional on Rejection of H0 by the T2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1DF722-7305-AB40-A815-31503298A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hypothesis is rejected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/>
                  <a:t> for at least one j.</a:t>
                </a:r>
              </a:p>
              <a:p>
                <a:r>
                  <a:rPr lang="en-US" dirty="0"/>
                  <a:t>However, there is no guarantee that the univariate test will find that vector</a:t>
                </a: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1DF722-7305-AB40-A815-31503298A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880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198D-D1FD-2348-9BE5-0D31035A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Combination of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1135BC-4899-4945-B0AD-DB866E0DD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43" y="1690688"/>
            <a:ext cx="1016000" cy="469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FCEEA0-CF73-FA48-A8D4-6CD13867DEC6}"/>
              </a:ext>
            </a:extLst>
          </p:cNvPr>
          <p:cNvSpPr txBox="1"/>
          <p:nvPr/>
        </p:nvSpPr>
        <p:spPr>
          <a:xfrm>
            <a:off x="2815444" y="1740972"/>
            <a:ext cx="571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there exists at least one coefficient vector </a:t>
            </a:r>
            <a:r>
              <a:rPr lang="en-US" b="1" dirty="0"/>
              <a:t>a</a:t>
            </a:r>
            <a:r>
              <a:rPr lang="en-US" dirty="0"/>
              <a:t> for which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6E8E87-C4BB-794C-8D79-12EB4055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77" y="2434216"/>
            <a:ext cx="3784600" cy="1168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DBA318-0695-1341-8338-12AB4C750738}"/>
              </a:ext>
            </a:extLst>
          </p:cNvPr>
          <p:cNvSpPr txBox="1"/>
          <p:nvPr/>
        </p:nvSpPr>
        <p:spPr>
          <a:xfrm>
            <a:off x="4898571" y="3004457"/>
            <a:ext cx="29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reject the null hypothesis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15B1BA-01F5-074E-BA9C-679878072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14297"/>
            <a:ext cx="4457700" cy="1066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4A09CA-FD40-4041-9236-6E1AF96D6004}"/>
              </a:ext>
            </a:extLst>
          </p:cNvPr>
          <p:cNvSpPr txBox="1"/>
          <p:nvPr/>
        </p:nvSpPr>
        <p:spPr>
          <a:xfrm>
            <a:off x="5845629" y="4637314"/>
            <a:ext cx="226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this and square it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BBDD3-1906-1B45-AF48-26F7BF1FF912}"/>
              </a:ext>
            </a:extLst>
          </p:cNvPr>
          <p:cNvSpPr txBox="1"/>
          <p:nvPr/>
        </p:nvSpPr>
        <p:spPr>
          <a:xfrm>
            <a:off x="1208314" y="5731329"/>
            <a:ext cx="624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seek an </a:t>
            </a:r>
            <a:r>
              <a:rPr lang="en-US" b="1" dirty="0"/>
              <a:t>a</a:t>
            </a:r>
            <a:r>
              <a:rPr lang="en-US" dirty="0"/>
              <a:t> such that the distance between </a:t>
            </a:r>
            <a:r>
              <a:rPr lang="en-US" dirty="0" err="1"/>
              <a:t>ybars</a:t>
            </a:r>
            <a:r>
              <a:rPr lang="en-US" dirty="0"/>
              <a:t> is maximized</a:t>
            </a:r>
          </a:p>
        </p:txBody>
      </p:sp>
    </p:spTree>
    <p:extLst>
      <p:ext uri="{BB962C8B-B14F-4D97-AF65-F5344CB8AC3E}">
        <p14:creationId xmlns:p14="http://schemas.microsoft.com/office/powerpoint/2010/main" val="2875422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BB8E-1D03-864C-9BCD-6B72B3D9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t2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F930A-A9F9-F34E-852E-3F8BB09F3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832100" cy="64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60C66A-91ED-4947-A6D0-6436D4237AC0}"/>
              </a:ext>
            </a:extLst>
          </p:cNvPr>
          <p:cNvSpPr txBox="1"/>
          <p:nvPr/>
        </p:nvSpPr>
        <p:spPr>
          <a:xfrm>
            <a:off x="5535386" y="1829872"/>
            <a:ext cx="141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Maximizes t2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5C62D5-CA88-8842-A9BB-257C6FF73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526" y="2813051"/>
            <a:ext cx="5295900" cy="40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C3D374-FA52-104B-8A65-E39119D982D3}"/>
              </a:ext>
            </a:extLst>
          </p:cNvPr>
          <p:cNvSpPr txBox="1"/>
          <p:nvPr/>
        </p:nvSpPr>
        <p:spPr>
          <a:xfrm>
            <a:off x="1061357" y="4065814"/>
            <a:ext cx="622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then examine each a for contribution to rejection of H0</a:t>
            </a:r>
          </a:p>
        </p:txBody>
      </p:sp>
    </p:spTree>
    <p:extLst>
      <p:ext uri="{BB962C8B-B14F-4D97-AF65-F5344CB8AC3E}">
        <p14:creationId xmlns:p14="http://schemas.microsoft.com/office/powerpoint/2010/main" val="409837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0870-2387-0146-A5E7-773043B6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procedures for checking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0BB8-3162-F246-AA8A-026C666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Univariate t tests for each variable</a:t>
            </a:r>
          </a:p>
          <a:p>
            <a:r>
              <a:rPr lang="en-US" dirty="0"/>
              <a:t>2. Use different critical values (Bonferroni                        )</a:t>
            </a:r>
          </a:p>
          <a:p>
            <a:r>
              <a:rPr lang="en-US" dirty="0"/>
              <a:t>3. Protected vs unprotected test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See Examples for simulation and exploration of </a:t>
            </a:r>
            <a:r>
              <a:rPr lang="en-US" dirty="0" err="1"/>
              <a:t>experimentwise</a:t>
            </a:r>
            <a:r>
              <a:rPr lang="en-US" dirty="0"/>
              <a:t> error rate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7502B-2BC5-FE48-80D6-69127338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307" y="2205263"/>
            <a:ext cx="18415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52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C2DB-B6AF-EA4B-94F5-2CA56C02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Paired Observations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406FF-D77D-0D4B-B41F-980C28BB1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93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C655-2448-324E-A3D1-B1A4D1F8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independent sample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6734E-F744-9545-829D-A7FDF24E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can’t we use the test from the previous section?</a:t>
            </a:r>
          </a:p>
        </p:txBody>
      </p:sp>
    </p:spTree>
    <p:extLst>
      <p:ext uri="{BB962C8B-B14F-4D97-AF65-F5344CB8AC3E}">
        <p14:creationId xmlns:p14="http://schemas.microsoft.com/office/powerpoint/2010/main" val="1104122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7D6A-3D38-CC4A-B2A7-B34C506F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497AF-CBAA-8B4F-845C-BF1B67A7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 test against a hypothesis of 0 for the difference. Normal single sample test</a:t>
            </a:r>
          </a:p>
        </p:txBody>
      </p:sp>
    </p:spTree>
    <p:extLst>
      <p:ext uri="{BB962C8B-B14F-4D97-AF65-F5344CB8AC3E}">
        <p14:creationId xmlns:p14="http://schemas.microsoft.com/office/powerpoint/2010/main" val="1055692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8E4E-1470-2645-8128-84A6FF09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for additional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426F-1CF9-5642-94D2-8A3166D6D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4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8A54-C8BC-7242-8133-833D189D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CABB-E8C3-1240-B4B2-D969A82D0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C15F0-FDCD-284D-89FE-4F1B185A4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851150"/>
            <a:ext cx="36576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10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D844-ECE5-CC4D-9AD5-833482D3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1CA05-75CE-8E4D-AA5D-AB8E98C6B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new variables on the same samples?</a:t>
            </a:r>
          </a:p>
          <a:p>
            <a:r>
              <a:rPr lang="en-US" dirty="0"/>
              <a:t>This is similar to a question of full vs reduced model in regression</a:t>
            </a:r>
          </a:p>
        </p:txBody>
      </p:sp>
    </p:spTree>
    <p:extLst>
      <p:ext uri="{BB962C8B-B14F-4D97-AF65-F5344CB8AC3E}">
        <p14:creationId xmlns:p14="http://schemas.microsoft.com/office/powerpoint/2010/main" val="4135632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5292-D43B-4E48-A7B4-C9E6808B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63E8C-D200-1746-87FF-12D39D78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data set contains p + q variables.</a:t>
            </a:r>
          </a:p>
          <a:p>
            <a:r>
              <a:rPr lang="en-US" dirty="0"/>
              <a:t>We are comparing two groups to see if they are different</a:t>
            </a:r>
          </a:p>
          <a:p>
            <a:r>
              <a:rPr lang="en-US" dirty="0"/>
              <a:t>Do the q extra variables help determine if group 1 and group 2 are different?</a:t>
            </a:r>
          </a:p>
          <a:p>
            <a:endParaRPr lang="en-US" dirty="0"/>
          </a:p>
          <a:p>
            <a:r>
              <a:rPr lang="en-US" dirty="0" err="1"/>
              <a:t>Partion</a:t>
            </a:r>
            <a:r>
              <a:rPr lang="en-US" dirty="0"/>
              <a:t> data such that subset 1 is p variables, 2 is from the q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2D444-365A-674C-9E98-CFB121D4A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792" y="4814207"/>
            <a:ext cx="60833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88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9F7A-E6FA-BB45-9144-F0224854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statistic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C7894-2D21-5443-AE9B-FB46AB744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T2 for p and p + q</a:t>
            </a:r>
          </a:p>
          <a:p>
            <a:r>
              <a:rPr lang="en-US" dirty="0"/>
              <a:t>Calculate new test statistic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Where v is n1 + n2 -2</a:t>
            </a:r>
          </a:p>
          <a:p>
            <a:r>
              <a:rPr lang="en-US" dirty="0"/>
              <a:t>Compare to T2 stat and reject if: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62F47-4200-7F4A-A83E-9A53EB901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0" y="2825750"/>
            <a:ext cx="4051300" cy="120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B7D8EC-5D63-3641-973B-DCDA33DE6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0" y="5309507"/>
            <a:ext cx="2794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2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A3A0-035E-3146-9861-4C48F2C8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10F7-EC79-0B49-B29A-E8F190C4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14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4FE5-9BF1-3A4B-90E4-0A079B08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CB9F-6C4D-B54D-92A7-64C530E80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Evaluate the power differences between the multivariate T2 test and other options try to use at least 10,000 samples</a:t>
            </a:r>
          </a:p>
          <a:p>
            <a:pPr lvl="1"/>
            <a:r>
              <a:rPr lang="en-US" dirty="0"/>
              <a:t>Use the code in the example as a starting point. Simulate data so that the the average </a:t>
            </a:r>
            <a:r>
              <a:rPr lang="en-US" dirty="0" err="1"/>
              <a:t>pictoral</a:t>
            </a:r>
            <a:r>
              <a:rPr lang="en-US" dirty="0"/>
              <a:t> test is 1 unit higher in d2</a:t>
            </a:r>
          </a:p>
          <a:p>
            <a:pPr lvl="1"/>
            <a:r>
              <a:rPr lang="en-US" dirty="0"/>
              <a:t>What’s the power of detecting a difference in d1 and d2 using the multivariate T2?</a:t>
            </a:r>
          </a:p>
          <a:p>
            <a:pPr lvl="1"/>
            <a:r>
              <a:rPr lang="en-US" dirty="0"/>
              <a:t>What’s the power of finding a difference in just the </a:t>
            </a:r>
            <a:r>
              <a:rPr lang="en-US" dirty="0" err="1"/>
              <a:t>pictoral</a:t>
            </a:r>
            <a:r>
              <a:rPr lang="en-US" dirty="0"/>
              <a:t> column?</a:t>
            </a:r>
          </a:p>
          <a:p>
            <a:pPr lvl="2"/>
            <a:r>
              <a:rPr lang="en-US" dirty="0"/>
              <a:t>Comment on the difference between this and the previous power</a:t>
            </a:r>
          </a:p>
          <a:p>
            <a:pPr lvl="1"/>
            <a:r>
              <a:rPr lang="en-US" dirty="0"/>
              <a:t>What’s the power of finding a difference between the two data sets using procedure 1  or procedure 2 in the book? What’s the problem with using these two methods?</a:t>
            </a:r>
          </a:p>
          <a:p>
            <a:pPr lvl="1"/>
            <a:r>
              <a:rPr lang="en-US" dirty="0"/>
              <a:t>What’s the power of the </a:t>
            </a:r>
            <a:r>
              <a:rPr lang="en-US" dirty="0" err="1"/>
              <a:t>pictoral</a:t>
            </a:r>
            <a:r>
              <a:rPr lang="en-US" dirty="0"/>
              <a:t> column having the largest determinant value given the multivariate T2 was significant?</a:t>
            </a:r>
          </a:p>
          <a:p>
            <a:r>
              <a:rPr lang="en-US" dirty="0"/>
              <a:t>Evaluate the ‘additional information’ T2 statistics. </a:t>
            </a:r>
          </a:p>
          <a:p>
            <a:pPr lvl="1"/>
            <a:r>
              <a:rPr lang="en-US" dirty="0"/>
              <a:t>Using the parameters above, add a new ‘column’ to the output data frame which checks to see how often:</a:t>
            </a:r>
          </a:p>
          <a:p>
            <a:pPr lvl="2"/>
            <a:r>
              <a:rPr lang="en-US" dirty="0"/>
              <a:t>The first two columns (</a:t>
            </a:r>
            <a:r>
              <a:rPr lang="en-US" dirty="0" err="1"/>
              <a:t>pictoral</a:t>
            </a:r>
            <a:r>
              <a:rPr lang="en-US" dirty="0"/>
              <a:t> and paper) help split the data</a:t>
            </a:r>
          </a:p>
          <a:p>
            <a:pPr lvl="2"/>
            <a:r>
              <a:rPr lang="en-US" dirty="0"/>
              <a:t>The second two columns (tool and vocab) help to split the data</a:t>
            </a:r>
          </a:p>
        </p:txBody>
      </p:sp>
    </p:spTree>
    <p:extLst>
      <p:ext uri="{BB962C8B-B14F-4D97-AF65-F5344CB8AC3E}">
        <p14:creationId xmlns:p14="http://schemas.microsoft.com/office/powerpoint/2010/main" val="220946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68B8-30E2-AF49-8185-72A5387E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72CB-71B5-A149-86EE-B69A76285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I error is inflated</a:t>
            </a:r>
          </a:p>
          <a:p>
            <a:pPr lvl="1"/>
            <a:r>
              <a:rPr lang="en-US" dirty="0"/>
              <a:t>P(&gt;0 rejections) = 1 – (P no rejection) = 1 – (.95)^10 = .40</a:t>
            </a:r>
          </a:p>
          <a:p>
            <a:pPr lvl="1"/>
            <a:r>
              <a:rPr lang="en-US" dirty="0"/>
              <a:t>Under what conditions is the above true? Why is not a reasonable assumption?</a:t>
            </a:r>
          </a:p>
          <a:p>
            <a:r>
              <a:rPr lang="en-US" dirty="0"/>
              <a:t>Univariate Test ignore correlations</a:t>
            </a:r>
          </a:p>
          <a:p>
            <a:pPr lvl="1"/>
            <a:r>
              <a:rPr lang="en-US" dirty="0"/>
              <a:t>This may lead to a more powerful test</a:t>
            </a:r>
          </a:p>
          <a:p>
            <a:pPr lvl="1"/>
            <a:r>
              <a:rPr lang="en-US" dirty="0"/>
              <a:t>What is power and why is it important?</a:t>
            </a:r>
          </a:p>
          <a:p>
            <a:r>
              <a:rPr lang="en-US" dirty="0"/>
              <a:t>Lack of information about linear combinations</a:t>
            </a:r>
          </a:p>
          <a:p>
            <a:pPr lvl="1"/>
            <a:r>
              <a:rPr lang="en-US" dirty="0"/>
              <a:t>Some multivariate tests let you learn about combinations of the variables</a:t>
            </a:r>
          </a:p>
        </p:txBody>
      </p:sp>
    </p:spTree>
    <p:extLst>
      <p:ext uri="{BB962C8B-B14F-4D97-AF65-F5344CB8AC3E}">
        <p14:creationId xmlns:p14="http://schemas.microsoft.com/office/powerpoint/2010/main" val="344178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A67F-AB81-9C4D-BBBE-65DA9B71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on mu with Sigma known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DD26F-6D59-464B-BF2D-D9D9E3693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1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35C2-062F-B14E-9D9F-27987F59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univariate test when sigma is known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4162A9-2FE0-2A49-9B6E-74CFF36FD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387" y="1902959"/>
            <a:ext cx="5793225" cy="2048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4A8F82-5E87-D548-9534-D7651B46984D}"/>
              </a:ext>
            </a:extLst>
          </p:cNvPr>
          <p:cNvSpPr txBox="1"/>
          <p:nvPr/>
        </p:nvSpPr>
        <p:spPr>
          <a:xfrm>
            <a:off x="1534886" y="5404757"/>
            <a:ext cx="238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this ever happen?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3AA351-7382-3948-8F1E-3514B39B2B96}"/>
              </a:ext>
            </a:extLst>
          </p:cNvPr>
          <p:cNvSpPr txBox="1"/>
          <p:nvPr/>
        </p:nvSpPr>
        <p:spPr>
          <a:xfrm>
            <a:off x="1649186" y="4392386"/>
            <a:ext cx="3699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is distributed as N(0, 1) if H0 is true.</a:t>
            </a:r>
          </a:p>
        </p:txBody>
      </p:sp>
    </p:spTree>
    <p:extLst>
      <p:ext uri="{BB962C8B-B14F-4D97-AF65-F5344CB8AC3E}">
        <p14:creationId xmlns:p14="http://schemas.microsoft.com/office/powerpoint/2010/main" val="327630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CA40-E08A-2544-9EDC-5C31295A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test for H0 with known Sigma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D6561-3D03-774E-81BA-08C0BB889E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30929"/>
                <a:ext cx="10515600" cy="3646034"/>
              </a:xfrm>
            </p:spPr>
            <p:txBody>
              <a:bodyPr/>
              <a:lstStyle/>
              <a:p>
                <a:r>
                  <a:rPr lang="en-US" dirty="0"/>
                  <a:t>Z squared is distributed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and reject H_0 if Z^2 &gt;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D6561-3D03-774E-81BA-08C0BB889E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30929"/>
                <a:ext cx="10515600" cy="3646034"/>
              </a:xfrm>
              <a:blipFill>
                <a:blip r:embed="rId2"/>
                <a:stretch>
                  <a:fillRect l="-1086" t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64A92C0-5D65-1E4D-B0A7-2B821AB5E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844" y="1825625"/>
            <a:ext cx="4822311" cy="70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0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D701-34F5-A842-B06E-269C3048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Region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B527E4-ACFE-5F44-995E-1CB9B2C93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732" y="1690688"/>
            <a:ext cx="6366535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9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42E8-194E-2C44-BDEE-DA9D3BDB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711BA-DA6D-2041-98DA-9C124083C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22D8A-3B3C-7E4A-BD5B-1FED65C07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317500"/>
            <a:ext cx="89789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96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5874</TotalTime>
  <Words>745</Words>
  <Application>Microsoft Macintosh PowerPoint</Application>
  <PresentationFormat>Widescreen</PresentationFormat>
  <Paragraphs>94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STAT 717: Lecture 4</vt:lpstr>
      <vt:lpstr>Multivariate v Univariate Tests</vt:lpstr>
      <vt:lpstr>Total parameters</vt:lpstr>
      <vt:lpstr>Issues</vt:lpstr>
      <vt:lpstr>Test on mu with Sigma known</vt:lpstr>
      <vt:lpstr>Review of univariate test when sigma is known</vt:lpstr>
      <vt:lpstr>Multivariate test for H0 with known Sigma</vt:lpstr>
      <vt:lpstr>Acceptance Region</vt:lpstr>
      <vt:lpstr>PowerPoint Presentation</vt:lpstr>
      <vt:lpstr>Test on mu with Sigma unknown</vt:lpstr>
      <vt:lpstr>Review of univariate t-test</vt:lpstr>
      <vt:lpstr>Hotelling’s T^2 Test</vt:lpstr>
      <vt:lpstr>Key Properties</vt:lpstr>
      <vt:lpstr>Properties of T2 statistics</vt:lpstr>
      <vt:lpstr>Properties of T2 statistics (cont.)</vt:lpstr>
      <vt:lpstr>Comparing two mean vectors</vt:lpstr>
      <vt:lpstr>Review of univariate two-sample t-test</vt:lpstr>
      <vt:lpstr>Multivariate two-sample T2 Test</vt:lpstr>
      <vt:lpstr>Multivariate two-sample T2 Test (cont)</vt:lpstr>
      <vt:lpstr>Key properties</vt:lpstr>
      <vt:lpstr>Likelihood Ratio</vt:lpstr>
      <vt:lpstr>Tests on Individual Variables Conditional on Rejection of H0 by the T2 test</vt:lpstr>
      <vt:lpstr>Linear Combination of values</vt:lpstr>
      <vt:lpstr>Maximizing t2</vt:lpstr>
      <vt:lpstr>Other procedures for checking variables</vt:lpstr>
      <vt:lpstr>Paired Observations Test</vt:lpstr>
      <vt:lpstr>Issues with independent sample test</vt:lpstr>
      <vt:lpstr>Instead…</vt:lpstr>
      <vt:lpstr>Tests for additional information</vt:lpstr>
      <vt:lpstr>Motivation</vt:lpstr>
      <vt:lpstr>Set up</vt:lpstr>
      <vt:lpstr>Test statistic </vt:lpstr>
      <vt:lpstr>Profile Analysis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717: Lecture 1</dc:title>
  <dc:creator>Vitaly Druker</dc:creator>
  <cp:lastModifiedBy>Vitaly Druker</cp:lastModifiedBy>
  <cp:revision>10</cp:revision>
  <dcterms:created xsi:type="dcterms:W3CDTF">2021-08-26T14:30:50Z</dcterms:created>
  <dcterms:modified xsi:type="dcterms:W3CDTF">2021-10-08T00:21:12Z</dcterms:modified>
</cp:coreProperties>
</file>