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8" r:id="rId14"/>
    <p:sldId id="329" r:id="rId15"/>
    <p:sldId id="330" r:id="rId16"/>
    <p:sldId id="331" r:id="rId17"/>
    <p:sldId id="327" r:id="rId18"/>
    <p:sldId id="332" r:id="rId19"/>
    <p:sldId id="333" r:id="rId20"/>
    <p:sldId id="335" r:id="rId21"/>
    <p:sldId id="336" r:id="rId22"/>
    <p:sldId id="337" r:id="rId23"/>
    <p:sldId id="342" r:id="rId24"/>
    <p:sldId id="338" r:id="rId25"/>
    <p:sldId id="341" r:id="rId26"/>
    <p:sldId id="339" r:id="rId27"/>
    <p:sldId id="340" r:id="rId28"/>
    <p:sldId id="343" r:id="rId29"/>
    <p:sldId id="344" r:id="rId30"/>
    <p:sldId id="345" r:id="rId31"/>
    <p:sldId id="31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9"/>
            <p14:sldId id="330"/>
            <p14:sldId id="331"/>
            <p14:sldId id="327"/>
            <p14:sldId id="332"/>
            <p14:sldId id="333"/>
            <p14:sldId id="335"/>
            <p14:sldId id="336"/>
            <p14:sldId id="337"/>
            <p14:sldId id="342"/>
            <p14:sldId id="338"/>
            <p14:sldId id="341"/>
            <p14:sldId id="339"/>
            <p14:sldId id="340"/>
            <p14:sldId id="343"/>
            <p14:sldId id="344"/>
            <p14:sldId id="345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1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Exploratory Factor Analysis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  October 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C36E-9941-9F46-A07D-4AF20D31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EA46-1B62-E94D-A65B-0ABA46E0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lvl="1"/>
            <a:r>
              <a:rPr lang="en-US" dirty="0"/>
              <a:t>It’s possible to rotate the loadings (by multiplying by orthogonal matrix) and preserve the properties we have been discussing</a:t>
            </a:r>
          </a:p>
        </p:txBody>
      </p:sp>
    </p:spTree>
    <p:extLst>
      <p:ext uri="{BB962C8B-B14F-4D97-AF65-F5344CB8AC3E}">
        <p14:creationId xmlns:p14="http://schemas.microsoft.com/office/powerpoint/2010/main" val="35149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DD19-9CB9-214A-A1C2-39AF510F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Loadings and </a:t>
            </a:r>
            <a:r>
              <a:rPr lang="en-US" dirty="0" err="1"/>
              <a:t>Communalties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549C-97AF-F444-8C9A-0AFC0D38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B768-AFD3-F440-9E59-136B814F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AAC0-BE40-1A4F-A845-7CD0A60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related to principal component analysis</a:t>
            </a:r>
          </a:p>
          <a:p>
            <a:endParaRPr lang="en-US" dirty="0"/>
          </a:p>
          <a:p>
            <a:r>
              <a:rPr lang="en-US" dirty="0"/>
              <a:t>Ignore Phi</a:t>
            </a:r>
          </a:p>
          <a:p>
            <a:r>
              <a:rPr lang="en-US" dirty="0"/>
              <a:t>S = CDC’ where C is orthogonal matrix from normalized eigenvectors</a:t>
            </a:r>
          </a:p>
          <a:p>
            <a:pPr lvl="1"/>
            <a:r>
              <a:rPr lang="en-US" dirty="0"/>
              <a:t>D is diagonal matrix with eigen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use a subset eigenvalues so that lambda is p x m</a:t>
            </a:r>
          </a:p>
          <a:p>
            <a:r>
              <a:rPr lang="en-US" dirty="0"/>
              <a:t>Note that we can (and most often) use R instead of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272F5-30C1-E347-A622-C1C1D9BE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93" y="2169853"/>
            <a:ext cx="2463800" cy="88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3BFA1-7710-B54E-BEBF-C62D4C05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93" y="4456083"/>
            <a:ext cx="3759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1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3D4-5820-1842-A6CA-38653AC2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13.3.1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D2AE7-FE0B-564D-B7CB-68EEA2114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603" y="1825625"/>
            <a:ext cx="83707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3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F0B5-E475-DC47-A1E8-37176549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54411-5F94-0442-986B-BD42ACF21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340"/>
            <a:ext cx="6502400" cy="2197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259374-ED0F-6243-958F-7578F42C7141}"/>
              </a:ext>
            </a:extLst>
          </p:cNvPr>
          <p:cNvSpPr/>
          <p:nvPr/>
        </p:nvSpPr>
        <p:spPr>
          <a:xfrm>
            <a:off x="919877" y="4217092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The eigenvalues of R are 3.263, 1.538, .168, .031, and 0.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05D4B-A02C-BB46-8ACA-63B985FFEAE3}"/>
              </a:ext>
            </a:extLst>
          </p:cNvPr>
          <p:cNvSpPr txBox="1"/>
          <p:nvPr/>
        </p:nvSpPr>
        <p:spPr>
          <a:xfrm>
            <a:off x="955964" y="4979324"/>
            <a:ext cx="613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two eigenvalues account for 96% of the sample correlation</a:t>
            </a:r>
          </a:p>
          <a:p>
            <a:r>
              <a:rPr lang="en-US" dirty="0"/>
              <a:t>Therefore just use two factors</a:t>
            </a:r>
          </a:p>
        </p:txBody>
      </p:sp>
    </p:spTree>
    <p:extLst>
      <p:ext uri="{BB962C8B-B14F-4D97-AF65-F5344CB8AC3E}">
        <p14:creationId xmlns:p14="http://schemas.microsoft.com/office/powerpoint/2010/main" val="332403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466-F4F6-F242-A9E3-C780D72E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8650-B86A-A846-896A-69045446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C8357-2C08-1B4A-A96A-E2E90BC3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05" y="1555486"/>
            <a:ext cx="6326571" cy="51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8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43F2-2A3B-C24E-AF96-7F28A49B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how well the factors fit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C704A-6A6E-2249-BDB6-665486E6E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70171" cy="353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E01D2-EFE2-EA44-BF15-DC167430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86" y="3772279"/>
            <a:ext cx="4087207" cy="15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7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E849-4479-F94D-AA42-33D2948A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 is remaining covariance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62BA5-0527-3441-95FE-E40AEEE83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787" y="2866375"/>
            <a:ext cx="2413000" cy="185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44F39-26C1-2D41-AD41-0CE7B7E7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87" y="1826491"/>
            <a:ext cx="5918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9E22-C3D9-704A-99EE-AF71FA30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DEAB-EF8F-4544-9F8E-F30661B4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7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E348-3082-3F45-8A16-2C7F4F91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08FD-D759-BC46-9AF6-920A34CE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 are largely the same as what we discussed for PCA</a:t>
            </a:r>
          </a:p>
          <a:p>
            <a:pPr lvl="1"/>
            <a:r>
              <a:rPr lang="en-US" dirty="0"/>
              <a:t>1. Choose the number of factors so the variance has predetermined percentage</a:t>
            </a:r>
          </a:p>
          <a:p>
            <a:pPr lvl="1"/>
            <a:r>
              <a:rPr lang="en-US" dirty="0"/>
              <a:t>2. Average eigenvalue</a:t>
            </a:r>
          </a:p>
          <a:p>
            <a:pPr lvl="1"/>
            <a:r>
              <a:rPr lang="en-US" dirty="0"/>
              <a:t>3. Scree test</a:t>
            </a:r>
          </a:p>
          <a:p>
            <a:pPr lvl="1"/>
            <a:r>
              <a:rPr lang="en-US" dirty="0"/>
              <a:t>Hypothesis test (won’t discuss here)</a:t>
            </a:r>
          </a:p>
        </p:txBody>
      </p:sp>
    </p:spTree>
    <p:extLst>
      <p:ext uri="{BB962C8B-B14F-4D97-AF65-F5344CB8AC3E}">
        <p14:creationId xmlns:p14="http://schemas.microsoft.com/office/powerpoint/2010/main" val="10577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5A6B-B40A-1A49-9878-6599DD60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3604D-8F8C-AE49-B86C-5A9B8017A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as linear combinations of unobserved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may be a subset of variables that are highly correlated amongst themselves but not with others: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3604D-8F8C-AE49-B86C-5A9B8017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15657EF-E947-574C-B2A3-2F0CFE247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86" y="3487569"/>
            <a:ext cx="3409719" cy="20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6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CE5A-1300-D34C-82BA-2CB515BE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2BEE-657B-B94C-91CA-75B25E47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1537-3117-EE43-9189-B18FC42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CA8A-09F8-6F46-AC7E-3C368274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rotate the loadings by multiplying them by an orthogonal matrix</a:t>
            </a:r>
          </a:p>
          <a:p>
            <a:r>
              <a:rPr lang="en-US" dirty="0"/>
              <a:t>We try to rotate the loadings so that they pass through more of the points of y – this makes it so that factor loadings are more interpretable</a:t>
            </a:r>
          </a:p>
          <a:p>
            <a:r>
              <a:rPr lang="en-US" dirty="0"/>
              <a:t>Ideally with have each variable associated with one factor (a factor can (and should) be associated with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394666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5B27-8304-C94C-8B19-2F87AE54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4ABD3-DDD3-A443-98A1-6499596E8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Varimax technique seeks to maximize the variance of each column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If variance is low then loadings are close to each other – we want them being variable so they are better attributed to a particular factor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4ABD3-DDD3-A443-98A1-6499596E8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18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1216-3EE9-CF48-90CE-4A419171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DAB1-B1F7-C341-B06D-CDA699D3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is clearly associated with one factor (e.g. only has one high factor loading)</a:t>
            </a:r>
          </a:p>
        </p:txBody>
      </p:sp>
    </p:spTree>
    <p:extLst>
      <p:ext uri="{BB962C8B-B14F-4D97-AF65-F5344CB8AC3E}">
        <p14:creationId xmlns:p14="http://schemas.microsoft.com/office/powerpoint/2010/main" val="2040268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5E3E-7875-7345-8001-58206030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Varimax Rotation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11D930-5B96-DE4C-B2BB-0F6F8960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870" y="1226221"/>
            <a:ext cx="7781558" cy="49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43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0AFB-2C1E-3D43-B02A-6A690DF6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48BD-CE7E-224C-BC4D-478B11C0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does not need to be orthogonal – may give a more simple structure to the factors</a:t>
            </a:r>
          </a:p>
        </p:txBody>
      </p:sp>
    </p:spTree>
    <p:extLst>
      <p:ext uri="{BB962C8B-B14F-4D97-AF65-F5344CB8AC3E}">
        <p14:creationId xmlns:p14="http://schemas.microsoft.com/office/powerpoint/2010/main" val="319468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EA33-8D73-044B-8031-5EA32BAB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FFBF-3635-6E49-B177-4185ED07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33800" cy="4351338"/>
          </a:xfrm>
        </p:spPr>
        <p:txBody>
          <a:bodyPr/>
          <a:lstStyle/>
          <a:p>
            <a:r>
              <a:rPr lang="en-US" dirty="0"/>
              <a:t>Find factor that original variable is associated with (bold)</a:t>
            </a:r>
          </a:p>
          <a:p>
            <a:r>
              <a:rPr lang="en-US" dirty="0"/>
              <a:t>Try to ’label’ the factors based on the factors that are there</a:t>
            </a:r>
          </a:p>
          <a:p>
            <a:r>
              <a:rPr lang="en-US" dirty="0"/>
              <a:t>What would you label f1 and f2?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57BE6-6579-414D-904C-9F4C1DF6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42" y="1392476"/>
            <a:ext cx="7781558" cy="49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96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0DFD-9BC3-B249-8013-9BE82EDF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7641-E4BE-C34F-9199-9F593358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get the underlying factor scores (not just the loadings)</a:t>
            </a:r>
          </a:p>
          <a:p>
            <a:r>
              <a:rPr lang="en-US" dirty="0"/>
              <a:t>E.g. an emotional score or intelligence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AB367-0783-0144-964F-238064B4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649"/>
            <a:ext cx="12192000" cy="30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7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7967-4188-F540-B2EE-DDBC82A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E32873-934A-6040-BAA7-328917AA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465" y="4307480"/>
            <a:ext cx="4419600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B45762-BEDD-1C40-B098-E987397C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2644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BD4A8-481C-A94A-AF72-4F3442E97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81875"/>
            <a:ext cx="5668934" cy="3395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7B758-F858-D746-B61E-18355525C13B}"/>
              </a:ext>
            </a:extLst>
          </p:cNvPr>
          <p:cNvSpPr txBox="1"/>
          <p:nvPr/>
        </p:nvSpPr>
        <p:spPr>
          <a:xfrm>
            <a:off x="6980177" y="5627717"/>
            <a:ext cx="224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F is unobserved….</a:t>
            </a:r>
          </a:p>
        </p:txBody>
      </p:sp>
    </p:spTree>
    <p:extLst>
      <p:ext uri="{BB962C8B-B14F-4D97-AF65-F5344CB8AC3E}">
        <p14:creationId xmlns:p14="http://schemas.microsoft.com/office/powerpoint/2010/main" val="1346326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178B-D4A0-844F-B91F-12F41B09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B1AC-0761-8B47-8A7D-829A6F03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D46D1-784E-304A-921B-EF69CCF3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7" y="0"/>
            <a:ext cx="11267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0512-9381-7442-9269-4328D341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vs Confirmatory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592D-D4D0-364C-A8B9-168B0691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Exploratory:</a:t>
            </a:r>
          </a:p>
          <a:p>
            <a:pPr lvl="1"/>
            <a:r>
              <a:rPr lang="en-US" dirty="0"/>
              <a:t>Number of latent factors in not determined before</a:t>
            </a:r>
          </a:p>
          <a:p>
            <a:r>
              <a:rPr lang="en-US" dirty="0"/>
              <a:t>Confirmatory:</a:t>
            </a:r>
          </a:p>
          <a:p>
            <a:pPr lvl="1"/>
            <a:r>
              <a:rPr lang="en-US" dirty="0"/>
              <a:t>Test hypotheses about factors</a:t>
            </a:r>
          </a:p>
        </p:txBody>
      </p:sp>
    </p:spTree>
    <p:extLst>
      <p:ext uri="{BB962C8B-B14F-4D97-AF65-F5344CB8AC3E}">
        <p14:creationId xmlns:p14="http://schemas.microsoft.com/office/powerpoint/2010/main" val="16579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175D-C359-0343-BF0D-3006B5D6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vs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7E76-69FC-7247-9925-59032671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factor analysis: find interpretable latent variables </a:t>
            </a:r>
          </a:p>
          <a:p>
            <a:pPr lvl="1"/>
            <a:r>
              <a:rPr lang="en-US" dirty="0"/>
              <a:t>Focus on covariance matrix</a:t>
            </a:r>
          </a:p>
          <a:p>
            <a:pPr lvl="1"/>
            <a:r>
              <a:rPr lang="en-US" dirty="0"/>
              <a:t>Non unique solution</a:t>
            </a:r>
          </a:p>
          <a:p>
            <a:pPr lvl="1"/>
            <a:r>
              <a:rPr lang="en-US" dirty="0"/>
              <a:t># of factors </a:t>
            </a:r>
            <a:r>
              <a:rPr lang="en-US"/>
              <a:t>changes loadings</a:t>
            </a:r>
            <a:endParaRPr lang="en-US" dirty="0"/>
          </a:p>
          <a:p>
            <a:r>
              <a:rPr lang="en-US" dirty="0"/>
              <a:t>Goal of PCA: </a:t>
            </a:r>
            <a:r>
              <a:rPr lang="en-US" dirty="0" err="1"/>
              <a:t>Summarise</a:t>
            </a:r>
            <a:r>
              <a:rPr lang="en-US" dirty="0"/>
              <a:t> the variance of data with PCs</a:t>
            </a:r>
          </a:p>
          <a:p>
            <a:pPr lvl="1"/>
            <a:r>
              <a:rPr lang="en-US" dirty="0"/>
              <a:t>Focus on variance</a:t>
            </a:r>
          </a:p>
          <a:p>
            <a:pPr lvl="1"/>
            <a:r>
              <a:rPr lang="en-US" dirty="0"/>
              <a:t>Unique solution</a:t>
            </a:r>
          </a:p>
          <a:p>
            <a:pPr lvl="1"/>
            <a:r>
              <a:rPr lang="en-US" dirty="0"/>
              <a:t>Number of PCs does not change PCs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3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A21-AD18-E140-8923-902730E5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Factor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B8017F-B270-824A-A592-C3D9C4A6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33" y="2222500"/>
            <a:ext cx="7569200" cy="241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AFA3F-9D2F-FD46-A02A-915D1360337C}"/>
              </a:ext>
            </a:extLst>
          </p:cNvPr>
          <p:cNvSpPr txBox="1"/>
          <p:nvPr/>
        </p:nvSpPr>
        <p:spPr>
          <a:xfrm>
            <a:off x="1005841" y="4929447"/>
            <a:ext cx="236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Lambdas are called loadings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Note there is an error term added (</a:t>
            </a:r>
            <a:r>
              <a:rPr lang="en-US" dirty="0" err="1"/>
              <a:t>episolon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7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55E8-5D78-3749-B524-05A4F8F6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6043E-5949-554A-B4EB-36B8D2F3E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887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Interpert f2 but looking at all lambdas relating to f2 for example.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 2, … 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why is this not consistent?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6043E-5949-554A-B4EB-36B8D2F3E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887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3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826E-DBA2-A446-B02B-AAF4A20E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ramifications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49EAF-DC70-4A4F-943F-DB082EB08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770"/>
            <a:ext cx="65405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641D9-F165-3B4D-9248-1854A59E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9515"/>
            <a:ext cx="12192000" cy="14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9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C520-6125-0D48-AB73-35CB0768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the model: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CBF29-85AD-3C46-AD56-99FE744B2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3846"/>
            <a:ext cx="10515600" cy="36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45DD-6C56-314C-92C8-1A5E496B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 on modeling covariance of 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9CC8C-2D4B-A444-ACF0-97BB86661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389" y="1465258"/>
            <a:ext cx="10515600" cy="36090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13E8C-9759-2249-9951-57ACB02ABE9F}"/>
                  </a:ext>
                </a:extLst>
              </p:cNvPr>
              <p:cNvSpPr txBox="1"/>
              <p:nvPr/>
            </p:nvSpPr>
            <p:spPr>
              <a:xfrm>
                <a:off x="1221971" y="5685905"/>
                <a:ext cx="67253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has only a few columns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simplified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diagonal</a:t>
                </a:r>
              </a:p>
              <a:p>
                <a:r>
                  <a:rPr lang="en-US" dirty="0"/>
                  <a:t>(fewer components)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13E8C-9759-2249-9951-57ACB02A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71" y="5685905"/>
                <a:ext cx="6725367" cy="646331"/>
              </a:xfrm>
              <a:prstGeom prst="rect">
                <a:avLst/>
              </a:prstGeom>
              <a:blipFill>
                <a:blip r:embed="rId3"/>
                <a:stretch>
                  <a:fillRect l="-75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2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B6B0-37A8-B04F-866F-C76B003F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Communality  vs Specific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9C1C1E-DC3E-CD42-BADB-8698A9B08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13253</TotalTime>
  <Words>647</Words>
  <Application>Microsoft Macintosh PowerPoint</Application>
  <PresentationFormat>Widescreen</PresentationFormat>
  <Paragraphs>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TimesNewRomanPSMT</vt:lpstr>
      <vt:lpstr>Office Theme</vt:lpstr>
      <vt:lpstr>STAT 717: Lecture 7</vt:lpstr>
      <vt:lpstr>Introduction</vt:lpstr>
      <vt:lpstr>Exploratory vs Confirmatory</vt:lpstr>
      <vt:lpstr>Orthogonal Factor Model</vt:lpstr>
      <vt:lpstr>Description</vt:lpstr>
      <vt:lpstr>Some ramifications</vt:lpstr>
      <vt:lpstr>Rewrite the model:</vt:lpstr>
      <vt:lpstr>Emphasis on modeling covariance of Y</vt:lpstr>
      <vt:lpstr>Communality  vs Specific Variance</vt:lpstr>
      <vt:lpstr>PowerPoint Presentation</vt:lpstr>
      <vt:lpstr>Estimation of Loadings and Communalties</vt:lpstr>
      <vt:lpstr>Principal Component Method</vt:lpstr>
      <vt:lpstr>Example 13.3.1</vt:lpstr>
      <vt:lpstr>PowerPoint Presentation</vt:lpstr>
      <vt:lpstr>PowerPoint Presentation</vt:lpstr>
      <vt:lpstr>Check how well the factors fit the data</vt:lpstr>
      <vt:lpstr>Phi is remaining covariance</vt:lpstr>
      <vt:lpstr>Choosing the number of Factors</vt:lpstr>
      <vt:lpstr>Strategies</vt:lpstr>
      <vt:lpstr>Rotation</vt:lpstr>
      <vt:lpstr>Introduction</vt:lpstr>
      <vt:lpstr>Orthogonal Rotation</vt:lpstr>
      <vt:lpstr>Simple Structure</vt:lpstr>
      <vt:lpstr>Varimax Rotation</vt:lpstr>
      <vt:lpstr>Oblique Rotation</vt:lpstr>
      <vt:lpstr>Interpretation</vt:lpstr>
      <vt:lpstr>Factor Scores</vt:lpstr>
      <vt:lpstr>Equations</vt:lpstr>
      <vt:lpstr>PowerPoint Presentation</vt:lpstr>
      <vt:lpstr>Factor Analysis vs PCA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11</cp:revision>
  <dcterms:created xsi:type="dcterms:W3CDTF">2021-08-26T14:30:50Z</dcterms:created>
  <dcterms:modified xsi:type="dcterms:W3CDTF">2021-10-07T23:38:58Z</dcterms:modified>
</cp:coreProperties>
</file>