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22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2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A6AA8-4D43-EA48-8C5F-39EC25509991}" v="152" dt="2021-09-23T02:44:42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Test on one or two mean vectors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September 23</a:t>
            </a:r>
            <a:r>
              <a:rPr lang="en-US" baseline="30000" dirty="0"/>
              <a:t>rd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A67F-AB81-9C4D-BBBE-65DA9B71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mu with Sigma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D26F-6D59-464B-BF2D-D9D9E369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8D96-3F6D-C142-8572-26E04ECA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t-test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D6D7D-4FA2-5A45-B226-3FB978BA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050" y="1690688"/>
            <a:ext cx="3771900" cy="113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42FF72-216A-5042-8054-A771F5F8D22A}"/>
                  </a:ext>
                </a:extLst>
              </p:cNvPr>
              <p:cNvSpPr txBox="1"/>
              <p:nvPr/>
            </p:nvSpPr>
            <p:spPr>
              <a:xfrm>
                <a:off x="1959429" y="3641271"/>
                <a:ext cx="2960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t is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42FF72-216A-5042-8054-A771F5F8D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9" y="3641271"/>
                <a:ext cx="2960426" cy="369332"/>
              </a:xfrm>
              <a:prstGeom prst="rect">
                <a:avLst/>
              </a:prstGeom>
              <a:blipFill>
                <a:blip r:embed="rId3"/>
                <a:stretch>
                  <a:fillRect l="-17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67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D42D-C7C0-6B42-9D08-2061C644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Hotelling’s</a:t>
            </a:r>
            <a:r>
              <a:rPr lang="en-US" dirty="0"/>
              <a:t> T^2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53E7A9-A7F1-7046-B459-B164B2349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458"/>
            <a:ext cx="3771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2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743-FE50-804A-9D9D-FC78A54C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2E2875-D9B3-E74B-ADC3-66F8B7DA5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01" y="1825625"/>
            <a:ext cx="7368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A54E-E2FE-9548-AD33-DF2A140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T2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BB547-2F87-AC48-A768-DF947353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0" y="1825625"/>
            <a:ext cx="9809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A54E-E2FE-9548-AD33-DF2A140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T2 statistics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FAE53-5E4A-DF43-AAA3-7DDF9DE9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65" y="1273457"/>
            <a:ext cx="7568669" cy="53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2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6573-6364-7A42-82BF-E3782CFF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mean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BEC5-9ABE-2E4C-B07B-8284F8E4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8B82-DDAA-1F44-A952-C48F703B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two-sample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8640-11C7-7540-896E-D101DC33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5746"/>
          </a:xfrm>
        </p:spPr>
        <p:txBody>
          <a:bodyPr/>
          <a:lstStyle/>
          <a:p>
            <a:r>
              <a:rPr lang="en-US" dirty="0"/>
              <a:t>Assuming equal variance</a:t>
            </a:r>
          </a:p>
          <a:p>
            <a:pPr lvl="1"/>
            <a:r>
              <a:rPr lang="en-US" dirty="0"/>
              <a:t>Pooled Variance: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46870-D4E7-C349-8440-21FC1831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2053771"/>
            <a:ext cx="62865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B447D-4892-194D-A8F4-B6140BDA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118758"/>
            <a:ext cx="279400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25B2B-21B4-A346-9D75-7D2F42CD4B3C}"/>
              </a:ext>
            </a:extLst>
          </p:cNvPr>
          <p:cNvSpPr txBox="1"/>
          <p:nvPr/>
        </p:nvSpPr>
        <p:spPr>
          <a:xfrm>
            <a:off x="4865914" y="3788229"/>
            <a:ext cx="596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has a t-distribution with n1 + n2 -2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40629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B34F-16C5-F148-B62B-A549DF4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two-sample T2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C969-3ADE-4546-93F3-4F11CA89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variances are equal but unknown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027C5-01C8-C241-9AE2-291CB5BD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2317750"/>
            <a:ext cx="6070600" cy="222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C9A9C-90ED-F84D-A1D4-C2BC97B5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4572000"/>
            <a:ext cx="5803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B34F-16C5-F148-B62B-A549DF4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two-sample T2 Test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11B5D2-EDE7-6048-B580-92061F6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D7E2-FDA5-D642-8FF3-75062781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5625"/>
            <a:ext cx="5105400" cy="104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1767E-02F3-8C48-B55E-49EE69AE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2984500"/>
            <a:ext cx="4737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FE12-23D8-0448-BC63-26DCCAD1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v Univariate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DEE-BFC8-624C-8311-6C28291A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CF47-B7DB-5342-AD7F-27F3BED5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AD524E-9003-2C49-9FE4-AF5CEFECD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59" y="1825625"/>
            <a:ext cx="8759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2D08-DE82-5D4F-BE19-69BDB58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A5A5-E2EC-044C-9C49-ADCF86E0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T2 test is the same as the likelihood ratio test. </a:t>
            </a:r>
          </a:p>
          <a:p>
            <a:r>
              <a:rPr lang="en-US" dirty="0"/>
              <a:t>Same as in the univariate case</a:t>
            </a:r>
          </a:p>
        </p:txBody>
      </p:sp>
    </p:spTree>
    <p:extLst>
      <p:ext uri="{BB962C8B-B14F-4D97-AF65-F5344CB8AC3E}">
        <p14:creationId xmlns:p14="http://schemas.microsoft.com/office/powerpoint/2010/main" val="195613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40CC-FB22-A342-80B9-9006A25E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on Individual Variables Conditional on Rejection of H0 by the T2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DF722-7305-AB40-A815-31503298A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hypothesis is rejected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for at least one j.</a:t>
                </a:r>
              </a:p>
              <a:p>
                <a:r>
                  <a:rPr lang="en-US" dirty="0"/>
                  <a:t>However, there is no guarantee that the univariate test will find that vector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DF722-7305-AB40-A815-31503298A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8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198D-D1FD-2348-9BE5-0D31035A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 of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135BC-4899-4945-B0AD-DB866E0D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43" y="1690688"/>
            <a:ext cx="1016000" cy="46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FCEEA0-CF73-FA48-A8D4-6CD13867DEC6}"/>
              </a:ext>
            </a:extLst>
          </p:cNvPr>
          <p:cNvSpPr txBox="1"/>
          <p:nvPr/>
        </p:nvSpPr>
        <p:spPr>
          <a:xfrm>
            <a:off x="2815444" y="1740972"/>
            <a:ext cx="571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there exists at least one coefficient vector </a:t>
            </a:r>
            <a:r>
              <a:rPr lang="en-US" b="1" dirty="0"/>
              <a:t>a</a:t>
            </a:r>
            <a:r>
              <a:rPr lang="en-US" dirty="0"/>
              <a:t> for which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6E8E87-C4BB-794C-8D79-12EB4055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7" y="2434216"/>
            <a:ext cx="3784600" cy="116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BA318-0695-1341-8338-12AB4C750738}"/>
              </a:ext>
            </a:extLst>
          </p:cNvPr>
          <p:cNvSpPr txBox="1"/>
          <p:nvPr/>
        </p:nvSpPr>
        <p:spPr>
          <a:xfrm>
            <a:off x="4898571" y="3004457"/>
            <a:ext cx="29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reject the null hypothesis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5B1BA-01F5-074E-BA9C-679878072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297"/>
            <a:ext cx="4457700" cy="106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4A09CA-FD40-4041-9236-6E1AF96D6004}"/>
              </a:ext>
            </a:extLst>
          </p:cNvPr>
          <p:cNvSpPr txBox="1"/>
          <p:nvPr/>
        </p:nvSpPr>
        <p:spPr>
          <a:xfrm>
            <a:off x="5845629" y="4637314"/>
            <a:ext cx="22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this and square it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BBDD3-1906-1B45-AF48-26F7BF1FF912}"/>
              </a:ext>
            </a:extLst>
          </p:cNvPr>
          <p:cNvSpPr txBox="1"/>
          <p:nvPr/>
        </p:nvSpPr>
        <p:spPr>
          <a:xfrm>
            <a:off x="1208314" y="5731329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seek an </a:t>
            </a:r>
            <a:r>
              <a:rPr lang="en-US" b="1" dirty="0"/>
              <a:t>a</a:t>
            </a:r>
            <a:r>
              <a:rPr lang="en-US" dirty="0"/>
              <a:t> such that the distance between </a:t>
            </a:r>
            <a:r>
              <a:rPr lang="en-US" dirty="0" err="1"/>
              <a:t>ybars</a:t>
            </a:r>
            <a:r>
              <a:rPr lang="en-US" dirty="0"/>
              <a:t> is maximized</a:t>
            </a:r>
          </a:p>
        </p:txBody>
      </p:sp>
    </p:spTree>
    <p:extLst>
      <p:ext uri="{BB962C8B-B14F-4D97-AF65-F5344CB8AC3E}">
        <p14:creationId xmlns:p14="http://schemas.microsoft.com/office/powerpoint/2010/main" val="287542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BB8E-1D03-864C-9BCD-6B72B3D9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930A-A9F9-F34E-852E-3F8BB09F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832100" cy="64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0C66A-91ED-4947-A6D0-6436D4237AC0}"/>
              </a:ext>
            </a:extLst>
          </p:cNvPr>
          <p:cNvSpPr txBox="1"/>
          <p:nvPr/>
        </p:nvSpPr>
        <p:spPr>
          <a:xfrm>
            <a:off x="5535386" y="1829872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Maximizes t2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C62D5-CA88-8842-A9BB-257C6FF7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26" y="2813051"/>
            <a:ext cx="5295900" cy="4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C3D374-FA52-104B-8A65-E39119D982D3}"/>
              </a:ext>
            </a:extLst>
          </p:cNvPr>
          <p:cNvSpPr txBox="1"/>
          <p:nvPr/>
        </p:nvSpPr>
        <p:spPr>
          <a:xfrm>
            <a:off x="1061357" y="4065814"/>
            <a:ext cx="622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then examine each a for contribution to rejection of H0</a:t>
            </a:r>
          </a:p>
        </p:txBody>
      </p:sp>
    </p:spTree>
    <p:extLst>
      <p:ext uri="{BB962C8B-B14F-4D97-AF65-F5344CB8AC3E}">
        <p14:creationId xmlns:p14="http://schemas.microsoft.com/office/powerpoint/2010/main" val="40983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0870-2387-0146-A5E7-773043B6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procedures for checking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0BB8-3162-F246-AA8A-026C666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Univariate t tests for each variable</a:t>
            </a:r>
          </a:p>
          <a:p>
            <a:r>
              <a:rPr lang="en-US" dirty="0"/>
              <a:t>2. Use different critical values (Bonferroni                        )</a:t>
            </a:r>
          </a:p>
          <a:p>
            <a:r>
              <a:rPr lang="en-US" dirty="0"/>
              <a:t>3. Protected vs unprotected 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Examples for simulation and exploration of </a:t>
            </a:r>
            <a:r>
              <a:rPr lang="en-US" dirty="0" err="1"/>
              <a:t>experimentwise</a:t>
            </a:r>
            <a:r>
              <a:rPr lang="en-US" dirty="0"/>
              <a:t> error rate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7502B-2BC5-FE48-80D6-69127338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307" y="2205263"/>
            <a:ext cx="1841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2DB-B6AF-EA4B-94F5-2CA56C02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Observations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06FF-D77D-0D4B-B41F-980C28BB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C655-2448-324E-A3D1-B1A4D1F8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independent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734E-F744-9545-829D-A7FDF24E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we use the test from the previous section?</a:t>
            </a:r>
          </a:p>
        </p:txBody>
      </p:sp>
    </p:spTree>
    <p:extLst>
      <p:ext uri="{BB962C8B-B14F-4D97-AF65-F5344CB8AC3E}">
        <p14:creationId xmlns:p14="http://schemas.microsoft.com/office/powerpoint/2010/main" val="110412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7D6A-3D38-CC4A-B2A7-B34C506F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97AF-CBAA-8B4F-845C-BF1B67A7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test against a hypothesis of 0 for the difference. Normal single sample test</a:t>
            </a:r>
          </a:p>
        </p:txBody>
      </p:sp>
    </p:spTree>
    <p:extLst>
      <p:ext uri="{BB962C8B-B14F-4D97-AF65-F5344CB8AC3E}">
        <p14:creationId xmlns:p14="http://schemas.microsoft.com/office/powerpoint/2010/main" val="1055692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8E4E-1470-2645-8128-84A6FF09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426F-1CF9-5642-94D2-8A3166D6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8A54-C8BC-7242-8133-833D189D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CABB-E8C3-1240-B4B2-D969A82D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C15F0-FDCD-284D-89FE-4F1B185A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851150"/>
            <a:ext cx="3657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0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D844-ECE5-CC4D-9AD5-833482D3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CA05-75CE-8E4D-AA5D-AB8E98C6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new variables on the same samples?</a:t>
            </a:r>
          </a:p>
          <a:p>
            <a:r>
              <a:rPr lang="en-US" dirty="0"/>
              <a:t>This is similar to a question of full vs reduced model in regression</a:t>
            </a:r>
          </a:p>
        </p:txBody>
      </p:sp>
    </p:spTree>
    <p:extLst>
      <p:ext uri="{BB962C8B-B14F-4D97-AF65-F5344CB8AC3E}">
        <p14:creationId xmlns:p14="http://schemas.microsoft.com/office/powerpoint/2010/main" val="413563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5292-D43B-4E48-A7B4-C9E6808B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3E8C-D200-1746-87FF-12D39D7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data set contains p + q variables.</a:t>
            </a:r>
          </a:p>
          <a:p>
            <a:r>
              <a:rPr lang="en-US" dirty="0"/>
              <a:t>We are comparing two groups to see if they are different</a:t>
            </a:r>
          </a:p>
          <a:p>
            <a:r>
              <a:rPr lang="en-US" dirty="0"/>
              <a:t>Do the q extra variables help determine if group 1 and group 2 are different?</a:t>
            </a:r>
          </a:p>
          <a:p>
            <a:endParaRPr lang="en-US" dirty="0"/>
          </a:p>
          <a:p>
            <a:r>
              <a:rPr lang="en-US" dirty="0" err="1"/>
              <a:t>Partion</a:t>
            </a:r>
            <a:r>
              <a:rPr lang="en-US" dirty="0"/>
              <a:t> data such that subset 1 is p variables, 2 is from the q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2D444-365A-674C-9E98-CFB121D4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92" y="4814207"/>
            <a:ext cx="6083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8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9F7A-E6FA-BB45-9144-F0224854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7894-2D21-5443-AE9B-FB46AB74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T2 for p and p + q</a:t>
            </a:r>
          </a:p>
          <a:p>
            <a:r>
              <a:rPr lang="en-US" dirty="0"/>
              <a:t>Calculate new test statistic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Where v is n1 + n2 -2</a:t>
            </a:r>
          </a:p>
          <a:p>
            <a:r>
              <a:rPr lang="en-US" dirty="0"/>
              <a:t>Compare to T2 stat and reject if: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62F47-4200-7F4A-A83E-9A53EB90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2825750"/>
            <a:ext cx="40513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7D8EC-5D63-3641-973B-DCDA33DE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5309507"/>
            <a:ext cx="279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2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3A0-035E-3146-9861-4C48F2C8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10F7-EC79-0B49-B29A-E8F190C4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Evaluate the power differences between the multivariate T2 test and other options try to use at least 10,000 samples</a:t>
            </a:r>
          </a:p>
          <a:p>
            <a:pPr lvl="1"/>
            <a:r>
              <a:rPr lang="en-US" dirty="0"/>
              <a:t>Use the code in the example as a starting point. Simulate data so that the the average </a:t>
            </a:r>
            <a:r>
              <a:rPr lang="en-US" dirty="0" err="1"/>
              <a:t>pictoral</a:t>
            </a:r>
            <a:r>
              <a:rPr lang="en-US" dirty="0"/>
              <a:t> test is 1 unit higher in d2</a:t>
            </a:r>
          </a:p>
          <a:p>
            <a:pPr lvl="1"/>
            <a:r>
              <a:rPr lang="en-US" dirty="0"/>
              <a:t>What’s the power of detecting a difference in d1 and d2 using the multivariate T2?</a:t>
            </a:r>
          </a:p>
          <a:p>
            <a:pPr lvl="1"/>
            <a:r>
              <a:rPr lang="en-US" dirty="0"/>
              <a:t>What’s the power of finding a difference in just the </a:t>
            </a:r>
            <a:r>
              <a:rPr lang="en-US" dirty="0" err="1"/>
              <a:t>pictoral</a:t>
            </a:r>
            <a:r>
              <a:rPr lang="en-US" dirty="0"/>
              <a:t> column?</a:t>
            </a:r>
          </a:p>
          <a:p>
            <a:pPr lvl="2"/>
            <a:r>
              <a:rPr lang="en-US" dirty="0"/>
              <a:t>Comment on the difference between this and the previous power</a:t>
            </a:r>
          </a:p>
          <a:p>
            <a:pPr lvl="1"/>
            <a:r>
              <a:rPr lang="en-US" dirty="0"/>
              <a:t>What’s the power of finding a difference between the two data sets using procedure 1  or procedure 2 in the book? What’s the problem with using these two methods?</a:t>
            </a:r>
          </a:p>
          <a:p>
            <a:pPr lvl="1"/>
            <a:r>
              <a:rPr lang="en-US" dirty="0"/>
              <a:t>What’s the power of the </a:t>
            </a:r>
            <a:r>
              <a:rPr lang="en-US" dirty="0" err="1"/>
              <a:t>pictoral</a:t>
            </a:r>
            <a:r>
              <a:rPr lang="en-US" dirty="0"/>
              <a:t> column having the largest determinant value given the multivariate T2 was significant?</a:t>
            </a:r>
          </a:p>
          <a:p>
            <a:r>
              <a:rPr lang="en-US" dirty="0"/>
              <a:t>Evaluate the ‘additional information’ T2 statistics. </a:t>
            </a:r>
          </a:p>
          <a:p>
            <a:pPr lvl="1"/>
            <a:r>
              <a:rPr lang="en-US" dirty="0"/>
              <a:t>Using the parameters above, add a new ‘column’ to the output data frame which checks to see how often:</a:t>
            </a:r>
          </a:p>
          <a:p>
            <a:pPr lvl="2"/>
            <a:r>
              <a:rPr lang="en-US" dirty="0"/>
              <a:t>The first two columns (</a:t>
            </a:r>
            <a:r>
              <a:rPr lang="en-US" dirty="0" err="1"/>
              <a:t>pictoral</a:t>
            </a:r>
            <a:r>
              <a:rPr lang="en-US" dirty="0"/>
              <a:t> and paper) help split the data</a:t>
            </a:r>
          </a:p>
          <a:p>
            <a:pPr lvl="2"/>
            <a:r>
              <a:rPr lang="en-US" dirty="0"/>
              <a:t>The second two columns (tool and vocab) help to split the data</a:t>
            </a:r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68B8-30E2-AF49-8185-72A5387E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72CB-71B5-A149-86EE-B69A7628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error is inflated</a:t>
            </a:r>
          </a:p>
          <a:p>
            <a:pPr lvl="1"/>
            <a:r>
              <a:rPr lang="en-US" dirty="0"/>
              <a:t>P(&gt;0 rejections) = 1 – (P no rejection) = 1 – (.95)^10 = .40</a:t>
            </a:r>
          </a:p>
          <a:p>
            <a:pPr lvl="1"/>
            <a:r>
              <a:rPr lang="en-US" dirty="0"/>
              <a:t>Under what conditions is the above true? Why is not a reasonable assumption?</a:t>
            </a:r>
          </a:p>
          <a:p>
            <a:r>
              <a:rPr lang="en-US" dirty="0"/>
              <a:t>Univariate Test ignore correlations</a:t>
            </a:r>
          </a:p>
          <a:p>
            <a:pPr lvl="1"/>
            <a:r>
              <a:rPr lang="en-US" dirty="0"/>
              <a:t>This may lead to a more powerful test</a:t>
            </a:r>
          </a:p>
          <a:p>
            <a:pPr lvl="1"/>
            <a:r>
              <a:rPr lang="en-US" dirty="0"/>
              <a:t>What is power and why is it important?</a:t>
            </a:r>
          </a:p>
          <a:p>
            <a:r>
              <a:rPr lang="en-US" dirty="0"/>
              <a:t>Lack of information about linear combinations</a:t>
            </a:r>
          </a:p>
          <a:p>
            <a:pPr lvl="1"/>
            <a:r>
              <a:rPr lang="en-US" dirty="0"/>
              <a:t>Some multivariate tests let you learn about combinations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4417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A67F-AB81-9C4D-BBBE-65DA9B71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mu with Sigma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D26F-6D59-464B-BF2D-D9D9E369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35C2-062F-B14E-9D9F-27987F59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test when sigma is known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162A9-2FE0-2A49-9B6E-74CFF36F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387" y="1902959"/>
            <a:ext cx="5793225" cy="2048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A8F82-5E87-D548-9534-D7651B46984D}"/>
              </a:ext>
            </a:extLst>
          </p:cNvPr>
          <p:cNvSpPr txBox="1"/>
          <p:nvPr/>
        </p:nvSpPr>
        <p:spPr>
          <a:xfrm>
            <a:off x="1534886" y="5404757"/>
            <a:ext cx="23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this ever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AA351-7382-3948-8F1E-3514B39B2B96}"/>
              </a:ext>
            </a:extLst>
          </p:cNvPr>
          <p:cNvSpPr txBox="1"/>
          <p:nvPr/>
        </p:nvSpPr>
        <p:spPr>
          <a:xfrm>
            <a:off x="1649186" y="4392386"/>
            <a:ext cx="369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is distributed as N(0, 1) if H0 is true.</a:t>
            </a:r>
          </a:p>
        </p:txBody>
      </p:sp>
    </p:spTree>
    <p:extLst>
      <p:ext uri="{BB962C8B-B14F-4D97-AF65-F5344CB8AC3E}">
        <p14:creationId xmlns:p14="http://schemas.microsoft.com/office/powerpoint/2010/main" val="327630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A40-E08A-2544-9EDC-5C31295A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test for H0 with known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D6561-3D03-774E-81BA-08C0BB889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0929"/>
                <a:ext cx="10515600" cy="3646034"/>
              </a:xfrm>
            </p:spPr>
            <p:txBody>
              <a:bodyPr/>
              <a:lstStyle/>
              <a:p>
                <a:r>
                  <a:rPr lang="en-US" dirty="0"/>
                  <a:t>Z squared is distributed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reject H_0 if Z^2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D6561-3D03-774E-81BA-08C0BB889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0929"/>
                <a:ext cx="10515600" cy="3646034"/>
              </a:xfrm>
              <a:blipFill>
                <a:blip r:embed="rId2"/>
                <a:stretch>
                  <a:fillRect l="-1086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4A92C0-5D65-1E4D-B0A7-2B821AB5E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44" y="1825625"/>
            <a:ext cx="4822311" cy="7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D701-34F5-A842-B06E-269C3048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527E4-ACFE-5F44-995E-1CB9B2C93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32" y="1690688"/>
            <a:ext cx="636653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42E8-194E-2C44-BDEE-DA9D3BDB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11BA-DA6D-2041-98DA-9C124083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22D8A-3B3C-7E4A-BD5B-1FED65C0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317500"/>
            <a:ext cx="89789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745</Words>
  <Application>Microsoft Macintosh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STAT 717: Lecture 4</vt:lpstr>
      <vt:lpstr>Multivariate v Univariate Tests</vt:lpstr>
      <vt:lpstr>Total parameters</vt:lpstr>
      <vt:lpstr>Issues</vt:lpstr>
      <vt:lpstr>Test on mu with Sigma known</vt:lpstr>
      <vt:lpstr>Review of univariate test when sigma is known</vt:lpstr>
      <vt:lpstr>Multivariate test for H0 with known Sigma</vt:lpstr>
      <vt:lpstr>Acceptance Region</vt:lpstr>
      <vt:lpstr>PowerPoint Presentation</vt:lpstr>
      <vt:lpstr>Test on mu with Sigma unknown</vt:lpstr>
      <vt:lpstr>Review of univariate t-test</vt:lpstr>
      <vt:lpstr>Hotelling’s T^2 Test</vt:lpstr>
      <vt:lpstr>Key Properties</vt:lpstr>
      <vt:lpstr>Properties of T2 statistics</vt:lpstr>
      <vt:lpstr>Properties of T2 statistics (cont.)</vt:lpstr>
      <vt:lpstr>Comparing two mean vectors</vt:lpstr>
      <vt:lpstr>Review of univariate two-sample t-test</vt:lpstr>
      <vt:lpstr>Multivariate two-sample T2 Test</vt:lpstr>
      <vt:lpstr>Multivariate two-sample T2 Test (cont)</vt:lpstr>
      <vt:lpstr>Key properties</vt:lpstr>
      <vt:lpstr>Likelihood Ratio</vt:lpstr>
      <vt:lpstr>Tests on Individual Variables Conditional on Rejection of H0 by the T2 test</vt:lpstr>
      <vt:lpstr>Linear Combination of values</vt:lpstr>
      <vt:lpstr>Maximizing t2</vt:lpstr>
      <vt:lpstr>Other procedures for checking variables</vt:lpstr>
      <vt:lpstr>Paired Observations Test</vt:lpstr>
      <vt:lpstr>Issues with independent sample test</vt:lpstr>
      <vt:lpstr>Instead…</vt:lpstr>
      <vt:lpstr>Tests for additional information</vt:lpstr>
      <vt:lpstr>Motivation</vt:lpstr>
      <vt:lpstr>Set up</vt:lpstr>
      <vt:lpstr>Test statistic </vt:lpstr>
      <vt:lpstr>Profile Analysis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10</cp:revision>
  <dcterms:created xsi:type="dcterms:W3CDTF">2021-08-26T14:30:50Z</dcterms:created>
  <dcterms:modified xsi:type="dcterms:W3CDTF">2021-09-24T01:29:28Z</dcterms:modified>
</cp:coreProperties>
</file>