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96" r:id="rId2"/>
    <p:sldId id="319" r:id="rId3"/>
    <p:sldId id="323" r:id="rId4"/>
    <p:sldId id="320" r:id="rId5"/>
    <p:sldId id="322" r:id="rId6"/>
    <p:sldId id="321" r:id="rId7"/>
    <p:sldId id="324" r:id="rId8"/>
    <p:sldId id="325" r:id="rId9"/>
    <p:sldId id="327" r:id="rId10"/>
    <p:sldId id="326" r:id="rId11"/>
    <p:sldId id="328" r:id="rId12"/>
    <p:sldId id="329" r:id="rId13"/>
    <p:sldId id="330" r:id="rId14"/>
    <p:sldId id="331" r:id="rId15"/>
    <p:sldId id="332" r:id="rId16"/>
    <p:sldId id="333" r:id="rId17"/>
    <p:sldId id="334" r:id="rId18"/>
    <p:sldId id="335" r:id="rId19"/>
    <p:sldId id="336" r:id="rId20"/>
    <p:sldId id="337" r:id="rId21"/>
    <p:sldId id="338"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902030302020204" pitchFamily="66"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omic Sans MS" panose="030F0902030302020204" pitchFamily="66"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omic Sans MS" panose="030F0902030302020204" pitchFamily="66"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omic Sans MS" panose="030F0902030302020204" pitchFamily="66"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omic Sans MS" panose="030F0902030302020204" pitchFamily="66"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omic Sans MS" panose="030F0902030302020204" pitchFamily="66"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omic Sans MS" panose="030F0902030302020204" pitchFamily="66"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omic Sans MS" panose="030F0902030302020204" pitchFamily="66"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omic Sans MS" panose="030F0902030302020204" pitchFamily="66"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17" d="100"/>
          <a:sy n="117" d="100"/>
        </p:scale>
        <p:origin x="19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D92B48C-75DB-BA62-FAA3-7ED7D83F92B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US"/>
          </a:p>
        </p:txBody>
      </p:sp>
      <p:sp>
        <p:nvSpPr>
          <p:cNvPr id="45059" name="Rectangle 3">
            <a:extLst>
              <a:ext uri="{FF2B5EF4-FFF2-40B4-BE49-F238E27FC236}">
                <a16:creationId xmlns:a16="http://schemas.microsoft.com/office/drawing/2014/main" id="{6F2F7918-5AA9-448E-57E2-D22B4237DCF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B0F0DCE5-C7ED-511E-7F65-667745E70F4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12BD03BD-4113-2DAB-2120-247F33D01A7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99BCFBAF-0EF6-FE7E-C1D0-6DB7CE6397D7}"/>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US"/>
          </a:p>
        </p:txBody>
      </p:sp>
      <p:sp>
        <p:nvSpPr>
          <p:cNvPr id="45063" name="Rectangle 7">
            <a:extLst>
              <a:ext uri="{FF2B5EF4-FFF2-40B4-BE49-F238E27FC236}">
                <a16:creationId xmlns:a16="http://schemas.microsoft.com/office/drawing/2014/main" id="{E52E0653-8DA8-945B-A002-6C2F3C5D593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FFCE3FF5-B1F7-A24E-A85C-7BC4715E9B6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0C889478-C883-5C50-510E-6DE9DA9308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1E48B615-445C-C84A-996B-F5DC2CC785E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15362" name="Rectangle 2">
            <a:extLst>
              <a:ext uri="{FF2B5EF4-FFF2-40B4-BE49-F238E27FC236}">
                <a16:creationId xmlns:a16="http://schemas.microsoft.com/office/drawing/2014/main" id="{4648B12D-3D10-9AC6-AF5E-66D44E1ABDC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6F0F20E-5F4F-801D-A505-960C10150011}"/>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957895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377827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335920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97337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89142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52033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290097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830072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72434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DEC37BE-1C03-0816-E682-D88063BEB9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2B797B98-0E16-494B-BC79-282E4C64615A}"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17410" name="Rectangle 2">
            <a:extLst>
              <a:ext uri="{FF2B5EF4-FFF2-40B4-BE49-F238E27FC236}">
                <a16:creationId xmlns:a16="http://schemas.microsoft.com/office/drawing/2014/main" id="{C1DA2CAB-0CED-A0CB-A205-94638C6643E3}"/>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D79E20EB-8D7A-E97A-7727-F06C0EB84161}"/>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924538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B114983-6D4F-F963-1439-3E28F33F80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4C61E17A-D117-DD48-B2D0-B083366F8E6D}"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F2128F7-BB20-C226-75A0-D0261885949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5F5CE40-4CD2-373E-A569-3E4AB454B382}"/>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48591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443B1D69-E3FD-C31A-8A51-3375DFE5CE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71986445-AF96-1448-B261-7DF221B052B4}"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9458" name="Rectangle 2">
            <a:extLst>
              <a:ext uri="{FF2B5EF4-FFF2-40B4-BE49-F238E27FC236}">
                <a16:creationId xmlns:a16="http://schemas.microsoft.com/office/drawing/2014/main" id="{5DA6EEEA-530B-721F-B26F-CCD4A419659D}"/>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1FF141F-C8D3-8286-148A-8124204EF2FB}"/>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FED8539C-867A-E1C5-0A21-2C1F18543C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FC27245D-07F7-9A43-9B7D-191530A5CAB3}"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21506" name="Rectangle 2">
            <a:extLst>
              <a:ext uri="{FF2B5EF4-FFF2-40B4-BE49-F238E27FC236}">
                <a16:creationId xmlns:a16="http://schemas.microsoft.com/office/drawing/2014/main" id="{E171D8A8-E3DF-521A-6CCA-C6886C96C16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0BD8A085-A959-0851-2DC0-84E38416C7AB}"/>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6DEDE865-0102-E31C-B1C9-F8C21E470D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1A1156B7-4FB1-734B-8C79-D20547AD61B4}"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3554" name="Rectangle 2">
            <a:extLst>
              <a:ext uri="{FF2B5EF4-FFF2-40B4-BE49-F238E27FC236}">
                <a16:creationId xmlns:a16="http://schemas.microsoft.com/office/drawing/2014/main" id="{97988073-A610-BF3A-433C-4B5A0A315A59}"/>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96DC3087-B8EE-B805-B1FA-48FDEF786C38}"/>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353B906E-0943-D8CF-7CA4-003BA157656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1BDADDB5-32A4-9643-B6F7-5A7CA4C4F27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BB179EC8-D7F7-6041-160F-9A7EA5EFE26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588D686-4CD5-7A8D-81A8-5B20AD00DEA8}"/>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0B0F683-0984-5C16-D204-396BA687228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C3CC85B7-7CCB-7B41-8B34-EC0F73D47917}"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F008E0FB-0829-B735-DB7B-267D1E9FF10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74841CEC-F3E5-766E-BE8F-A2B2392D0F9C}"/>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F5FE60E-4151-8FA4-41D6-E01566CF91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1C09720B-3E45-9240-A3AA-E745E0D31282}"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9698" name="Rectangle 2">
            <a:extLst>
              <a:ext uri="{FF2B5EF4-FFF2-40B4-BE49-F238E27FC236}">
                <a16:creationId xmlns:a16="http://schemas.microsoft.com/office/drawing/2014/main" id="{2672AE76-CA15-43FF-1C9E-39967498DBBC}"/>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3E03173-214B-FF0E-5545-330037211915}"/>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4FBD109E-EBCE-6675-F94D-AD37B958A2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143000" indent="-22860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fld id="{6600313A-A02D-904B-9030-66B4AF0F5E1E}"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4F443BF2-6DD1-5F77-7CD0-66F19EED9B5E}"/>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0BA9F380-2964-A1BC-5293-0354E1309961}"/>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3DCED68-728E-51E7-094E-C84BA0F382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1089AB5-D580-E78A-1AC1-A12B89D4EF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51DE5D-3C28-83D5-D4EE-5575A4AB5206}"/>
              </a:ext>
            </a:extLst>
          </p:cNvPr>
          <p:cNvSpPr>
            <a:spLocks noGrp="1" noChangeArrowheads="1"/>
          </p:cNvSpPr>
          <p:nvPr>
            <p:ph type="sldNum" sz="quarter" idx="12"/>
          </p:nvPr>
        </p:nvSpPr>
        <p:spPr>
          <a:ln/>
        </p:spPr>
        <p:txBody>
          <a:bodyPr/>
          <a:lstStyle>
            <a:lvl1pPr>
              <a:defRPr/>
            </a:lvl1pPr>
          </a:lstStyle>
          <a:p>
            <a:pPr>
              <a:defRPr/>
            </a:pPr>
            <a:fld id="{128A1246-2C0B-D34F-A6E6-DAD0360B7BEE}" type="slidenum">
              <a:rPr lang="en-US" altLang="en-US"/>
              <a:pPr>
                <a:defRPr/>
              </a:pPr>
              <a:t>‹#›</a:t>
            </a:fld>
            <a:endParaRPr lang="en-US" altLang="en-US"/>
          </a:p>
        </p:txBody>
      </p:sp>
    </p:spTree>
    <p:extLst>
      <p:ext uri="{BB962C8B-B14F-4D97-AF65-F5344CB8AC3E}">
        <p14:creationId xmlns:p14="http://schemas.microsoft.com/office/powerpoint/2010/main" val="93623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B7AA19-464F-2F26-4390-AEDE998F5A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40E1F5B-90E9-B39D-C424-9667F26E0F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F3B694-CE65-4F06-752E-C53456087352}"/>
              </a:ext>
            </a:extLst>
          </p:cNvPr>
          <p:cNvSpPr>
            <a:spLocks noGrp="1" noChangeArrowheads="1"/>
          </p:cNvSpPr>
          <p:nvPr>
            <p:ph type="sldNum" sz="quarter" idx="12"/>
          </p:nvPr>
        </p:nvSpPr>
        <p:spPr>
          <a:ln/>
        </p:spPr>
        <p:txBody>
          <a:bodyPr/>
          <a:lstStyle>
            <a:lvl1pPr>
              <a:defRPr/>
            </a:lvl1pPr>
          </a:lstStyle>
          <a:p>
            <a:pPr>
              <a:defRPr/>
            </a:pPr>
            <a:fld id="{4F73312A-ED8B-5143-9171-26675F679BF9}" type="slidenum">
              <a:rPr lang="en-US" altLang="en-US"/>
              <a:pPr>
                <a:defRPr/>
              </a:pPr>
              <a:t>‹#›</a:t>
            </a:fld>
            <a:endParaRPr lang="en-US" altLang="en-US"/>
          </a:p>
        </p:txBody>
      </p:sp>
    </p:spTree>
    <p:extLst>
      <p:ext uri="{BB962C8B-B14F-4D97-AF65-F5344CB8AC3E}">
        <p14:creationId xmlns:p14="http://schemas.microsoft.com/office/powerpoint/2010/main" val="319354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75227AB-64EC-3A4E-43A0-C801861D1DB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E9254F3-45AE-A556-F524-41ECFA0C221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BAD875E-4809-2597-8161-ED5B189C7CC9}"/>
              </a:ext>
            </a:extLst>
          </p:cNvPr>
          <p:cNvSpPr>
            <a:spLocks noGrp="1" noChangeArrowheads="1"/>
          </p:cNvSpPr>
          <p:nvPr>
            <p:ph type="sldNum" sz="quarter" idx="12"/>
          </p:nvPr>
        </p:nvSpPr>
        <p:spPr>
          <a:ln/>
        </p:spPr>
        <p:txBody>
          <a:bodyPr/>
          <a:lstStyle>
            <a:lvl1pPr>
              <a:defRPr/>
            </a:lvl1pPr>
          </a:lstStyle>
          <a:p>
            <a:pPr>
              <a:defRPr/>
            </a:pPr>
            <a:fld id="{53FB5EEA-8DCD-6F43-A591-224091B4A244}" type="slidenum">
              <a:rPr lang="en-US" altLang="en-US"/>
              <a:pPr>
                <a:defRPr/>
              </a:pPr>
              <a:t>‹#›</a:t>
            </a:fld>
            <a:endParaRPr lang="en-US" altLang="en-US"/>
          </a:p>
        </p:txBody>
      </p:sp>
    </p:spTree>
    <p:extLst>
      <p:ext uri="{BB962C8B-B14F-4D97-AF65-F5344CB8AC3E}">
        <p14:creationId xmlns:p14="http://schemas.microsoft.com/office/powerpoint/2010/main" val="228350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3AEA29-81DD-AB77-83E6-F371A2DE3D9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0D855D8-88CC-B5D9-DADD-7183E2BD7C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5831B81-AE84-FF4A-E561-ED69CC6A9B64}"/>
              </a:ext>
            </a:extLst>
          </p:cNvPr>
          <p:cNvSpPr>
            <a:spLocks noGrp="1" noChangeArrowheads="1"/>
          </p:cNvSpPr>
          <p:nvPr>
            <p:ph type="sldNum" sz="quarter" idx="12"/>
          </p:nvPr>
        </p:nvSpPr>
        <p:spPr>
          <a:ln/>
        </p:spPr>
        <p:txBody>
          <a:bodyPr/>
          <a:lstStyle>
            <a:lvl1pPr>
              <a:defRPr/>
            </a:lvl1pPr>
          </a:lstStyle>
          <a:p>
            <a:pPr>
              <a:defRPr/>
            </a:pPr>
            <a:fld id="{099EFBF5-30C2-5444-A6BF-150A5FF5F8E7}" type="slidenum">
              <a:rPr lang="en-US" altLang="en-US"/>
              <a:pPr>
                <a:defRPr/>
              </a:pPr>
              <a:t>‹#›</a:t>
            </a:fld>
            <a:endParaRPr lang="en-US" altLang="en-US"/>
          </a:p>
        </p:txBody>
      </p:sp>
    </p:spTree>
    <p:extLst>
      <p:ext uri="{BB962C8B-B14F-4D97-AF65-F5344CB8AC3E}">
        <p14:creationId xmlns:p14="http://schemas.microsoft.com/office/powerpoint/2010/main" val="236453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CDCF419-2324-428D-A9A3-61746430F6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5EBCF4-E7A5-4A1C-69ED-758AD0DF60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B97CF45-F134-8C75-5256-A60D974D7230}"/>
              </a:ext>
            </a:extLst>
          </p:cNvPr>
          <p:cNvSpPr>
            <a:spLocks noGrp="1" noChangeArrowheads="1"/>
          </p:cNvSpPr>
          <p:nvPr>
            <p:ph type="sldNum" sz="quarter" idx="12"/>
          </p:nvPr>
        </p:nvSpPr>
        <p:spPr>
          <a:ln/>
        </p:spPr>
        <p:txBody>
          <a:bodyPr/>
          <a:lstStyle>
            <a:lvl1pPr>
              <a:defRPr/>
            </a:lvl1pPr>
          </a:lstStyle>
          <a:p>
            <a:pPr>
              <a:defRPr/>
            </a:pPr>
            <a:fld id="{7080EAD5-EC7A-634E-BD0E-D60134A0B035}" type="slidenum">
              <a:rPr lang="en-US" altLang="en-US"/>
              <a:pPr>
                <a:defRPr/>
              </a:pPr>
              <a:t>‹#›</a:t>
            </a:fld>
            <a:endParaRPr lang="en-US" altLang="en-US"/>
          </a:p>
        </p:txBody>
      </p:sp>
    </p:spTree>
    <p:extLst>
      <p:ext uri="{BB962C8B-B14F-4D97-AF65-F5344CB8AC3E}">
        <p14:creationId xmlns:p14="http://schemas.microsoft.com/office/powerpoint/2010/main" val="108848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9593565-5C81-FE98-782F-B7A1CCA9D6F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86C910-8C49-12AC-1203-7CAB3552A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9CE464-2818-E85E-A6AE-91F4419AAD94}"/>
              </a:ext>
            </a:extLst>
          </p:cNvPr>
          <p:cNvSpPr>
            <a:spLocks noGrp="1" noChangeArrowheads="1"/>
          </p:cNvSpPr>
          <p:nvPr>
            <p:ph type="sldNum" sz="quarter" idx="12"/>
          </p:nvPr>
        </p:nvSpPr>
        <p:spPr>
          <a:ln/>
        </p:spPr>
        <p:txBody>
          <a:bodyPr/>
          <a:lstStyle>
            <a:lvl1pPr>
              <a:defRPr/>
            </a:lvl1pPr>
          </a:lstStyle>
          <a:p>
            <a:pPr>
              <a:defRPr/>
            </a:pPr>
            <a:fld id="{26DA4733-4ED0-EF4B-AEE8-FE75D15F4A5E}" type="slidenum">
              <a:rPr lang="en-US" altLang="en-US"/>
              <a:pPr>
                <a:defRPr/>
              </a:pPr>
              <a:t>‹#›</a:t>
            </a:fld>
            <a:endParaRPr lang="en-US" altLang="en-US"/>
          </a:p>
        </p:txBody>
      </p:sp>
    </p:spTree>
    <p:extLst>
      <p:ext uri="{BB962C8B-B14F-4D97-AF65-F5344CB8AC3E}">
        <p14:creationId xmlns:p14="http://schemas.microsoft.com/office/powerpoint/2010/main" val="103165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2358736-273F-C024-6161-49CA79B7270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C33097F-82D9-E4E9-65E6-DA6F439A72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90EE4AE-675C-EFEE-694C-86F7F338CBDF}"/>
              </a:ext>
            </a:extLst>
          </p:cNvPr>
          <p:cNvSpPr>
            <a:spLocks noGrp="1" noChangeArrowheads="1"/>
          </p:cNvSpPr>
          <p:nvPr>
            <p:ph type="sldNum" sz="quarter" idx="12"/>
          </p:nvPr>
        </p:nvSpPr>
        <p:spPr>
          <a:ln/>
        </p:spPr>
        <p:txBody>
          <a:bodyPr/>
          <a:lstStyle>
            <a:lvl1pPr>
              <a:defRPr/>
            </a:lvl1pPr>
          </a:lstStyle>
          <a:p>
            <a:pPr>
              <a:defRPr/>
            </a:pPr>
            <a:fld id="{C9B872F0-E182-D14C-94A3-E6DF36F744DC}" type="slidenum">
              <a:rPr lang="en-US" altLang="en-US"/>
              <a:pPr>
                <a:defRPr/>
              </a:pPr>
              <a:t>‹#›</a:t>
            </a:fld>
            <a:endParaRPr lang="en-US" altLang="en-US"/>
          </a:p>
        </p:txBody>
      </p:sp>
    </p:spTree>
    <p:extLst>
      <p:ext uri="{BB962C8B-B14F-4D97-AF65-F5344CB8AC3E}">
        <p14:creationId xmlns:p14="http://schemas.microsoft.com/office/powerpoint/2010/main" val="389970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7972022-2F5E-3F35-3D40-A84E8ED6853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D3F2EC8-187A-7A7F-1798-8CACAF60AD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4EB5EC1-484F-C72A-9225-044CAE1CAAE6}"/>
              </a:ext>
            </a:extLst>
          </p:cNvPr>
          <p:cNvSpPr>
            <a:spLocks noGrp="1" noChangeArrowheads="1"/>
          </p:cNvSpPr>
          <p:nvPr>
            <p:ph type="sldNum" sz="quarter" idx="12"/>
          </p:nvPr>
        </p:nvSpPr>
        <p:spPr>
          <a:ln/>
        </p:spPr>
        <p:txBody>
          <a:bodyPr/>
          <a:lstStyle>
            <a:lvl1pPr>
              <a:defRPr/>
            </a:lvl1pPr>
          </a:lstStyle>
          <a:p>
            <a:pPr>
              <a:defRPr/>
            </a:pPr>
            <a:fld id="{79031B2F-0440-814B-8691-4ECE664491A8}" type="slidenum">
              <a:rPr lang="en-US" altLang="en-US"/>
              <a:pPr>
                <a:defRPr/>
              </a:pPr>
              <a:t>‹#›</a:t>
            </a:fld>
            <a:endParaRPr lang="en-US" altLang="en-US"/>
          </a:p>
        </p:txBody>
      </p:sp>
    </p:spTree>
    <p:extLst>
      <p:ext uri="{BB962C8B-B14F-4D97-AF65-F5344CB8AC3E}">
        <p14:creationId xmlns:p14="http://schemas.microsoft.com/office/powerpoint/2010/main" val="410171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39587E9-E4AA-224C-80E3-917BAB0C03D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65AECF3-E8B7-AE1E-8624-D166C82A6E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8A8D7E4-071A-422E-B7E8-2E06EF94F27C}"/>
              </a:ext>
            </a:extLst>
          </p:cNvPr>
          <p:cNvSpPr>
            <a:spLocks noGrp="1" noChangeArrowheads="1"/>
          </p:cNvSpPr>
          <p:nvPr>
            <p:ph type="sldNum" sz="quarter" idx="12"/>
          </p:nvPr>
        </p:nvSpPr>
        <p:spPr>
          <a:ln/>
        </p:spPr>
        <p:txBody>
          <a:bodyPr/>
          <a:lstStyle>
            <a:lvl1pPr>
              <a:defRPr/>
            </a:lvl1pPr>
          </a:lstStyle>
          <a:p>
            <a:pPr>
              <a:defRPr/>
            </a:pPr>
            <a:fld id="{69F42362-3FFC-9A49-BA9C-3B74714D0AB7}" type="slidenum">
              <a:rPr lang="en-US" altLang="en-US"/>
              <a:pPr>
                <a:defRPr/>
              </a:pPr>
              <a:t>‹#›</a:t>
            </a:fld>
            <a:endParaRPr lang="en-US" altLang="en-US"/>
          </a:p>
        </p:txBody>
      </p:sp>
    </p:spTree>
    <p:extLst>
      <p:ext uri="{BB962C8B-B14F-4D97-AF65-F5344CB8AC3E}">
        <p14:creationId xmlns:p14="http://schemas.microsoft.com/office/powerpoint/2010/main" val="348923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46FF434-E52A-C696-6435-6986E04B4A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6C1BE33-D67E-4B71-6104-CFAE6BFE95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D98C1D3-664F-8214-8BE5-37396EAEF2B3}"/>
              </a:ext>
            </a:extLst>
          </p:cNvPr>
          <p:cNvSpPr>
            <a:spLocks noGrp="1" noChangeArrowheads="1"/>
          </p:cNvSpPr>
          <p:nvPr>
            <p:ph type="sldNum" sz="quarter" idx="12"/>
          </p:nvPr>
        </p:nvSpPr>
        <p:spPr>
          <a:ln/>
        </p:spPr>
        <p:txBody>
          <a:bodyPr/>
          <a:lstStyle>
            <a:lvl1pPr>
              <a:defRPr/>
            </a:lvl1pPr>
          </a:lstStyle>
          <a:p>
            <a:pPr>
              <a:defRPr/>
            </a:pPr>
            <a:fld id="{54934639-4E2B-914E-85FE-88148DF2A32E}" type="slidenum">
              <a:rPr lang="en-US" altLang="en-US"/>
              <a:pPr>
                <a:defRPr/>
              </a:pPr>
              <a:t>‹#›</a:t>
            </a:fld>
            <a:endParaRPr lang="en-US" altLang="en-US"/>
          </a:p>
        </p:txBody>
      </p:sp>
    </p:spTree>
    <p:extLst>
      <p:ext uri="{BB962C8B-B14F-4D97-AF65-F5344CB8AC3E}">
        <p14:creationId xmlns:p14="http://schemas.microsoft.com/office/powerpoint/2010/main" val="63868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99D2F38-A534-3DFB-B4B7-8B48ED13226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CEA6AB3-E3EC-4BC1-FEA9-52CE130073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C038EAF-E139-9F11-F54B-F58D85AEE40D}"/>
              </a:ext>
            </a:extLst>
          </p:cNvPr>
          <p:cNvSpPr>
            <a:spLocks noGrp="1" noChangeArrowheads="1"/>
          </p:cNvSpPr>
          <p:nvPr>
            <p:ph type="sldNum" sz="quarter" idx="12"/>
          </p:nvPr>
        </p:nvSpPr>
        <p:spPr>
          <a:ln/>
        </p:spPr>
        <p:txBody>
          <a:bodyPr/>
          <a:lstStyle>
            <a:lvl1pPr>
              <a:defRPr/>
            </a:lvl1pPr>
          </a:lstStyle>
          <a:p>
            <a:pPr>
              <a:defRPr/>
            </a:pPr>
            <a:fld id="{1DD6C3C6-F3D7-B648-AA50-8E258AF03797}" type="slidenum">
              <a:rPr lang="en-US" altLang="en-US"/>
              <a:pPr>
                <a:defRPr/>
              </a:pPr>
              <a:t>‹#›</a:t>
            </a:fld>
            <a:endParaRPr lang="en-US" altLang="en-US"/>
          </a:p>
        </p:txBody>
      </p:sp>
    </p:spTree>
    <p:extLst>
      <p:ext uri="{BB962C8B-B14F-4D97-AF65-F5344CB8AC3E}">
        <p14:creationId xmlns:p14="http://schemas.microsoft.com/office/powerpoint/2010/main" val="17197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AA06E3-F611-F686-D9AA-1833CC4D44F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FAA2335-4A9E-02C8-5497-402A38021FA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681A2DD-2983-058F-A00B-818D55E0F1D7}"/>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mn-lt"/>
                <a:ea typeface="ＭＳ Ｐゴシック" charset="0"/>
                <a:cs typeface="+mn-cs"/>
              </a:defRPr>
            </a:lvl1pPr>
          </a:lstStyle>
          <a:p>
            <a:pPr>
              <a:defRPr/>
            </a:pPr>
            <a:endParaRPr lang="en-US"/>
          </a:p>
        </p:txBody>
      </p:sp>
      <p:sp>
        <p:nvSpPr>
          <p:cNvPr id="1029" name="Rectangle 5">
            <a:extLst>
              <a:ext uri="{FF2B5EF4-FFF2-40B4-BE49-F238E27FC236}">
                <a16:creationId xmlns:a16="http://schemas.microsoft.com/office/drawing/2014/main" id="{82EAC922-CBB3-3495-1716-22F8092B5E5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mn-lt"/>
                <a:ea typeface="ＭＳ Ｐゴシック" charset="0"/>
                <a:cs typeface="+mn-cs"/>
              </a:defRPr>
            </a:lvl1pPr>
          </a:lstStyle>
          <a:p>
            <a:pPr>
              <a:defRPr/>
            </a:pPr>
            <a:endParaRPr lang="en-US"/>
          </a:p>
        </p:txBody>
      </p:sp>
      <p:sp>
        <p:nvSpPr>
          <p:cNvPr id="1030" name="Rectangle 6">
            <a:extLst>
              <a:ext uri="{FF2B5EF4-FFF2-40B4-BE49-F238E27FC236}">
                <a16:creationId xmlns:a16="http://schemas.microsoft.com/office/drawing/2014/main" id="{DDD527E8-3488-3046-8E14-2C35C3F3726E}"/>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smtClean="0">
                <a:latin typeface="Times New Roman" panose="02020603050405020304" pitchFamily="18" charset="0"/>
              </a:defRPr>
            </a:lvl1pPr>
          </a:lstStyle>
          <a:p>
            <a:pPr>
              <a:defRPr/>
            </a:pPr>
            <a:fld id="{98E0C879-34C2-9F45-95E9-8F9150D694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charset="0"/>
          <a:ea typeface="ＭＳ Ｐゴシック" charset="0"/>
        </a:defRPr>
      </a:lvl6pPr>
      <a:lvl7pPr marL="914400" algn="ctr" rtl="0" eaLnBrk="0" fontAlgn="base" hangingPunct="0">
        <a:spcBef>
          <a:spcPct val="0"/>
        </a:spcBef>
        <a:spcAft>
          <a:spcPct val="0"/>
        </a:spcAft>
        <a:defRPr sz="4400">
          <a:solidFill>
            <a:schemeClr val="tx2"/>
          </a:solidFill>
          <a:latin typeface="Times New Roman" charset="0"/>
          <a:ea typeface="ＭＳ Ｐゴシック" charset="0"/>
        </a:defRPr>
      </a:lvl7pPr>
      <a:lvl8pPr marL="1371600" algn="ctr" rtl="0" eaLnBrk="0" fontAlgn="base" hangingPunct="0">
        <a:spcBef>
          <a:spcPct val="0"/>
        </a:spcBef>
        <a:spcAft>
          <a:spcPct val="0"/>
        </a:spcAft>
        <a:defRPr sz="4400">
          <a:solidFill>
            <a:schemeClr val="tx2"/>
          </a:solidFill>
          <a:latin typeface="Times New Roman" charset="0"/>
          <a:ea typeface="ＭＳ Ｐゴシック" charset="0"/>
        </a:defRPr>
      </a:lvl8pPr>
      <a:lvl9pPr marL="1828800" algn="ctr" rtl="0" eaLnBrk="0" fontAlgn="base" hangingPunct="0">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a:extLst>
              <a:ext uri="{FF2B5EF4-FFF2-40B4-BE49-F238E27FC236}">
                <a16:creationId xmlns:a16="http://schemas.microsoft.com/office/drawing/2014/main" id="{3C58DE42-AE10-AFE6-D29D-2CF9A8A7F8A1}"/>
              </a:ext>
            </a:extLst>
          </p:cNvPr>
          <p:cNvSpPr>
            <a:spLocks noChangeArrowheads="1"/>
          </p:cNvSpPr>
          <p:nvPr/>
        </p:nvSpPr>
        <p:spPr bwMode="auto">
          <a:xfrm>
            <a:off x="609600" y="381000"/>
            <a:ext cx="7543800" cy="6555641"/>
          </a:xfrm>
          <a:prstGeom prst="rect">
            <a:avLst/>
          </a:prstGeom>
          <a:noFill/>
          <a:ln>
            <a:noFill/>
          </a:ln>
          <a:effectLst/>
        </p:spPr>
        <p:txBody>
          <a:bodyPr>
            <a:spAutoFit/>
          </a:bodyPr>
          <a:lstStyle/>
          <a:p>
            <a:pPr>
              <a:spcBef>
                <a:spcPct val="50000"/>
              </a:spcBef>
              <a:defRPr/>
            </a:pPr>
            <a:r>
              <a:rPr lang="en-US" sz="2400" b="1" dirty="0">
                <a:solidFill>
                  <a:srgbClr val="000090"/>
                </a:solidFill>
                <a:latin typeface="Comic Sans MS" charset="0"/>
                <a:ea typeface="ＭＳ Ｐゴシック" charset="0"/>
              </a:rPr>
              <a:t>Recursion: </a:t>
            </a:r>
            <a:endParaRPr lang="en-US" sz="2400" dirty="0">
              <a:latin typeface="Comic Sans MS" charset="0"/>
              <a:ea typeface="ＭＳ Ｐゴシック" charset="0"/>
            </a:endParaRPr>
          </a:p>
          <a:p>
            <a:pPr marL="285750" indent="-285750">
              <a:spcBef>
                <a:spcPct val="50000"/>
              </a:spcBef>
              <a:buFont typeface="Arial"/>
              <a:buChar char="•"/>
              <a:defRPr/>
            </a:pPr>
            <a:r>
              <a:rPr lang="en-US" dirty="0">
                <a:latin typeface="Comic Sans MS" charset="0"/>
                <a:ea typeface="ＭＳ Ｐゴシック" charset="0"/>
              </a:rPr>
              <a:t>Functions that call themselves</a:t>
            </a:r>
          </a:p>
          <a:p>
            <a:pPr marL="285750" indent="-285750">
              <a:spcBef>
                <a:spcPct val="50000"/>
              </a:spcBef>
              <a:buFont typeface="Arial"/>
              <a:buChar char="•"/>
              <a:defRPr/>
            </a:pPr>
            <a:endParaRPr lang="en-US" dirty="0">
              <a:latin typeface="Comic Sans MS" charset="0"/>
              <a:ea typeface="ＭＳ Ｐゴシック" charset="0"/>
            </a:endParaRPr>
          </a:p>
          <a:p>
            <a:pPr marL="285750" indent="-285750">
              <a:spcBef>
                <a:spcPct val="50000"/>
              </a:spcBef>
              <a:buFont typeface="Arial"/>
              <a:buChar char="•"/>
              <a:defRPr/>
            </a:pPr>
            <a:r>
              <a:rPr lang="en-US" dirty="0">
                <a:latin typeface="Comic Sans MS" charset="0"/>
                <a:ea typeface="ＭＳ Ｐゴシック" charset="0"/>
              </a:rPr>
              <a:t>Works very well for situations where a function does a calculation for </a:t>
            </a:r>
            <a:r>
              <a:rPr lang="en-US" b="1" i="1" dirty="0">
                <a:latin typeface="Comic Sans MS" charset="0"/>
                <a:ea typeface="ＭＳ Ｐゴシック" charset="0"/>
              </a:rPr>
              <a:t>n</a:t>
            </a:r>
            <a:r>
              <a:rPr lang="en-US" dirty="0">
                <a:latin typeface="Comic Sans MS" charset="0"/>
                <a:ea typeface="ＭＳ Ｐゴシック" charset="0"/>
              </a:rPr>
              <a:t> that directly depends on the result of the function on </a:t>
            </a:r>
            <a:r>
              <a:rPr lang="en-US" b="1" i="1" dirty="0">
                <a:latin typeface="Comic Sans MS" charset="0"/>
                <a:ea typeface="ＭＳ Ｐゴシック" charset="0"/>
              </a:rPr>
              <a:t>n-1.</a:t>
            </a:r>
          </a:p>
          <a:p>
            <a:pPr marL="742950" lvl="1" indent="-285750">
              <a:spcBef>
                <a:spcPct val="50000"/>
              </a:spcBef>
              <a:buFont typeface="Arial"/>
              <a:buChar char="•"/>
              <a:defRPr/>
            </a:pPr>
            <a:r>
              <a:rPr lang="en-US" b="1" dirty="0">
                <a:latin typeface="Comic Sans MS" charset="0"/>
                <a:ea typeface="ＭＳ Ｐゴシック" charset="0"/>
              </a:rPr>
              <a:t>f(n)</a:t>
            </a:r>
            <a:r>
              <a:rPr lang="en-US" dirty="0">
                <a:latin typeface="Comic Sans MS" charset="0"/>
                <a:ea typeface="ＭＳ Ｐゴシック" charset="0"/>
              </a:rPr>
              <a:t> = results from operation(s) on the value of </a:t>
            </a:r>
            <a:r>
              <a:rPr lang="en-US" b="1" dirty="0">
                <a:latin typeface="Comic Sans MS" charset="0"/>
                <a:ea typeface="ＭＳ Ｐゴシック" charset="0"/>
              </a:rPr>
              <a:t>f(n-1)</a:t>
            </a:r>
          </a:p>
          <a:p>
            <a:pPr lvl="1">
              <a:spcBef>
                <a:spcPct val="50000"/>
              </a:spcBef>
              <a:defRPr/>
            </a:pPr>
            <a:r>
              <a:rPr lang="en-US" dirty="0">
                <a:latin typeface="Comic Sans MS" charset="0"/>
                <a:ea typeface="ＭＳ Ｐゴシック" charset="0"/>
              </a:rPr>
              <a:t> </a:t>
            </a:r>
          </a:p>
          <a:p>
            <a:pPr marL="285750" indent="-285750">
              <a:spcBef>
                <a:spcPct val="50000"/>
              </a:spcBef>
              <a:buFont typeface="Arial"/>
              <a:buChar char="•"/>
              <a:defRPr/>
            </a:pPr>
            <a:r>
              <a:rPr lang="en-US" b="1" dirty="0">
                <a:latin typeface="Comic Sans MS" charset="0"/>
                <a:ea typeface="ＭＳ Ｐゴシック" charset="0"/>
              </a:rPr>
              <a:t>Factorial </a:t>
            </a:r>
            <a:r>
              <a:rPr lang="en-US" dirty="0">
                <a:latin typeface="Comic Sans MS" charset="0"/>
                <a:ea typeface="ＭＳ Ｐゴシック" charset="0"/>
              </a:rPr>
              <a:t>is a classic example.</a:t>
            </a:r>
          </a:p>
          <a:p>
            <a:pPr marL="742950" lvl="1" indent="-285750">
              <a:spcBef>
                <a:spcPct val="50000"/>
              </a:spcBef>
              <a:buFont typeface="Arial"/>
              <a:buChar char="•"/>
              <a:defRPr/>
            </a:pPr>
            <a:r>
              <a:rPr lang="en-US" dirty="0">
                <a:latin typeface="Comic Sans MS" charset="0"/>
                <a:ea typeface="ＭＳ Ｐゴシック" charset="0"/>
              </a:rPr>
              <a:t>I tell you the factorial of 6 is 720: </a:t>
            </a:r>
            <a:r>
              <a:rPr lang="en-US" b="1" dirty="0">
                <a:latin typeface="Comic Sans MS" charset="0"/>
                <a:ea typeface="ＭＳ Ｐゴシック" charset="0"/>
              </a:rPr>
              <a:t>f(6) = 720</a:t>
            </a:r>
            <a:r>
              <a:rPr lang="en-US" dirty="0">
                <a:latin typeface="Comic Sans MS" charset="0"/>
                <a:ea typeface="ＭＳ Ｐゴシック" charset="0"/>
              </a:rPr>
              <a:t>.</a:t>
            </a:r>
          </a:p>
          <a:p>
            <a:pPr marL="742950" lvl="1" indent="-285750">
              <a:spcBef>
                <a:spcPct val="50000"/>
              </a:spcBef>
              <a:buFont typeface="Arial"/>
              <a:buChar char="•"/>
              <a:defRPr/>
            </a:pPr>
            <a:r>
              <a:rPr lang="en-US" dirty="0">
                <a:latin typeface="Comic Sans MS" charset="0"/>
                <a:ea typeface="ＭＳ Ｐゴシック" charset="0"/>
              </a:rPr>
              <a:t>I ask what is the factorial of 7: </a:t>
            </a:r>
            <a:r>
              <a:rPr lang="en-US" b="1" dirty="0">
                <a:latin typeface="Comic Sans MS" charset="0"/>
                <a:ea typeface="ＭＳ Ｐゴシック" charset="0"/>
              </a:rPr>
              <a:t>f(7)</a:t>
            </a:r>
            <a:r>
              <a:rPr lang="en-US" dirty="0">
                <a:latin typeface="Comic Sans MS" charset="0"/>
                <a:ea typeface="ＭＳ Ｐゴシック" charset="0"/>
              </a:rPr>
              <a:t> ?  </a:t>
            </a:r>
          </a:p>
          <a:p>
            <a:pPr marL="1200150" lvl="2" indent="-285750">
              <a:spcBef>
                <a:spcPct val="50000"/>
              </a:spcBef>
              <a:buFont typeface="Arial"/>
              <a:buChar char="•"/>
              <a:defRPr/>
            </a:pPr>
            <a:r>
              <a:rPr lang="en-US" b="1" dirty="0">
                <a:latin typeface="Comic Sans MS" charset="0"/>
                <a:ea typeface="ＭＳ Ｐゴシック" charset="0"/>
              </a:rPr>
              <a:t>f(7) = 7 * f(6) = 7 * 720 = 5,040</a:t>
            </a:r>
          </a:p>
          <a:p>
            <a:pPr marL="1200150" lvl="2" indent="-285750">
              <a:spcBef>
                <a:spcPct val="50000"/>
              </a:spcBef>
              <a:buFont typeface="Arial"/>
              <a:buChar char="•"/>
              <a:defRPr/>
            </a:pPr>
            <a:r>
              <a:rPr lang="en-US" b="1" dirty="0">
                <a:latin typeface="Comic Sans MS" charset="0"/>
                <a:ea typeface="ＭＳ Ｐゴシック" charset="0"/>
              </a:rPr>
              <a:t>f(n) = n * f(n-1)</a:t>
            </a:r>
          </a:p>
          <a:p>
            <a:pPr lvl="2">
              <a:spcBef>
                <a:spcPct val="50000"/>
              </a:spcBef>
              <a:defRPr/>
            </a:pPr>
            <a:endParaRPr lang="en-US" b="1" dirty="0">
              <a:latin typeface="Comic Sans MS" charset="0"/>
              <a:ea typeface="ＭＳ Ｐゴシック" charset="0"/>
            </a:endParaRPr>
          </a:p>
          <a:p>
            <a:pPr marL="742950" lvl="1" indent="-285750">
              <a:spcBef>
                <a:spcPct val="50000"/>
              </a:spcBef>
              <a:buFont typeface="Arial"/>
              <a:buChar char="•"/>
              <a:defRPr/>
            </a:pPr>
            <a:endParaRPr lang="en-US" b="1" dirty="0">
              <a:latin typeface="Comic Sans MS" charset="0"/>
              <a:ea typeface="ＭＳ Ｐゴシック" charset="0"/>
            </a:endParaRPr>
          </a:p>
          <a:p>
            <a:pPr>
              <a:spcBef>
                <a:spcPct val="50000"/>
              </a:spcBef>
              <a:defRPr/>
            </a:pPr>
            <a:endParaRPr lang="en-US" dirty="0">
              <a:latin typeface="Comic Sans MS" charset="0"/>
              <a:ea typeface="ＭＳ Ｐゴシック" charset="0"/>
            </a:endParaRPr>
          </a:p>
          <a:p>
            <a:pPr>
              <a:spcBef>
                <a:spcPct val="50000"/>
              </a:spcBef>
              <a:defRPr/>
            </a:pPr>
            <a:endParaRPr lang="en-US" dirty="0">
              <a:latin typeface="Comic Sans MS" charset="0"/>
              <a:ea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381000" y="152400"/>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To Sum up: A Recursion definition contains:</a:t>
            </a:r>
          </a:p>
          <a:p>
            <a:pPr marL="342900" indent="-342900">
              <a:spcBef>
                <a:spcPct val="50000"/>
              </a:spcBef>
            </a:pPr>
            <a:r>
              <a:rPr lang="en-US" altLang="en-US" sz="2400" b="1" dirty="0">
                <a:solidFill>
                  <a:srgbClr val="000090"/>
                </a:solidFill>
                <a:latin typeface="Comic Sans MS" panose="030F0902030302020204" pitchFamily="66" charset="0"/>
              </a:rPr>
              <a:t>Base cases</a:t>
            </a:r>
          </a:p>
          <a:p>
            <a:pPr marL="1085850" lvl="1" indent="-342900">
              <a:spcBef>
                <a:spcPct val="50000"/>
              </a:spcBef>
            </a:pPr>
            <a:r>
              <a:rPr lang="en-US" altLang="en-US" sz="1800" b="1" dirty="0">
                <a:latin typeface="Comic Sans MS" panose="030F0902030302020204" pitchFamily="66" charset="0"/>
              </a:rPr>
              <a:t>Condition or conditions where the function does not recursively call itself.</a:t>
            </a:r>
          </a:p>
          <a:p>
            <a:pPr marL="1085850" lvl="1" indent="-342900">
              <a:spcBef>
                <a:spcPct val="50000"/>
              </a:spcBef>
            </a:pPr>
            <a:r>
              <a:rPr lang="en-US" altLang="en-US" sz="1800" b="1" dirty="0">
                <a:latin typeface="Comic Sans MS" panose="030F0902030302020204" pitchFamily="66" charset="0"/>
              </a:rPr>
              <a:t>Their must be a least one base case</a:t>
            </a:r>
          </a:p>
          <a:p>
            <a:pPr marL="1085850" lvl="1" indent="-342900">
              <a:spcBef>
                <a:spcPct val="50000"/>
              </a:spcBef>
            </a:pPr>
            <a:r>
              <a:rPr lang="en-US" altLang="en-US" sz="1800" b="1" dirty="0">
                <a:latin typeface="Comic Sans MS" panose="030F0902030302020204" pitchFamily="66" charset="0"/>
              </a:rPr>
              <a:t>every possible chain of recursive calls must eventually reach a base case</a:t>
            </a:r>
          </a:p>
          <a:p>
            <a:pPr>
              <a:spcBef>
                <a:spcPct val="50000"/>
              </a:spcBef>
            </a:pPr>
            <a:endParaRPr lang="en-US" altLang="en-US" sz="1800" b="1" dirty="0">
              <a:latin typeface="Comic Sans MS" panose="030F0902030302020204" pitchFamily="66" charset="0"/>
            </a:endParaRPr>
          </a:p>
          <a:p>
            <a:pPr marL="342900" indent="-342900">
              <a:spcBef>
                <a:spcPct val="50000"/>
              </a:spcBef>
            </a:pPr>
            <a:r>
              <a:rPr lang="en-US" altLang="en-US" sz="2400" b="1" dirty="0">
                <a:solidFill>
                  <a:srgbClr val="000090"/>
                </a:solidFill>
                <a:latin typeface="Comic Sans MS" panose="030F0902030302020204" pitchFamily="66" charset="0"/>
              </a:rPr>
              <a:t>Recursive calls</a:t>
            </a:r>
          </a:p>
          <a:p>
            <a:pPr marL="1085850" lvl="1" indent="-342900">
              <a:spcBef>
                <a:spcPct val="50000"/>
              </a:spcBef>
            </a:pPr>
            <a:r>
              <a:rPr lang="en-US" altLang="en-US" sz="1800" b="1" dirty="0">
                <a:latin typeface="Comic Sans MS" panose="030F0902030302020204" pitchFamily="66" charset="0"/>
              </a:rPr>
              <a:t>Function calls made within a function, to that same function</a:t>
            </a:r>
          </a:p>
          <a:p>
            <a:pPr marL="1085850" lvl="1" indent="-342900">
              <a:spcBef>
                <a:spcPct val="50000"/>
              </a:spcBef>
            </a:pPr>
            <a:r>
              <a:rPr lang="en-US" altLang="en-US" sz="1800" b="1" dirty="0">
                <a:latin typeface="Comic Sans MS" panose="030F0902030302020204" pitchFamily="66" charset="0"/>
              </a:rPr>
              <a:t>Each recursive call should be defined so that it makes progress towards a base case. </a:t>
            </a:r>
            <a:endParaRPr lang="en-US" altLang="en-US" sz="1800" dirty="0">
              <a:latin typeface="Comic Sans MS" panose="030F09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762000"/>
            <a:ext cx="83820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vs. Iteration (looping)</a:t>
            </a:r>
          </a:p>
          <a:p>
            <a:pPr marL="342900" indent="-342900">
              <a:spcBef>
                <a:spcPct val="50000"/>
              </a:spcBef>
            </a:pPr>
            <a:r>
              <a:rPr lang="en-US" altLang="en-US" sz="2400" dirty="0">
                <a:latin typeface="Comic Sans MS" panose="030F0902030302020204" pitchFamily="66" charset="0"/>
              </a:rPr>
              <a:t>There are similarities between iteration (looping) and recursion.</a:t>
            </a:r>
          </a:p>
          <a:p>
            <a:pPr marL="342900" indent="-342900">
              <a:spcBef>
                <a:spcPct val="50000"/>
              </a:spcBef>
            </a:pPr>
            <a:r>
              <a:rPr lang="en-US" altLang="en-US" sz="2400" dirty="0">
                <a:latin typeface="Comic Sans MS" panose="030F0902030302020204" pitchFamily="66" charset="0"/>
              </a:rPr>
              <a:t>In fact, anything that can be done with a loop can be done with a simple recursive function! Some programming languages use recursion exclusively.</a:t>
            </a:r>
          </a:p>
          <a:p>
            <a:pPr marL="342900" indent="-342900">
              <a:spcBef>
                <a:spcPct val="50000"/>
              </a:spcBef>
            </a:pPr>
            <a:r>
              <a:rPr lang="en-US" altLang="en-US" sz="2400" dirty="0">
                <a:latin typeface="Comic Sans MS" panose="030F0902030302020204" pitchFamily="66" charset="0"/>
              </a:rPr>
              <a:t>Some problems that are simple to solve with recursion are quite difficult to solve with loops.</a:t>
            </a:r>
          </a:p>
        </p:txBody>
      </p:sp>
    </p:spTree>
    <p:extLst>
      <p:ext uri="{BB962C8B-B14F-4D97-AF65-F5344CB8AC3E}">
        <p14:creationId xmlns:p14="http://schemas.microsoft.com/office/powerpoint/2010/main" val="41226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762000"/>
            <a:ext cx="8382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vs. Iteration </a:t>
            </a:r>
          </a:p>
          <a:p>
            <a:pPr>
              <a:spcBef>
                <a:spcPct val="50000"/>
              </a:spcBef>
              <a:buFontTx/>
              <a:buNone/>
            </a:pPr>
            <a:r>
              <a:rPr lang="en-US" altLang="en-US" sz="2400" dirty="0">
                <a:latin typeface="Comic Sans MS" panose="030F0902030302020204" pitchFamily="66" charset="0"/>
              </a:rPr>
              <a:t>There are similarities between iteration (looping) and recursion.</a:t>
            </a:r>
          </a:p>
          <a:p>
            <a:pPr marL="342900" indent="-342900">
              <a:spcBef>
                <a:spcPct val="50000"/>
              </a:spcBef>
            </a:pPr>
            <a:r>
              <a:rPr lang="en-US" altLang="en-US" sz="2400" dirty="0">
                <a:latin typeface="Comic Sans MS" panose="030F0902030302020204" pitchFamily="66" charset="0"/>
              </a:rPr>
              <a:t>In fact, anything that can be done with a loop can be done with a simple recursive function! And visa versa. Some programming languages use recursion (almost) exclusively.</a:t>
            </a:r>
          </a:p>
          <a:p>
            <a:pPr marL="342900" indent="-342900">
              <a:spcBef>
                <a:spcPct val="50000"/>
              </a:spcBef>
            </a:pPr>
            <a:r>
              <a:rPr lang="en-US" altLang="en-US" sz="2400" dirty="0">
                <a:latin typeface="Comic Sans MS" panose="030F0902030302020204" pitchFamily="66" charset="0"/>
              </a:rPr>
              <a:t>Some problems that are simple to solve with recursion are quite difficult to solve with loops.</a:t>
            </a:r>
          </a:p>
        </p:txBody>
      </p:sp>
    </p:spTree>
    <p:extLst>
      <p:ext uri="{BB962C8B-B14F-4D97-AF65-F5344CB8AC3E}">
        <p14:creationId xmlns:p14="http://schemas.microsoft.com/office/powerpoint/2010/main" val="287515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762000"/>
            <a:ext cx="83820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vs. Iteration: Efficiency</a:t>
            </a:r>
          </a:p>
          <a:p>
            <a:pPr marL="342900" indent="-342900">
              <a:spcBef>
                <a:spcPct val="50000"/>
              </a:spcBef>
            </a:pPr>
            <a:r>
              <a:rPr lang="en-US" altLang="en-US" sz="2400" dirty="0">
                <a:latin typeface="Comic Sans MS" panose="030F0902030302020204" pitchFamily="66" charset="0"/>
              </a:rPr>
              <a:t>In the factorial and binary search problems, the looping and recursive solutions use roughly the same algorithms, and their efficiency is nearly the same.</a:t>
            </a:r>
          </a:p>
          <a:p>
            <a:pPr marL="342900" indent="-342900">
              <a:spcBef>
                <a:spcPct val="50000"/>
              </a:spcBef>
            </a:pPr>
            <a:r>
              <a:rPr lang="en-US" altLang="en-US" sz="2400" dirty="0">
                <a:latin typeface="Comic Sans MS" panose="030F0902030302020204" pitchFamily="66" charset="0"/>
              </a:rPr>
              <a:t>There is a recursive algorithm to compute </a:t>
            </a:r>
            <a:r>
              <a:rPr lang="en-US" altLang="en-US" sz="2400" dirty="0" err="1">
                <a:latin typeface="Comic Sans MS" panose="030F0902030302020204" pitchFamily="66" charset="0"/>
              </a:rPr>
              <a:t>x</a:t>
            </a:r>
            <a:r>
              <a:rPr lang="en-US" altLang="en-US" sz="2400" baseline="30000" dirty="0" err="1">
                <a:latin typeface="Comic Sans MS" panose="030F0902030302020204" pitchFamily="66" charset="0"/>
              </a:rPr>
              <a:t>n</a:t>
            </a:r>
            <a:r>
              <a:rPr lang="en-US" altLang="en-US" sz="2400" dirty="0">
                <a:latin typeface="Comic Sans MS" panose="030F0902030302020204" pitchFamily="66" charset="0"/>
              </a:rPr>
              <a:t>, which is more efficient than an intuitive looping solution. The difference between them is like the difference between a linear and binary search.</a:t>
            </a:r>
          </a:p>
          <a:p>
            <a:pPr marL="342900" indent="-342900">
              <a:spcBef>
                <a:spcPct val="50000"/>
              </a:spcBef>
            </a:pPr>
            <a:r>
              <a:rPr lang="en-US" altLang="en-US" sz="2400" dirty="0">
                <a:latin typeface="Comic Sans MS" panose="030F0902030302020204" pitchFamily="66" charset="0"/>
              </a:rPr>
              <a:t>Usually, however iteration is quicker. And is preferred for elegance rather efficiency.</a:t>
            </a:r>
          </a:p>
        </p:txBody>
      </p:sp>
    </p:spTree>
    <p:extLst>
      <p:ext uri="{BB962C8B-B14F-4D97-AF65-F5344CB8AC3E}">
        <p14:creationId xmlns:p14="http://schemas.microsoft.com/office/powerpoint/2010/main" val="349165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583823"/>
            <a:ext cx="83820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can be very inefficient even if elegant </a:t>
            </a:r>
          </a:p>
          <a:p>
            <a:pPr marL="342900" indent="-342900">
              <a:spcBef>
                <a:spcPct val="50000"/>
              </a:spcBef>
            </a:pPr>
            <a:r>
              <a:rPr lang="en-US" altLang="en-US" sz="2400" dirty="0">
                <a:latin typeface="Comic Sans MS" panose="030F0902030302020204" pitchFamily="66" charset="0"/>
              </a:rPr>
              <a:t>Calculating the n</a:t>
            </a:r>
            <a:r>
              <a:rPr lang="en-US" altLang="en-US" sz="2400" baseline="30000" dirty="0">
                <a:latin typeface="Comic Sans MS" panose="030F0902030302020204" pitchFamily="66" charset="0"/>
              </a:rPr>
              <a:t>th </a:t>
            </a:r>
            <a:r>
              <a:rPr lang="en-US" altLang="en-US" sz="2400" dirty="0">
                <a:latin typeface="Comic Sans MS" panose="030F0902030302020204" pitchFamily="66" charset="0"/>
              </a:rPr>
              <a:t>Fibonacci number is very elegant recursively:</a:t>
            </a:r>
          </a:p>
          <a:p>
            <a:pPr marL="342900" indent="-342900">
              <a:spcBef>
                <a:spcPct val="50000"/>
              </a:spcBef>
            </a:pPr>
            <a:r>
              <a:rPr lang="en-US" altLang="en-US" sz="2400" dirty="0">
                <a:latin typeface="Comic Sans MS" panose="030F0902030302020204" pitchFamily="66" charset="0"/>
              </a:rPr>
              <a:t>int fib(n) </a:t>
            </a:r>
            <a:br>
              <a:rPr lang="en-US" altLang="en-US" sz="2400" dirty="0">
                <a:latin typeface="Comic Sans MS" panose="030F0902030302020204" pitchFamily="66" charset="0"/>
              </a:rPr>
            </a:br>
            <a:r>
              <a:rPr lang="en-US" altLang="en-US" sz="2400" dirty="0">
                <a:latin typeface="Comic Sans MS" panose="030F0902030302020204" pitchFamily="66" charset="0"/>
              </a:rPr>
              <a:t>    if (n == 0 or n == 1) return n</a:t>
            </a:r>
            <a:br>
              <a:rPr lang="en-US" altLang="en-US" sz="2400" dirty="0">
                <a:latin typeface="Comic Sans MS" panose="030F0902030302020204" pitchFamily="66" charset="0"/>
              </a:rPr>
            </a:br>
            <a:r>
              <a:rPr lang="en-US" altLang="en-US" sz="2400" dirty="0">
                <a:latin typeface="Comic Sans MS" panose="030F0902030302020204" pitchFamily="66" charset="0"/>
              </a:rPr>
              <a:t>    else return fib(n-1) + fib(n-2)</a:t>
            </a:r>
          </a:p>
          <a:p>
            <a:pPr>
              <a:spcBef>
                <a:spcPct val="50000"/>
              </a:spcBef>
              <a:buNone/>
            </a:pPr>
            <a:r>
              <a:rPr lang="en-US" altLang="en-US" sz="2400" b="1" dirty="0">
                <a:solidFill>
                  <a:srgbClr val="000090"/>
                </a:solidFill>
                <a:latin typeface="Comic Sans MS" panose="030F0902030302020204" pitchFamily="66" charset="0"/>
              </a:rPr>
              <a:t>The iterative one is a little more, well, clumsy:</a:t>
            </a:r>
          </a:p>
          <a:p>
            <a:pPr>
              <a:spcBef>
                <a:spcPct val="50000"/>
              </a:spcBef>
              <a:buNone/>
            </a:pPr>
            <a:r>
              <a:rPr lang="en-US" altLang="en-US" sz="2400" dirty="0">
                <a:latin typeface="Comic Sans MS" panose="030F0902030302020204" pitchFamily="66" charset="0"/>
              </a:rPr>
              <a:t>in </a:t>
            </a:r>
            <a:r>
              <a:rPr lang="en-US" altLang="en-US" sz="2400" dirty="0" err="1">
                <a:latin typeface="Comic Sans MS" panose="030F0902030302020204" pitchFamily="66" charset="0"/>
              </a:rPr>
              <a:t>loopfib</a:t>
            </a:r>
            <a:r>
              <a:rPr lang="en-US" altLang="en-US" sz="2400" dirty="0">
                <a:latin typeface="Comic Sans MS" panose="030F0902030302020204" pitchFamily="66" charset="0"/>
              </a:rPr>
              <a:t>(n):</a:t>
            </a:r>
            <a:br>
              <a:rPr lang="en-US" altLang="en-US" sz="2400" dirty="0">
                <a:latin typeface="Comic Sans MS" panose="030F0902030302020204" pitchFamily="66" charset="0"/>
              </a:rPr>
            </a:br>
            <a:r>
              <a:rPr lang="en-US" altLang="en-US" sz="2400" dirty="0">
                <a:latin typeface="Comic Sans MS" panose="030F0902030302020204" pitchFamily="66" charset="0"/>
              </a:rPr>
              <a:t>   </a:t>
            </a:r>
            <a:r>
              <a:rPr lang="en-US" altLang="en-US" sz="2400" dirty="0" err="1">
                <a:latin typeface="Comic Sans MS" panose="030F0902030302020204" pitchFamily="66" charset="0"/>
              </a:rPr>
              <a:t>curr</a:t>
            </a:r>
            <a:r>
              <a:rPr lang="en-US" altLang="en-US" sz="2400" dirty="0">
                <a:latin typeface="Comic Sans MS" panose="030F0902030302020204" pitchFamily="66" charset="0"/>
              </a:rPr>
              <a:t> = 1;  </a:t>
            </a:r>
            <a:r>
              <a:rPr lang="en-US" altLang="en-US" sz="2400" dirty="0" err="1">
                <a:latin typeface="Comic Sans MS" panose="030F0902030302020204" pitchFamily="66" charset="0"/>
              </a:rPr>
              <a:t>prev</a:t>
            </a:r>
            <a:r>
              <a:rPr lang="en-US" altLang="en-US" sz="2400" dirty="0">
                <a:latin typeface="Comic Sans MS" panose="030F0902030302020204" pitchFamily="66" charset="0"/>
              </a:rPr>
              <a:t> = 1;</a:t>
            </a:r>
            <a:br>
              <a:rPr lang="en-US" altLang="en-US" sz="2400" dirty="0">
                <a:latin typeface="Comic Sans MS" panose="030F0902030302020204" pitchFamily="66" charset="0"/>
              </a:rPr>
            </a:br>
            <a:r>
              <a:rPr lang="en-US" altLang="en-US" sz="2400" dirty="0">
                <a:latin typeface="Comic Sans MS" panose="030F0902030302020204" pitchFamily="66" charset="0"/>
              </a:rPr>
              <a:t>   for </a:t>
            </a:r>
            <a:r>
              <a:rPr lang="en-US" altLang="en-US" sz="2400" dirty="0" err="1">
                <a:latin typeface="Comic Sans MS" panose="030F0902030302020204" pitchFamily="66" charset="0"/>
              </a:rPr>
              <a:t>i</a:t>
            </a:r>
            <a:r>
              <a:rPr lang="en-US" altLang="en-US" sz="2400" dirty="0">
                <a:latin typeface="Comic Sans MS" panose="030F0902030302020204" pitchFamily="66" charset="0"/>
              </a:rPr>
              <a:t> == 0; </a:t>
            </a:r>
            <a:r>
              <a:rPr lang="en-US" altLang="en-US" sz="2400" dirty="0" err="1">
                <a:latin typeface="Comic Sans MS" panose="030F0902030302020204" pitchFamily="66" charset="0"/>
              </a:rPr>
              <a:t>i</a:t>
            </a:r>
            <a:r>
              <a:rPr lang="en-US" altLang="en-US" sz="2400" dirty="0">
                <a:latin typeface="Comic Sans MS" panose="030F0902030302020204" pitchFamily="66" charset="0"/>
              </a:rPr>
              <a:t>++ up to </a:t>
            </a:r>
            <a:r>
              <a:rPr lang="en-US" altLang="en-US" sz="2400" dirty="0" err="1">
                <a:latin typeface="Comic Sans MS" panose="030F0902030302020204" pitchFamily="66" charset="0"/>
              </a:rPr>
              <a:t>i</a:t>
            </a:r>
            <a:r>
              <a:rPr lang="en-US" altLang="en-US" sz="2400" dirty="0">
                <a:latin typeface="Comic Sans MS" panose="030F0902030302020204" pitchFamily="66" charset="0"/>
              </a:rPr>
              <a:t> == n-1 </a:t>
            </a:r>
            <a:br>
              <a:rPr lang="en-US" altLang="en-US" sz="2400" dirty="0">
                <a:latin typeface="Comic Sans MS" panose="030F0902030302020204" pitchFamily="66" charset="0"/>
              </a:rPr>
            </a:br>
            <a:r>
              <a:rPr lang="en-US" altLang="en-US" sz="2400" dirty="0">
                <a:latin typeface="Comic Sans MS" panose="030F0902030302020204" pitchFamily="66" charset="0"/>
              </a:rPr>
              <a:t>          next = </a:t>
            </a:r>
            <a:r>
              <a:rPr lang="en-US" altLang="en-US" sz="2400" dirty="0" err="1">
                <a:latin typeface="Comic Sans MS" panose="030F0902030302020204" pitchFamily="66" charset="0"/>
              </a:rPr>
              <a:t>curr</a:t>
            </a:r>
            <a:r>
              <a:rPr lang="en-US" altLang="en-US" sz="2400" dirty="0">
                <a:latin typeface="Comic Sans MS" panose="030F0902030302020204" pitchFamily="66" charset="0"/>
              </a:rPr>
              <a:t> + </a:t>
            </a:r>
            <a:r>
              <a:rPr lang="en-US" altLang="en-US" sz="2400" dirty="0" err="1">
                <a:latin typeface="Comic Sans MS" panose="030F0902030302020204" pitchFamily="66" charset="0"/>
              </a:rPr>
              <a:t>prev</a:t>
            </a:r>
            <a:r>
              <a:rPr lang="en-US" altLang="en-US" sz="2400" dirty="0">
                <a:latin typeface="Comic Sans MS" panose="030F0902030302020204" pitchFamily="66" charset="0"/>
              </a:rPr>
              <a:t>; </a:t>
            </a:r>
            <a:r>
              <a:rPr lang="en-US" altLang="en-US" sz="2400" dirty="0" err="1">
                <a:latin typeface="Comic Sans MS" panose="030F0902030302020204" pitchFamily="66" charset="0"/>
              </a:rPr>
              <a:t>prev</a:t>
            </a:r>
            <a:r>
              <a:rPr lang="en-US" altLang="en-US" sz="2400" dirty="0">
                <a:latin typeface="Comic Sans MS" panose="030F0902030302020204" pitchFamily="66" charset="0"/>
              </a:rPr>
              <a:t> = </a:t>
            </a:r>
            <a:r>
              <a:rPr lang="en-US" altLang="en-US" sz="2400" dirty="0" err="1">
                <a:latin typeface="Comic Sans MS" panose="030F0902030302020204" pitchFamily="66" charset="0"/>
              </a:rPr>
              <a:t>curr</a:t>
            </a:r>
            <a:r>
              <a:rPr lang="en-US" altLang="en-US" sz="2400" dirty="0">
                <a:latin typeface="Comic Sans MS" panose="030F0902030302020204" pitchFamily="66" charset="0"/>
              </a:rPr>
              <a:t>; </a:t>
            </a:r>
            <a:r>
              <a:rPr lang="en-US" altLang="en-US" sz="2400" dirty="0" err="1">
                <a:latin typeface="Comic Sans MS" panose="030F0902030302020204" pitchFamily="66" charset="0"/>
              </a:rPr>
              <a:t>curr</a:t>
            </a:r>
            <a:r>
              <a:rPr lang="en-US" altLang="en-US" sz="2400" dirty="0">
                <a:latin typeface="Comic Sans MS" panose="030F0902030302020204" pitchFamily="66" charset="0"/>
              </a:rPr>
              <a:t> = next;</a:t>
            </a:r>
            <a:br>
              <a:rPr lang="en-US" altLang="en-US" sz="2400" dirty="0">
                <a:latin typeface="Comic Sans MS" panose="030F0902030302020204" pitchFamily="66" charset="0"/>
              </a:rPr>
            </a:br>
            <a:r>
              <a:rPr lang="en-US" altLang="en-US" sz="2400" dirty="0">
                <a:latin typeface="Comic Sans MS" panose="030F0902030302020204" pitchFamily="66" charset="0"/>
              </a:rPr>
              <a:t>    return </a:t>
            </a:r>
            <a:r>
              <a:rPr lang="en-US" altLang="en-US" sz="2400" dirty="0" err="1">
                <a:latin typeface="Comic Sans MS" panose="030F0902030302020204" pitchFamily="66" charset="0"/>
              </a:rPr>
              <a:t>curr</a:t>
            </a:r>
            <a:r>
              <a:rPr lang="en-US" altLang="en-US" sz="2400" dirty="0">
                <a:latin typeface="Comic Sans MS" panose="030F0902030302020204" pitchFamily="66" charset="0"/>
              </a:rPr>
              <a:t>;</a:t>
            </a:r>
          </a:p>
          <a:p>
            <a:pPr>
              <a:spcBef>
                <a:spcPct val="50000"/>
              </a:spcBef>
              <a:buNone/>
            </a:pPr>
            <a:r>
              <a:rPr lang="en-US" altLang="en-US" sz="2400" dirty="0">
                <a:latin typeface="Comic Sans MS" panose="030F0902030302020204" pitchFamily="66" charset="0"/>
              </a:rPr>
              <a:t>So go with the recursive algorithm. </a:t>
            </a:r>
            <a:r>
              <a:rPr lang="en-US" altLang="en-US" sz="2400" b="1" dirty="0">
                <a:solidFill>
                  <a:srgbClr val="7030A0"/>
                </a:solidFill>
                <a:latin typeface="Comic Sans MS" panose="030F0902030302020204" pitchFamily="66" charset="0"/>
              </a:rPr>
              <a:t>Why not? </a:t>
            </a:r>
          </a:p>
        </p:txBody>
      </p:sp>
    </p:spTree>
    <p:extLst>
      <p:ext uri="{BB962C8B-B14F-4D97-AF65-F5344CB8AC3E}">
        <p14:creationId xmlns:p14="http://schemas.microsoft.com/office/powerpoint/2010/main" val="137294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583823"/>
            <a:ext cx="838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vs. Iteration</a:t>
            </a:r>
          </a:p>
          <a:p>
            <a:pPr marL="342900" indent="-342900">
              <a:spcBef>
                <a:spcPct val="50000"/>
              </a:spcBef>
            </a:pPr>
            <a:r>
              <a:rPr lang="en-US" altLang="en-US" sz="2400" dirty="0">
                <a:latin typeface="Comic Sans MS" panose="030F0902030302020204" pitchFamily="66" charset="0"/>
              </a:rPr>
              <a:t>The recursive Fibonacci algorithm obeys the rules that we’ve set out.</a:t>
            </a:r>
          </a:p>
          <a:p>
            <a:pPr marL="342900" indent="-342900">
              <a:spcBef>
                <a:spcPct val="50000"/>
              </a:spcBef>
            </a:pPr>
            <a:r>
              <a:rPr lang="en-US" altLang="en-US" sz="2400" dirty="0">
                <a:latin typeface="Comic Sans MS" panose="030F0902030302020204" pitchFamily="66" charset="0"/>
              </a:rPr>
              <a:t>The recursion is always based on smaller values.</a:t>
            </a:r>
          </a:p>
          <a:p>
            <a:pPr marL="342900" indent="-342900">
              <a:spcBef>
                <a:spcPct val="50000"/>
              </a:spcBef>
            </a:pPr>
            <a:r>
              <a:rPr lang="en-US" altLang="en-US" sz="2400" dirty="0">
                <a:latin typeface="Comic Sans MS" panose="030F0902030302020204" pitchFamily="66" charset="0"/>
              </a:rPr>
              <a:t>There is a non-recursive base case.</a:t>
            </a:r>
          </a:p>
          <a:p>
            <a:pPr marL="342900" indent="-342900">
              <a:spcBef>
                <a:spcPct val="50000"/>
              </a:spcBef>
            </a:pPr>
            <a:r>
              <a:rPr lang="en-US" altLang="en-US" sz="2400" dirty="0">
                <a:latin typeface="Comic Sans MS" panose="030F0902030302020204" pitchFamily="66" charset="0"/>
              </a:rPr>
              <a:t>So, this function will work great, won’t it? – Sort of…</a:t>
            </a:r>
          </a:p>
        </p:txBody>
      </p:sp>
    </p:spTree>
    <p:extLst>
      <p:ext uri="{BB962C8B-B14F-4D97-AF65-F5344CB8AC3E}">
        <p14:creationId xmlns:p14="http://schemas.microsoft.com/office/powerpoint/2010/main" val="168239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583823"/>
            <a:ext cx="838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vs. Iteration</a:t>
            </a:r>
          </a:p>
          <a:p>
            <a:pPr marL="342900" indent="-342900">
              <a:spcBef>
                <a:spcPct val="50000"/>
              </a:spcBef>
            </a:pPr>
            <a:r>
              <a:rPr lang="en-US" altLang="en-US" sz="2400" dirty="0">
                <a:latin typeface="Comic Sans MS" panose="030F0902030302020204" pitchFamily="66" charset="0"/>
              </a:rPr>
              <a:t>The recursive solution is extremely inefficient, since it performs many duplicate calculations!</a:t>
            </a:r>
          </a:p>
        </p:txBody>
      </p:sp>
      <p:pic>
        <p:nvPicPr>
          <p:cNvPr id="3" name="Picture 4" descr="fib">
            <a:extLst>
              <a:ext uri="{FF2B5EF4-FFF2-40B4-BE49-F238E27FC236}">
                <a16:creationId xmlns:a16="http://schemas.microsoft.com/office/drawing/2014/main" id="{C53DD94E-74F4-7743-59E6-C3969CA9E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00100" y="2362200"/>
            <a:ext cx="7543800" cy="3254375"/>
          </a:xfrm>
          <a:prstGeom prst="rect">
            <a:avLst/>
          </a:prstGeo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221443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583823"/>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vs. Iteration</a:t>
            </a:r>
          </a:p>
        </p:txBody>
      </p:sp>
      <p:pic>
        <p:nvPicPr>
          <p:cNvPr id="3" name="Picture 4" descr="fib">
            <a:extLst>
              <a:ext uri="{FF2B5EF4-FFF2-40B4-BE49-F238E27FC236}">
                <a16:creationId xmlns:a16="http://schemas.microsoft.com/office/drawing/2014/main" id="{C53DD94E-74F4-7743-59E6-C3969CA9E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00100" y="1143000"/>
            <a:ext cx="7543800" cy="3254375"/>
          </a:xfrm>
          <a:prstGeom prst="rect">
            <a:avLst/>
          </a:prstGeo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5" name="Rectangle 3">
            <a:extLst>
              <a:ext uri="{FF2B5EF4-FFF2-40B4-BE49-F238E27FC236}">
                <a16:creationId xmlns:a16="http://schemas.microsoft.com/office/drawing/2014/main" id="{AA105068-9E9E-AFF5-215E-DB7006499184}"/>
              </a:ext>
            </a:extLst>
          </p:cNvPr>
          <p:cNvSpPr txBox="1">
            <a:spLocks noChangeArrowheads="1"/>
          </p:cNvSpPr>
          <p:nvPr/>
        </p:nvSpPr>
        <p:spPr>
          <a:xfrm>
            <a:off x="914400" y="3733800"/>
            <a:ext cx="7504113" cy="331311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endParaRPr lang="en-US" altLang="en-US" sz="2400" kern="0" dirty="0">
              <a:ea typeface="ＭＳ Ｐゴシック" panose="020B0600070205080204" pitchFamily="34" charset="-128"/>
            </a:endParaRPr>
          </a:p>
          <a:p>
            <a:endParaRPr lang="en-US" altLang="en-US" sz="2400" kern="0" dirty="0">
              <a:ea typeface="ＭＳ Ｐゴシック" panose="020B0600070205080204" pitchFamily="34" charset="-128"/>
            </a:endParaRPr>
          </a:p>
          <a:p>
            <a:pPr>
              <a:spcBef>
                <a:spcPct val="50000"/>
              </a:spcBef>
            </a:pPr>
            <a:r>
              <a:rPr lang="en-US" altLang="en-US" sz="2400" dirty="0">
                <a:latin typeface="Comic Sans MS" panose="030F0902030302020204" pitchFamily="66" charset="0"/>
                <a:ea typeface="ＭＳ Ｐゴシック" panose="020B0600070205080204" pitchFamily="34" charset="-128"/>
                <a:cs typeface="+mn-cs"/>
              </a:rPr>
              <a:t>To calculate fib(6), fib(4)is calculated twice, fib(3)is calculated three times, fib(2)is calculated four times… For large numbers, this adds up!</a:t>
            </a:r>
          </a:p>
        </p:txBody>
      </p:sp>
    </p:spTree>
    <p:extLst>
      <p:ext uri="{BB962C8B-B14F-4D97-AF65-F5344CB8AC3E}">
        <p14:creationId xmlns:p14="http://schemas.microsoft.com/office/powerpoint/2010/main" val="396539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762000"/>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Recursion vs. Iteration</a:t>
            </a:r>
          </a:p>
          <a:p>
            <a:pPr marL="342900" indent="-342900">
              <a:spcBef>
                <a:spcPct val="50000"/>
              </a:spcBef>
            </a:pPr>
            <a:r>
              <a:rPr lang="en-US" altLang="en-US" sz="2400" dirty="0">
                <a:latin typeface="Comic Sans MS" panose="030F0902030302020204" pitchFamily="66" charset="0"/>
              </a:rPr>
              <a:t>Recursion is another tool in your problem-solving toolbox.</a:t>
            </a:r>
          </a:p>
          <a:p>
            <a:pPr marL="342900" indent="-342900">
              <a:spcBef>
                <a:spcPct val="50000"/>
              </a:spcBef>
            </a:pPr>
            <a:r>
              <a:rPr lang="en-US" altLang="en-US" sz="2400" dirty="0">
                <a:latin typeface="Comic Sans MS" panose="030F0902030302020204" pitchFamily="66" charset="0"/>
              </a:rPr>
              <a:t>Sometimes recursion provides a good solution because it is more elegant or efficient than a looping version.</a:t>
            </a:r>
          </a:p>
          <a:p>
            <a:pPr marL="342900" indent="-342900">
              <a:spcBef>
                <a:spcPct val="50000"/>
              </a:spcBef>
            </a:pPr>
            <a:r>
              <a:rPr lang="en-US" altLang="en-US" sz="2400" dirty="0">
                <a:latin typeface="Comic Sans MS" panose="030F0902030302020204" pitchFamily="66" charset="0"/>
              </a:rPr>
              <a:t>At other times, when both algorithms are quite similar, the edge goes to the looping solution on the basis of speed.</a:t>
            </a:r>
          </a:p>
          <a:p>
            <a:pPr marL="342900" indent="-342900">
              <a:spcBef>
                <a:spcPct val="50000"/>
              </a:spcBef>
            </a:pPr>
            <a:r>
              <a:rPr lang="en-US" altLang="en-US" sz="2400" dirty="0">
                <a:latin typeface="Comic Sans MS" panose="030F0902030302020204" pitchFamily="66" charset="0"/>
              </a:rPr>
              <a:t>Avoid the recursive solution if it is terribly inefficient, unless you can’t come up with an iterative solution (which sometimes happens!)</a:t>
            </a:r>
          </a:p>
        </p:txBody>
      </p:sp>
    </p:spTree>
    <p:extLst>
      <p:ext uri="{BB962C8B-B14F-4D97-AF65-F5344CB8AC3E}">
        <p14:creationId xmlns:p14="http://schemas.microsoft.com/office/powerpoint/2010/main" val="70761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762000"/>
            <a:ext cx="8382000" cy="50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                     Summary: Recursion vs. Iteration</a:t>
            </a:r>
          </a:p>
          <a:p>
            <a:pPr marL="342900" indent="-342900">
              <a:spcBef>
                <a:spcPct val="50000"/>
              </a:spcBef>
            </a:pPr>
            <a:r>
              <a:rPr lang="en-US" altLang="en-US" sz="2400" dirty="0">
                <a:latin typeface="Comic Sans MS" panose="030F0902030302020204" pitchFamily="66" charset="0"/>
              </a:rPr>
              <a:t>Iteration can be used in place of recursion</a:t>
            </a:r>
          </a:p>
          <a:p>
            <a:pPr marL="342900" indent="-342900">
              <a:spcBef>
                <a:spcPct val="50000"/>
              </a:spcBef>
            </a:pPr>
            <a:r>
              <a:rPr lang="en-US" altLang="en-US" sz="2400" dirty="0">
                <a:latin typeface="Comic Sans MS" panose="030F0902030302020204" pitchFamily="66" charset="0"/>
              </a:rPr>
              <a:t>An iterative algorithm uses loops.</a:t>
            </a:r>
          </a:p>
          <a:p>
            <a:pPr marL="342900" indent="-342900">
              <a:spcBef>
                <a:spcPct val="50000"/>
              </a:spcBef>
            </a:pPr>
            <a:r>
              <a:rPr lang="en-US" altLang="en-US" sz="2400" dirty="0">
                <a:latin typeface="Comic Sans MS" panose="030F0902030302020204" pitchFamily="66" charset="0"/>
              </a:rPr>
              <a:t>A recursive algorithm uses function calls.</a:t>
            </a:r>
          </a:p>
          <a:p>
            <a:pPr marL="342900" indent="-342900">
              <a:spcBef>
                <a:spcPct val="50000"/>
              </a:spcBef>
            </a:pPr>
            <a:r>
              <a:rPr lang="en-US" altLang="en-US" sz="2400" dirty="0">
                <a:latin typeface="Comic Sans MS" panose="030F0902030302020204" pitchFamily="66" charset="0"/>
              </a:rPr>
              <a:t>Recursive solutions are often less efficient, in time and memory space, than iterative solutions.</a:t>
            </a:r>
          </a:p>
          <a:p>
            <a:pPr marL="342900" indent="-342900">
              <a:spcBef>
                <a:spcPct val="50000"/>
              </a:spcBef>
            </a:pPr>
            <a:r>
              <a:rPr lang="en-US" altLang="en-US" sz="2400" dirty="0">
                <a:latin typeface="Comic Sans MS" panose="030F0902030302020204" pitchFamily="66" charset="0"/>
              </a:rPr>
              <a:t>There’s overhead for all those function calls.</a:t>
            </a:r>
          </a:p>
          <a:p>
            <a:pPr marL="342900" indent="-342900">
              <a:spcBef>
                <a:spcPct val="50000"/>
              </a:spcBef>
            </a:pPr>
            <a:r>
              <a:rPr lang="en-US" altLang="en-US" sz="2400" dirty="0">
                <a:latin typeface="Comic Sans MS" panose="030F0902030302020204" pitchFamily="66" charset="0"/>
              </a:rPr>
              <a:t>However, recursion can simplify the solution of a problem, often resulting in shorter source code that is more easily understood.</a:t>
            </a:r>
          </a:p>
        </p:txBody>
      </p:sp>
    </p:spTree>
    <p:extLst>
      <p:ext uri="{BB962C8B-B14F-4D97-AF65-F5344CB8AC3E}">
        <p14:creationId xmlns:p14="http://schemas.microsoft.com/office/powerpoint/2010/main" val="95797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9">
            <a:extLst>
              <a:ext uri="{FF2B5EF4-FFF2-40B4-BE49-F238E27FC236}">
                <a16:creationId xmlns:a16="http://schemas.microsoft.com/office/drawing/2014/main" id="{641F0E2B-F1B6-EDA7-4BC6-8E3F3F7E9EC9}"/>
              </a:ext>
            </a:extLst>
          </p:cNvPr>
          <p:cNvSpPr>
            <a:spLocks noChangeArrowheads="1"/>
          </p:cNvSpPr>
          <p:nvPr/>
        </p:nvSpPr>
        <p:spPr bwMode="auto">
          <a:xfrm>
            <a:off x="838200" y="990600"/>
            <a:ext cx="7543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200150" indent="-28575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en-US" b="1" dirty="0"/>
              <a:t>Compounding interest </a:t>
            </a:r>
            <a:r>
              <a:rPr lang="en-US" altLang="en-US" dirty="0"/>
              <a:t>is another classic example.</a:t>
            </a:r>
          </a:p>
          <a:p>
            <a:pPr lvl="1">
              <a:spcBef>
                <a:spcPct val="50000"/>
              </a:spcBef>
              <a:buFont typeface="Arial" panose="020B0604020202020204" pitchFamily="34" charset="0"/>
              <a:buChar char="•"/>
            </a:pPr>
            <a:r>
              <a:rPr lang="en-US" altLang="en-US" dirty="0"/>
              <a:t>I tell you that I have a bank account that has a monthly interest rate of </a:t>
            </a:r>
            <a:r>
              <a:rPr lang="en-US" altLang="en-US" b="1" dirty="0"/>
              <a:t>0.003</a:t>
            </a:r>
            <a:r>
              <a:rPr lang="en-US" altLang="en-US" dirty="0"/>
              <a:t>.  After 6 months I have </a:t>
            </a:r>
            <a:r>
              <a:rPr lang="en-US" altLang="en-US" b="1" dirty="0"/>
              <a:t>$1,018.14</a:t>
            </a:r>
            <a:r>
              <a:rPr lang="en-US" altLang="en-US" dirty="0"/>
              <a:t> in the account.</a:t>
            </a:r>
          </a:p>
          <a:p>
            <a:pPr lvl="1">
              <a:spcBef>
                <a:spcPct val="50000"/>
              </a:spcBef>
              <a:buFont typeface="Arial" panose="020B0604020202020204" pitchFamily="34" charset="0"/>
              <a:buChar char="•"/>
            </a:pPr>
            <a:r>
              <a:rPr lang="en-US" altLang="en-US" dirty="0"/>
              <a:t>I ask what will I have after 7 months: </a:t>
            </a:r>
            <a:r>
              <a:rPr lang="en-US" altLang="en-US" b="1" dirty="0"/>
              <a:t>f(7)</a:t>
            </a:r>
            <a:r>
              <a:rPr lang="en-US" altLang="en-US" dirty="0"/>
              <a:t> ?  </a:t>
            </a:r>
          </a:p>
          <a:p>
            <a:pPr lvl="2">
              <a:spcBef>
                <a:spcPct val="50000"/>
              </a:spcBef>
              <a:buFont typeface="Arial" panose="020B0604020202020204" pitchFamily="34" charset="0"/>
              <a:buChar char="•"/>
            </a:pPr>
            <a:r>
              <a:rPr lang="en-US" altLang="en-US" b="1" dirty="0"/>
              <a:t>f(7) = 1,018.14 + ( 1,018.14 * 0.003 )</a:t>
            </a:r>
          </a:p>
          <a:p>
            <a:pPr lvl="2">
              <a:spcBef>
                <a:spcPct val="50000"/>
              </a:spcBef>
              <a:buFont typeface="Arial" panose="020B0604020202020204" pitchFamily="34" charset="0"/>
              <a:buChar char="•"/>
            </a:pPr>
            <a:r>
              <a:rPr lang="en-US" altLang="en-US" b="1" dirty="0"/>
              <a:t>f(7) =    f(6)    + (    f(6) * 0.003     )</a:t>
            </a:r>
          </a:p>
          <a:p>
            <a:pPr lvl="2">
              <a:spcBef>
                <a:spcPct val="50000"/>
              </a:spcBef>
              <a:buFont typeface="Arial" panose="020B0604020202020204" pitchFamily="34" charset="0"/>
              <a:buChar char="•"/>
            </a:pPr>
            <a:r>
              <a:rPr lang="en-US" altLang="en-US" b="1" dirty="0"/>
              <a:t>f(n) =    f(n-1)  + (  f(n-1)  * rate  )</a:t>
            </a:r>
          </a:p>
          <a:p>
            <a:pPr lvl="1">
              <a:spcBef>
                <a:spcPct val="50000"/>
              </a:spcBef>
              <a:buFont typeface="Arial" panose="020B0604020202020204" pitchFamily="34" charset="0"/>
              <a:buChar char="•"/>
            </a:pPr>
            <a:endParaRPr lang="en-US" altLang="en-US" b="1" dirty="0"/>
          </a:p>
          <a:p>
            <a:pPr>
              <a:spcBef>
                <a:spcPct val="50000"/>
              </a:spcBef>
            </a:pPr>
            <a:endParaRPr lang="en-US" altLang="en-US" dirty="0"/>
          </a:p>
          <a:p>
            <a:pPr>
              <a:spcBef>
                <a:spcPct val="50000"/>
              </a:spcBef>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609600" y="762000"/>
            <a:ext cx="8382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buFontTx/>
              <a:buNone/>
            </a:pPr>
            <a:r>
              <a:rPr lang="en-US" altLang="en-US" sz="2400" b="1" dirty="0">
                <a:solidFill>
                  <a:srgbClr val="000090"/>
                </a:solidFill>
                <a:latin typeface="Comic Sans MS" panose="030F0902030302020204" pitchFamily="66" charset="0"/>
              </a:rPr>
              <a:t>When to use recursion</a:t>
            </a:r>
          </a:p>
          <a:p>
            <a:pPr marL="342900" indent="-342900">
              <a:spcBef>
                <a:spcPct val="50000"/>
              </a:spcBef>
            </a:pPr>
            <a:r>
              <a:rPr lang="en-US" altLang="en-US" sz="2400" dirty="0">
                <a:latin typeface="Comic Sans MS" panose="030F0902030302020204" pitchFamily="66" charset="0"/>
              </a:rPr>
              <a:t>When there is no other easy-to-conceive way to solve a problem.</a:t>
            </a:r>
          </a:p>
          <a:p>
            <a:pPr marL="342900" indent="-342900">
              <a:spcBef>
                <a:spcPct val="50000"/>
              </a:spcBef>
            </a:pPr>
            <a:r>
              <a:rPr lang="en-US" altLang="en-US" sz="2400" dirty="0">
                <a:latin typeface="Comic Sans MS" panose="030F0902030302020204" pitchFamily="66" charset="0"/>
              </a:rPr>
              <a:t>If any other approach would become so convoluted and complex that it would be error-prone and difficult to understand, then use recursion.</a:t>
            </a:r>
          </a:p>
          <a:p>
            <a:pPr marL="342900" indent="-342900">
              <a:spcBef>
                <a:spcPct val="50000"/>
              </a:spcBef>
            </a:pPr>
            <a:r>
              <a:rPr lang="en-US" altLang="en-US" sz="2400" dirty="0">
                <a:latin typeface="Comic Sans MS" panose="030F0902030302020204" pitchFamily="66" charset="0"/>
              </a:rPr>
              <a:t>If the recursive version produces code that is much shorter and simpler, then use recursion.</a:t>
            </a:r>
          </a:p>
          <a:p>
            <a:pPr marL="342900" indent="-342900">
              <a:spcBef>
                <a:spcPct val="50000"/>
              </a:spcBef>
            </a:pPr>
            <a:r>
              <a:rPr lang="en-US" altLang="en-US" sz="2400" dirty="0">
                <a:latin typeface="Comic Sans MS" panose="030F0902030302020204" pitchFamily="66" charset="0"/>
              </a:rPr>
              <a:t>When the depth of recursive calls is “shallow.”</a:t>
            </a:r>
          </a:p>
          <a:p>
            <a:pPr marL="342900" indent="-342900">
              <a:spcBef>
                <a:spcPct val="50000"/>
              </a:spcBef>
            </a:pPr>
            <a:r>
              <a:rPr lang="en-US" altLang="en-US" sz="2400" dirty="0">
                <a:latin typeface="Comic Sans MS" panose="030F0902030302020204" pitchFamily="66" charset="0"/>
              </a:rPr>
              <a:t>So, there won’t be a lot of function calls.</a:t>
            </a:r>
          </a:p>
          <a:p>
            <a:pPr marL="342900" indent="-342900">
              <a:spcBef>
                <a:spcPct val="50000"/>
              </a:spcBef>
            </a:pPr>
            <a:r>
              <a:rPr lang="en-US" altLang="en-US" sz="2400" dirty="0">
                <a:latin typeface="Comic Sans MS" panose="030F0902030302020204" pitchFamily="66" charset="0"/>
              </a:rPr>
              <a:t>The recursive version does about the same amount of work as the non-recursive version.</a:t>
            </a:r>
          </a:p>
        </p:txBody>
      </p:sp>
    </p:spTree>
    <p:extLst>
      <p:ext uri="{BB962C8B-B14F-4D97-AF65-F5344CB8AC3E}">
        <p14:creationId xmlns:p14="http://schemas.microsoft.com/office/powerpoint/2010/main" val="186543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9">
            <a:extLst>
              <a:ext uri="{FF2B5EF4-FFF2-40B4-BE49-F238E27FC236}">
                <a16:creationId xmlns:a16="http://schemas.microsoft.com/office/drawing/2014/main" id="{54FBFBB3-E781-8107-9916-880FAB4DE81C}"/>
              </a:ext>
            </a:extLst>
          </p:cNvPr>
          <p:cNvSpPr>
            <a:spLocks noChangeArrowheads="1"/>
          </p:cNvSpPr>
          <p:nvPr/>
        </p:nvSpPr>
        <p:spPr bwMode="auto">
          <a:xfrm>
            <a:off x="381000" y="762000"/>
            <a:ext cx="8382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buFontTx/>
              <a:buNone/>
            </a:pPr>
            <a:endParaRPr lang="en-US" altLang="en-US" sz="2400" b="1" dirty="0">
              <a:solidFill>
                <a:srgbClr val="000090"/>
              </a:solidFill>
              <a:latin typeface="Comic Sans MS" panose="030F0902030302020204" pitchFamily="66" charset="0"/>
            </a:endParaRPr>
          </a:p>
          <a:p>
            <a:pPr algn="ctr">
              <a:spcBef>
                <a:spcPct val="50000"/>
              </a:spcBef>
              <a:buFontTx/>
              <a:buNone/>
            </a:pPr>
            <a:endParaRPr lang="en-US" altLang="en-US" sz="2400" b="1" dirty="0">
              <a:solidFill>
                <a:srgbClr val="000090"/>
              </a:solidFill>
              <a:latin typeface="Comic Sans MS" panose="030F0902030302020204" pitchFamily="66" charset="0"/>
            </a:endParaRPr>
          </a:p>
          <a:p>
            <a:pPr algn="ctr">
              <a:spcBef>
                <a:spcPct val="50000"/>
              </a:spcBef>
              <a:buFontTx/>
              <a:buNone/>
            </a:pPr>
            <a:endParaRPr lang="en-US" altLang="en-US" sz="2400" b="1" dirty="0">
              <a:solidFill>
                <a:srgbClr val="000090"/>
              </a:solidFill>
              <a:latin typeface="Comic Sans MS" panose="030F0902030302020204" pitchFamily="66" charset="0"/>
            </a:endParaRPr>
          </a:p>
          <a:p>
            <a:pPr algn="ctr">
              <a:spcBef>
                <a:spcPct val="50000"/>
              </a:spcBef>
              <a:buFontTx/>
              <a:buNone/>
            </a:pPr>
            <a:endParaRPr lang="en-US" altLang="en-US" sz="2400" b="1" dirty="0">
              <a:solidFill>
                <a:srgbClr val="000090"/>
              </a:solidFill>
              <a:latin typeface="Comic Sans MS" panose="030F0902030302020204" pitchFamily="66" charset="0"/>
            </a:endParaRPr>
          </a:p>
          <a:p>
            <a:pPr algn="ctr">
              <a:spcBef>
                <a:spcPct val="50000"/>
              </a:spcBef>
              <a:buFontTx/>
              <a:buNone/>
            </a:pPr>
            <a:endParaRPr lang="en-US" altLang="en-US" sz="2400" b="1" dirty="0">
              <a:solidFill>
                <a:srgbClr val="000090"/>
              </a:solidFill>
              <a:latin typeface="Comic Sans MS" panose="030F0902030302020204" pitchFamily="66" charset="0"/>
            </a:endParaRPr>
          </a:p>
          <a:p>
            <a:pPr algn="ctr">
              <a:spcBef>
                <a:spcPct val="50000"/>
              </a:spcBef>
              <a:buFontTx/>
              <a:buNone/>
            </a:pPr>
            <a:r>
              <a:rPr lang="en-US" altLang="en-US" sz="2400" b="1" dirty="0">
                <a:solidFill>
                  <a:srgbClr val="000090"/>
                </a:solidFill>
                <a:latin typeface="Comic Sans MS" panose="030F0902030302020204" pitchFamily="66" charset="0"/>
              </a:rPr>
              <a:t>The end</a:t>
            </a:r>
          </a:p>
        </p:txBody>
      </p:sp>
    </p:spTree>
    <p:extLst>
      <p:ext uri="{BB962C8B-B14F-4D97-AF65-F5344CB8AC3E}">
        <p14:creationId xmlns:p14="http://schemas.microsoft.com/office/powerpoint/2010/main" val="320943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a:extLst>
              <a:ext uri="{FF2B5EF4-FFF2-40B4-BE49-F238E27FC236}">
                <a16:creationId xmlns:a16="http://schemas.microsoft.com/office/drawing/2014/main" id="{92B6735B-D275-0D01-835B-848F487E4951}"/>
              </a:ext>
            </a:extLst>
          </p:cNvPr>
          <p:cNvSpPr>
            <a:spLocks noChangeArrowheads="1"/>
          </p:cNvSpPr>
          <p:nvPr/>
        </p:nvSpPr>
        <p:spPr bwMode="auto">
          <a:xfrm>
            <a:off x="838200" y="990600"/>
            <a:ext cx="7543800" cy="5770563"/>
          </a:xfrm>
          <a:prstGeom prst="rect">
            <a:avLst/>
          </a:prstGeom>
          <a:noFill/>
          <a:ln>
            <a:noFill/>
          </a:ln>
          <a:effectLst/>
        </p:spPr>
        <p:txBody>
          <a:bodyPr>
            <a:spAutoFit/>
          </a:bodyPr>
          <a:lstStyle>
            <a:lvl1pPr>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a:spcBef>
                <a:spcPct val="50000"/>
              </a:spcBef>
              <a:defRPr/>
            </a:pPr>
            <a:r>
              <a:rPr lang="en-US" altLang="en-US" sz="1800" dirty="0"/>
              <a:t>Sometimes in math, a recursive formula is defined in terms of f(n+1). </a:t>
            </a:r>
          </a:p>
          <a:p>
            <a:pPr>
              <a:spcBef>
                <a:spcPct val="50000"/>
              </a:spcBef>
              <a:defRPr/>
            </a:pPr>
            <a:r>
              <a:rPr lang="en-US" altLang="en-US" sz="1800" dirty="0"/>
              <a:t>Verhulst formula for predicting next year's population from this year's: </a:t>
            </a:r>
            <a:br>
              <a:rPr lang="en-US" altLang="en-US" sz="1800" dirty="0"/>
            </a:br>
            <a:br>
              <a:rPr lang="en-US" altLang="en-US" sz="1800" dirty="0"/>
            </a:br>
            <a:r>
              <a:rPr lang="en-US" altLang="en-US" sz="1800" dirty="0"/>
              <a:t>         p(n+1) = (1+g-h) * </a:t>
            </a:r>
            <a:r>
              <a:rPr lang="en-US" altLang="en-US" sz="1800" dirty="0">
                <a:solidFill>
                  <a:srgbClr val="0000FF"/>
                </a:solidFill>
              </a:rPr>
              <a:t>p(n)</a:t>
            </a:r>
            <a:r>
              <a:rPr lang="en-US" altLang="en-US" sz="1800" dirty="0"/>
              <a:t> – g*</a:t>
            </a:r>
            <a:r>
              <a:rPr lang="en-US" altLang="en-US" sz="1800" dirty="0">
                <a:solidFill>
                  <a:srgbClr val="0000FF"/>
                </a:solidFill>
              </a:rPr>
              <a:t>p(n)</a:t>
            </a:r>
            <a:r>
              <a:rPr lang="en-US" altLang="en-US" sz="1800" baseline="30000" dirty="0"/>
              <a:t>2 </a:t>
            </a:r>
            <a:r>
              <a:rPr lang="en-US" altLang="en-US" sz="1800" dirty="0"/>
              <a:t>/ M</a:t>
            </a:r>
            <a:r>
              <a:rPr lang="en-US" altLang="en-US" sz="1800" baseline="30000" dirty="0"/>
              <a:t> </a:t>
            </a:r>
          </a:p>
          <a:p>
            <a:pPr lvl="1">
              <a:spcBef>
                <a:spcPct val="50000"/>
              </a:spcBef>
              <a:buFont typeface="Arial" panose="020B0604020202020204" pitchFamily="34" charset="0"/>
              <a:buChar char="•"/>
              <a:defRPr/>
            </a:pPr>
            <a:endParaRPr lang="en-US" altLang="en-US" sz="1800" dirty="0"/>
          </a:p>
          <a:p>
            <a:pPr lvl="1">
              <a:spcBef>
                <a:spcPct val="50000"/>
              </a:spcBef>
              <a:buFont typeface="Arial" panose="020B0604020202020204" pitchFamily="34" charset="0"/>
              <a:buChar char="•"/>
              <a:defRPr/>
            </a:pPr>
            <a:r>
              <a:rPr lang="en-US" altLang="en-US" sz="1800" dirty="0"/>
              <a:t>The population next year is based on the population this year.</a:t>
            </a:r>
          </a:p>
          <a:p>
            <a:pPr lvl="1">
              <a:spcBef>
                <a:spcPct val="50000"/>
              </a:spcBef>
              <a:buFont typeface="Arial" panose="020B0604020202020204" pitchFamily="34" charset="0"/>
              <a:buChar char="•"/>
              <a:defRPr/>
            </a:pPr>
            <a:endParaRPr lang="en-US" altLang="en-US" sz="1800" b="1" dirty="0"/>
          </a:p>
          <a:p>
            <a:pPr marL="457200" lvl="1" indent="0">
              <a:spcBef>
                <a:spcPct val="50000"/>
              </a:spcBef>
              <a:defRPr/>
            </a:pPr>
            <a:r>
              <a:rPr lang="en-US" altLang="en-US" sz="1800" dirty="0"/>
              <a:t>p(n)	is the population at time n</a:t>
            </a:r>
          </a:p>
          <a:p>
            <a:pPr marL="457200" lvl="1" indent="0">
              <a:spcBef>
                <a:spcPct val="50000"/>
              </a:spcBef>
              <a:defRPr/>
            </a:pPr>
            <a:r>
              <a:rPr lang="en-US" altLang="en-US" sz="1800" dirty="0"/>
              <a:t>g 	is the growth rate</a:t>
            </a:r>
          </a:p>
          <a:p>
            <a:pPr marL="457200" lvl="1" indent="0">
              <a:spcBef>
                <a:spcPct val="50000"/>
              </a:spcBef>
              <a:defRPr/>
            </a:pPr>
            <a:r>
              <a:rPr lang="en-US" altLang="en-US" sz="1800" dirty="0"/>
              <a:t>h	is the loss rate</a:t>
            </a:r>
          </a:p>
          <a:p>
            <a:pPr marL="457200" lvl="1" indent="0">
              <a:spcBef>
                <a:spcPct val="50000"/>
              </a:spcBef>
              <a:defRPr/>
            </a:pPr>
            <a:r>
              <a:rPr lang="en-US" altLang="en-US" sz="1800" dirty="0"/>
              <a:t>M	cap or carrying capacity</a:t>
            </a:r>
          </a:p>
          <a:p>
            <a:pPr lvl="1">
              <a:spcBef>
                <a:spcPct val="50000"/>
              </a:spcBef>
              <a:buFont typeface="Arial" panose="020B0604020202020204" pitchFamily="34" charset="0"/>
              <a:buChar char="•"/>
              <a:defRPr/>
            </a:pPr>
            <a:endParaRPr lang="en-US" altLang="en-US" sz="1800" b="1" dirty="0"/>
          </a:p>
          <a:p>
            <a:pPr>
              <a:spcBef>
                <a:spcPct val="50000"/>
              </a:spcBef>
              <a:defRPr/>
            </a:pPr>
            <a:endParaRPr lang="en-US" altLang="en-US" sz="1800" dirty="0"/>
          </a:p>
          <a:p>
            <a:pPr>
              <a:spcBef>
                <a:spcPct val="50000"/>
              </a:spcBef>
              <a:defRPr/>
            </a:pPr>
            <a:endParaRPr lang="en-US"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a:extLst>
              <a:ext uri="{FF2B5EF4-FFF2-40B4-BE49-F238E27FC236}">
                <a16:creationId xmlns:a16="http://schemas.microsoft.com/office/drawing/2014/main" id="{16C0F559-C936-9C19-1F9A-03B3F013A231}"/>
              </a:ext>
            </a:extLst>
          </p:cNvPr>
          <p:cNvSpPr>
            <a:spLocks noChangeArrowheads="1"/>
          </p:cNvSpPr>
          <p:nvPr/>
        </p:nvSpPr>
        <p:spPr bwMode="auto">
          <a:xfrm>
            <a:off x="838200" y="990600"/>
            <a:ext cx="75438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200150" indent="-28575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en-US" dirty="0"/>
              <a:t>Recursion doesn't have to be mathematical.</a:t>
            </a:r>
            <a:r>
              <a:rPr lang="en-US" altLang="en-US" b="1" dirty="0"/>
              <a:t> </a:t>
            </a:r>
          </a:p>
          <a:p>
            <a:pPr lvl="1">
              <a:spcBef>
                <a:spcPct val="50000"/>
              </a:spcBef>
              <a:buFont typeface="Arial" panose="020B0604020202020204" pitchFamily="34" charset="0"/>
              <a:buChar char="•"/>
            </a:pPr>
            <a:r>
              <a:rPr lang="en-US" altLang="en-US" b="1" dirty="0"/>
              <a:t>COUNTING</a:t>
            </a:r>
            <a:r>
              <a:rPr lang="en-US" altLang="en-US" dirty="0"/>
              <a:t>: Countdown from n to 1 then output "Blastoff!"</a:t>
            </a:r>
          </a:p>
          <a:p>
            <a:pPr marL="1258888" lvl="1" indent="0">
              <a:spcBef>
                <a:spcPct val="50000"/>
              </a:spcBef>
            </a:pPr>
            <a:r>
              <a:rPr lang="en-US" altLang="en-US" dirty="0"/>
              <a:t>countdown(n)</a:t>
            </a:r>
          </a:p>
          <a:p>
            <a:pPr marL="1258888" lvl="1" indent="0">
              <a:spcBef>
                <a:spcPct val="50000"/>
              </a:spcBef>
            </a:pPr>
            <a:r>
              <a:rPr lang="en-US" altLang="en-US" dirty="0"/>
              <a:t>if  n == 0 output "Blastoff!"</a:t>
            </a:r>
          </a:p>
          <a:p>
            <a:pPr marL="1258888" lvl="1" indent="0">
              <a:spcBef>
                <a:spcPct val="50000"/>
              </a:spcBef>
            </a:pPr>
            <a:r>
              <a:rPr lang="en-US" altLang="en-US" dirty="0"/>
              <a:t>else	output n and call countdown( n-1 )</a:t>
            </a:r>
          </a:p>
          <a:p>
            <a:pPr lvl="1">
              <a:spcBef>
                <a:spcPct val="50000"/>
              </a:spcBef>
              <a:buFont typeface="Arial" panose="020B0604020202020204" pitchFamily="34" charset="0"/>
              <a:buChar char="•"/>
            </a:pPr>
            <a:endParaRPr lang="en-US" altLang="en-US" dirty="0"/>
          </a:p>
          <a:p>
            <a:pPr lvl="1">
              <a:spcBef>
                <a:spcPct val="50000"/>
              </a:spcBef>
              <a:buFont typeface="Arial" panose="020B0604020202020204" pitchFamily="34" charset="0"/>
              <a:buChar char="•"/>
            </a:pPr>
            <a:r>
              <a:rPr lang="en-US" altLang="en-US" b="1" dirty="0"/>
              <a:t>SORTING</a:t>
            </a:r>
            <a:r>
              <a:rPr lang="en-US" altLang="en-US" dirty="0"/>
              <a:t>: I tell you that I have an array in which first 6 elements are sorted and that they are the smallest 6 elements in the array. </a:t>
            </a:r>
          </a:p>
          <a:p>
            <a:pPr lvl="1">
              <a:spcBef>
                <a:spcPct val="50000"/>
              </a:spcBef>
              <a:buFont typeface="Arial" panose="020B0604020202020204" pitchFamily="34" charset="0"/>
              <a:buChar char="•"/>
            </a:pPr>
            <a:r>
              <a:rPr lang="en-US" altLang="en-US" dirty="0"/>
              <a:t>I ask what will make the first 7 elements sorted? </a:t>
            </a:r>
          </a:p>
          <a:p>
            <a:pPr lvl="2">
              <a:spcBef>
                <a:spcPct val="50000"/>
              </a:spcBef>
              <a:buFont typeface="Arial" panose="020B0604020202020204" pitchFamily="34" charset="0"/>
              <a:buChar char="•"/>
            </a:pPr>
            <a:r>
              <a:rPr lang="en-US" altLang="en-US" b="1" dirty="0"/>
              <a:t>f(7) = f(6) + the smallest of the remaining elements</a:t>
            </a:r>
          </a:p>
          <a:p>
            <a:pPr>
              <a:spcBef>
                <a:spcPct val="50000"/>
              </a:spcBef>
            </a:pPr>
            <a:endParaRPr lang="en-US" altLang="en-US" dirty="0"/>
          </a:p>
          <a:p>
            <a:pPr>
              <a:spcBef>
                <a:spcPct val="50000"/>
              </a:spcBef>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a:extLst>
              <a:ext uri="{FF2B5EF4-FFF2-40B4-BE49-F238E27FC236}">
                <a16:creationId xmlns:a16="http://schemas.microsoft.com/office/drawing/2014/main" id="{C2D70AF9-B009-2880-8C14-C4AB4D16EA22}"/>
              </a:ext>
            </a:extLst>
          </p:cNvPr>
          <p:cNvSpPr>
            <a:spLocks noChangeArrowheads="1"/>
          </p:cNvSpPr>
          <p:nvPr/>
        </p:nvSpPr>
        <p:spPr bwMode="auto">
          <a:xfrm>
            <a:off x="838200" y="381000"/>
            <a:ext cx="7543800" cy="6740525"/>
          </a:xfrm>
          <a:prstGeom prst="rect">
            <a:avLst/>
          </a:prstGeom>
          <a:noFill/>
          <a:ln>
            <a:noFill/>
          </a:ln>
          <a:effectLst/>
        </p:spPr>
        <p:txBody>
          <a:bodyPr>
            <a:spAutoFit/>
          </a:bodyPr>
          <a:lstStyle/>
          <a:p>
            <a:pPr>
              <a:spcBef>
                <a:spcPct val="50000"/>
              </a:spcBef>
              <a:defRPr/>
            </a:pPr>
            <a:r>
              <a:rPr lang="en-US" dirty="0">
                <a:latin typeface="Comic Sans MS" charset="0"/>
                <a:ea typeface="ＭＳ Ｐゴシック" charset="0"/>
              </a:rPr>
              <a:t>Recursion doesn't have to be mathematical.</a:t>
            </a:r>
            <a:r>
              <a:rPr lang="en-US" b="1" dirty="0">
                <a:latin typeface="Comic Sans MS" charset="0"/>
                <a:ea typeface="ＭＳ Ｐゴシック" charset="0"/>
              </a:rPr>
              <a:t> </a:t>
            </a:r>
            <a:r>
              <a:rPr lang="en-US" dirty="0">
                <a:latin typeface="Comic Sans MS" charset="0"/>
                <a:ea typeface="ＭＳ Ｐゴシック" charset="0"/>
              </a:rPr>
              <a:t>Another "famous" example is </a:t>
            </a:r>
            <a:r>
              <a:rPr lang="en-US" b="1" dirty="0">
                <a:latin typeface="Comic Sans MS" charset="0"/>
                <a:ea typeface="ＭＳ Ｐゴシック" charset="0"/>
              </a:rPr>
              <a:t>binary search</a:t>
            </a:r>
            <a:r>
              <a:rPr lang="en-US" b="1" dirty="0">
                <a:solidFill>
                  <a:srgbClr val="7030A0"/>
                </a:solidFill>
                <a:latin typeface="Comic Sans MS" charset="0"/>
                <a:ea typeface="ＭＳ Ｐゴシック" charset="0"/>
              </a:rPr>
              <a:t>. Remember phone books?</a:t>
            </a:r>
            <a:r>
              <a:rPr lang="en-US" dirty="0">
                <a:solidFill>
                  <a:srgbClr val="7030A0"/>
                </a:solidFill>
                <a:latin typeface="Comic Sans MS" charset="0"/>
                <a:ea typeface="ＭＳ Ｐゴシック" charset="0"/>
              </a:rPr>
              <a:t> </a:t>
            </a:r>
            <a:endParaRPr lang="en-US" b="1" dirty="0">
              <a:solidFill>
                <a:srgbClr val="7030A0"/>
              </a:solidFill>
              <a:latin typeface="Comic Sans MS" charset="0"/>
              <a:ea typeface="ＭＳ Ｐゴシック" charset="0"/>
            </a:endParaRPr>
          </a:p>
          <a:p>
            <a:pPr marL="742950" lvl="1" indent="-285750">
              <a:spcBef>
                <a:spcPct val="50000"/>
              </a:spcBef>
              <a:buFont typeface="Arial"/>
              <a:buChar char="•"/>
              <a:defRPr/>
            </a:pPr>
            <a:r>
              <a:rPr lang="en-US" dirty="0">
                <a:latin typeface="Comic Sans MS" charset="0"/>
                <a:ea typeface="ＭＳ Ｐゴシック" charset="0"/>
              </a:rPr>
              <a:t>Assume I have a sorted array and I'm searching for a target element </a:t>
            </a:r>
            <a:r>
              <a:rPr lang="en-US" b="1" dirty="0" err="1">
                <a:latin typeface="Comic Sans MS" charset="0"/>
                <a:ea typeface="ＭＳ Ｐゴシック" charset="0"/>
              </a:rPr>
              <a:t>targ</a:t>
            </a:r>
            <a:r>
              <a:rPr lang="en-US" b="1" dirty="0">
                <a:latin typeface="Comic Sans MS" charset="0"/>
                <a:ea typeface="ＭＳ Ｐゴシック" charset="0"/>
              </a:rPr>
              <a:t>.</a:t>
            </a:r>
          </a:p>
          <a:p>
            <a:pPr marL="742950" lvl="1" indent="-285750">
              <a:spcBef>
                <a:spcPct val="50000"/>
              </a:spcBef>
              <a:buFont typeface="Arial"/>
              <a:buChar char="•"/>
              <a:defRPr/>
            </a:pPr>
            <a:r>
              <a:rPr lang="en-US" b="1" dirty="0">
                <a:latin typeface="Comic Sans MS" charset="0"/>
                <a:ea typeface="ＭＳ Ｐゴシック" charset="0"/>
              </a:rPr>
              <a:t>SEARCH (from </a:t>
            </a:r>
            <a:r>
              <a:rPr lang="en-US" b="1" dirty="0" err="1">
                <a:latin typeface="Comic Sans MS" charset="0"/>
                <a:ea typeface="ＭＳ Ｐゴシック" charset="0"/>
              </a:rPr>
              <a:t>lowIDX</a:t>
            </a:r>
            <a:r>
              <a:rPr lang="en-US" b="1" dirty="0">
                <a:latin typeface="Comic Sans MS" charset="0"/>
                <a:ea typeface="ＭＳ Ｐゴシック" charset="0"/>
              </a:rPr>
              <a:t>, to </a:t>
            </a:r>
            <a:r>
              <a:rPr lang="en-US" b="1" dirty="0" err="1">
                <a:latin typeface="Comic Sans MS" charset="0"/>
                <a:ea typeface="ＭＳ Ｐゴシック" charset="0"/>
              </a:rPr>
              <a:t>highIDX</a:t>
            </a:r>
            <a:r>
              <a:rPr lang="en-US" b="1" dirty="0">
                <a:latin typeface="Comic Sans MS" charset="0"/>
                <a:ea typeface="ＭＳ Ｐゴシック" charset="0"/>
              </a:rPr>
              <a:t>):</a:t>
            </a:r>
          </a:p>
          <a:p>
            <a:pPr marL="1200150" lvl="2" indent="-285750">
              <a:spcBef>
                <a:spcPct val="50000"/>
              </a:spcBef>
              <a:buFont typeface="Arial"/>
              <a:buChar char="•"/>
              <a:defRPr/>
            </a:pPr>
            <a:r>
              <a:rPr lang="en-US" dirty="0">
                <a:latin typeface="Comic Sans MS" charset="0"/>
                <a:ea typeface="ＭＳ Ｐゴシック" charset="0"/>
              </a:rPr>
              <a:t> Look at the middle (</a:t>
            </a:r>
            <a:r>
              <a:rPr lang="en-US" b="1" dirty="0">
                <a:latin typeface="Comic Sans MS" charset="0"/>
                <a:ea typeface="ＭＳ Ｐゴシック" charset="0"/>
              </a:rPr>
              <a:t>median</a:t>
            </a:r>
            <a:r>
              <a:rPr lang="en-US" dirty="0">
                <a:latin typeface="Comic Sans MS" charset="0"/>
                <a:ea typeface="ＭＳ Ｐゴシック" charset="0"/>
              </a:rPr>
              <a:t>) element between </a:t>
            </a:r>
          </a:p>
          <a:p>
            <a:pPr lvl="2">
              <a:spcBef>
                <a:spcPct val="50000"/>
              </a:spcBef>
              <a:defRPr/>
            </a:pPr>
            <a:r>
              <a:rPr lang="en-US" dirty="0">
                <a:latin typeface="Comic Sans MS" charset="0"/>
                <a:ea typeface="ＭＳ Ｐゴシック" charset="0"/>
              </a:rPr>
              <a:t>              </a:t>
            </a:r>
            <a:r>
              <a:rPr lang="en-US" dirty="0" err="1">
                <a:latin typeface="Comic Sans MS" charset="0"/>
                <a:ea typeface="ＭＳ Ｐゴシック" charset="0"/>
              </a:rPr>
              <a:t>lowIDX</a:t>
            </a:r>
            <a:r>
              <a:rPr lang="en-US" dirty="0">
                <a:latin typeface="Comic Sans MS" charset="0"/>
                <a:ea typeface="ＭＳ Ｐゴシック" charset="0"/>
              </a:rPr>
              <a:t> and </a:t>
            </a:r>
            <a:r>
              <a:rPr lang="en-US" dirty="0" err="1">
                <a:latin typeface="Comic Sans MS" charset="0"/>
                <a:ea typeface="ＭＳ Ｐゴシック" charset="0"/>
              </a:rPr>
              <a:t>highIDX</a:t>
            </a:r>
            <a:r>
              <a:rPr lang="en-US" dirty="0">
                <a:latin typeface="Comic Sans MS" charset="0"/>
                <a:ea typeface="ＭＳ Ｐゴシック" charset="0"/>
              </a:rPr>
              <a:t> </a:t>
            </a:r>
          </a:p>
          <a:p>
            <a:pPr marL="1200150" lvl="2" indent="-285750">
              <a:spcBef>
                <a:spcPct val="50000"/>
              </a:spcBef>
              <a:buFont typeface="Arial"/>
              <a:buChar char="•"/>
              <a:defRPr/>
            </a:pPr>
            <a:r>
              <a:rPr lang="en-US" dirty="0">
                <a:latin typeface="Comic Sans MS" charset="0"/>
                <a:ea typeface="ＭＳ Ｐゴシック" charset="0"/>
              </a:rPr>
              <a:t>If median element = = target then found ! END.</a:t>
            </a:r>
          </a:p>
          <a:p>
            <a:pPr marL="1200150" lvl="2" indent="-285750">
              <a:spcBef>
                <a:spcPct val="50000"/>
              </a:spcBef>
              <a:buFont typeface="Arial"/>
              <a:buChar char="•"/>
              <a:defRPr/>
            </a:pPr>
            <a:r>
              <a:rPr lang="en-US" dirty="0">
                <a:latin typeface="Comic Sans MS" charset="0"/>
                <a:ea typeface="ＭＳ Ｐゴシック" charset="0"/>
              </a:rPr>
              <a:t>If </a:t>
            </a:r>
            <a:r>
              <a:rPr lang="en-US" b="1" dirty="0" err="1">
                <a:latin typeface="Comic Sans MS" charset="0"/>
                <a:ea typeface="ＭＳ Ｐゴシック" charset="0"/>
              </a:rPr>
              <a:t>targ</a:t>
            </a:r>
            <a:r>
              <a:rPr lang="en-US" dirty="0">
                <a:latin typeface="Comic Sans MS" charset="0"/>
                <a:ea typeface="ＭＳ Ｐゴシック" charset="0"/>
              </a:rPr>
              <a:t> </a:t>
            </a:r>
            <a:r>
              <a:rPr lang="en-US" b="1" dirty="0">
                <a:latin typeface="Comic Sans MS" charset="0"/>
                <a:ea typeface="ＭＳ Ｐゴシック" charset="0"/>
              </a:rPr>
              <a:t>&lt; median, </a:t>
            </a:r>
            <a:br>
              <a:rPr lang="en-US" b="1" dirty="0">
                <a:latin typeface="Comic Sans MS" charset="0"/>
                <a:ea typeface="ＭＳ Ｐゴシック" charset="0"/>
              </a:rPr>
            </a:br>
            <a:br>
              <a:rPr lang="en-US" b="1" dirty="0">
                <a:latin typeface="Comic Sans MS" charset="0"/>
                <a:ea typeface="ＭＳ Ｐゴシック" charset="0"/>
              </a:rPr>
            </a:br>
            <a:r>
              <a:rPr lang="en-US" dirty="0">
                <a:latin typeface="Comic Sans MS" charset="0"/>
                <a:ea typeface="ＭＳ Ｐゴシック" charset="0"/>
              </a:rPr>
              <a:t>       </a:t>
            </a:r>
            <a:r>
              <a:rPr lang="en-US" b="1" dirty="0">
                <a:latin typeface="Comic Sans MS" charset="0"/>
                <a:ea typeface="ＭＳ Ｐゴシック" charset="0"/>
              </a:rPr>
              <a:t>SEARCH (from index </a:t>
            </a:r>
            <a:r>
              <a:rPr lang="en-US" b="1" dirty="0" err="1">
                <a:latin typeface="Comic Sans MS" charset="0"/>
                <a:ea typeface="ＭＳ Ｐゴシック" charset="0"/>
              </a:rPr>
              <a:t>lowIDX</a:t>
            </a:r>
            <a:r>
              <a:rPr lang="en-US" b="1" dirty="0">
                <a:latin typeface="Comic Sans MS" charset="0"/>
                <a:ea typeface="ＭＳ Ｐゴシック" charset="0"/>
              </a:rPr>
              <a:t>, medianIDX-1 )</a:t>
            </a:r>
            <a:br>
              <a:rPr lang="en-US" b="1" dirty="0">
                <a:latin typeface="Comic Sans MS" charset="0"/>
                <a:ea typeface="ＭＳ Ｐゴシック" charset="0"/>
              </a:rPr>
            </a:br>
            <a:r>
              <a:rPr lang="en-US" b="1" dirty="0">
                <a:latin typeface="Comic Sans MS" charset="0"/>
                <a:ea typeface="ＭＳ Ｐゴシック" charset="0"/>
              </a:rPr>
              <a:t>      </a:t>
            </a:r>
            <a:r>
              <a:rPr lang="en-US" b="1" i="1" dirty="0">
                <a:latin typeface="Comic Sans MS" charset="0"/>
                <a:ea typeface="ＭＳ Ｐゴシック" charset="0"/>
              </a:rPr>
              <a:t>// bottom half</a:t>
            </a:r>
          </a:p>
          <a:p>
            <a:pPr marL="1200150" lvl="2" indent="-285750">
              <a:spcBef>
                <a:spcPct val="50000"/>
              </a:spcBef>
              <a:buFont typeface="Arial"/>
              <a:buChar char="•"/>
              <a:defRPr/>
            </a:pPr>
            <a:r>
              <a:rPr lang="en-US" b="1" dirty="0">
                <a:latin typeface="Comic Sans MS" charset="0"/>
                <a:ea typeface="ＭＳ Ｐゴシック" charset="0"/>
              </a:rPr>
              <a:t>else</a:t>
            </a:r>
            <a:br>
              <a:rPr lang="en-US" b="1" dirty="0">
                <a:latin typeface="Comic Sans MS" charset="0"/>
                <a:ea typeface="ＭＳ Ｐゴシック" charset="0"/>
              </a:rPr>
            </a:br>
            <a:br>
              <a:rPr lang="en-US" b="1" dirty="0">
                <a:latin typeface="Comic Sans MS" charset="0"/>
                <a:ea typeface="ＭＳ Ｐゴシック" charset="0"/>
              </a:rPr>
            </a:br>
            <a:r>
              <a:rPr lang="en-US" b="1" dirty="0">
                <a:latin typeface="Comic Sans MS" charset="0"/>
                <a:ea typeface="ＭＳ Ｐゴシック" charset="0"/>
              </a:rPr>
              <a:t>    SEARCH (from medianIDX+1, </a:t>
            </a:r>
            <a:r>
              <a:rPr lang="en-US" b="1" dirty="0" err="1">
                <a:latin typeface="Comic Sans MS" charset="0"/>
                <a:ea typeface="ＭＳ Ｐゴシック" charset="0"/>
              </a:rPr>
              <a:t>highindex</a:t>
            </a:r>
            <a:r>
              <a:rPr lang="en-US" b="1" dirty="0">
                <a:latin typeface="Comic Sans MS" charset="0"/>
                <a:ea typeface="ＭＳ Ｐゴシック" charset="0"/>
              </a:rPr>
              <a:t>)</a:t>
            </a:r>
            <a:br>
              <a:rPr lang="en-US" b="1" dirty="0">
                <a:latin typeface="Comic Sans MS" charset="0"/>
                <a:ea typeface="ＭＳ Ｐゴシック" charset="0"/>
              </a:rPr>
            </a:br>
            <a:r>
              <a:rPr lang="en-US" b="1" dirty="0">
                <a:latin typeface="Comic Sans MS" charset="0"/>
                <a:ea typeface="ＭＳ Ｐゴシック" charset="0"/>
              </a:rPr>
              <a:t>    </a:t>
            </a:r>
            <a:r>
              <a:rPr lang="en-US" b="1" i="1" dirty="0">
                <a:latin typeface="Comic Sans MS" charset="0"/>
                <a:ea typeface="ＭＳ Ｐゴシック" charset="0"/>
                <a:cs typeface="ＭＳ Ｐゴシック" charset="0"/>
              </a:rPr>
              <a:t>// top half</a:t>
            </a:r>
          </a:p>
          <a:p>
            <a:pPr marL="1200150" lvl="2" indent="-285750">
              <a:spcBef>
                <a:spcPct val="50000"/>
              </a:spcBef>
              <a:buFont typeface="Arial"/>
              <a:buChar char="•"/>
              <a:defRPr/>
            </a:pPr>
            <a:endParaRPr lang="en-US" b="1" dirty="0">
              <a:latin typeface="Comic Sans MS" charset="0"/>
              <a:ea typeface="ＭＳ Ｐゴシック" charset="0"/>
            </a:endParaRPr>
          </a:p>
          <a:p>
            <a:pPr marL="1200150" lvl="2" indent="-285750">
              <a:spcBef>
                <a:spcPct val="50000"/>
              </a:spcBef>
              <a:buFont typeface="Arial"/>
              <a:buChar char="•"/>
              <a:defRPr/>
            </a:pPr>
            <a:endParaRPr lang="en-US" b="1" dirty="0">
              <a:latin typeface="Comic Sans MS" charset="0"/>
              <a:ea typeface="ＭＳ Ｐゴシック" charset="0"/>
            </a:endParaRPr>
          </a:p>
          <a:p>
            <a:pPr>
              <a:spcBef>
                <a:spcPct val="50000"/>
              </a:spcBef>
              <a:defRPr/>
            </a:pPr>
            <a:endParaRPr lang="en-US" dirty="0">
              <a:latin typeface="Comic Sans MS" charset="0"/>
              <a:ea typeface="ＭＳ Ｐゴシック"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9">
            <a:extLst>
              <a:ext uri="{FF2B5EF4-FFF2-40B4-BE49-F238E27FC236}">
                <a16:creationId xmlns:a16="http://schemas.microsoft.com/office/drawing/2014/main" id="{1D7CBB39-51CC-7DCC-0966-121BDB140EFE}"/>
              </a:ext>
            </a:extLst>
          </p:cNvPr>
          <p:cNvSpPr>
            <a:spLocks noChangeArrowheads="1"/>
          </p:cNvSpPr>
          <p:nvPr/>
        </p:nvSpPr>
        <p:spPr bwMode="auto">
          <a:xfrm>
            <a:off x="838200" y="381000"/>
            <a:ext cx="75438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902030302020204" pitchFamily="66" charset="0"/>
                <a:ea typeface="ＭＳ Ｐゴシック" panose="020B0600070205080204" pitchFamily="34" charset="-128"/>
              </a:defRPr>
            </a:lvl1pPr>
            <a:lvl2pPr marL="742950" indent="-285750">
              <a:defRPr>
                <a:solidFill>
                  <a:schemeClr val="tx1"/>
                </a:solidFill>
                <a:latin typeface="Comic Sans MS" panose="030F0902030302020204" pitchFamily="66" charset="0"/>
                <a:ea typeface="ＭＳ Ｐゴシック" panose="020B0600070205080204" pitchFamily="34" charset="-128"/>
              </a:defRPr>
            </a:lvl2pPr>
            <a:lvl3pPr marL="1200150" indent="-285750">
              <a:defRPr>
                <a:solidFill>
                  <a:schemeClr val="tx1"/>
                </a:solidFill>
                <a:latin typeface="Comic Sans MS" panose="030F0902030302020204" pitchFamily="66" charset="0"/>
                <a:ea typeface="ＭＳ Ｐゴシック" panose="020B0600070205080204" pitchFamily="34" charset="-128"/>
              </a:defRPr>
            </a:lvl3pPr>
            <a:lvl4pPr marL="1600200" indent="-228600">
              <a:defRPr>
                <a:solidFill>
                  <a:schemeClr val="tx1"/>
                </a:solidFill>
                <a:latin typeface="Comic Sans MS" panose="030F0902030302020204" pitchFamily="66" charset="0"/>
                <a:ea typeface="ＭＳ Ｐゴシック" panose="020B0600070205080204" pitchFamily="34" charset="-128"/>
              </a:defRPr>
            </a:lvl4pPr>
            <a:lvl5pPr marL="2057400" indent="-228600">
              <a:defRPr>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902030302020204" pitchFamily="66" charset="0"/>
                <a:ea typeface="ＭＳ Ｐゴシック" panose="020B0600070205080204" pitchFamily="34" charset="-128"/>
              </a:defRPr>
            </a:lvl9pPr>
          </a:lstStyle>
          <a:p>
            <a:pPr>
              <a:spcBef>
                <a:spcPct val="50000"/>
              </a:spcBef>
            </a:pPr>
            <a:r>
              <a:rPr lang="en-US" altLang="en-US" sz="2000" b="1" dirty="0">
                <a:solidFill>
                  <a:srgbClr val="7030A0"/>
                </a:solidFill>
              </a:rPr>
              <a:t>Recursion doesn't have to be on just n-1. </a:t>
            </a:r>
          </a:p>
          <a:p>
            <a:pPr>
              <a:spcBef>
                <a:spcPct val="50000"/>
              </a:spcBef>
            </a:pPr>
            <a:r>
              <a:rPr lang="en-US" altLang="en-US" dirty="0"/>
              <a:t>The butterfly population grows in my garden very rapidly (there are happy butterflies in my neighborhood!). Every week the population is the same as last week's population plus the population the week before.</a:t>
            </a:r>
            <a:endParaRPr lang="en-US" altLang="en-US" b="1" dirty="0"/>
          </a:p>
          <a:p>
            <a:pPr lvl="1">
              <a:spcBef>
                <a:spcPct val="50000"/>
              </a:spcBef>
              <a:buFont typeface="Arial" panose="020B0604020202020204" pitchFamily="34" charset="0"/>
              <a:buChar char="•"/>
            </a:pPr>
            <a:r>
              <a:rPr lang="en-US" altLang="en-US" dirty="0"/>
              <a:t>I tell you that it's the 7</a:t>
            </a:r>
            <a:r>
              <a:rPr lang="en-US" altLang="en-US" baseline="30000" dirty="0"/>
              <a:t>th</a:t>
            </a:r>
            <a:r>
              <a:rPr lang="en-US" altLang="en-US" dirty="0"/>
              <a:t> week of spring. The population in my garden last week was 8 butterflies, and the week before there were 5 butterflies </a:t>
            </a:r>
          </a:p>
          <a:p>
            <a:pPr lvl="1">
              <a:spcBef>
                <a:spcPct val="50000"/>
              </a:spcBef>
              <a:buFont typeface="Arial" panose="020B0604020202020204" pitchFamily="34" charset="0"/>
              <a:buChar char="•"/>
            </a:pPr>
            <a:r>
              <a:rPr lang="en-US" altLang="en-US" dirty="0"/>
              <a:t>I ask how many butterflies are in the garden now? </a:t>
            </a:r>
          </a:p>
          <a:p>
            <a:pPr lvl="2">
              <a:spcBef>
                <a:spcPct val="50000"/>
              </a:spcBef>
              <a:buFont typeface="Arial" panose="020B0604020202020204" pitchFamily="34" charset="0"/>
              <a:buChar char="•"/>
            </a:pPr>
            <a:r>
              <a:rPr lang="en-US" altLang="en-US" b="1" dirty="0"/>
              <a:t>f(7) =   f(6) +  f(5)</a:t>
            </a:r>
          </a:p>
          <a:p>
            <a:pPr lvl="2">
              <a:spcBef>
                <a:spcPct val="50000"/>
              </a:spcBef>
              <a:buFont typeface="Arial" panose="020B0604020202020204" pitchFamily="34" charset="0"/>
              <a:buChar char="•"/>
            </a:pPr>
            <a:r>
              <a:rPr lang="en-US" altLang="en-US" b="1" dirty="0"/>
              <a:t>f(7) =     8  +  5</a:t>
            </a:r>
          </a:p>
          <a:p>
            <a:pPr lvl="2">
              <a:spcBef>
                <a:spcPct val="50000"/>
              </a:spcBef>
              <a:buFont typeface="Arial" panose="020B0604020202020204" pitchFamily="34" charset="0"/>
              <a:buChar char="•"/>
            </a:pPr>
            <a:r>
              <a:rPr lang="en-US" altLang="en-US" b="1" dirty="0"/>
              <a:t>f(n) = f(n-1) + f(n-2)</a:t>
            </a:r>
          </a:p>
          <a:p>
            <a:pPr>
              <a:spcBef>
                <a:spcPct val="50000"/>
              </a:spcBef>
            </a:pPr>
            <a:endParaRPr lang="en-US" altLang="en-US" b="1" dirty="0">
              <a:solidFill>
                <a:srgbClr val="0000FF"/>
              </a:solidFill>
            </a:endParaRPr>
          </a:p>
          <a:p>
            <a:pPr>
              <a:spcBef>
                <a:spcPct val="50000"/>
              </a:spcBef>
            </a:pPr>
            <a:r>
              <a:rPr lang="en-US" altLang="en-US" b="1" dirty="0">
                <a:solidFill>
                  <a:srgbClr val="0000FF"/>
                </a:solidFill>
              </a:rPr>
              <a:t>This is called the </a:t>
            </a:r>
            <a:r>
              <a:rPr lang="en-US" altLang="en-US" b="1" dirty="0" err="1">
                <a:solidFill>
                  <a:srgbClr val="0000FF"/>
                </a:solidFill>
              </a:rPr>
              <a:t>fibonacci</a:t>
            </a:r>
            <a:r>
              <a:rPr lang="en-US" altLang="en-US" b="1" dirty="0">
                <a:solidFill>
                  <a:srgbClr val="0000FF"/>
                </a:solidFill>
              </a:rPr>
              <a:t> series or sequence</a:t>
            </a:r>
          </a:p>
          <a:p>
            <a:pPr>
              <a:spcBef>
                <a:spcPct val="50000"/>
              </a:spcBef>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a:extLst>
              <a:ext uri="{FF2B5EF4-FFF2-40B4-BE49-F238E27FC236}">
                <a16:creationId xmlns:a16="http://schemas.microsoft.com/office/drawing/2014/main" id="{2D1C07F2-C41E-505B-FDB2-5F4FB17D2E35}"/>
              </a:ext>
            </a:extLst>
          </p:cNvPr>
          <p:cNvSpPr>
            <a:spLocks noChangeArrowheads="1"/>
          </p:cNvSpPr>
          <p:nvPr/>
        </p:nvSpPr>
        <p:spPr bwMode="auto">
          <a:xfrm>
            <a:off x="533400" y="152400"/>
            <a:ext cx="8458200" cy="7802136"/>
          </a:xfrm>
          <a:prstGeom prst="rect">
            <a:avLst/>
          </a:prstGeom>
          <a:noFill/>
          <a:ln>
            <a:noFill/>
          </a:ln>
          <a:effectLst/>
        </p:spPr>
        <p:txBody>
          <a:bodyPr>
            <a:spAutoFit/>
          </a:bodyPr>
          <a:lstStyle/>
          <a:p>
            <a:pPr>
              <a:spcBef>
                <a:spcPct val="50000"/>
              </a:spcBef>
              <a:defRPr/>
            </a:pPr>
            <a:r>
              <a:rPr lang="en-US" sz="2400" b="1" dirty="0">
                <a:solidFill>
                  <a:srgbClr val="000090"/>
                </a:solidFill>
                <a:latin typeface="Comic Sans MS" charset="0"/>
                <a:ea typeface="ＭＳ Ｐゴシック" charset="0"/>
              </a:rPr>
              <a:t>Recursion – base case: </a:t>
            </a:r>
            <a:endParaRPr lang="en-US" sz="2400" dirty="0">
              <a:latin typeface="Comic Sans MS" charset="0"/>
              <a:ea typeface="ＭＳ Ｐゴシック" charset="0"/>
            </a:endParaRPr>
          </a:p>
          <a:p>
            <a:pPr marL="285750" indent="-285750">
              <a:spcBef>
                <a:spcPct val="50000"/>
              </a:spcBef>
              <a:buFont typeface="Arial"/>
              <a:buChar char="•"/>
              <a:defRPr/>
            </a:pPr>
            <a:r>
              <a:rPr lang="en-US" dirty="0">
                <a:latin typeface="Comic Sans MS" charset="0"/>
                <a:ea typeface="ＭＳ Ｐゴシック" charset="0"/>
              </a:rPr>
              <a:t>Functions that call themselves</a:t>
            </a:r>
          </a:p>
          <a:p>
            <a:pPr marL="285750" indent="-285750">
              <a:spcBef>
                <a:spcPct val="50000"/>
              </a:spcBef>
              <a:buFont typeface="Arial"/>
              <a:buChar char="•"/>
              <a:defRPr/>
            </a:pPr>
            <a:r>
              <a:rPr lang="en-US" dirty="0">
                <a:latin typeface="Comic Sans MS" charset="0"/>
                <a:ea typeface="ＭＳ Ｐゴシック" charset="0"/>
              </a:rPr>
              <a:t>Works very well for situations where a function does a calculation for </a:t>
            </a:r>
            <a:r>
              <a:rPr lang="en-US" b="1" i="1" dirty="0">
                <a:latin typeface="Comic Sans MS" charset="0"/>
                <a:ea typeface="ＭＳ Ｐゴシック" charset="0"/>
              </a:rPr>
              <a:t>n</a:t>
            </a:r>
            <a:r>
              <a:rPr lang="en-US" dirty="0">
                <a:latin typeface="Comic Sans MS" charset="0"/>
                <a:ea typeface="ＭＳ Ｐゴシック" charset="0"/>
              </a:rPr>
              <a:t> that directly depends on the result of the function on </a:t>
            </a:r>
            <a:r>
              <a:rPr lang="en-US" b="1" i="1" dirty="0">
                <a:latin typeface="Comic Sans MS" charset="0"/>
                <a:ea typeface="ＭＳ Ｐゴシック" charset="0"/>
              </a:rPr>
              <a:t>n-1.</a:t>
            </a:r>
          </a:p>
          <a:p>
            <a:pPr marL="742950" lvl="1" indent="-285750">
              <a:spcBef>
                <a:spcPct val="50000"/>
              </a:spcBef>
              <a:buFont typeface="Arial"/>
              <a:buChar char="•"/>
              <a:defRPr/>
            </a:pPr>
            <a:r>
              <a:rPr lang="en-US" dirty="0">
                <a:latin typeface="Comic Sans MS" charset="0"/>
                <a:ea typeface="ＭＳ Ｐゴシック" charset="0"/>
              </a:rPr>
              <a:t>That is:  </a:t>
            </a:r>
            <a:r>
              <a:rPr lang="en-US" b="1" dirty="0">
                <a:latin typeface="Comic Sans MS" charset="0"/>
                <a:ea typeface="ＭＳ Ｐゴシック" charset="0"/>
              </a:rPr>
              <a:t>f(n)</a:t>
            </a:r>
            <a:r>
              <a:rPr lang="en-US" dirty="0">
                <a:latin typeface="Comic Sans MS" charset="0"/>
                <a:ea typeface="ＭＳ Ｐゴシック" charset="0"/>
              </a:rPr>
              <a:t> = some operation(s) on the value of </a:t>
            </a:r>
            <a:r>
              <a:rPr lang="en-US" b="1" dirty="0">
                <a:latin typeface="Comic Sans MS" charset="0"/>
                <a:ea typeface="ＭＳ Ｐゴシック" charset="0"/>
              </a:rPr>
              <a:t>f(n-1)</a:t>
            </a:r>
          </a:p>
          <a:p>
            <a:pPr marL="285750" indent="-285750">
              <a:spcBef>
                <a:spcPct val="50000"/>
              </a:spcBef>
              <a:buFont typeface="Arial"/>
              <a:buChar char="•"/>
              <a:defRPr/>
            </a:pPr>
            <a:r>
              <a:rPr lang="en-US" b="1" dirty="0">
                <a:latin typeface="Comic Sans MS" charset="0"/>
                <a:ea typeface="ＭＳ Ｐゴシック" charset="0"/>
                <a:cs typeface="ＭＳ Ｐゴシック" charset="0"/>
              </a:rPr>
              <a:t>But, </a:t>
            </a:r>
            <a:r>
              <a:rPr lang="en-US" dirty="0">
                <a:latin typeface="Comic Sans MS" charset="0"/>
                <a:ea typeface="ＭＳ Ｐゴシック" charset="0"/>
                <a:cs typeface="ＭＳ Ｐゴシック" charset="0"/>
              </a:rPr>
              <a:t>how do we "know" the value of </a:t>
            </a:r>
            <a:r>
              <a:rPr lang="en-US" b="1" dirty="0">
                <a:latin typeface="Comic Sans MS" charset="0"/>
                <a:ea typeface="ＭＳ Ｐゴシック" charset="0"/>
                <a:cs typeface="ＭＳ Ｐゴシック" charset="0"/>
              </a:rPr>
              <a:t>f(n-1)</a:t>
            </a:r>
            <a:r>
              <a:rPr lang="en-US" dirty="0">
                <a:latin typeface="Comic Sans MS" charset="0"/>
                <a:ea typeface="ＭＳ Ｐゴシック" charset="0"/>
                <a:cs typeface="ＭＳ Ｐゴシック" charset="0"/>
              </a:rPr>
              <a:t>?</a:t>
            </a:r>
            <a:r>
              <a:rPr lang="en-US" dirty="0">
                <a:latin typeface="Comic Sans MS" charset="0"/>
                <a:ea typeface="ＭＳ Ｐゴシック" charset="0"/>
              </a:rPr>
              <a:t> </a:t>
            </a:r>
          </a:p>
          <a:p>
            <a:pPr marL="285750" indent="-285750">
              <a:spcBef>
                <a:spcPct val="50000"/>
              </a:spcBef>
              <a:buFont typeface="Arial"/>
              <a:buChar char="•"/>
              <a:defRPr/>
            </a:pPr>
            <a:r>
              <a:rPr lang="en-US" b="1" dirty="0">
                <a:latin typeface="Comic Sans MS" charset="0"/>
                <a:ea typeface="ＭＳ Ｐゴシック" charset="0"/>
              </a:rPr>
              <a:t>Factorial </a:t>
            </a:r>
            <a:r>
              <a:rPr lang="en-US" dirty="0">
                <a:latin typeface="Comic Sans MS" charset="0"/>
                <a:ea typeface="ＭＳ Ｐゴシック" charset="0"/>
              </a:rPr>
              <a:t>is a classic example.</a:t>
            </a:r>
          </a:p>
          <a:p>
            <a:pPr marL="742950" lvl="1" indent="-285750">
              <a:spcBef>
                <a:spcPct val="50000"/>
              </a:spcBef>
              <a:buFont typeface="Arial"/>
              <a:buChar char="•"/>
              <a:defRPr/>
            </a:pPr>
            <a:r>
              <a:rPr lang="en-US" dirty="0">
                <a:latin typeface="Comic Sans MS" charset="0"/>
                <a:ea typeface="ＭＳ Ｐゴシック" charset="0"/>
              </a:rPr>
              <a:t>What is </a:t>
            </a:r>
            <a:r>
              <a:rPr lang="en-US" b="1" dirty="0">
                <a:latin typeface="Comic Sans MS" charset="0"/>
                <a:ea typeface="ＭＳ Ｐゴシック" charset="0"/>
              </a:rPr>
              <a:t>f(5) ? </a:t>
            </a:r>
          </a:p>
          <a:p>
            <a:pPr marL="1200150" lvl="2" indent="-285750">
              <a:spcBef>
                <a:spcPct val="50000"/>
              </a:spcBef>
              <a:buFont typeface="Arial"/>
              <a:buChar char="•"/>
              <a:defRPr/>
            </a:pPr>
            <a:r>
              <a:rPr lang="en-US" b="1" dirty="0">
                <a:latin typeface="Comic Sans MS" charset="0"/>
                <a:ea typeface="ＭＳ Ｐゴシック" charset="0"/>
              </a:rPr>
              <a:t>f(5) = 5 * f(4) What is f(4)?</a:t>
            </a:r>
          </a:p>
          <a:p>
            <a:pPr marL="1657350" lvl="3" indent="-285750">
              <a:spcBef>
                <a:spcPct val="50000"/>
              </a:spcBef>
              <a:buFont typeface="Arial"/>
              <a:buChar char="•"/>
              <a:defRPr/>
            </a:pPr>
            <a:r>
              <a:rPr lang="en-US" b="1" dirty="0">
                <a:latin typeface="Comic Sans MS" charset="0"/>
                <a:ea typeface="ＭＳ Ｐゴシック" charset="0"/>
              </a:rPr>
              <a:t>f(4) = 4 * f(3) What is f(3)?</a:t>
            </a:r>
          </a:p>
          <a:p>
            <a:pPr marL="2114550" lvl="4" indent="-285750">
              <a:spcBef>
                <a:spcPct val="50000"/>
              </a:spcBef>
              <a:buFont typeface="Arial"/>
              <a:buChar char="•"/>
              <a:defRPr/>
            </a:pPr>
            <a:r>
              <a:rPr lang="en-US" b="1" dirty="0">
                <a:latin typeface="Comic Sans MS" charset="0"/>
                <a:ea typeface="ＭＳ Ｐゴシック" charset="0"/>
              </a:rPr>
              <a:t>f(3) = 3 * f(2) What is f(2)?</a:t>
            </a:r>
          </a:p>
          <a:p>
            <a:pPr marL="2571750" lvl="5" indent="-285750" defTabSz="457200">
              <a:spcBef>
                <a:spcPct val="50000"/>
              </a:spcBef>
              <a:buFont typeface="Arial"/>
              <a:buChar char="•"/>
              <a:defRPr/>
            </a:pPr>
            <a:r>
              <a:rPr lang="en-US" b="1" dirty="0">
                <a:latin typeface="Comic Sans MS" charset="0"/>
                <a:ea typeface="ＭＳ Ｐゴシック" charset="0"/>
              </a:rPr>
              <a:t>f(2) = 2 * f(1) What is f(1)?</a:t>
            </a:r>
          </a:p>
          <a:p>
            <a:pPr marL="2571750" lvl="5" indent="-285750" defTabSz="457200">
              <a:spcBef>
                <a:spcPct val="50000"/>
              </a:spcBef>
              <a:buFont typeface="Arial"/>
              <a:buChar char="•"/>
              <a:defRPr/>
            </a:pPr>
            <a:r>
              <a:rPr lang="en-US" b="1" dirty="0">
                <a:latin typeface="Comic Sans MS" charset="0"/>
                <a:ea typeface="ＭＳ Ｐゴシック" charset="0"/>
              </a:rPr>
              <a:t>We, human programmer/mathematician, stipulate:</a:t>
            </a:r>
            <a:br>
              <a:rPr lang="en-US" b="1" dirty="0">
                <a:latin typeface="Comic Sans MS" charset="0"/>
                <a:ea typeface="ＭＳ Ｐゴシック" charset="0"/>
              </a:rPr>
            </a:br>
            <a:br>
              <a:rPr lang="en-US" b="1" dirty="0">
                <a:latin typeface="Comic Sans MS" charset="0"/>
                <a:ea typeface="ＭＳ Ｐゴシック" charset="0"/>
              </a:rPr>
            </a:br>
            <a:r>
              <a:rPr lang="en-US" b="1" dirty="0">
                <a:solidFill>
                  <a:srgbClr val="0000FF"/>
                </a:solidFill>
                <a:latin typeface="Comic Sans MS" charset="0"/>
                <a:ea typeface="ＭＳ Ｐゴシック" charset="0"/>
              </a:rPr>
              <a:t>f(1) == 1</a:t>
            </a:r>
            <a:r>
              <a:rPr lang="en-US" b="1" dirty="0">
                <a:latin typeface="Comic Sans MS" charset="0"/>
                <a:ea typeface="ＭＳ Ｐゴシック" charset="0"/>
              </a:rPr>
              <a:t>. </a:t>
            </a:r>
            <a:r>
              <a:rPr lang="en-US" b="1" dirty="0">
                <a:solidFill>
                  <a:srgbClr val="7030A0"/>
                </a:solidFill>
                <a:latin typeface="Comic Sans MS" charset="0"/>
                <a:ea typeface="ＭＳ Ｐゴシック" charset="0"/>
              </a:rPr>
              <a:t>This is the "base case". </a:t>
            </a:r>
            <a:br>
              <a:rPr lang="en-US" b="1" dirty="0">
                <a:solidFill>
                  <a:srgbClr val="7030A0"/>
                </a:solidFill>
                <a:latin typeface="Comic Sans MS" charset="0"/>
                <a:ea typeface="ＭＳ Ｐゴシック" charset="0"/>
              </a:rPr>
            </a:br>
            <a:r>
              <a:rPr lang="en-US" b="1" dirty="0">
                <a:solidFill>
                  <a:srgbClr val="7030A0"/>
                </a:solidFill>
                <a:latin typeface="Comic Sans MS" charset="0"/>
                <a:ea typeface="ＭＳ Ｐゴシック" charset="0"/>
              </a:rPr>
              <a:t>               NO RECURSION AT THIS STEP.</a:t>
            </a:r>
          </a:p>
          <a:p>
            <a:pPr marL="9525" lvl="2">
              <a:spcBef>
                <a:spcPct val="50000"/>
              </a:spcBef>
              <a:defRPr/>
            </a:pPr>
            <a:r>
              <a:rPr lang="en-US" dirty="0">
                <a:solidFill>
                  <a:srgbClr val="7030A0"/>
                </a:solidFill>
                <a:latin typeface="Comic Sans MS" charset="0"/>
                <a:ea typeface="ＭＳ Ｐゴシック" charset="0"/>
              </a:rPr>
              <a:t>I know f(0) == 1 but making f(1) the base case makes is easier to trace</a:t>
            </a:r>
            <a:r>
              <a:rPr lang="en-US" dirty="0">
                <a:latin typeface="Comic Sans MS" charset="0"/>
                <a:ea typeface="ＭＳ Ｐゴシック" charset="0"/>
              </a:rPr>
              <a:t>.</a:t>
            </a:r>
          </a:p>
          <a:p>
            <a:pPr marL="742950" lvl="1" indent="-285750">
              <a:spcBef>
                <a:spcPct val="50000"/>
              </a:spcBef>
              <a:buFont typeface="Arial"/>
              <a:buChar char="•"/>
              <a:defRPr/>
            </a:pPr>
            <a:endParaRPr lang="en-US" b="1" dirty="0">
              <a:latin typeface="Comic Sans MS" charset="0"/>
              <a:ea typeface="ＭＳ Ｐゴシック" charset="0"/>
            </a:endParaRPr>
          </a:p>
          <a:p>
            <a:pPr>
              <a:spcBef>
                <a:spcPct val="50000"/>
              </a:spcBef>
              <a:defRPr/>
            </a:pPr>
            <a:endParaRPr lang="en-US" dirty="0">
              <a:latin typeface="Comic Sans MS" charset="0"/>
              <a:ea typeface="ＭＳ Ｐゴシック" charset="0"/>
            </a:endParaRPr>
          </a:p>
          <a:p>
            <a:pPr>
              <a:spcBef>
                <a:spcPct val="50000"/>
              </a:spcBef>
              <a:defRPr/>
            </a:pPr>
            <a:endParaRPr lang="en-US" dirty="0">
              <a:latin typeface="Comic Sans MS" charset="0"/>
              <a:ea typeface="ＭＳ Ｐゴシック"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a:extLst>
              <a:ext uri="{FF2B5EF4-FFF2-40B4-BE49-F238E27FC236}">
                <a16:creationId xmlns:a16="http://schemas.microsoft.com/office/drawing/2014/main" id="{0C2C93DA-C519-D829-8CCB-D3E604F993E7}"/>
              </a:ext>
            </a:extLst>
          </p:cNvPr>
          <p:cNvSpPr>
            <a:spLocks noChangeArrowheads="1"/>
          </p:cNvSpPr>
          <p:nvPr/>
        </p:nvSpPr>
        <p:spPr bwMode="auto">
          <a:xfrm>
            <a:off x="381000" y="152400"/>
            <a:ext cx="7543800" cy="7248138"/>
          </a:xfrm>
          <a:prstGeom prst="rect">
            <a:avLst/>
          </a:prstGeom>
          <a:noFill/>
          <a:ln>
            <a:noFill/>
          </a:ln>
          <a:effectLst/>
        </p:spPr>
        <p:txBody>
          <a:bodyPr>
            <a:spAutoFit/>
          </a:bodyPr>
          <a:lstStyle/>
          <a:p>
            <a:pPr>
              <a:spcBef>
                <a:spcPct val="50000"/>
              </a:spcBef>
              <a:defRPr/>
            </a:pPr>
            <a:r>
              <a:rPr lang="en-US" sz="2400" b="1" dirty="0">
                <a:solidFill>
                  <a:srgbClr val="000090"/>
                </a:solidFill>
                <a:latin typeface="Comic Sans MS" charset="0"/>
                <a:ea typeface="ＭＳ Ｐゴシック" charset="0"/>
              </a:rPr>
              <a:t>Recursion – building back up from the base case</a:t>
            </a:r>
            <a:endParaRPr lang="en-US" sz="2000" b="1" dirty="0">
              <a:solidFill>
                <a:srgbClr val="000090"/>
              </a:solidFill>
              <a:latin typeface="Comic Sans MS" charset="0"/>
              <a:ea typeface="ＭＳ Ｐゴシック" charset="0"/>
            </a:endParaRPr>
          </a:p>
          <a:p>
            <a:pPr>
              <a:spcBef>
                <a:spcPct val="50000"/>
              </a:spcBef>
              <a:defRPr/>
            </a:pPr>
            <a:endParaRPr lang="en-US" sz="2400" dirty="0">
              <a:latin typeface="Comic Sans MS" charset="0"/>
              <a:ea typeface="ＭＳ Ｐゴシック" charset="0"/>
            </a:endParaRPr>
          </a:p>
          <a:p>
            <a:pPr marL="742950" lvl="1" indent="-285750">
              <a:spcBef>
                <a:spcPct val="50000"/>
              </a:spcBef>
              <a:buFont typeface="Arial"/>
              <a:buChar char="•"/>
              <a:defRPr/>
            </a:pPr>
            <a:r>
              <a:rPr lang="en-US" dirty="0">
                <a:latin typeface="Comic Sans MS" charset="0"/>
                <a:ea typeface="ＭＳ Ｐゴシック" charset="0"/>
              </a:rPr>
              <a:t>What is </a:t>
            </a:r>
            <a:r>
              <a:rPr lang="en-US" b="1" dirty="0">
                <a:latin typeface="Comic Sans MS" charset="0"/>
                <a:ea typeface="ＭＳ Ｐゴシック" charset="0"/>
              </a:rPr>
              <a:t>f(5) ? </a:t>
            </a:r>
          </a:p>
          <a:p>
            <a:pPr marL="1200150" lvl="2" indent="-285750">
              <a:spcBef>
                <a:spcPct val="50000"/>
              </a:spcBef>
              <a:buFont typeface="Arial"/>
              <a:buChar char="•"/>
              <a:defRPr/>
            </a:pPr>
            <a:r>
              <a:rPr lang="en-US" b="1" dirty="0">
                <a:latin typeface="Comic Sans MS" charset="0"/>
                <a:ea typeface="ＭＳ Ｐゴシック" charset="0"/>
              </a:rPr>
              <a:t>f(5) = 5 * f(4) What is f(4)?</a:t>
            </a:r>
          </a:p>
          <a:p>
            <a:pPr marL="1657350" lvl="3" indent="-285750">
              <a:spcBef>
                <a:spcPct val="50000"/>
              </a:spcBef>
              <a:buFont typeface="Arial"/>
              <a:buChar char="•"/>
              <a:defRPr/>
            </a:pPr>
            <a:r>
              <a:rPr lang="en-US" b="1" dirty="0">
                <a:latin typeface="Comic Sans MS" charset="0"/>
                <a:ea typeface="ＭＳ Ｐゴシック" charset="0"/>
              </a:rPr>
              <a:t>f(4) = 4 * f(3) What is f(3)?</a:t>
            </a:r>
          </a:p>
          <a:p>
            <a:pPr marL="2114550" lvl="4" indent="-285750">
              <a:spcBef>
                <a:spcPct val="50000"/>
              </a:spcBef>
              <a:buFont typeface="Arial"/>
              <a:buChar char="•"/>
              <a:defRPr/>
            </a:pPr>
            <a:r>
              <a:rPr lang="en-US" b="1" dirty="0">
                <a:latin typeface="Comic Sans MS" charset="0"/>
                <a:ea typeface="ＭＳ Ｐゴシック" charset="0"/>
              </a:rPr>
              <a:t>f(3) = 3 * f(2) What is f(2)?</a:t>
            </a:r>
          </a:p>
          <a:p>
            <a:pPr marL="2571750" lvl="5" indent="-285750" defTabSz="457200">
              <a:spcBef>
                <a:spcPct val="50000"/>
              </a:spcBef>
              <a:buFont typeface="Arial"/>
              <a:buChar char="•"/>
              <a:defRPr/>
            </a:pPr>
            <a:r>
              <a:rPr lang="en-US" b="1" dirty="0">
                <a:latin typeface="Comic Sans MS" charset="0"/>
                <a:ea typeface="ＭＳ Ｐゴシック" charset="0"/>
              </a:rPr>
              <a:t>f(2) = 2 * f(1) What is f(1)?</a:t>
            </a:r>
          </a:p>
          <a:p>
            <a:pPr marL="2571750" lvl="5" indent="-285750" defTabSz="457200">
              <a:spcBef>
                <a:spcPct val="50000"/>
              </a:spcBef>
              <a:buFont typeface="Arial"/>
              <a:buChar char="•"/>
              <a:defRPr/>
            </a:pPr>
            <a:r>
              <a:rPr lang="en-US" b="1" dirty="0">
                <a:solidFill>
                  <a:srgbClr val="0000FF"/>
                </a:solidFill>
                <a:latin typeface="Comic Sans MS" charset="0"/>
                <a:ea typeface="ＭＳ Ｐゴシック" charset="0"/>
              </a:rPr>
              <a:t>f(1) == 1</a:t>
            </a:r>
            <a:r>
              <a:rPr lang="en-US" b="1" dirty="0">
                <a:latin typeface="Comic Sans MS" charset="0"/>
                <a:ea typeface="ＭＳ Ｐゴシック" charset="0"/>
              </a:rPr>
              <a:t>. This is the "base case".</a:t>
            </a:r>
          </a:p>
          <a:p>
            <a:pPr marL="2571750" lvl="5" indent="-285750" defTabSz="457200">
              <a:spcBef>
                <a:spcPct val="50000"/>
              </a:spcBef>
              <a:buFont typeface="Arial"/>
              <a:buChar char="•"/>
              <a:defRPr/>
            </a:pPr>
            <a:r>
              <a:rPr lang="en-US" b="1" dirty="0">
                <a:latin typeface="Comic Sans MS" charset="0"/>
                <a:ea typeface="ＭＳ Ｐゴシック" charset="0"/>
                <a:cs typeface="ＭＳ Ｐゴシック" charset="0"/>
              </a:rPr>
              <a:t>f(2) = 2 * 1 ,   f(1) = 1 </a:t>
            </a:r>
          </a:p>
          <a:p>
            <a:pPr marL="2114550" lvl="4" indent="-285750">
              <a:spcBef>
                <a:spcPct val="50000"/>
              </a:spcBef>
              <a:buFont typeface="Arial"/>
              <a:buChar char="•"/>
              <a:defRPr/>
            </a:pPr>
            <a:r>
              <a:rPr lang="en-US" b="1" dirty="0">
                <a:latin typeface="Comic Sans MS" charset="0"/>
                <a:ea typeface="ＭＳ Ｐゴシック" charset="0"/>
                <a:cs typeface="ＭＳ Ｐゴシック" charset="0"/>
              </a:rPr>
              <a:t>f(3) = 3 * 2,          f(2) = 2</a:t>
            </a:r>
          </a:p>
          <a:p>
            <a:pPr marL="1657350" lvl="3" indent="-285750">
              <a:spcBef>
                <a:spcPct val="50000"/>
              </a:spcBef>
              <a:buFont typeface="Arial"/>
              <a:buChar char="•"/>
              <a:defRPr/>
            </a:pPr>
            <a:r>
              <a:rPr lang="en-US" b="1" dirty="0">
                <a:latin typeface="Comic Sans MS" charset="0"/>
                <a:ea typeface="ＭＳ Ｐゴシック" charset="0"/>
                <a:cs typeface="ＭＳ Ｐゴシック" charset="0"/>
              </a:rPr>
              <a:t>f(4) = 4 * 6,                 f(3) = 6 </a:t>
            </a:r>
          </a:p>
          <a:p>
            <a:pPr marL="1200150" lvl="2" indent="-285750">
              <a:spcBef>
                <a:spcPct val="50000"/>
              </a:spcBef>
              <a:buFont typeface="Arial"/>
              <a:buChar char="•"/>
              <a:defRPr/>
            </a:pPr>
            <a:r>
              <a:rPr lang="en-US" b="1" dirty="0">
                <a:latin typeface="Comic Sans MS" charset="0"/>
                <a:ea typeface="ＭＳ Ｐゴシック" charset="0"/>
                <a:cs typeface="ＭＳ Ｐゴシック" charset="0"/>
              </a:rPr>
              <a:t>f(5) = 5 * 24,                      f(4) = 24</a:t>
            </a:r>
          </a:p>
          <a:p>
            <a:pPr marL="1200150" lvl="2" indent="-285750">
              <a:spcBef>
                <a:spcPct val="50000"/>
              </a:spcBef>
              <a:buFont typeface="Arial"/>
              <a:buChar char="•"/>
              <a:defRPr/>
            </a:pPr>
            <a:r>
              <a:rPr lang="en-US" b="1" dirty="0">
                <a:latin typeface="Comic Sans MS" charset="0"/>
                <a:ea typeface="ＭＳ Ｐゴシック" charset="0"/>
                <a:cs typeface="ＭＳ Ｐゴシック" charset="0"/>
              </a:rPr>
              <a:t>f(5) = 120</a:t>
            </a:r>
          </a:p>
          <a:p>
            <a:pPr lvl="2">
              <a:spcBef>
                <a:spcPct val="50000"/>
              </a:spcBef>
              <a:defRPr/>
            </a:pPr>
            <a:endParaRPr lang="en-US" b="1" dirty="0">
              <a:latin typeface="Comic Sans MS" charset="0"/>
              <a:ea typeface="ＭＳ Ｐゴシック" charset="0"/>
            </a:endParaRPr>
          </a:p>
          <a:p>
            <a:pPr marL="742950" lvl="1" indent="-285750">
              <a:spcBef>
                <a:spcPct val="50000"/>
              </a:spcBef>
              <a:buFont typeface="Arial"/>
              <a:buChar char="•"/>
              <a:defRPr/>
            </a:pPr>
            <a:endParaRPr lang="en-US" b="1" dirty="0">
              <a:latin typeface="Comic Sans MS" charset="0"/>
              <a:ea typeface="ＭＳ Ｐゴシック" charset="0"/>
            </a:endParaRPr>
          </a:p>
          <a:p>
            <a:pPr>
              <a:spcBef>
                <a:spcPct val="50000"/>
              </a:spcBef>
              <a:defRPr/>
            </a:pPr>
            <a:endParaRPr lang="en-US" dirty="0">
              <a:latin typeface="Comic Sans MS" charset="0"/>
              <a:ea typeface="ＭＳ Ｐゴシック" charset="0"/>
            </a:endParaRPr>
          </a:p>
          <a:p>
            <a:pPr>
              <a:spcBef>
                <a:spcPct val="50000"/>
              </a:spcBef>
              <a:defRPr/>
            </a:pPr>
            <a:endParaRPr lang="en-US" dirty="0">
              <a:latin typeface="Comic Sans MS" charset="0"/>
              <a:ea typeface="ＭＳ Ｐゴシック"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9">
            <a:extLst>
              <a:ext uri="{FF2B5EF4-FFF2-40B4-BE49-F238E27FC236}">
                <a16:creationId xmlns:a16="http://schemas.microsoft.com/office/drawing/2014/main" id="{C24BEB49-E28F-6CA8-B0C2-ABAB4381E393}"/>
              </a:ext>
            </a:extLst>
          </p:cNvPr>
          <p:cNvSpPr>
            <a:spLocks noChangeArrowheads="1"/>
          </p:cNvSpPr>
          <p:nvPr/>
        </p:nvSpPr>
        <p:spPr bwMode="auto">
          <a:xfrm>
            <a:off x="381000" y="152400"/>
            <a:ext cx="8382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2400" b="1" dirty="0">
                <a:solidFill>
                  <a:srgbClr val="000090"/>
                </a:solidFill>
                <a:latin typeface="Comic Sans MS" panose="030F0902030302020204" pitchFamily="66" charset="0"/>
              </a:rPr>
              <a:t>Recursion – base case examples</a:t>
            </a:r>
            <a:endParaRPr lang="en-US" altLang="en-US" sz="2000" b="1" dirty="0">
              <a:solidFill>
                <a:srgbClr val="000090"/>
              </a:solidFill>
              <a:latin typeface="Comic Sans MS" panose="030F0902030302020204" pitchFamily="66" charset="0"/>
            </a:endParaRPr>
          </a:p>
          <a:p>
            <a:pPr>
              <a:spcBef>
                <a:spcPct val="50000"/>
              </a:spcBef>
            </a:pPr>
            <a:r>
              <a:rPr lang="en-US" altLang="en-US" sz="1800" b="1" dirty="0">
                <a:latin typeface="Comic Sans MS" panose="030F0902030302020204" pitchFamily="66" charset="0"/>
              </a:rPr>
              <a:t> For the factorial function:</a:t>
            </a:r>
          </a:p>
          <a:p>
            <a:pPr lvl="1">
              <a:spcBef>
                <a:spcPct val="50000"/>
              </a:spcBef>
              <a:buFont typeface="Arial" panose="020B0604020202020204" pitchFamily="34" charset="0"/>
              <a:buChar char="•"/>
            </a:pPr>
            <a:r>
              <a:rPr lang="en-US" altLang="en-US" sz="1800" b="1" dirty="0">
                <a:latin typeface="Comic Sans MS" panose="030F0902030302020204" pitchFamily="66" charset="0"/>
              </a:rPr>
              <a:t>What would be the effect if we stipulated the base case is f(3) == 6?</a:t>
            </a:r>
          </a:p>
          <a:p>
            <a:pPr>
              <a:spcBef>
                <a:spcPct val="50000"/>
              </a:spcBef>
            </a:pPr>
            <a:endParaRPr lang="en-US" altLang="en-US" sz="1800" b="1" dirty="0">
              <a:latin typeface="Comic Sans MS" panose="030F0902030302020204" pitchFamily="66" charset="0"/>
            </a:endParaRPr>
          </a:p>
          <a:p>
            <a:pPr>
              <a:spcBef>
                <a:spcPct val="50000"/>
              </a:spcBef>
            </a:pPr>
            <a:r>
              <a:rPr lang="en-US" altLang="en-US" sz="1800" b="1" dirty="0">
                <a:latin typeface="Comic Sans MS" panose="030F0902030302020204" pitchFamily="66" charset="0"/>
              </a:rPr>
              <a:t> What would be a reasonable base case:</a:t>
            </a:r>
          </a:p>
          <a:p>
            <a:pPr lvl="1">
              <a:spcBef>
                <a:spcPct val="50000"/>
              </a:spcBef>
              <a:buFont typeface="Arial" panose="020B0604020202020204" pitchFamily="34" charset="0"/>
              <a:buChar char="•"/>
            </a:pPr>
            <a:r>
              <a:rPr lang="en-US" altLang="en-US" sz="1800" b="1" dirty="0">
                <a:latin typeface="Comic Sans MS" panose="030F0902030302020204" pitchFamily="66" charset="0"/>
              </a:rPr>
              <a:t>for the compounding interest function?</a:t>
            </a:r>
          </a:p>
          <a:p>
            <a:pPr lvl="1">
              <a:spcBef>
                <a:spcPct val="50000"/>
              </a:spcBef>
              <a:buFont typeface="Arial" panose="020B0604020202020204" pitchFamily="34" charset="0"/>
              <a:buChar char="•"/>
            </a:pPr>
            <a:r>
              <a:rPr lang="en-US" altLang="en-US" sz="1800" b="1" dirty="0">
                <a:latin typeface="Comic Sans MS" panose="030F0902030302020204" pitchFamily="66" charset="0"/>
              </a:rPr>
              <a:t>for the </a:t>
            </a:r>
            <a:r>
              <a:rPr lang="en-US" altLang="en-US" sz="1800" b="1" dirty="0" err="1">
                <a:latin typeface="Comic Sans MS" panose="030F0902030302020204" pitchFamily="66" charset="0"/>
              </a:rPr>
              <a:t>fibonacci</a:t>
            </a:r>
            <a:r>
              <a:rPr lang="en-US" altLang="en-US" sz="1800" b="1" dirty="0">
                <a:latin typeface="Comic Sans MS" panose="030F0902030302020204" pitchFamily="66" charset="0"/>
              </a:rPr>
              <a:t> sequence function?</a:t>
            </a:r>
            <a:br>
              <a:rPr lang="en-US" altLang="en-US" sz="1800" b="1" dirty="0">
                <a:latin typeface="Comic Sans MS" panose="030F0902030302020204" pitchFamily="66" charset="0"/>
              </a:rPr>
            </a:br>
            <a:endParaRPr lang="en-US" altLang="en-US" sz="1800" b="1" dirty="0">
              <a:latin typeface="Comic Sans MS" panose="030F0902030302020204" pitchFamily="66" charset="0"/>
            </a:endParaRPr>
          </a:p>
          <a:p>
            <a:pPr>
              <a:spcBef>
                <a:spcPct val="50000"/>
              </a:spcBef>
            </a:pPr>
            <a:r>
              <a:rPr lang="en-US" altLang="en-US" sz="1800" b="1" dirty="0">
                <a:latin typeface="Comic Sans MS" panose="030F0902030302020204" pitchFamily="66" charset="0"/>
              </a:rPr>
              <a:t>Trickier: What would be a reasonable base case:</a:t>
            </a:r>
          </a:p>
          <a:p>
            <a:pPr lvl="1">
              <a:spcBef>
                <a:spcPct val="50000"/>
              </a:spcBef>
              <a:buFont typeface="Arial" panose="020B0604020202020204" pitchFamily="34" charset="0"/>
              <a:buChar char="•"/>
            </a:pPr>
            <a:r>
              <a:rPr lang="en-US" altLang="en-US" sz="1800" b="1" dirty="0">
                <a:latin typeface="Comic Sans MS" panose="030F0902030302020204" pitchFamily="66" charset="0"/>
              </a:rPr>
              <a:t>for binary search?</a:t>
            </a:r>
          </a:p>
          <a:p>
            <a:pPr lvl="1">
              <a:spcBef>
                <a:spcPct val="50000"/>
              </a:spcBef>
              <a:buFont typeface="Arial" panose="020B0604020202020204" pitchFamily="34" charset="0"/>
              <a:buChar char="•"/>
            </a:pPr>
            <a:r>
              <a:rPr lang="en-US" altLang="en-US" sz="1800" b="1" dirty="0">
                <a:latin typeface="Comic Sans MS" panose="030F0902030302020204" pitchFamily="66" charset="0"/>
              </a:rPr>
              <a:t>for the selection sort?</a:t>
            </a:r>
          </a:p>
          <a:p>
            <a:pPr>
              <a:spcBef>
                <a:spcPct val="50000"/>
              </a:spcBef>
              <a:buFontTx/>
              <a:buNone/>
            </a:pPr>
            <a:endParaRPr lang="en-US" altLang="en-US" sz="1800" dirty="0">
              <a:latin typeface="Comic Sans MS" panose="030F0902030302020204" pitchFamily="66" charset="0"/>
            </a:endParaRPr>
          </a:p>
          <a:p>
            <a:pPr>
              <a:spcBef>
                <a:spcPct val="50000"/>
              </a:spcBef>
              <a:buFontTx/>
              <a:buNone/>
            </a:pPr>
            <a:endParaRPr lang="en-US" altLang="en-US" sz="1800" dirty="0">
              <a:latin typeface="Comic Sans MS" panose="030F0902030302020204" pitchFamily="66"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Comic Sans M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Comic Sans MS"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18550</TotalTime>
  <Words>1883</Words>
  <Application>Microsoft Macintosh PowerPoint</Application>
  <PresentationFormat>On-screen Show (4:3)</PresentationFormat>
  <Paragraphs>180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Comic Sans MS</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dc:creator>
  <cp:lastModifiedBy>William Sakas</cp:lastModifiedBy>
  <cp:revision>134</cp:revision>
  <dcterms:created xsi:type="dcterms:W3CDTF">2001-04-30T11:06:44Z</dcterms:created>
  <dcterms:modified xsi:type="dcterms:W3CDTF">2022-07-02T18:57:18Z</dcterms:modified>
</cp:coreProperties>
</file>