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80" r:id="rId2"/>
    <p:sldId id="281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C0B5-3FBA-2728-17E0-960347E7E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823B8-CA0C-ADC6-3F07-DA0379937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5866-D01E-0384-70D7-56350727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3194-ED4B-8DA9-3B22-1BC1AD1A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95998-687C-1470-5BF2-3B4A57D5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19895-605F-0942-A222-F4DDBD1139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94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B8F0-5011-7A37-22DB-8E263D37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B45AF-CC0B-3EFB-D417-9FF1782D4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A6DD-AD16-7680-250F-5E597AA3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4050F-3677-637C-DF9A-3F58409A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B1DE8-B4D6-36FC-0C50-F284AE6F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18A02-2881-6E4A-AB01-71CA6AE201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99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F8B58-A2C1-20A7-E8EF-C40B5232A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F8C28-B3BB-6F12-03DA-020D4B39B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32F0-E550-F03D-F54C-B299A996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DCE3-20AB-A1F7-1ADD-F46CF5EA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E411-B4F0-BA4F-4DD3-A6889213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C8742-AF59-B144-93DD-E2380C513C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17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886D-9509-9A6B-A3C2-FEC18E01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B819-AD13-36F5-CEF3-0DBBD62B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B3C3-ED5B-85EE-7F3E-5D22E387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419AF-EA6E-D3AD-8F19-05D6124E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A9DEF-9F24-11F5-1179-FE598C4F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D02CF-72B9-D845-8907-D0BCBB5641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79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2139-16F3-E9F5-D1B9-9B3A8348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FD469-92E1-2C8C-D8EB-070E80156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B6D39-0CEF-8D25-BF6A-FF651E0A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21FDF-9509-5F27-E755-E4A15388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8979-BD39-F97A-5042-B920417D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957E5-A156-014A-8986-DE2DF0666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09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4D23-1953-0520-ECDE-19B1A926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58F1-77D3-BA40-D75A-5E8FE3422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C3E7E-D44E-D20F-7581-C7056515B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04F23-CB3D-9E14-90B1-ACE59262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2C1D1-5918-1DB1-0260-E75153DA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0FB43-254A-1337-D53F-2D025B7A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AA97B-899A-B640-899C-ED82CEC502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08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F106-C81E-953F-9233-99AB2BF8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EDDA-630D-58E1-8E32-2F3694366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AB0AD-288A-4B99-46A1-FA2DA301F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DC8AF-7CE1-32BA-A9B3-E68873BC4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34746-CFB1-EED1-8C6A-2A51F16CC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230CD-77FF-97E7-775A-40E6B1FF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281F8-9A9A-76C3-6AB0-0792E5BF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884C3-CF4F-E274-284B-3E518153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B5988-85C2-F044-8DF6-521DCD78A8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2215-3ABD-0462-4ED5-4DFFEE3F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19AD1-7854-383D-3F44-7E485983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0B91C-BAC4-42D8-E532-DE907668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7C435-E49B-E910-1C5D-D1C893CE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E0871-43FC-1D40-80FD-D7536F9D4B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8FD81-7687-B418-1BBD-9480550E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57FB6-5882-BC0F-553B-A23C513C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28F7-D30A-EEFE-FDF5-66792ABF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DDA5C-ECC6-3A45-A092-541AE65B61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41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2894-E4A7-327D-3F41-BA5F18FD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22F0-12D0-748D-F5EB-202AFF651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2E912-0C3B-8950-06CD-6C7CE3B71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72877-253A-D2AF-157A-E0DE506A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25905-0BF6-D224-E60C-0CA57985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E2D16-6650-722D-2AEC-8DD14BB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34F90-DBE5-8E4A-95C2-24A9CCF39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9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614A-8499-06DC-95C2-562F585D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BEB41-311A-329A-1BAC-8B773F45C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06C1B-87F0-55E0-0555-411E50EE5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19873-0058-F4D6-A0EE-5C6050A2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F1FDA-EB30-B2FD-C071-981DDBBA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98BE6-187F-B127-91C4-420C5E71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D7F24-6421-724A-B025-ACA06B5700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96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A1583F-AD08-E417-7530-4E0587518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51001A5-31CB-A8A0-B576-36670EB38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1A8768-78EB-0F88-9C59-2DAE46F3BB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45D5D8B-0CEF-9963-4B88-B6614E3E2D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B8C53B2-2CDB-A18A-06FA-B8DE4BF4D7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959C4874-5BD4-0D47-A058-888BA16AC8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D4283842-A3D8-FEC7-2055-0F49C1188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57400"/>
            <a:ext cx="5943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/>
              <a:t>for ( 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0 </a:t>
            </a:r>
            <a:r>
              <a:rPr lang="en-US" altLang="en-US" sz="2000" b="1" dirty="0"/>
              <a:t>;</a:t>
            </a:r>
            <a:r>
              <a:rPr lang="en-US" altLang="en-US" sz="2000" dirty="0"/>
              <a:t>  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 10 </a:t>
            </a:r>
            <a:r>
              <a:rPr lang="en-US" altLang="en-US" sz="2000" b="1" dirty="0"/>
              <a:t>; 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++  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{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 “Hi There!!!”) </a:t>
            </a:r>
          </a:p>
          <a:p>
            <a:r>
              <a:rPr lang="en-US" altLang="en-US" sz="2000" dirty="0"/>
              <a:t>}		</a:t>
            </a:r>
          </a:p>
        </p:txBody>
      </p:sp>
      <p:sp>
        <p:nvSpPr>
          <p:cNvPr id="47107" name="AutoShape 3">
            <a:extLst>
              <a:ext uri="{FF2B5EF4-FFF2-40B4-BE49-F238E27FC236}">
                <a16:creationId xmlns:a16="http://schemas.microsoft.com/office/drawing/2014/main" id="{54936D05-6A0C-5092-0390-C0BF0042360C}"/>
              </a:ext>
            </a:extLst>
          </p:cNvPr>
          <p:cNvSpPr>
            <a:spLocks/>
          </p:cNvSpPr>
          <p:nvPr/>
        </p:nvSpPr>
        <p:spPr bwMode="auto">
          <a:xfrm>
            <a:off x="457200" y="1066800"/>
            <a:ext cx="1506538" cy="376238"/>
          </a:xfrm>
          <a:prstGeom prst="accentCallout2">
            <a:avLst>
              <a:gd name="adj1" fmla="val 30380"/>
              <a:gd name="adj2" fmla="val 105060"/>
              <a:gd name="adj3" fmla="val 30380"/>
              <a:gd name="adj4" fmla="val 137722"/>
              <a:gd name="adj5" fmla="val 248944"/>
              <a:gd name="adj6" fmla="val 171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initialization</a:t>
            </a:r>
          </a:p>
        </p:txBody>
      </p:sp>
      <p:sp>
        <p:nvSpPr>
          <p:cNvPr id="47108" name="AutoShape 4">
            <a:extLst>
              <a:ext uri="{FF2B5EF4-FFF2-40B4-BE49-F238E27FC236}">
                <a16:creationId xmlns:a16="http://schemas.microsoft.com/office/drawing/2014/main" id="{56ADD823-1FB3-FFCD-91A9-CDCAA8C74840}"/>
              </a:ext>
            </a:extLst>
          </p:cNvPr>
          <p:cNvSpPr>
            <a:spLocks/>
          </p:cNvSpPr>
          <p:nvPr/>
        </p:nvSpPr>
        <p:spPr bwMode="auto">
          <a:xfrm>
            <a:off x="4953000" y="838200"/>
            <a:ext cx="2733675" cy="376238"/>
          </a:xfrm>
          <a:prstGeom prst="accentCallout2">
            <a:avLst>
              <a:gd name="adj1" fmla="val 30380"/>
              <a:gd name="adj2" fmla="val -2787"/>
              <a:gd name="adj3" fmla="val 30380"/>
              <a:gd name="adj4" fmla="val -15681"/>
              <a:gd name="adj5" fmla="val 303375"/>
              <a:gd name="adj6" fmla="val -28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“go again” condition</a:t>
            </a:r>
          </a:p>
        </p:txBody>
      </p:sp>
      <p:sp>
        <p:nvSpPr>
          <p:cNvPr id="47109" name="AutoShape 5">
            <a:extLst>
              <a:ext uri="{FF2B5EF4-FFF2-40B4-BE49-F238E27FC236}">
                <a16:creationId xmlns:a16="http://schemas.microsoft.com/office/drawing/2014/main" id="{AD46CC20-27DE-78CC-15DE-D5E5CC67DB82}"/>
              </a:ext>
            </a:extLst>
          </p:cNvPr>
          <p:cNvSpPr>
            <a:spLocks/>
          </p:cNvSpPr>
          <p:nvPr/>
        </p:nvSpPr>
        <p:spPr bwMode="auto">
          <a:xfrm>
            <a:off x="5943600" y="1676400"/>
            <a:ext cx="2733675" cy="376238"/>
          </a:xfrm>
          <a:prstGeom prst="accentCallout2">
            <a:avLst>
              <a:gd name="adj1" fmla="val 30380"/>
              <a:gd name="adj2" fmla="val -2787"/>
              <a:gd name="adj3" fmla="val 30380"/>
              <a:gd name="adj4" fmla="val -18060"/>
              <a:gd name="adj5" fmla="val 131644"/>
              <a:gd name="adj6" fmla="val -333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change statement</a:t>
            </a:r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3ABB5AEC-C104-514D-A588-6A55B3E7B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343400"/>
            <a:ext cx="39624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4 Steps of execution, 3 of which repeat:</a:t>
            </a:r>
          </a:p>
          <a:p>
            <a:r>
              <a:rPr lang="en-US" altLang="en-US" dirty="0"/>
              <a:t>1) initialization</a:t>
            </a:r>
            <a:br>
              <a:rPr lang="en-US" altLang="en-US" dirty="0"/>
            </a:br>
            <a:r>
              <a:rPr lang="en-US" altLang="en-US" dirty="0"/>
              <a:t>2) check the “go again” condition</a:t>
            </a:r>
            <a:br>
              <a:rPr lang="en-US" altLang="en-US" dirty="0"/>
            </a:br>
            <a:r>
              <a:rPr lang="en-US" altLang="en-US" dirty="0"/>
              <a:t>3) execute the loop block</a:t>
            </a:r>
            <a:br>
              <a:rPr lang="en-US" altLang="en-US" dirty="0"/>
            </a:br>
            <a:r>
              <a:rPr lang="en-US" altLang="en-US" dirty="0"/>
              <a:t>4) execute the change statement</a:t>
            </a:r>
            <a:br>
              <a:rPr lang="en-US" altLang="en-US" dirty="0"/>
            </a:br>
            <a:r>
              <a:rPr lang="en-US" altLang="en-US" dirty="0"/>
              <a:t>    go to step 2</a:t>
            </a:r>
          </a:p>
        </p:txBody>
      </p:sp>
      <p:sp>
        <p:nvSpPr>
          <p:cNvPr id="47111" name="Line 7">
            <a:extLst>
              <a:ext uri="{FF2B5EF4-FFF2-40B4-BE49-F238E27FC236}">
                <a16:creationId xmlns:a16="http://schemas.microsoft.com/office/drawing/2014/main" id="{22D6C8DD-ECAF-BAAD-D292-D8252A798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538" y="4114800"/>
            <a:ext cx="322262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2" name="Line 8">
            <a:extLst>
              <a:ext uri="{FF2B5EF4-FFF2-40B4-BE49-F238E27FC236}">
                <a16:creationId xmlns:a16="http://schemas.microsoft.com/office/drawing/2014/main" id="{D5DC9E02-FFC0-BCC9-DC63-28D2DF26A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5338" y="2438400"/>
            <a:ext cx="322262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3" name="Line 9">
            <a:extLst>
              <a:ext uri="{FF2B5EF4-FFF2-40B4-BE49-F238E27FC236}">
                <a16:creationId xmlns:a16="http://schemas.microsoft.com/office/drawing/2014/main" id="{9F2B887C-7345-FFF7-4375-FAE50F5C3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75" y="3505200"/>
            <a:ext cx="0" cy="38100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9E398D23-E77B-6104-DAE1-4B7F6CED3E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7300" y="3200400"/>
            <a:ext cx="0" cy="45720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5" name="Freeform 11">
            <a:extLst>
              <a:ext uri="{FF2B5EF4-FFF2-40B4-BE49-F238E27FC236}">
                <a16:creationId xmlns:a16="http://schemas.microsoft.com/office/drawing/2014/main" id="{65D29493-45AE-A21C-8EA6-BB0263AB0CE6}"/>
              </a:ext>
            </a:extLst>
          </p:cNvPr>
          <p:cNvSpPr>
            <a:spLocks/>
          </p:cNvSpPr>
          <p:nvPr/>
        </p:nvSpPr>
        <p:spPr bwMode="auto">
          <a:xfrm>
            <a:off x="2286000" y="2362200"/>
            <a:ext cx="2749550" cy="1685925"/>
          </a:xfrm>
          <a:custGeom>
            <a:avLst/>
            <a:gdLst>
              <a:gd name="T0" fmla="*/ 0 w 1732"/>
              <a:gd name="T1" fmla="*/ 91 h 1062"/>
              <a:gd name="T2" fmla="*/ 876 w 1732"/>
              <a:gd name="T3" fmla="*/ 136 h 1062"/>
              <a:gd name="T4" fmla="*/ 986 w 1732"/>
              <a:gd name="T5" fmla="*/ 518 h 1062"/>
              <a:gd name="T6" fmla="*/ 1016 w 1732"/>
              <a:gd name="T7" fmla="*/ 966 h 1062"/>
              <a:gd name="T8" fmla="*/ 1247 w 1732"/>
              <a:gd name="T9" fmla="*/ 1028 h 1062"/>
              <a:gd name="T10" fmla="*/ 1546 w 1732"/>
              <a:gd name="T11" fmla="*/ 1022 h 1062"/>
              <a:gd name="T12" fmla="*/ 1686 w 1732"/>
              <a:gd name="T13" fmla="*/ 915 h 1062"/>
              <a:gd name="T14" fmla="*/ 1655 w 1732"/>
              <a:gd name="T15" fmla="*/ 140 h 1062"/>
              <a:gd name="T16" fmla="*/ 1221 w 1732"/>
              <a:gd name="T17" fmla="*/ 75 h 1062"/>
              <a:gd name="T18" fmla="*/ 1108 w 1732"/>
              <a:gd name="T19" fmla="*/ 280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2" h="1062">
                <a:moveTo>
                  <a:pt x="0" y="91"/>
                </a:moveTo>
                <a:cubicBezTo>
                  <a:pt x="146" y="98"/>
                  <a:pt x="712" y="65"/>
                  <a:pt x="876" y="136"/>
                </a:cubicBezTo>
                <a:cubicBezTo>
                  <a:pt x="1040" y="207"/>
                  <a:pt x="963" y="380"/>
                  <a:pt x="986" y="518"/>
                </a:cubicBezTo>
                <a:cubicBezTo>
                  <a:pt x="1009" y="656"/>
                  <a:pt x="972" y="881"/>
                  <a:pt x="1016" y="966"/>
                </a:cubicBezTo>
                <a:cubicBezTo>
                  <a:pt x="1059" y="1051"/>
                  <a:pt x="1159" y="1019"/>
                  <a:pt x="1247" y="1028"/>
                </a:cubicBezTo>
                <a:cubicBezTo>
                  <a:pt x="1335" y="1037"/>
                  <a:pt x="1473" y="1041"/>
                  <a:pt x="1546" y="1022"/>
                </a:cubicBezTo>
                <a:cubicBezTo>
                  <a:pt x="1619" y="1003"/>
                  <a:pt x="1668" y="1062"/>
                  <a:pt x="1686" y="915"/>
                </a:cubicBezTo>
                <a:cubicBezTo>
                  <a:pt x="1704" y="768"/>
                  <a:pt x="1732" y="280"/>
                  <a:pt x="1655" y="140"/>
                </a:cubicBezTo>
                <a:cubicBezTo>
                  <a:pt x="1578" y="0"/>
                  <a:pt x="1312" y="52"/>
                  <a:pt x="1221" y="75"/>
                </a:cubicBezTo>
                <a:cubicBezTo>
                  <a:pt x="1130" y="98"/>
                  <a:pt x="1131" y="237"/>
                  <a:pt x="1108" y="280"/>
                </a:cubicBezTo>
              </a:path>
            </a:pathLst>
          </a:custGeom>
          <a:noFill/>
          <a:ln w="9525" cap="flat" cmpd="sng">
            <a:solidFill>
              <a:srgbClr val="808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FDD73A35-B946-3A95-BE36-7FDBE6ACB9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2387600"/>
            <a:ext cx="304800" cy="27940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7" name="Line 13">
            <a:extLst>
              <a:ext uri="{FF2B5EF4-FFF2-40B4-BE49-F238E27FC236}">
                <a16:creationId xmlns:a16="http://schemas.microsoft.com/office/drawing/2014/main" id="{BBD933AB-8F93-1257-0B60-6931930EC2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8275" y="2438400"/>
            <a:ext cx="136525" cy="22860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8" name="Line 14">
            <a:extLst>
              <a:ext uri="{FF2B5EF4-FFF2-40B4-BE49-F238E27FC236}">
                <a16:creationId xmlns:a16="http://schemas.microsoft.com/office/drawing/2014/main" id="{4CC11D72-E09E-33D2-D7DB-38E167CE5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38400"/>
            <a:ext cx="322263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9" name="Text Box 15">
            <a:extLst>
              <a:ext uri="{FF2B5EF4-FFF2-40B4-BE49-F238E27FC236}">
                <a16:creationId xmlns:a16="http://schemas.microsoft.com/office/drawing/2014/main" id="{BB9D5078-D1D8-EABC-3FA2-E4314C48D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05200"/>
            <a:ext cx="3200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336600"/>
                </a:solidFill>
              </a:rPr>
              <a:t>Note that the go again condition and the change statement are executed (and evaluated) over and over again, but the initialization is executed only once.</a:t>
            </a:r>
          </a:p>
        </p:txBody>
      </p:sp>
      <p:sp>
        <p:nvSpPr>
          <p:cNvPr id="47120" name="Text Box 16">
            <a:extLst>
              <a:ext uri="{FF2B5EF4-FFF2-40B4-BE49-F238E27FC236}">
                <a16:creationId xmlns:a16="http://schemas.microsoft.com/office/drawing/2014/main" id="{0EA0DACA-4766-300A-A6AF-E6A886504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86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b="1" dirty="0"/>
              <a:t>For Loop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54E0354D-4EAC-316E-30C6-D57939A5E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69988"/>
            <a:ext cx="32004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dirty="0"/>
              <a:t>for (    ;  </a:t>
            </a:r>
            <a:r>
              <a:rPr lang="en-US" altLang="en-US" b="1" dirty="0" err="1"/>
              <a:t>i</a:t>
            </a:r>
            <a:r>
              <a:rPr lang="en-US" altLang="en-US" b="1" dirty="0"/>
              <a:t> &lt; 10 ;    ) </a:t>
            </a:r>
            <a:br>
              <a:rPr lang="en-US" altLang="en-US" b="1" dirty="0"/>
            </a:br>
            <a:r>
              <a:rPr lang="en-US" altLang="en-US" b="1" dirty="0"/>
              <a:t>{</a:t>
            </a:r>
            <a:br>
              <a:rPr lang="en-US" altLang="en-US" b="1" dirty="0"/>
            </a:br>
            <a:r>
              <a:rPr lang="en-US" altLang="en-US" b="1" dirty="0"/>
              <a:t>         </a:t>
            </a:r>
            <a:r>
              <a:rPr lang="en-US" altLang="en-US" b="1" dirty="0" err="1"/>
              <a:t>System.out.println</a:t>
            </a:r>
            <a:r>
              <a:rPr lang="en-US" altLang="en-US" b="1" dirty="0"/>
              <a:t>( </a:t>
            </a:r>
            <a:r>
              <a:rPr lang="en-US" altLang="en-US" b="1" dirty="0" err="1"/>
              <a:t>i</a:t>
            </a:r>
            <a:r>
              <a:rPr lang="en-US" altLang="en-US" b="1" dirty="0"/>
              <a:t> );</a:t>
            </a:r>
            <a:br>
              <a:rPr lang="en-US" altLang="en-US" b="1" dirty="0"/>
            </a:br>
            <a:r>
              <a:rPr lang="en-US" altLang="en-US" b="1" dirty="0"/>
              <a:t>         </a:t>
            </a:r>
            <a:r>
              <a:rPr lang="en-US" altLang="en-US" b="1" dirty="0" err="1"/>
              <a:t>i</a:t>
            </a:r>
            <a:r>
              <a:rPr lang="en-US" altLang="en-US" b="1" dirty="0"/>
              <a:t>++ ;</a:t>
            </a:r>
            <a:br>
              <a:rPr lang="en-US" altLang="en-US" b="1" dirty="0"/>
            </a:br>
            <a:r>
              <a:rPr lang="en-US" altLang="en-US" b="1" dirty="0"/>
              <a:t>}</a:t>
            </a:r>
          </a:p>
          <a:p>
            <a:endParaRPr lang="en-US" altLang="en-US" b="1" dirty="0"/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90ADB78A-A732-E462-E529-D879AB6E7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093788"/>
            <a:ext cx="34290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dirty="0"/>
              <a:t>while (  </a:t>
            </a:r>
            <a:r>
              <a:rPr lang="en-US" altLang="en-US" b="1" dirty="0" err="1"/>
              <a:t>i</a:t>
            </a:r>
            <a:r>
              <a:rPr lang="en-US" altLang="en-US" b="1" dirty="0"/>
              <a:t>&lt;10   ) </a:t>
            </a:r>
            <a:br>
              <a:rPr lang="en-US" altLang="en-US" b="1" dirty="0"/>
            </a:br>
            <a:r>
              <a:rPr lang="en-US" altLang="en-US" b="1" dirty="0"/>
              <a:t>{</a:t>
            </a:r>
            <a:br>
              <a:rPr lang="en-US" altLang="en-US" b="1" dirty="0"/>
            </a:br>
            <a:r>
              <a:rPr lang="en-US" altLang="en-US" b="1" dirty="0"/>
              <a:t>        </a:t>
            </a:r>
            <a:r>
              <a:rPr lang="en-US" altLang="en-US" b="1" dirty="0" err="1"/>
              <a:t>System.out.println</a:t>
            </a:r>
            <a:r>
              <a:rPr lang="en-US" altLang="en-US" b="1" dirty="0"/>
              <a:t>( </a:t>
            </a:r>
            <a:r>
              <a:rPr lang="en-US" altLang="en-US" b="1" dirty="0" err="1"/>
              <a:t>i</a:t>
            </a:r>
            <a:r>
              <a:rPr lang="en-US" altLang="en-US" b="1" dirty="0"/>
              <a:t> ); 	</a:t>
            </a:r>
            <a:br>
              <a:rPr lang="en-US" altLang="en-US" b="1" dirty="0"/>
            </a:br>
            <a:r>
              <a:rPr lang="en-US" altLang="en-US" b="1" dirty="0"/>
              <a:t>        </a:t>
            </a:r>
            <a:r>
              <a:rPr lang="en-US" altLang="en-US" b="1" dirty="0" err="1"/>
              <a:t>i</a:t>
            </a:r>
            <a:r>
              <a:rPr lang="en-US" altLang="en-US" b="1" dirty="0"/>
              <a:t>++ ;</a:t>
            </a:r>
            <a:br>
              <a:rPr lang="en-US" altLang="en-US" b="1" dirty="0"/>
            </a:br>
            <a:r>
              <a:rPr lang="en-US" altLang="en-US" b="1" dirty="0"/>
              <a:t>}</a:t>
            </a:r>
          </a:p>
          <a:p>
            <a:endParaRPr lang="en-US" altLang="en-US" b="1" dirty="0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8B2ECD9E-B4E2-0061-97A2-F880BB8D5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0"/>
            <a:ext cx="8001000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When to use a </a:t>
            </a:r>
            <a:r>
              <a:rPr lang="en-US" altLang="en-US" sz="2000" b="1" dirty="0"/>
              <a:t>while</a:t>
            </a:r>
            <a:r>
              <a:rPr lang="en-US" altLang="en-US" sz="2000" dirty="0"/>
              <a:t> as versus a </a:t>
            </a:r>
            <a:r>
              <a:rPr lang="en-US" altLang="en-US" sz="2000" b="1" dirty="0"/>
              <a:t>for</a:t>
            </a:r>
            <a:r>
              <a:rPr lang="en-US" altLang="en-US" sz="2000" dirty="0"/>
              <a:t> loop</a:t>
            </a:r>
          </a:p>
          <a:p>
            <a:r>
              <a:rPr lang="en-US" altLang="en-US" i="1" dirty="0"/>
              <a:t>One style rule:</a:t>
            </a:r>
            <a:r>
              <a:rPr lang="en-US" altLang="en-US" dirty="0"/>
              <a:t> If you (as the programmer) know BEFORE the loop starts, how many iterations the loop will repeat, use a for loop.  Otherwise use a while loop.  This makes your code easy to read.</a:t>
            </a:r>
          </a:p>
          <a:p>
            <a:r>
              <a:rPr lang="en-US" altLang="en-US" i="1" dirty="0"/>
              <a:t>Another way to go:</a:t>
            </a:r>
            <a:r>
              <a:rPr lang="en-US" altLang="en-US" dirty="0"/>
              <a:t> However, since the for loop is </a:t>
            </a:r>
            <a:r>
              <a:rPr lang="en-US" altLang="en-US"/>
              <a:t>extremely flexible, some </a:t>
            </a:r>
            <a:r>
              <a:rPr lang="en-US" altLang="en-US" dirty="0"/>
              <a:t>programmers use a for loop for almost everything. – they need to use a few more comments, but an acceptable approach. 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You can decide which you prefer.  (Personally, I prefer while loops... but hey, it's only MHO!)</a:t>
            </a:r>
          </a:p>
        </p:txBody>
      </p:sp>
      <p:sp>
        <p:nvSpPr>
          <p:cNvPr id="48133" name="AutoShape 5">
            <a:extLst>
              <a:ext uri="{FF2B5EF4-FFF2-40B4-BE49-F238E27FC236}">
                <a16:creationId xmlns:a16="http://schemas.microsoft.com/office/drawing/2014/main" id="{BA705770-9BAB-B82B-5603-70CEC5722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529" y="1721077"/>
            <a:ext cx="1676400" cy="457200"/>
          </a:xfrm>
          <a:prstGeom prst="leftRightArrow">
            <a:avLst>
              <a:gd name="adj1" fmla="val 50000"/>
              <a:gd name="adj2" fmla="val 7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26792DDD-0DD2-23B7-4A3F-0BDCD6656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529" y="1354365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identical result</a:t>
            </a:r>
          </a:p>
        </p:txBody>
      </p:sp>
      <p:sp>
        <p:nvSpPr>
          <p:cNvPr id="48135" name="Text Box 7">
            <a:extLst>
              <a:ext uri="{FF2B5EF4-FFF2-40B4-BE49-F238E27FC236}">
                <a16:creationId xmlns:a16="http://schemas.microsoft.com/office/drawing/2014/main" id="{31CAAC6B-D257-39A0-A676-15F588B59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Each of the three parts of the for loop are </a:t>
            </a:r>
            <a:r>
              <a:rPr lang="en-US" altLang="en-US" sz="2000" b="1" i="1"/>
              <a:t>optional</a:t>
            </a:r>
            <a:r>
              <a:rPr lang="en-US" altLang="en-US" sz="2000" i="1"/>
              <a:t>. </a:t>
            </a:r>
            <a:r>
              <a:rPr lang="en-US" altLang="en-US" sz="2000"/>
              <a:t>So a for loop can function exactly like a while loop.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99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99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309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Times New Roman</vt:lpstr>
      <vt:lpstr>Comic Sans MS</vt:lpstr>
      <vt:lpstr>Default Design</vt:lpstr>
      <vt:lpstr>PowerPoint Presentation</vt:lpstr>
      <vt:lpstr>PowerPoint Presentation</vt:lpstr>
    </vt:vector>
  </TitlesOfParts>
  <Company>Hunter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Instructor</dc:creator>
  <cp:lastModifiedBy>William Sakas</cp:lastModifiedBy>
  <cp:revision>48</cp:revision>
  <dcterms:created xsi:type="dcterms:W3CDTF">1999-02-09T22:38:34Z</dcterms:created>
  <dcterms:modified xsi:type="dcterms:W3CDTF">2022-07-02T19:19:40Z</dcterms:modified>
</cp:coreProperties>
</file>