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60" r:id="rId2"/>
    <p:sldId id="292" r:id="rId3"/>
    <p:sldId id="256" r:id="rId4"/>
    <p:sldId id="258" r:id="rId5"/>
    <p:sldId id="291" r:id="rId6"/>
    <p:sldId id="275" r:id="rId7"/>
    <p:sldId id="261" r:id="rId8"/>
    <p:sldId id="259" r:id="rId9"/>
    <p:sldId id="263" r:id="rId10"/>
    <p:sldId id="262" r:id="rId11"/>
    <p:sldId id="266" r:id="rId12"/>
    <p:sldId id="265" r:id="rId13"/>
    <p:sldId id="270" r:id="rId14"/>
    <p:sldId id="271" r:id="rId15"/>
    <p:sldId id="274" r:id="rId16"/>
    <p:sldId id="272" r:id="rId17"/>
    <p:sldId id="273" r:id="rId18"/>
    <p:sldId id="277" r:id="rId19"/>
    <p:sldId id="278" r:id="rId20"/>
    <p:sldId id="279" r:id="rId21"/>
    <p:sldId id="283" r:id="rId22"/>
    <p:sldId id="284" r:id="rId23"/>
    <p:sldId id="290" r:id="rId24"/>
    <p:sldId id="28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D1A81A9-3551-356C-5BFF-2FE0067A9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435C1D5-88B2-2206-1FBF-BF4FEC91E8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7FD9F4E-6130-CFC9-1EA8-21170B6C2A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8C7ADAD-3C96-F2B0-9BBA-A311DE113F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A639A73-4EBA-64BE-723C-20C52A5D0D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5287ECF-AE1D-2189-9B4C-70BE996E5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69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02B9EF34-2144-E146-B8E5-50491A2771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6FE6F7-EC55-7E12-00C9-0D0ABD070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8F6E2D7-215A-2B49-91DA-7171D4785E6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866A1E7-C607-6C5C-DE2D-213B7A16E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A454EE8-E71F-4742-DD5C-B04C50848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857B53-0E71-FAC0-62E4-7DF9397B15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BB07B1-8CAF-2383-3523-DC8A583FF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B2B6D8-109C-07E8-63B1-E32847819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83782-8827-EE46-BBA7-EB2C4D0AA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7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C50F3C-4201-6D17-4D99-4856C9458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C2CB52-58E6-07A9-3ED8-592C90271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6FEC63-771B-4A8C-5F3D-53B2ACF74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85D17-BA8E-9E49-A5BE-F13540C07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9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EC0F2D-79F9-9AC9-1BD6-9D7126FCA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6587BC-391D-96EC-C801-C337F95D4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3237D1-913E-46DE-28EC-1B5DC2AA53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4A1AC-0DE9-5648-A45F-50007B417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2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AC6070-E1EB-92BF-7C98-550FE9AB9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54A44F-A400-46F9-962D-86656AB88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3DC561-16CD-3287-B390-F25BF15AA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2A4ED-43CC-5A46-BBEA-577E52C82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A9B0AD-3A6B-D0C2-9641-CA1839292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73C49-5459-4C12-D47E-223481AE6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6ACE4F-0729-24DA-6B41-BEF51AD59F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A54DA-6DEC-6743-AC7A-325BAFCDDC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3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57691-66D8-3512-3A92-40542AD26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093D3-C422-F560-122E-7208E67E9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9B974-9E6F-E057-FFB7-5DA7A28C8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214A-7274-9D46-B616-F08E821DA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3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CC8CF8-0067-C5B9-3607-1F60358A4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81A7A6-3C78-1F98-FDC0-842D5ECAC5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7887A0-4CB4-229B-942C-9BDED92AD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090D8-EF82-7A42-BBBE-D50C0AD1E9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7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5B8760-80BF-C0C0-F549-3CC3B77F93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B55B59-C220-0AA6-D7B3-A6BE27AC14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5DCD72-7803-958F-D788-63C39A57D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DA5A6-CAE8-2B4F-BE89-6CFB55C0B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1A42CA-6550-E47A-FB01-00D51DCF9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CFDA69-778C-DD22-A5D2-8BC633A68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9CE3E0-9D9F-B2F1-3295-87BFE3D323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6DE67-37B9-3C4E-9F75-0656BC567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03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BBCE6-708A-417B-0D36-A063ED16E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A5C97-91E3-6BB8-27CC-1ED7186180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30C43-8F52-FF93-C19F-67E6C23C4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31A5E-0163-C74D-81DB-24DD5C86B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3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4E595-7E88-9869-D1B7-C5407EF21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B83D4-25D5-7072-AE85-37E72EAF3E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B9197-76D3-F1FA-B3BE-36ADE38EA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B80D4-7E13-9E42-85A3-09F8607B4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9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B14969-DF5F-CB43-AC43-C0E4B0A1E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BE8265-E862-9FDD-BCC7-0A1239A66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1AC62A7-FA69-2194-5B0E-A346E7F1F9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E849FA-4E01-46B4-33B9-D76B50060A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1E6194-DD4E-C00D-9FCE-AC7C3AC0F1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F94EC4AB-34DB-F346-94BB-F8F168A2BD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4D77896-ACFA-9E37-84D8-851E76A8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1771"/>
            <a:ext cx="880110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 dirty="0">
              <a:solidFill>
                <a:srgbClr val="000090"/>
              </a:solidFill>
            </a:endParaRPr>
          </a:p>
          <a:p>
            <a:r>
              <a:rPr lang="en-US" altLang="en-US" b="1" dirty="0">
                <a:solidFill>
                  <a:srgbClr val="000090"/>
                </a:solidFill>
              </a:rPr>
              <a:t>Computers have RAM and disk memory</a:t>
            </a:r>
          </a:p>
          <a:p>
            <a:r>
              <a:rPr lang="en-US" altLang="en-US" b="1" dirty="0">
                <a:solidFill>
                  <a:srgbClr val="000090"/>
                </a:solidFill>
              </a:rPr>
              <a:t>Answer: Magic.</a:t>
            </a:r>
            <a:endParaRPr lang="en-US" altLang="en-US" sz="1800" b="1" dirty="0">
              <a:solidFill>
                <a:srgbClr val="000090"/>
              </a:solidFill>
            </a:endParaRPr>
          </a:p>
          <a:p>
            <a:r>
              <a:rPr lang="en-US" altLang="en-US" sz="2000" b="1" dirty="0">
                <a:latin typeface="Comic Sans MS" panose="030F0902030302020204" pitchFamily="66" charset="0"/>
              </a:rPr>
              <a:t>To this day, every time I write a program that successfully compiles and runs, I find magical.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In the beginning:</a:t>
            </a:r>
            <a:r>
              <a:rPr lang="en-US" altLang="en-US" sz="2000" b="1" dirty="0">
                <a:latin typeface="Comic Sans MS" panose="030F0902030302020204" pitchFamily="66" charset="0"/>
              </a:rPr>
              <a:t> I was mystified by the magic.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Now</a:t>
            </a:r>
            <a:r>
              <a:rPr lang="en-US" altLang="en-US" sz="2000" b="1" dirty="0">
                <a:latin typeface="Comic Sans MS" panose="030F0902030302020204" pitchFamily="66" charset="0"/>
              </a:rPr>
              <a:t>: I'm a magician.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You all</a:t>
            </a:r>
            <a:r>
              <a:rPr lang="en-US" altLang="en-US" sz="2000" b="1" dirty="0">
                <a:latin typeface="Comic Sans MS" panose="030F0902030302020204" pitchFamily="66" charset="0"/>
              </a:rPr>
              <a:t>: Will be magicians too!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Here's what's going on …</a:t>
            </a:r>
          </a:p>
          <a:p>
            <a:endParaRPr lang="en-US" altLang="en-US" sz="2000" b="1" dirty="0">
              <a:latin typeface="Comic Sans MS" panose="030F0902030302020204" pitchFamily="66" charset="0"/>
            </a:endParaRPr>
          </a:p>
          <a:p>
            <a:endParaRPr lang="en-US" altLang="en-US" sz="2000" b="1" dirty="0">
              <a:latin typeface="Comic Sans MS" panose="030F0902030302020204" pitchFamily="66" charset="0"/>
            </a:endParaRPr>
          </a:p>
          <a:p>
            <a:endParaRPr lang="en-US" altLang="en-US" sz="2000" b="1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FFA044E9-7C7A-84EE-CA87-43D2BDCB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2836863"/>
            <a:ext cx="6858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458C607F-8172-60B3-B328-0E6CA867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3367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7A22D2C7-42A6-574B-1FE2-8431459D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014538"/>
            <a:ext cx="23622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String dog = "hello";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dog </a:t>
            </a:r>
            <a:r>
              <a:rPr lang="en-US" b="1" dirty="0">
                <a:latin typeface="Times New Roman" charset="0"/>
                <a:ea typeface="ＭＳ Ｐゴシック" charset="0"/>
              </a:rPr>
              <a:t>. </a:t>
            </a:r>
            <a:r>
              <a:rPr lang="en-US" dirty="0">
                <a:latin typeface="Times New Roman" charset="0"/>
                <a:ea typeface="ＭＳ Ｐゴシック" charset="0"/>
              </a:rPr>
              <a:t>length() ;</a:t>
            </a: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0D7F53DC-AD4A-9AD5-3E88-B42458F6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836863"/>
            <a:ext cx="6858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D0EAF2DB-0ACA-68C6-F984-C6317EFC8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334803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AD6AB733-0D93-89B5-4F2E-9A7803E8D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1998663"/>
            <a:ext cx="26574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String tiger = "hi there!" ;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tiger </a:t>
            </a:r>
            <a:r>
              <a:rPr lang="en-US" b="1" dirty="0">
                <a:latin typeface="Times New Roman" charset="0"/>
                <a:ea typeface="ＭＳ Ｐゴシック" charset="0"/>
              </a:rPr>
              <a:t>. </a:t>
            </a:r>
            <a:r>
              <a:rPr lang="en-US" dirty="0">
                <a:latin typeface="Times New Roman" charset="0"/>
                <a:ea typeface="ＭＳ Ｐゴシック" charset="0"/>
              </a:rPr>
              <a:t>length () ;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BA88EEE5-E2AE-7261-1025-353D0DC7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533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Now some Java syntax</a:t>
            </a: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Review. String </a:t>
            </a:r>
            <a:r>
              <a:rPr lang="en-US" sz="2000" b="1" i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length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function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27138B52-3163-A3E9-9BAC-C7B2A7B0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7620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tiger . length( ) ;</a:t>
            </a:r>
            <a:endParaRPr lang="en-US" sz="1000" b="1">
              <a:latin typeface="Times New Roman" charset="0"/>
              <a:ea typeface="ＭＳ Ｐゴシック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994BF02F-7E41-F460-E7BE-D5035E93F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447800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Calling object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DAB52212-34C9-C06C-CCE7-C41E5E6E6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</a:rPr>
              <a:t>instance function</a:t>
            </a:r>
          </a:p>
          <a:p>
            <a:pPr>
              <a:spcBef>
                <a:spcPct val="0"/>
              </a:spcBef>
              <a:defRPr/>
            </a:pPr>
            <a:endParaRPr lang="en-US" sz="16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2DC160DF-E963-D9E9-5987-23D671EB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75260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Dot Operator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8A0C453E-5B6C-DF2B-0265-FD3A542A1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143000"/>
            <a:ext cx="13335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B8D77D43-4E1E-2330-F3EE-59990F261E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1143000"/>
            <a:ext cx="152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6B0FF859-D26C-7472-9389-4491E4CF28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1143000"/>
            <a:ext cx="533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981856AD-5A00-BF85-03FA-17DBC680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784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ALWAYS: </a:t>
            </a:r>
            <a:r>
              <a:rPr lang="en-US" b="1" dirty="0">
                <a:latin typeface="Times New Roman" charset="0"/>
                <a:ea typeface="ＭＳ Ｐゴシック" charset="0"/>
              </a:rPr>
              <a:t>OBJECT -  DOT - instance</a:t>
            </a:r>
            <a:r>
              <a:rPr lang="en-US" dirty="0">
                <a:latin typeface="Times New Roman" charset="0"/>
                <a:ea typeface="ＭＳ Ｐゴシック" charset="0"/>
              </a:rPr>
              <a:t>  </a:t>
            </a:r>
            <a:r>
              <a:rPr lang="en-US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repeat it to yourself!</a:t>
            </a:r>
          </a:p>
          <a:p>
            <a:pPr>
              <a:spcBef>
                <a:spcPct val="0"/>
              </a:spcBef>
              <a:defRPr/>
            </a:pP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</a:rPr>
              <a:t>(not: class-dot-instance   or    function-dot-instance or anything else!)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Note: Technically in Java </a:t>
            </a:r>
            <a:r>
              <a:rPr lang="en-US" i="1" dirty="0">
                <a:latin typeface="Times New Roman" charset="0"/>
                <a:ea typeface="ＭＳ Ｐゴシック" charset="0"/>
              </a:rPr>
              <a:t>tiger</a:t>
            </a:r>
            <a:r>
              <a:rPr lang="en-US" dirty="0">
                <a:latin typeface="Times New Roman" charset="0"/>
                <a:ea typeface="ＭＳ Ｐゴシック" charset="0"/>
              </a:rPr>
              <a:t> is a reference to the object in memory, not the object itself. This may become important in your data structures course, but we can just call the variable name "an object."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437BECAF-222A-B301-93C2-9022993F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457200"/>
            <a:ext cx="278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String tiger = "hi there!" ;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84AFA92A-4961-2C38-9B8C-85CA5842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425700"/>
            <a:ext cx="8686800" cy="126188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dot operator: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Execute the </a:t>
            </a:r>
            <a:r>
              <a:rPr lang="en-US" b="1" dirty="0">
                <a:latin typeface="Times New Roman" charset="0"/>
                <a:ea typeface="ＭＳ Ｐゴシック" charset="0"/>
              </a:rPr>
              <a:t>instance method</a:t>
            </a:r>
            <a:r>
              <a:rPr lang="en-US" dirty="0">
                <a:latin typeface="Times New Roman" charset="0"/>
                <a:ea typeface="ＭＳ Ｐゴシック" charset="0"/>
              </a:rPr>
              <a:t> on the right hand side (RHS) (in this example is </a:t>
            </a:r>
            <a:r>
              <a:rPr lang="en-US" i="1" dirty="0">
                <a:latin typeface="Times New Roman" charset="0"/>
                <a:ea typeface="ＭＳ Ｐゴシック" charset="0"/>
              </a:rPr>
              <a:t>length ( )</a:t>
            </a:r>
            <a:r>
              <a:rPr lang="en-US" dirty="0">
                <a:latin typeface="Times New Roman" charset="0"/>
                <a:ea typeface="ＭＳ Ｐゴシック" charset="0"/>
              </a:rPr>
              <a:t> ) 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</a:rPr>
              <a:t>in the </a:t>
            </a:r>
            <a:r>
              <a:rPr lang="en-US" b="1" i="1" dirty="0" err="1">
                <a:latin typeface="Times New Roman" charset="0"/>
                <a:ea typeface="ＭＳ Ｐゴシック" charset="0"/>
              </a:rPr>
              <a:t>mehtod</a:t>
            </a:r>
            <a:r>
              <a:rPr lang="en-US" b="1" i="1" dirty="0">
                <a:latin typeface="Times New Roman" charset="0"/>
                <a:ea typeface="ＭＳ Ｐゴシック" charset="0"/>
              </a:rPr>
              <a:t> space</a:t>
            </a:r>
            <a:r>
              <a:rPr lang="en-US" dirty="0">
                <a:latin typeface="Times New Roman" charset="0"/>
                <a:ea typeface="ＭＳ Ｐゴシック" charset="0"/>
              </a:rPr>
              <a:t> of the </a:t>
            </a:r>
            <a:r>
              <a:rPr lang="en-US" b="1" dirty="0">
                <a:latin typeface="Times New Roman" charset="0"/>
                <a:ea typeface="ＭＳ Ｐゴシック" charset="0"/>
              </a:rPr>
              <a:t>calling object </a:t>
            </a:r>
            <a:r>
              <a:rPr lang="en-US" dirty="0">
                <a:latin typeface="Times New Roman" charset="0"/>
                <a:ea typeface="ＭＳ Ｐゴシック" charset="0"/>
              </a:rPr>
              <a:t>on the LHS</a:t>
            </a:r>
            <a:r>
              <a:rPr lang="en-US" b="1" dirty="0"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</a:rPr>
              <a:t>( calling object here is </a:t>
            </a:r>
            <a:r>
              <a:rPr lang="en-US" i="1" dirty="0">
                <a:latin typeface="Times New Roman" charset="0"/>
                <a:ea typeface="ＭＳ Ｐゴシック" charset="0"/>
              </a:rPr>
              <a:t>tiger</a:t>
            </a:r>
            <a:r>
              <a:rPr lang="en-US" dirty="0">
                <a:latin typeface="Times New Roman" charset="0"/>
                <a:ea typeface="ＭＳ Ｐゴシック" charset="0"/>
              </a:rPr>
              <a:t> 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E29CB753-066C-3BE0-1330-3C9A4769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857" y="3680733"/>
            <a:ext cx="86868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	A class</a:t>
            </a:r>
            <a:r>
              <a:rPr lang="en-US" sz="24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defines </a:t>
            </a:r>
            <a:r>
              <a:rPr lang="en-US" sz="24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the </a:t>
            </a:r>
            <a:r>
              <a:rPr lang="en-US" sz="24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shape and function</a:t>
            </a:r>
            <a:r>
              <a:rPr lang="en-US" sz="24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 of an </a:t>
            </a:r>
            <a:r>
              <a:rPr lang="en-US" sz="2400" b="1" i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object</a:t>
            </a:r>
            <a:endParaRPr lang="en-US" sz="2400" dirty="0">
              <a:solidFill>
                <a:srgbClr val="00009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	shape</a:t>
            </a:r>
            <a:r>
              <a:rPr lang="en-US" sz="2000" dirty="0">
                <a:latin typeface="Times New Roman" charset="0"/>
                <a:ea typeface="ＭＳ Ｐゴシック" charset="0"/>
              </a:rPr>
              <a:t> 	= =  chunk of memory that is allocated and how it is organized</a:t>
            </a:r>
          </a:p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			-- instance variables</a:t>
            </a:r>
          </a:p>
          <a:p>
            <a:pPr>
              <a:defRPr/>
            </a:pPr>
            <a:r>
              <a:rPr lang="en-US" sz="20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	function </a:t>
            </a:r>
            <a:r>
              <a:rPr lang="en-US" sz="2000" dirty="0">
                <a:latin typeface="Times New Roman" charset="0"/>
                <a:ea typeface="ＭＳ Ｐゴシック" charset="0"/>
              </a:rPr>
              <a:t>= =  instance functions and operators (e.g., length(),   etc. ) 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E1B747F3-EBE6-B074-8805-85FB03D6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1534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The important thing is that: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classes</a:t>
            </a:r>
            <a:r>
              <a:rPr lang="en-US" sz="20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000" dirty="0">
                <a:latin typeface="Times New Roman" charset="0"/>
                <a:ea typeface="ＭＳ Ｐゴシック" charset="0"/>
              </a:rPr>
              <a:t>are </a:t>
            </a:r>
            <a:r>
              <a:rPr lang="en-US" sz="2400" b="1" dirty="0">
                <a:latin typeface="Times New Roman" charset="0"/>
                <a:ea typeface="ＭＳ Ｐゴシック" charset="0"/>
              </a:rPr>
              <a:t>definitions </a:t>
            </a:r>
            <a:r>
              <a:rPr lang="en-US" sz="2400" dirty="0">
                <a:latin typeface="Times New Roman" charset="0"/>
                <a:ea typeface="ＭＳ Ｐゴシック" charset="0"/>
              </a:rPr>
              <a:t>or </a:t>
            </a:r>
            <a:r>
              <a:rPr lang="en-US" sz="2400" b="1" dirty="0">
                <a:latin typeface="Times New Roman" charset="0"/>
                <a:ea typeface="ＭＳ Ｐゴシック" charset="0"/>
              </a:rPr>
              <a:t>blueprints.</a:t>
            </a:r>
            <a:br>
              <a:rPr lang="en-US" sz="2400" b="1" dirty="0">
                <a:latin typeface="Times New Roman" charset="0"/>
                <a:ea typeface="ＭＳ Ｐゴシック" charset="0"/>
              </a:rPr>
            </a:br>
            <a:r>
              <a:rPr lang="en-US" sz="2000" dirty="0">
                <a:latin typeface="Times New Roman" charset="0"/>
                <a:ea typeface="ＭＳ Ｐゴシック" charset="0"/>
              </a:rPr>
              <a:t>Classes don't exist in memory, they only define what CAN exist in memory.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objects</a:t>
            </a:r>
            <a:r>
              <a:rPr lang="en-US" sz="2400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>
                <a:latin typeface="Times New Roman" charset="0"/>
                <a:ea typeface="ＭＳ Ｐゴシック" charset="0"/>
              </a:rPr>
              <a:t>physically exist in main memory when they are 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declared </a:t>
            </a:r>
            <a:r>
              <a:rPr lang="en-US" sz="2000" dirty="0">
                <a:latin typeface="Times New Roman" charset="0"/>
                <a:ea typeface="ＭＳ Ｐゴシック" charset="0"/>
              </a:rPr>
              <a:t>and a program is run.</a:t>
            </a: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	 </a:t>
            </a:r>
            <a:endParaRPr lang="en-US" sz="24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5292C31-4208-9C59-66DB-55128BCAB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429" y="228600"/>
            <a:ext cx="731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It's easy to mix up class definitions and objects.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13513D76-4508-D07A-4C52-702EBD7E4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686800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/>
              <a:t>Class objects are chunks of memory that have structure and functionality.</a:t>
            </a:r>
          </a:p>
          <a:p>
            <a:r>
              <a:rPr lang="en-US" altLang="en-US" sz="1800" dirty="0"/>
              <a:t>These chunks can be complicated and can contain several (or many) </a:t>
            </a:r>
            <a:r>
              <a:rPr lang="en-US" altLang="en-US" sz="1800" b="1" dirty="0"/>
              <a:t>attributes / data instances / fields / slots </a:t>
            </a:r>
            <a:r>
              <a:rPr lang="en-US" altLang="en-US" sz="1800" dirty="0"/>
              <a:t>that describe the object in the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 dirty="0"/>
              <a:t>real world.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endParaRPr lang="en-US" altLang="ja-JP" sz="1800" dirty="0"/>
          </a:p>
          <a:p>
            <a:r>
              <a:rPr lang="en-US" altLang="en-US" sz="1800" dirty="0"/>
              <a:t>Also, </a:t>
            </a:r>
            <a:r>
              <a:rPr lang="en-US" altLang="en-US" sz="1800" b="1" dirty="0"/>
              <a:t>instance functions,</a:t>
            </a:r>
            <a:r>
              <a:rPr lang="en-US" altLang="en-US" sz="1800" dirty="0"/>
              <a:t> in Java often </a:t>
            </a:r>
            <a:r>
              <a:rPr lang="en-US" altLang="en-US" sz="1800" b="1" dirty="0"/>
              <a:t>methods</a:t>
            </a:r>
            <a:r>
              <a:rPr lang="en-US" altLang="en-US" sz="1800" dirty="0"/>
              <a:t>) can be attached to objects in order to manipulate the </a:t>
            </a:r>
            <a:r>
              <a:rPr lang="en-US" altLang="en-US" sz="1800" b="1" dirty="0"/>
              <a:t>attributes</a:t>
            </a:r>
            <a:r>
              <a:rPr lang="en-US" altLang="en-US" sz="1800" dirty="0"/>
              <a:t>.</a:t>
            </a:r>
            <a:endParaRPr lang="en-US" altLang="en-US" dirty="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872D1BCD-DC32-4C5C-9A6A-E17D87E2C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74676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It is possible for a programmer to define his or her </a:t>
            </a:r>
            <a:r>
              <a:rPr lang="en-US" b="1" dirty="0">
                <a:latin typeface="Times New Roman" charset="0"/>
                <a:ea typeface="ＭＳ Ｐゴシック" charset="0"/>
              </a:rPr>
              <a:t>own </a:t>
            </a:r>
            <a:r>
              <a:rPr lang="en-US" dirty="0">
                <a:latin typeface="Times New Roman" charset="0"/>
                <a:ea typeface="ＭＳ Ｐゴシック" charset="0"/>
              </a:rPr>
              <a:t>classes (or data types).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This is useful when </a:t>
            </a:r>
            <a:r>
              <a:rPr lang="en-US" b="1" dirty="0">
                <a:latin typeface="Times New Roman" charset="0"/>
                <a:ea typeface="ＭＳ Ｐゴシック" charset="0"/>
              </a:rPr>
              <a:t>more than one value </a:t>
            </a:r>
            <a:r>
              <a:rPr lang="en-US" dirty="0">
                <a:latin typeface="Times New Roman" charset="0"/>
                <a:ea typeface="ＭＳ Ｐゴシック" charset="0"/>
              </a:rPr>
              <a:t>describes an </a:t>
            </a:r>
            <a:r>
              <a:rPr lang="en-US" b="1" dirty="0">
                <a:latin typeface="Times New Roman" charset="0"/>
                <a:ea typeface="ＭＳ Ｐゴシック" charset="0"/>
              </a:rPr>
              <a:t>object </a:t>
            </a:r>
            <a:r>
              <a:rPr lang="en-US" dirty="0">
                <a:latin typeface="Times New Roman" charset="0"/>
                <a:ea typeface="ＭＳ Ｐゴシック" charset="0"/>
              </a:rPr>
              <a:t>in the real world.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Examples of useful classes: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student 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professor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money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time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day of the year (Feb 9)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duration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B6C1DDD4-2BF9-3AFA-F032-89E6AB8C5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696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/>
              <a:t>Let</a:t>
            </a:r>
            <a:r>
              <a:rPr lang="ja-JP" altLang="en-US" sz="1800" b="1">
                <a:latin typeface="Arial" panose="020B0604020202020204" pitchFamily="34" charset="0"/>
              </a:rPr>
              <a:t>’</a:t>
            </a:r>
            <a:r>
              <a:rPr lang="en-US" altLang="ja-JP" sz="1800" b="1" dirty="0"/>
              <a:t>s design a program that can deal with students.</a:t>
            </a:r>
          </a:p>
          <a:p>
            <a:r>
              <a:rPr lang="en-US" altLang="en-US" sz="1800" b="1" dirty="0"/>
              <a:t>First question</a:t>
            </a:r>
            <a:r>
              <a:rPr lang="en-US" altLang="en-US" sz="1800" dirty="0"/>
              <a:t>, (as a program philosopher or </a:t>
            </a:r>
            <a:r>
              <a:rPr lang="en-US" altLang="en-US" sz="1800" b="1" dirty="0"/>
              <a:t>design analyst</a:t>
            </a:r>
            <a:r>
              <a:rPr lang="en-US" altLang="en-US" sz="1800" dirty="0"/>
              <a:t>) is:</a:t>
            </a:r>
          </a:p>
          <a:p>
            <a:r>
              <a:rPr lang="en-US" altLang="en-US" sz="1800" dirty="0"/>
              <a:t>What characteristics or attributes represent a student in the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 dirty="0"/>
              <a:t>real world?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endParaRPr lang="en-US" altLang="ja-JP" sz="1800" dirty="0"/>
          </a:p>
          <a:p>
            <a:r>
              <a:rPr lang="en-US" altLang="en-US" sz="1800" dirty="0"/>
              <a:t>1) ID number </a:t>
            </a:r>
          </a:p>
          <a:p>
            <a:r>
              <a:rPr lang="en-US" altLang="en-US" sz="1800" dirty="0"/>
              <a:t>2) gender</a:t>
            </a:r>
          </a:p>
          <a:p>
            <a:r>
              <a:rPr lang="en-US" altLang="en-US" sz="1800" dirty="0"/>
              <a:t>3) first name and last name</a:t>
            </a:r>
          </a:p>
          <a:p>
            <a:r>
              <a:rPr lang="en-US" altLang="en-US" sz="1800" dirty="0"/>
              <a:t>4) date started</a:t>
            </a:r>
          </a:p>
          <a:p>
            <a:r>
              <a:rPr lang="en-US" altLang="en-US" sz="1800" dirty="0"/>
              <a:t>5) balance due</a:t>
            </a:r>
          </a:p>
          <a:p>
            <a:r>
              <a:rPr lang="en-US" altLang="en-US" sz="1800" dirty="0"/>
              <a:t>6) amount paid</a:t>
            </a:r>
          </a:p>
          <a:p>
            <a:r>
              <a:rPr lang="en-US" altLang="en-US" sz="1800" dirty="0"/>
              <a:t>7) address</a:t>
            </a:r>
          </a:p>
          <a:p>
            <a:r>
              <a:rPr lang="en-US" altLang="en-US" sz="1800" dirty="0"/>
              <a:t>8) phone number</a:t>
            </a:r>
          </a:p>
          <a:p>
            <a:r>
              <a:rPr lang="en-US" altLang="en-US" sz="1800" dirty="0"/>
              <a:t>9) age</a:t>
            </a:r>
          </a:p>
          <a:p>
            <a:r>
              <a:rPr lang="en-US" altLang="en-US" sz="1800" dirty="0"/>
              <a:t>10) ft/</a:t>
            </a:r>
            <a:r>
              <a:rPr lang="en-US" altLang="en-US" sz="1800" dirty="0" err="1"/>
              <a:t>pt</a:t>
            </a:r>
            <a:endParaRPr lang="en-US" altLang="en-US" sz="1800" dirty="0"/>
          </a:p>
          <a:p>
            <a:r>
              <a:rPr lang="en-US" altLang="en-US" sz="1800" dirty="0"/>
              <a:t>11) financial aid info </a:t>
            </a:r>
            <a:br>
              <a:rPr lang="en-US" altLang="en-US" sz="1800" dirty="0"/>
            </a:br>
            <a:r>
              <a:rPr lang="en-US" altLang="en-US" sz="1800" dirty="0"/>
              <a:t> .</a:t>
            </a:r>
            <a:br>
              <a:rPr lang="en-US" altLang="en-US" sz="1800" dirty="0"/>
            </a:br>
            <a:r>
              <a:rPr lang="en-US" altLang="en-US" sz="1800" dirty="0"/>
              <a:t> .</a:t>
            </a:r>
            <a:br>
              <a:rPr lang="en-US" altLang="en-US" sz="1800" dirty="0"/>
            </a:br>
            <a:r>
              <a:rPr lang="en-US" altLang="en-US" sz="1800" dirty="0"/>
              <a:t> .</a:t>
            </a:r>
          </a:p>
          <a:p>
            <a:r>
              <a:rPr lang="en-US" altLang="en-US" sz="1800" dirty="0"/>
              <a:t> 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3E5DC83-B91F-986B-D56D-630523EA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4648200" cy="4092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Simplified Student</a:t>
            </a:r>
            <a:r>
              <a:rPr lang="en-US" dirty="0">
                <a:latin typeface="Times New Roman" charset="0"/>
                <a:ea typeface="ＭＳ Ｐゴシック" charset="0"/>
              </a:rPr>
              <a:t> as an example with just three attributes and 2 methods: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b="1" dirty="0">
                <a:latin typeface="Times New Roman" charset="0"/>
                <a:ea typeface="ＭＳ Ｐゴシック" charset="0"/>
              </a:rPr>
              <a:t>DATA INSTANCES: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1) ID number - string data type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2) </a:t>
            </a:r>
            <a:r>
              <a:rPr lang="en-US" dirty="0" err="1">
                <a:latin typeface="Times New Roman" charset="0"/>
                <a:ea typeface="ＭＳ Ｐゴシック" charset="0"/>
              </a:rPr>
              <a:t>FtPt</a:t>
            </a:r>
            <a:r>
              <a:rPr lang="en-US" dirty="0">
                <a:latin typeface="Times New Roman" charset="0"/>
                <a:ea typeface="ＭＳ Ｐゴシック" charset="0"/>
              </a:rPr>
              <a:t> - char data type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3) balance due - double data type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METHODS or FUNCTION INSTANCES: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1)  input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2)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B56484A8-5B10-62DF-E4B6-C8B147A2B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9400"/>
            <a:ext cx="83820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Now that the program philosopher or analyst is done, our goal as programmers is to be able to 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create student class objects</a:t>
            </a:r>
            <a:r>
              <a:rPr lang="en-US" sz="2000" dirty="0">
                <a:latin typeface="Times New Roman" charset="0"/>
                <a:ea typeface="ＭＳ Ｐゴシック" charset="0"/>
              </a:rPr>
              <a:t> that:</a:t>
            </a: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	1) that contain three data values</a:t>
            </a:r>
            <a:r>
              <a:rPr lang="en-US" sz="2000" dirty="0">
                <a:latin typeface="Times New Roman" charset="0"/>
                <a:ea typeface="ＭＳ Ｐゴシック" charset="0"/>
              </a:rPr>
              <a:t> and have </a:t>
            </a:r>
          </a:p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	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2)</a:t>
            </a:r>
            <a:r>
              <a:rPr lang="en-US" sz="2000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input and output functionality</a:t>
            </a:r>
            <a:r>
              <a:rPr lang="en-US" sz="2000" dirty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Basically, we want to declare complicated objects simply, like this:</a:t>
            </a: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	Student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aStud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;	           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// </a:t>
            </a:r>
            <a:r>
              <a:rPr lang="en-US" sz="1600" dirty="0">
                <a:latin typeface="Times New Roman" charset="0"/>
                <a:ea typeface="ＭＳ Ｐゴシック" charset="0"/>
              </a:rPr>
              <a:t>review: What is Student? class, object or function?</a:t>
            </a:r>
          </a:p>
          <a:p>
            <a:pPr>
              <a:defRPr/>
            </a:pPr>
            <a:endParaRPr lang="en-US" sz="1600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6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25CA77F8-8623-7C95-2ED3-6AA72392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180975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// creates a student </a:t>
            </a:r>
            <a:r>
              <a:rPr lang="en-US" sz="2400" b="1" i="1">
                <a:latin typeface="Times New Roman" charset="0"/>
                <a:ea typeface="ＭＳ Ｐゴシック" charset="0"/>
              </a:rPr>
              <a:t>object</a:t>
            </a:r>
            <a:r>
              <a:rPr lang="en-US" sz="2400">
                <a:latin typeface="Times New Roman" charset="0"/>
                <a:ea typeface="ＭＳ Ｐゴシック" charset="0"/>
              </a:rPr>
              <a:t> in RAM</a:t>
            </a:r>
          </a:p>
        </p:txBody>
      </p:sp>
      <p:grpSp>
        <p:nvGrpSpPr>
          <p:cNvPr id="27650" name="Group 3">
            <a:extLst>
              <a:ext uri="{FF2B5EF4-FFF2-40B4-BE49-F238E27FC236}">
                <a16:creationId xmlns:a16="http://schemas.microsoft.com/office/drawing/2014/main" id="{34FB57DD-33DC-3DD4-B314-6DDC903B51E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066800"/>
            <a:ext cx="2209800" cy="1662113"/>
            <a:chOff x="1776" y="1305"/>
            <a:chExt cx="1392" cy="1047"/>
          </a:xfrm>
        </p:grpSpPr>
        <p:sp>
          <p:nvSpPr>
            <p:cNvPr id="20484" name="Rectangle 4">
              <a:extLst>
                <a:ext uri="{FF2B5EF4-FFF2-40B4-BE49-F238E27FC236}">
                  <a16:creationId xmlns:a16="http://schemas.microsoft.com/office/drawing/2014/main" id="{0EA6305B-556A-A3C9-9462-DD73F1E27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485" name="Line 5">
              <a:extLst>
                <a:ext uri="{FF2B5EF4-FFF2-40B4-BE49-F238E27FC236}">
                  <a16:creationId xmlns:a16="http://schemas.microsoft.com/office/drawing/2014/main" id="{656E6650-3D7A-F9E2-2E06-0C4344A65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663AE24D-1B33-862C-D4BA-07561878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487" name="Text Box 7">
              <a:extLst>
                <a:ext uri="{FF2B5EF4-FFF2-40B4-BE49-F238E27FC236}">
                  <a16:creationId xmlns:a16="http://schemas.microsoft.com/office/drawing/2014/main" id="{803C6A4C-24D2-83F0-8600-D3588AFF4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153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Times New Roman" charset="0"/>
                  <a:ea typeface="ＭＳ Ｐゴシック" charset="0"/>
                </a:rPr>
                <a:t>id</a:t>
              </a:r>
            </a:p>
          </p:txBody>
        </p:sp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208B659F-B3E2-B2DC-E012-D25873DB0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12"/>
              <a:ext cx="6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Times New Roman" charset="0"/>
                  <a:ea typeface="ＭＳ Ｐゴシック" charset="0"/>
                </a:rPr>
                <a:t>FtPt</a:t>
              </a:r>
              <a:endParaRPr lang="en-US" sz="1600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DF34E765-093D-E983-83F8-117B5C399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9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Times New Roman" charset="0"/>
                  <a:ea typeface="ＭＳ Ｐゴシック" charset="0"/>
                </a:rPr>
                <a:t>balance</a:t>
              </a:r>
            </a:p>
          </p:txBody>
        </p:sp>
        <p:sp>
          <p:nvSpPr>
            <p:cNvPr id="20490" name="Text Box 10">
              <a:extLst>
                <a:ext uri="{FF2B5EF4-FFF2-40B4-BE49-F238E27FC236}">
                  <a16:creationId xmlns:a16="http://schemas.microsoft.com/office/drawing/2014/main" id="{10F9B4C8-3277-3498-A58B-FCCFDEB96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305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charset="0"/>
                  <a:ea typeface="ＭＳ Ｐゴシック" charset="0"/>
                </a:rPr>
                <a:t>aStud</a:t>
              </a: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FF8E6D98-168D-FD24-FE5D-5731A7AF0888}"/>
              </a:ext>
            </a:extLst>
          </p:cNvPr>
          <p:cNvSpPr>
            <a:spLocks/>
          </p:cNvSpPr>
          <p:nvPr/>
        </p:nvSpPr>
        <p:spPr bwMode="auto">
          <a:xfrm>
            <a:off x="757238" y="1423988"/>
            <a:ext cx="1223962" cy="1815882"/>
          </a:xfrm>
          <a:prstGeom prst="accentCallout2">
            <a:avLst>
              <a:gd name="adj1" fmla="val 5556"/>
              <a:gd name="adj2" fmla="val 106227"/>
              <a:gd name="adj3" fmla="val 5556"/>
              <a:gd name="adj4" fmla="val 152917"/>
              <a:gd name="adj5" fmla="val 9722"/>
              <a:gd name="adj6" fmla="val 2014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</a:rPr>
              <a:t>slots or</a:t>
            </a:r>
          </a:p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</a:rPr>
              <a:t>attributes 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or Most commonly:</a:t>
            </a:r>
          </a:p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data instances</a:t>
            </a:r>
            <a:r>
              <a:rPr lang="en-US" sz="1600" dirty="0">
                <a:latin typeface="Times New Roman" charset="0"/>
                <a:ea typeface="ＭＳ Ｐゴシック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endParaRPr lang="en-US" sz="16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88ADA036-58EB-601E-005C-8D850FF72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524000"/>
            <a:ext cx="457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196D73BE-DF25-9E76-9626-9CADD8F86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944" y="1546679"/>
            <a:ext cx="424656" cy="8155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94" name="Freeform 14">
            <a:extLst>
              <a:ext uri="{FF2B5EF4-FFF2-40B4-BE49-F238E27FC236}">
                <a16:creationId xmlns:a16="http://schemas.microsoft.com/office/drawing/2014/main" id="{E196A285-29C0-26D0-7312-727FA629F102}"/>
              </a:ext>
            </a:extLst>
          </p:cNvPr>
          <p:cNvSpPr>
            <a:spLocks/>
          </p:cNvSpPr>
          <p:nvPr/>
        </p:nvSpPr>
        <p:spPr bwMode="auto">
          <a:xfrm>
            <a:off x="3159125" y="2362200"/>
            <a:ext cx="3933825" cy="2713038"/>
          </a:xfrm>
          <a:custGeom>
            <a:avLst/>
            <a:gdLst>
              <a:gd name="T0" fmla="*/ 498475 w 2478"/>
              <a:gd name="T1" fmla="*/ 366713 h 1709"/>
              <a:gd name="T2" fmla="*/ 327025 w 2478"/>
              <a:gd name="T3" fmla="*/ 457200 h 1709"/>
              <a:gd name="T4" fmla="*/ 184150 w 2478"/>
              <a:gd name="T5" fmla="*/ 523875 h 1709"/>
              <a:gd name="T6" fmla="*/ 103188 w 2478"/>
              <a:gd name="T7" fmla="*/ 631825 h 1709"/>
              <a:gd name="T8" fmla="*/ 23813 w 2478"/>
              <a:gd name="T9" fmla="*/ 819150 h 1709"/>
              <a:gd name="T10" fmla="*/ 23813 w 2478"/>
              <a:gd name="T11" fmla="*/ 1008063 h 1709"/>
              <a:gd name="T12" fmla="*/ 233363 w 2478"/>
              <a:gd name="T13" fmla="*/ 1262063 h 1709"/>
              <a:gd name="T14" fmla="*/ 311150 w 2478"/>
              <a:gd name="T15" fmla="*/ 1400175 h 1709"/>
              <a:gd name="T16" fmla="*/ 311150 w 2478"/>
              <a:gd name="T17" fmla="*/ 1652588 h 1709"/>
              <a:gd name="T18" fmla="*/ 285750 w 2478"/>
              <a:gd name="T19" fmla="*/ 1728788 h 1709"/>
              <a:gd name="T20" fmla="*/ 323850 w 2478"/>
              <a:gd name="T21" fmla="*/ 2019300 h 1709"/>
              <a:gd name="T22" fmla="*/ 598488 w 2478"/>
              <a:gd name="T23" fmla="*/ 2232025 h 1709"/>
              <a:gd name="T24" fmla="*/ 768350 w 2478"/>
              <a:gd name="T25" fmla="*/ 2320925 h 1709"/>
              <a:gd name="T26" fmla="*/ 885825 w 2478"/>
              <a:gd name="T27" fmla="*/ 2371725 h 1709"/>
              <a:gd name="T28" fmla="*/ 1028700 w 2478"/>
              <a:gd name="T29" fmla="*/ 2422525 h 1709"/>
              <a:gd name="T30" fmla="*/ 1368425 w 2478"/>
              <a:gd name="T31" fmla="*/ 2509838 h 1709"/>
              <a:gd name="T32" fmla="*/ 1628775 w 2478"/>
              <a:gd name="T33" fmla="*/ 2611438 h 1709"/>
              <a:gd name="T34" fmla="*/ 2008188 w 2478"/>
              <a:gd name="T35" fmla="*/ 2713038 h 1709"/>
              <a:gd name="T36" fmla="*/ 2803525 w 2478"/>
              <a:gd name="T37" fmla="*/ 2698750 h 1709"/>
              <a:gd name="T38" fmla="*/ 2933700 w 2478"/>
              <a:gd name="T39" fmla="*/ 2662238 h 1709"/>
              <a:gd name="T40" fmla="*/ 3468688 w 2478"/>
              <a:gd name="T41" fmla="*/ 2408238 h 1709"/>
              <a:gd name="T42" fmla="*/ 3690938 w 2478"/>
              <a:gd name="T43" fmla="*/ 2157413 h 1709"/>
              <a:gd name="T44" fmla="*/ 3743325 w 2478"/>
              <a:gd name="T45" fmla="*/ 2081213 h 1709"/>
              <a:gd name="T46" fmla="*/ 3768725 w 2478"/>
              <a:gd name="T47" fmla="*/ 2005013 h 1709"/>
              <a:gd name="T48" fmla="*/ 3795713 w 2478"/>
              <a:gd name="T49" fmla="*/ 1968500 h 1709"/>
              <a:gd name="T50" fmla="*/ 3860800 w 2478"/>
              <a:gd name="T51" fmla="*/ 1765300 h 1709"/>
              <a:gd name="T52" fmla="*/ 3846513 w 2478"/>
              <a:gd name="T53" fmla="*/ 1196975 h 1709"/>
              <a:gd name="T54" fmla="*/ 3781425 w 2478"/>
              <a:gd name="T55" fmla="*/ 1122363 h 1709"/>
              <a:gd name="T56" fmla="*/ 3533775 w 2478"/>
              <a:gd name="T57" fmla="*/ 869950 h 1709"/>
              <a:gd name="T58" fmla="*/ 3286125 w 2478"/>
              <a:gd name="T59" fmla="*/ 693738 h 1709"/>
              <a:gd name="T60" fmla="*/ 2933700 w 2478"/>
              <a:gd name="T61" fmla="*/ 428625 h 1709"/>
              <a:gd name="T62" fmla="*/ 2568575 w 2478"/>
              <a:gd name="T63" fmla="*/ 290513 h 1709"/>
              <a:gd name="T64" fmla="*/ 2216150 w 2478"/>
              <a:gd name="T65" fmla="*/ 188913 h 1709"/>
              <a:gd name="T66" fmla="*/ 1731963 w 2478"/>
              <a:gd name="T67" fmla="*/ 149225 h 1709"/>
              <a:gd name="T68" fmla="*/ 1698625 w 2478"/>
              <a:gd name="T69" fmla="*/ 252413 h 1709"/>
              <a:gd name="T70" fmla="*/ 1579563 w 2478"/>
              <a:gd name="T71" fmla="*/ 309563 h 1709"/>
              <a:gd name="T72" fmla="*/ 1489075 w 2478"/>
              <a:gd name="T73" fmla="*/ 352425 h 1709"/>
              <a:gd name="T74" fmla="*/ 1489075 w 2478"/>
              <a:gd name="T75" fmla="*/ 361950 h 17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478" h="1709">
                <a:moveTo>
                  <a:pt x="314" y="231"/>
                </a:moveTo>
                <a:cubicBezTo>
                  <a:pt x="273" y="242"/>
                  <a:pt x="243" y="272"/>
                  <a:pt x="206" y="288"/>
                </a:cubicBezTo>
                <a:cubicBezTo>
                  <a:pt x="177" y="301"/>
                  <a:pt x="147" y="320"/>
                  <a:pt x="116" y="330"/>
                </a:cubicBezTo>
                <a:cubicBezTo>
                  <a:pt x="61" y="366"/>
                  <a:pt x="94" y="368"/>
                  <a:pt x="65" y="398"/>
                </a:cubicBezTo>
                <a:cubicBezTo>
                  <a:pt x="49" y="437"/>
                  <a:pt x="35" y="479"/>
                  <a:pt x="15" y="516"/>
                </a:cubicBezTo>
                <a:cubicBezTo>
                  <a:pt x="4" y="569"/>
                  <a:pt x="0" y="570"/>
                  <a:pt x="15" y="635"/>
                </a:cubicBezTo>
                <a:cubicBezTo>
                  <a:pt x="31" y="708"/>
                  <a:pt x="109" y="740"/>
                  <a:pt x="147" y="795"/>
                </a:cubicBezTo>
                <a:cubicBezTo>
                  <a:pt x="166" y="822"/>
                  <a:pt x="196" y="882"/>
                  <a:pt x="196" y="882"/>
                </a:cubicBezTo>
                <a:cubicBezTo>
                  <a:pt x="208" y="953"/>
                  <a:pt x="210" y="945"/>
                  <a:pt x="196" y="1041"/>
                </a:cubicBezTo>
                <a:cubicBezTo>
                  <a:pt x="193" y="1057"/>
                  <a:pt x="180" y="1089"/>
                  <a:pt x="180" y="1089"/>
                </a:cubicBezTo>
                <a:cubicBezTo>
                  <a:pt x="183" y="1127"/>
                  <a:pt x="180" y="1226"/>
                  <a:pt x="204" y="1272"/>
                </a:cubicBezTo>
                <a:cubicBezTo>
                  <a:pt x="231" y="1322"/>
                  <a:pt x="320" y="1389"/>
                  <a:pt x="377" y="1406"/>
                </a:cubicBezTo>
                <a:cubicBezTo>
                  <a:pt x="406" y="1436"/>
                  <a:pt x="446" y="1444"/>
                  <a:pt x="484" y="1462"/>
                </a:cubicBezTo>
                <a:cubicBezTo>
                  <a:pt x="556" y="1497"/>
                  <a:pt x="494" y="1480"/>
                  <a:pt x="558" y="1494"/>
                </a:cubicBezTo>
                <a:cubicBezTo>
                  <a:pt x="587" y="1513"/>
                  <a:pt x="615" y="1517"/>
                  <a:pt x="648" y="1526"/>
                </a:cubicBezTo>
                <a:cubicBezTo>
                  <a:pt x="699" y="1558"/>
                  <a:pt x="800" y="1570"/>
                  <a:pt x="862" y="1581"/>
                </a:cubicBezTo>
                <a:cubicBezTo>
                  <a:pt x="909" y="1612"/>
                  <a:pt x="971" y="1635"/>
                  <a:pt x="1026" y="1645"/>
                </a:cubicBezTo>
                <a:cubicBezTo>
                  <a:pt x="1099" y="1679"/>
                  <a:pt x="1186" y="1689"/>
                  <a:pt x="1265" y="1709"/>
                </a:cubicBezTo>
                <a:cubicBezTo>
                  <a:pt x="1432" y="1706"/>
                  <a:pt x="1599" y="1705"/>
                  <a:pt x="1766" y="1700"/>
                </a:cubicBezTo>
                <a:cubicBezTo>
                  <a:pt x="1782" y="1699"/>
                  <a:pt x="1840" y="1679"/>
                  <a:pt x="1848" y="1677"/>
                </a:cubicBezTo>
                <a:cubicBezTo>
                  <a:pt x="1969" y="1649"/>
                  <a:pt x="2091" y="1599"/>
                  <a:pt x="2185" y="1517"/>
                </a:cubicBezTo>
                <a:cubicBezTo>
                  <a:pt x="2241" y="1469"/>
                  <a:pt x="2273" y="1409"/>
                  <a:pt x="2325" y="1359"/>
                </a:cubicBezTo>
                <a:cubicBezTo>
                  <a:pt x="2352" y="1279"/>
                  <a:pt x="2307" y="1401"/>
                  <a:pt x="2358" y="1311"/>
                </a:cubicBezTo>
                <a:cubicBezTo>
                  <a:pt x="2366" y="1297"/>
                  <a:pt x="2364" y="1277"/>
                  <a:pt x="2374" y="1263"/>
                </a:cubicBezTo>
                <a:cubicBezTo>
                  <a:pt x="2380" y="1255"/>
                  <a:pt x="2385" y="1248"/>
                  <a:pt x="2391" y="1240"/>
                </a:cubicBezTo>
                <a:cubicBezTo>
                  <a:pt x="2405" y="1197"/>
                  <a:pt x="2422" y="1156"/>
                  <a:pt x="2432" y="1112"/>
                </a:cubicBezTo>
                <a:cubicBezTo>
                  <a:pt x="2445" y="997"/>
                  <a:pt x="2478" y="860"/>
                  <a:pt x="2423" y="754"/>
                </a:cubicBezTo>
                <a:cubicBezTo>
                  <a:pt x="2403" y="716"/>
                  <a:pt x="2411" y="745"/>
                  <a:pt x="2382" y="707"/>
                </a:cubicBezTo>
                <a:cubicBezTo>
                  <a:pt x="2337" y="648"/>
                  <a:pt x="2285" y="596"/>
                  <a:pt x="2226" y="548"/>
                </a:cubicBezTo>
                <a:cubicBezTo>
                  <a:pt x="2176" y="509"/>
                  <a:pt x="2118" y="479"/>
                  <a:pt x="2070" y="437"/>
                </a:cubicBezTo>
                <a:cubicBezTo>
                  <a:pt x="2009" y="385"/>
                  <a:pt x="1924" y="293"/>
                  <a:pt x="1848" y="270"/>
                </a:cubicBezTo>
                <a:cubicBezTo>
                  <a:pt x="1779" y="225"/>
                  <a:pt x="1699" y="202"/>
                  <a:pt x="1618" y="183"/>
                </a:cubicBezTo>
                <a:cubicBezTo>
                  <a:pt x="1564" y="147"/>
                  <a:pt x="1463" y="130"/>
                  <a:pt x="1396" y="119"/>
                </a:cubicBezTo>
                <a:cubicBezTo>
                  <a:pt x="1297" y="122"/>
                  <a:pt x="1188" y="0"/>
                  <a:pt x="1091" y="94"/>
                </a:cubicBezTo>
                <a:cubicBezTo>
                  <a:pt x="1069" y="159"/>
                  <a:pt x="1103" y="105"/>
                  <a:pt x="1070" y="159"/>
                </a:cubicBezTo>
                <a:cubicBezTo>
                  <a:pt x="1066" y="166"/>
                  <a:pt x="1000" y="188"/>
                  <a:pt x="995" y="195"/>
                </a:cubicBezTo>
                <a:cubicBezTo>
                  <a:pt x="976" y="207"/>
                  <a:pt x="947" y="217"/>
                  <a:pt x="938" y="222"/>
                </a:cubicBezTo>
                <a:cubicBezTo>
                  <a:pt x="929" y="227"/>
                  <a:pt x="938" y="227"/>
                  <a:pt x="93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A49BE53F-1294-DC67-D1D5-34DE133C123D}"/>
              </a:ext>
            </a:extLst>
          </p:cNvPr>
          <p:cNvSpPr>
            <a:spLocks/>
          </p:cNvSpPr>
          <p:nvPr/>
        </p:nvSpPr>
        <p:spPr bwMode="auto">
          <a:xfrm>
            <a:off x="685800" y="5187950"/>
            <a:ext cx="1066800" cy="584775"/>
          </a:xfrm>
          <a:prstGeom prst="accentCallout2">
            <a:avLst>
              <a:gd name="adj1" fmla="val 19356"/>
              <a:gd name="adj2" fmla="val 107144"/>
              <a:gd name="adj3" fmla="val 19356"/>
              <a:gd name="adj4" fmla="val 197472"/>
              <a:gd name="adj5" fmla="val -83333"/>
              <a:gd name="adj6" fmla="val 29151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method space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8DC1C607-1656-2F67-C1A9-84068B18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0"/>
            <a:ext cx="1600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{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</a:rPr>
              <a:t>}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endParaRPr lang="en-US" sz="160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35198334-359E-E62A-CEB3-F5FCB4DCC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81400"/>
            <a:ext cx="1600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{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</a:rPr>
              <a:t>   blah; 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</a:rPr>
              <a:t>}</a:t>
            </a:r>
            <a:br>
              <a:rPr lang="en-US" sz="1600">
                <a:latin typeface="Times New Roman" charset="0"/>
                <a:ea typeface="ＭＳ Ｐゴシック" charset="0"/>
              </a:rPr>
            </a:br>
            <a:endParaRPr lang="en-US" sz="160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2B2F4B27-B728-679F-06C2-695AE174944A}"/>
              </a:ext>
            </a:extLst>
          </p:cNvPr>
          <p:cNvSpPr>
            <a:spLocks/>
          </p:cNvSpPr>
          <p:nvPr/>
        </p:nvSpPr>
        <p:spPr bwMode="auto">
          <a:xfrm>
            <a:off x="6843713" y="1143000"/>
            <a:ext cx="2300287" cy="830997"/>
          </a:xfrm>
          <a:prstGeom prst="accentCallout2">
            <a:avLst>
              <a:gd name="adj1" fmla="val 19356"/>
              <a:gd name="adj2" fmla="val -3315"/>
              <a:gd name="adj3" fmla="val 19356"/>
              <a:gd name="adj4" fmla="val -44926"/>
              <a:gd name="adj5" fmla="val 236784"/>
              <a:gd name="adj6" fmla="val -8867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input and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ouput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 instance methods execute here</a:t>
            </a:r>
            <a:endParaRPr lang="en-US" sz="16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D7C4138F-7730-D5C3-C02A-9C42E946D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295400"/>
            <a:ext cx="228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99B0FC61-E6CC-6638-3354-B79B8A05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3513"/>
            <a:ext cx="229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Student  aStud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94A42C77-2784-6392-DBFC-1FF46B354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1" y="1981200"/>
            <a:ext cx="25146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public class Student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{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private string id ;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private char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FtPt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 ;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private double balance ;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public void input () {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          // some code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public  void output (){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            // some code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}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} 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06AB635-D192-155E-D14C-37C12D22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A </a:t>
            </a:r>
            <a:r>
              <a:rPr lang="en-US" sz="2400" b="1" i="1" dirty="0">
                <a:latin typeface="Times New Roman" charset="0"/>
                <a:ea typeface="ＭＳ Ｐゴシック" charset="0"/>
              </a:rPr>
              <a:t>class</a:t>
            </a:r>
            <a:r>
              <a:rPr lang="en-US" sz="2400" dirty="0">
                <a:latin typeface="Times New Roman" charset="0"/>
                <a:ea typeface="ＭＳ Ｐゴシック" charset="0"/>
              </a:rPr>
              <a:t> is a definition or a description or a </a:t>
            </a:r>
            <a:r>
              <a:rPr lang="en-US" sz="2400" b="1" dirty="0">
                <a:latin typeface="Times New Roman" charset="0"/>
                <a:ea typeface="ＭＳ Ｐゴシック" charset="0"/>
              </a:rPr>
              <a:t>blueprint</a:t>
            </a:r>
            <a:r>
              <a:rPr lang="en-US" sz="2400" dirty="0">
                <a:latin typeface="Times New Roman" charset="0"/>
                <a:ea typeface="ＭＳ Ｐゴシック" charset="0"/>
              </a:rPr>
              <a:t> of what ALL objects of the class will look like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16C3649A-9BC1-54BF-1390-18CB7066CB3B}"/>
              </a:ext>
            </a:extLst>
          </p:cNvPr>
          <p:cNvSpPr>
            <a:spLocks/>
          </p:cNvSpPr>
          <p:nvPr/>
        </p:nvSpPr>
        <p:spPr bwMode="auto">
          <a:xfrm>
            <a:off x="6400800" y="1063625"/>
            <a:ext cx="914400" cy="590550"/>
          </a:xfrm>
          <a:prstGeom prst="accentCallout2">
            <a:avLst>
              <a:gd name="adj1" fmla="val 19356"/>
              <a:gd name="adj2" fmla="val -8333"/>
              <a:gd name="adj3" fmla="val 19356"/>
              <a:gd name="adj4" fmla="val -116667"/>
              <a:gd name="adj5" fmla="val 159139"/>
              <a:gd name="adj6" fmla="val -2291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</a:rPr>
              <a:t>class name.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F495BAAD-9704-3A3B-2653-4205CF49FB53}"/>
              </a:ext>
            </a:extLst>
          </p:cNvPr>
          <p:cNvSpPr>
            <a:spLocks/>
          </p:cNvSpPr>
          <p:nvPr/>
        </p:nvSpPr>
        <p:spPr bwMode="auto">
          <a:xfrm>
            <a:off x="2057400" y="2286000"/>
            <a:ext cx="533400" cy="3810000"/>
          </a:xfrm>
          <a:prstGeom prst="leftBrace">
            <a:avLst>
              <a:gd name="adj1" fmla="val 343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16F0EC0D-228E-9294-52EB-9E6D280F30F8}"/>
              </a:ext>
            </a:extLst>
          </p:cNvPr>
          <p:cNvSpPr>
            <a:spLocks/>
          </p:cNvSpPr>
          <p:nvPr/>
        </p:nvSpPr>
        <p:spPr bwMode="auto">
          <a:xfrm>
            <a:off x="249238" y="3148013"/>
            <a:ext cx="1046162" cy="835025"/>
          </a:xfrm>
          <a:prstGeom prst="accentCallout2">
            <a:avLst>
              <a:gd name="adj1" fmla="val 13690"/>
              <a:gd name="adj2" fmla="val 107282"/>
              <a:gd name="adj3" fmla="val 13690"/>
              <a:gd name="adj4" fmla="val 135204"/>
              <a:gd name="adj5" fmla="val 45435"/>
              <a:gd name="adj6" fmla="val 16449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class definition block</a:t>
            </a:r>
            <a:endParaRPr lang="en-US" sz="16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AutoShape 8">
            <a:extLst>
              <a:ext uri="{FF2B5EF4-FFF2-40B4-BE49-F238E27FC236}">
                <a16:creationId xmlns:a16="http://schemas.microsoft.com/office/drawing/2014/main" id="{39640A5F-6F85-2D34-5E99-D97B71420855}"/>
              </a:ext>
            </a:extLst>
          </p:cNvPr>
          <p:cNvSpPr>
            <a:spLocks/>
          </p:cNvSpPr>
          <p:nvPr/>
        </p:nvSpPr>
        <p:spPr bwMode="auto">
          <a:xfrm>
            <a:off x="5181600" y="3657600"/>
            <a:ext cx="571500" cy="1676400"/>
          </a:xfrm>
          <a:prstGeom prst="rightBrace">
            <a:avLst>
              <a:gd name="adj1" fmla="val 119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4FE36F3D-26E0-71C0-3FBE-3D79FA3A10C3}"/>
              </a:ext>
            </a:extLst>
          </p:cNvPr>
          <p:cNvSpPr>
            <a:spLocks/>
          </p:cNvSpPr>
          <p:nvPr/>
        </p:nvSpPr>
        <p:spPr bwMode="auto">
          <a:xfrm>
            <a:off x="5143500" y="2514600"/>
            <a:ext cx="571500" cy="66198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589D94C-7065-329D-060B-65348B328822}"/>
              </a:ext>
            </a:extLst>
          </p:cNvPr>
          <p:cNvSpPr>
            <a:spLocks/>
          </p:cNvSpPr>
          <p:nvPr/>
        </p:nvSpPr>
        <p:spPr bwMode="auto">
          <a:xfrm>
            <a:off x="7391400" y="3390900"/>
            <a:ext cx="1219200" cy="584775"/>
          </a:xfrm>
          <a:prstGeom prst="accentCallout2">
            <a:avLst>
              <a:gd name="adj1" fmla="val 13690"/>
              <a:gd name="adj2" fmla="val -6250"/>
              <a:gd name="adj3" fmla="val 13690"/>
              <a:gd name="adj4" fmla="val -87241"/>
              <a:gd name="adj5" fmla="val -67940"/>
              <a:gd name="adj6" fmla="val -1322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slots or 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data instances.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02CDC986-8D0C-820E-418A-42BF13C5B4BE}"/>
              </a:ext>
            </a:extLst>
          </p:cNvPr>
          <p:cNvSpPr>
            <a:spLocks/>
          </p:cNvSpPr>
          <p:nvPr/>
        </p:nvSpPr>
        <p:spPr bwMode="auto">
          <a:xfrm>
            <a:off x="7391400" y="4468299"/>
            <a:ext cx="1219200" cy="584775"/>
          </a:xfrm>
          <a:prstGeom prst="accentCallout2">
            <a:avLst>
              <a:gd name="adj1" fmla="val 13690"/>
              <a:gd name="adj2" fmla="val -6250"/>
              <a:gd name="adj3" fmla="val 13690"/>
              <a:gd name="adj4" fmla="val -87241"/>
              <a:gd name="adj5" fmla="val 10243"/>
              <a:gd name="adj6" fmla="val -12773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Instance 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methods.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79D4B7A0-C170-A137-3495-8EA911F1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3538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000090"/>
                </a:solidFill>
              </a:rPr>
              <a:t>Let</a:t>
            </a:r>
            <a:r>
              <a:rPr lang="ja-JP" altLang="en-US" sz="2000" b="1">
                <a:solidFill>
                  <a:srgbClr val="00009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000" b="1" dirty="0">
                <a:solidFill>
                  <a:srgbClr val="000090"/>
                </a:solidFill>
              </a:rPr>
              <a:t>s design a program that can deal with students. Here</a:t>
            </a:r>
            <a:r>
              <a:rPr lang="ja-JP" altLang="en-US" sz="2000" b="1">
                <a:solidFill>
                  <a:srgbClr val="00009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000" b="1" dirty="0">
                <a:solidFill>
                  <a:srgbClr val="000090"/>
                </a:solidFill>
              </a:rPr>
              <a:t>s a slightly different definition (so that words and code can fit on the slides): </a:t>
            </a:r>
            <a:endParaRPr lang="en-US" altLang="en-US" sz="2000" b="1" dirty="0">
              <a:solidFill>
                <a:srgbClr val="000090"/>
              </a:solidFill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664BF3E-7910-EAC5-B55A-74B73769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36713"/>
            <a:ext cx="4648200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Simplified student for our next example: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DATA instances:</a:t>
            </a: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1) name - string data type </a:t>
            </a: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2) </a:t>
            </a:r>
            <a:r>
              <a:rPr lang="en-US" b="1" dirty="0" err="1">
                <a:latin typeface="Times New Roman" charset="0"/>
                <a:ea typeface="ＭＳ Ｐゴシック" charset="0"/>
                <a:cs typeface="ＭＳ Ｐゴシック" charset="0"/>
              </a:rPr>
              <a:t>FtPt</a:t>
            </a: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 - char data type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METHODS or instance FUNCTIONS:</a:t>
            </a: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1)  </a:t>
            </a:r>
            <a:r>
              <a:rPr lang="en-US" b="1" dirty="0" err="1">
                <a:latin typeface="Times New Roman" charset="0"/>
                <a:ea typeface="ＭＳ Ｐゴシック" charset="0"/>
                <a:cs typeface="ＭＳ Ｐゴシック" charset="0"/>
              </a:rPr>
              <a:t>enterInfo</a:t>
            </a:r>
            <a:endParaRPr lang="en-US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2)  </a:t>
            </a:r>
            <a:r>
              <a:rPr lang="en-US" b="1" dirty="0" err="1">
                <a:latin typeface="Times New Roman" charset="0"/>
                <a:ea typeface="ＭＳ Ｐゴシック" charset="0"/>
                <a:cs typeface="ＭＳ Ｐゴシック" charset="0"/>
              </a:rPr>
              <a:t>showInfo</a:t>
            </a:r>
            <a:endParaRPr lang="en-US" b="1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92A0A898-F222-3E80-D682-06F4B11C7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"/>
            <a:ext cx="7162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aStudent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==  a student </a:t>
            </a:r>
            <a:r>
              <a:rPr lang="en-US" sz="2400" b="1" i="1" dirty="0">
                <a:latin typeface="Times New Roman" charset="0"/>
                <a:ea typeface="ＭＳ Ｐゴシック" charset="0"/>
                <a:cs typeface="ＭＳ Ｐゴシック" charset="0"/>
              </a:rPr>
              <a:t>object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in RAM 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(Question: How was </a:t>
            </a:r>
            <a:r>
              <a:rPr lang="en-US" sz="1600" dirty="0" err="1">
                <a:latin typeface="Times New Roman" charset="0"/>
                <a:ea typeface="ＭＳ Ｐゴシック" charset="0"/>
                <a:cs typeface="ＭＳ Ｐゴシック" charset="0"/>
              </a:rPr>
              <a:t>allie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 declared? What is the correct syntax? What values are initially in the instance variables? 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DC10399-7085-8699-9A39-D2DDC5B8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33513"/>
            <a:ext cx="990600" cy="776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C8130C56-7602-D621-E152-D8A102128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145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0FE1FD3D-C691-A0D3-6CD0-EFD1CB0F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433513"/>
            <a:ext cx="88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name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6AFE914F-A487-13C3-87E6-BECFF38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33563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Times New Roman" charset="0"/>
                <a:ea typeface="ＭＳ Ｐゴシック" charset="0"/>
                <a:cs typeface="ＭＳ Ｐゴシック" charset="0"/>
              </a:rPr>
              <a:t>FtPt</a:t>
            </a:r>
            <a:endParaRPr lang="en-US" sz="16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7E1F2C5A-612B-ECEE-901B-2886C802A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990600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aStudent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E55B7E40-9011-212C-5B64-16BB8AE16C95}"/>
              </a:ext>
            </a:extLst>
          </p:cNvPr>
          <p:cNvSpPr>
            <a:spLocks/>
          </p:cNvSpPr>
          <p:nvPr/>
        </p:nvSpPr>
        <p:spPr bwMode="auto">
          <a:xfrm>
            <a:off x="757238" y="1409700"/>
            <a:ext cx="1223962" cy="2062103"/>
          </a:xfrm>
          <a:prstGeom prst="accentCallout2">
            <a:avLst>
              <a:gd name="adj1" fmla="val 4917"/>
              <a:gd name="adj2" fmla="val 106227"/>
              <a:gd name="adj3" fmla="val 4917"/>
              <a:gd name="adj4" fmla="val 131648"/>
              <a:gd name="adj5" fmla="val 9153"/>
              <a:gd name="adj6" fmla="val 189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data instances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 or</a:t>
            </a:r>
          </a:p>
          <a:p>
            <a:pPr>
              <a:spcBef>
                <a:spcPct val="0"/>
              </a:spcBef>
              <a:defRPr/>
            </a:pPr>
            <a:endParaRPr lang="en-US" sz="1600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instance variables 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or</a:t>
            </a:r>
          </a:p>
          <a:p>
            <a:pPr>
              <a:spcBef>
                <a:spcPct val="0"/>
              </a:spcBef>
              <a:defRPr/>
            </a:pPr>
            <a:endParaRPr lang="en-US" sz="1600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attributes</a:t>
            </a:r>
            <a:endParaRPr lang="en-US" sz="16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defRPr/>
            </a:pPr>
            <a:endParaRPr lang="en-US" sz="16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618287B8-F2BD-65D7-E418-BA35B79A5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4" name="Freeform 14">
            <a:extLst>
              <a:ext uri="{FF2B5EF4-FFF2-40B4-BE49-F238E27FC236}">
                <a16:creationId xmlns:a16="http://schemas.microsoft.com/office/drawing/2014/main" id="{E7F1B698-003A-3680-BB6F-327BBDF762DF}"/>
              </a:ext>
            </a:extLst>
          </p:cNvPr>
          <p:cNvSpPr>
            <a:spLocks/>
          </p:cNvSpPr>
          <p:nvPr/>
        </p:nvSpPr>
        <p:spPr bwMode="auto">
          <a:xfrm>
            <a:off x="3138488" y="1852613"/>
            <a:ext cx="3933825" cy="2713037"/>
          </a:xfrm>
          <a:custGeom>
            <a:avLst/>
            <a:gdLst>
              <a:gd name="T0" fmla="*/ 498475 w 2478"/>
              <a:gd name="T1" fmla="*/ 366712 h 1709"/>
              <a:gd name="T2" fmla="*/ 327025 w 2478"/>
              <a:gd name="T3" fmla="*/ 457200 h 1709"/>
              <a:gd name="T4" fmla="*/ 184150 w 2478"/>
              <a:gd name="T5" fmla="*/ 523875 h 1709"/>
              <a:gd name="T6" fmla="*/ 103188 w 2478"/>
              <a:gd name="T7" fmla="*/ 631825 h 1709"/>
              <a:gd name="T8" fmla="*/ 23813 w 2478"/>
              <a:gd name="T9" fmla="*/ 819150 h 1709"/>
              <a:gd name="T10" fmla="*/ 23813 w 2478"/>
              <a:gd name="T11" fmla="*/ 1008062 h 1709"/>
              <a:gd name="T12" fmla="*/ 233363 w 2478"/>
              <a:gd name="T13" fmla="*/ 1262062 h 1709"/>
              <a:gd name="T14" fmla="*/ 311150 w 2478"/>
              <a:gd name="T15" fmla="*/ 1400175 h 1709"/>
              <a:gd name="T16" fmla="*/ 311150 w 2478"/>
              <a:gd name="T17" fmla="*/ 1652587 h 1709"/>
              <a:gd name="T18" fmla="*/ 285750 w 2478"/>
              <a:gd name="T19" fmla="*/ 1728787 h 1709"/>
              <a:gd name="T20" fmla="*/ 323850 w 2478"/>
              <a:gd name="T21" fmla="*/ 2019300 h 1709"/>
              <a:gd name="T22" fmla="*/ 598488 w 2478"/>
              <a:gd name="T23" fmla="*/ 2232025 h 1709"/>
              <a:gd name="T24" fmla="*/ 768350 w 2478"/>
              <a:gd name="T25" fmla="*/ 2320925 h 1709"/>
              <a:gd name="T26" fmla="*/ 885825 w 2478"/>
              <a:gd name="T27" fmla="*/ 2371725 h 1709"/>
              <a:gd name="T28" fmla="*/ 1028700 w 2478"/>
              <a:gd name="T29" fmla="*/ 2422525 h 1709"/>
              <a:gd name="T30" fmla="*/ 1368425 w 2478"/>
              <a:gd name="T31" fmla="*/ 2509837 h 1709"/>
              <a:gd name="T32" fmla="*/ 1628775 w 2478"/>
              <a:gd name="T33" fmla="*/ 2611437 h 1709"/>
              <a:gd name="T34" fmla="*/ 2008188 w 2478"/>
              <a:gd name="T35" fmla="*/ 2713037 h 1709"/>
              <a:gd name="T36" fmla="*/ 2803525 w 2478"/>
              <a:gd name="T37" fmla="*/ 2698750 h 1709"/>
              <a:gd name="T38" fmla="*/ 2933700 w 2478"/>
              <a:gd name="T39" fmla="*/ 2662237 h 1709"/>
              <a:gd name="T40" fmla="*/ 3468688 w 2478"/>
              <a:gd name="T41" fmla="*/ 2408237 h 1709"/>
              <a:gd name="T42" fmla="*/ 3690938 w 2478"/>
              <a:gd name="T43" fmla="*/ 2157412 h 1709"/>
              <a:gd name="T44" fmla="*/ 3743325 w 2478"/>
              <a:gd name="T45" fmla="*/ 2081212 h 1709"/>
              <a:gd name="T46" fmla="*/ 3768725 w 2478"/>
              <a:gd name="T47" fmla="*/ 2005012 h 1709"/>
              <a:gd name="T48" fmla="*/ 3795713 w 2478"/>
              <a:gd name="T49" fmla="*/ 1968500 h 1709"/>
              <a:gd name="T50" fmla="*/ 3860800 w 2478"/>
              <a:gd name="T51" fmla="*/ 1765300 h 1709"/>
              <a:gd name="T52" fmla="*/ 3846513 w 2478"/>
              <a:gd name="T53" fmla="*/ 1196975 h 1709"/>
              <a:gd name="T54" fmla="*/ 3781425 w 2478"/>
              <a:gd name="T55" fmla="*/ 1122362 h 1709"/>
              <a:gd name="T56" fmla="*/ 3533775 w 2478"/>
              <a:gd name="T57" fmla="*/ 869950 h 1709"/>
              <a:gd name="T58" fmla="*/ 3286125 w 2478"/>
              <a:gd name="T59" fmla="*/ 693737 h 1709"/>
              <a:gd name="T60" fmla="*/ 2933700 w 2478"/>
              <a:gd name="T61" fmla="*/ 428625 h 1709"/>
              <a:gd name="T62" fmla="*/ 2568575 w 2478"/>
              <a:gd name="T63" fmla="*/ 290512 h 1709"/>
              <a:gd name="T64" fmla="*/ 2216150 w 2478"/>
              <a:gd name="T65" fmla="*/ 188912 h 1709"/>
              <a:gd name="T66" fmla="*/ 1731963 w 2478"/>
              <a:gd name="T67" fmla="*/ 149225 h 1709"/>
              <a:gd name="T68" fmla="*/ 1698625 w 2478"/>
              <a:gd name="T69" fmla="*/ 252412 h 1709"/>
              <a:gd name="T70" fmla="*/ 1579563 w 2478"/>
              <a:gd name="T71" fmla="*/ 309562 h 1709"/>
              <a:gd name="T72" fmla="*/ 1489075 w 2478"/>
              <a:gd name="T73" fmla="*/ 352425 h 1709"/>
              <a:gd name="T74" fmla="*/ 1489075 w 2478"/>
              <a:gd name="T75" fmla="*/ 361950 h 17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478" h="1709">
                <a:moveTo>
                  <a:pt x="314" y="231"/>
                </a:moveTo>
                <a:cubicBezTo>
                  <a:pt x="273" y="242"/>
                  <a:pt x="243" y="272"/>
                  <a:pt x="206" y="288"/>
                </a:cubicBezTo>
                <a:cubicBezTo>
                  <a:pt x="177" y="301"/>
                  <a:pt x="147" y="320"/>
                  <a:pt x="116" y="330"/>
                </a:cubicBezTo>
                <a:cubicBezTo>
                  <a:pt x="61" y="366"/>
                  <a:pt x="94" y="368"/>
                  <a:pt x="65" y="398"/>
                </a:cubicBezTo>
                <a:cubicBezTo>
                  <a:pt x="49" y="437"/>
                  <a:pt x="35" y="479"/>
                  <a:pt x="15" y="516"/>
                </a:cubicBezTo>
                <a:cubicBezTo>
                  <a:pt x="4" y="569"/>
                  <a:pt x="0" y="570"/>
                  <a:pt x="15" y="635"/>
                </a:cubicBezTo>
                <a:cubicBezTo>
                  <a:pt x="31" y="708"/>
                  <a:pt x="109" y="740"/>
                  <a:pt x="147" y="795"/>
                </a:cubicBezTo>
                <a:cubicBezTo>
                  <a:pt x="166" y="822"/>
                  <a:pt x="196" y="882"/>
                  <a:pt x="196" y="882"/>
                </a:cubicBezTo>
                <a:cubicBezTo>
                  <a:pt x="208" y="953"/>
                  <a:pt x="210" y="945"/>
                  <a:pt x="196" y="1041"/>
                </a:cubicBezTo>
                <a:cubicBezTo>
                  <a:pt x="193" y="1057"/>
                  <a:pt x="180" y="1089"/>
                  <a:pt x="180" y="1089"/>
                </a:cubicBezTo>
                <a:cubicBezTo>
                  <a:pt x="183" y="1127"/>
                  <a:pt x="180" y="1226"/>
                  <a:pt x="204" y="1272"/>
                </a:cubicBezTo>
                <a:cubicBezTo>
                  <a:pt x="231" y="1322"/>
                  <a:pt x="320" y="1389"/>
                  <a:pt x="377" y="1406"/>
                </a:cubicBezTo>
                <a:cubicBezTo>
                  <a:pt x="406" y="1436"/>
                  <a:pt x="446" y="1444"/>
                  <a:pt x="484" y="1462"/>
                </a:cubicBezTo>
                <a:cubicBezTo>
                  <a:pt x="556" y="1497"/>
                  <a:pt x="494" y="1480"/>
                  <a:pt x="558" y="1494"/>
                </a:cubicBezTo>
                <a:cubicBezTo>
                  <a:pt x="587" y="1513"/>
                  <a:pt x="615" y="1517"/>
                  <a:pt x="648" y="1526"/>
                </a:cubicBezTo>
                <a:cubicBezTo>
                  <a:pt x="699" y="1558"/>
                  <a:pt x="800" y="1570"/>
                  <a:pt x="862" y="1581"/>
                </a:cubicBezTo>
                <a:cubicBezTo>
                  <a:pt x="909" y="1612"/>
                  <a:pt x="971" y="1635"/>
                  <a:pt x="1026" y="1645"/>
                </a:cubicBezTo>
                <a:cubicBezTo>
                  <a:pt x="1099" y="1679"/>
                  <a:pt x="1186" y="1689"/>
                  <a:pt x="1265" y="1709"/>
                </a:cubicBezTo>
                <a:cubicBezTo>
                  <a:pt x="1432" y="1706"/>
                  <a:pt x="1599" y="1705"/>
                  <a:pt x="1766" y="1700"/>
                </a:cubicBezTo>
                <a:cubicBezTo>
                  <a:pt x="1782" y="1699"/>
                  <a:pt x="1840" y="1679"/>
                  <a:pt x="1848" y="1677"/>
                </a:cubicBezTo>
                <a:cubicBezTo>
                  <a:pt x="1969" y="1649"/>
                  <a:pt x="2091" y="1599"/>
                  <a:pt x="2185" y="1517"/>
                </a:cubicBezTo>
                <a:cubicBezTo>
                  <a:pt x="2241" y="1469"/>
                  <a:pt x="2273" y="1409"/>
                  <a:pt x="2325" y="1359"/>
                </a:cubicBezTo>
                <a:cubicBezTo>
                  <a:pt x="2352" y="1279"/>
                  <a:pt x="2307" y="1401"/>
                  <a:pt x="2358" y="1311"/>
                </a:cubicBezTo>
                <a:cubicBezTo>
                  <a:pt x="2366" y="1297"/>
                  <a:pt x="2364" y="1277"/>
                  <a:pt x="2374" y="1263"/>
                </a:cubicBezTo>
                <a:cubicBezTo>
                  <a:pt x="2380" y="1255"/>
                  <a:pt x="2385" y="1248"/>
                  <a:pt x="2391" y="1240"/>
                </a:cubicBezTo>
                <a:cubicBezTo>
                  <a:pt x="2405" y="1197"/>
                  <a:pt x="2422" y="1156"/>
                  <a:pt x="2432" y="1112"/>
                </a:cubicBezTo>
                <a:cubicBezTo>
                  <a:pt x="2445" y="997"/>
                  <a:pt x="2478" y="860"/>
                  <a:pt x="2423" y="754"/>
                </a:cubicBezTo>
                <a:cubicBezTo>
                  <a:pt x="2403" y="716"/>
                  <a:pt x="2411" y="745"/>
                  <a:pt x="2382" y="707"/>
                </a:cubicBezTo>
                <a:cubicBezTo>
                  <a:pt x="2337" y="648"/>
                  <a:pt x="2285" y="596"/>
                  <a:pt x="2226" y="548"/>
                </a:cubicBezTo>
                <a:cubicBezTo>
                  <a:pt x="2176" y="509"/>
                  <a:pt x="2118" y="479"/>
                  <a:pt x="2070" y="437"/>
                </a:cubicBezTo>
                <a:cubicBezTo>
                  <a:pt x="2009" y="385"/>
                  <a:pt x="1924" y="293"/>
                  <a:pt x="1848" y="270"/>
                </a:cubicBezTo>
                <a:cubicBezTo>
                  <a:pt x="1779" y="225"/>
                  <a:pt x="1699" y="202"/>
                  <a:pt x="1618" y="183"/>
                </a:cubicBezTo>
                <a:cubicBezTo>
                  <a:pt x="1564" y="147"/>
                  <a:pt x="1463" y="130"/>
                  <a:pt x="1396" y="119"/>
                </a:cubicBezTo>
                <a:cubicBezTo>
                  <a:pt x="1297" y="122"/>
                  <a:pt x="1188" y="0"/>
                  <a:pt x="1091" y="94"/>
                </a:cubicBezTo>
                <a:cubicBezTo>
                  <a:pt x="1069" y="159"/>
                  <a:pt x="1103" y="105"/>
                  <a:pt x="1070" y="159"/>
                </a:cubicBezTo>
                <a:cubicBezTo>
                  <a:pt x="1066" y="166"/>
                  <a:pt x="1000" y="188"/>
                  <a:pt x="995" y="195"/>
                </a:cubicBezTo>
                <a:cubicBezTo>
                  <a:pt x="976" y="207"/>
                  <a:pt x="947" y="217"/>
                  <a:pt x="938" y="222"/>
                </a:cubicBezTo>
                <a:cubicBezTo>
                  <a:pt x="929" y="227"/>
                  <a:pt x="938" y="227"/>
                  <a:pt x="93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496C414A-5EA7-AD89-1B11-94CA2701661E}"/>
              </a:ext>
            </a:extLst>
          </p:cNvPr>
          <p:cNvSpPr>
            <a:spLocks/>
          </p:cNvSpPr>
          <p:nvPr/>
        </p:nvSpPr>
        <p:spPr bwMode="auto">
          <a:xfrm>
            <a:off x="1066800" y="4876800"/>
            <a:ext cx="1066800" cy="584775"/>
          </a:xfrm>
          <a:prstGeom prst="accentCallout2">
            <a:avLst>
              <a:gd name="adj1" fmla="val 19356"/>
              <a:gd name="adj2" fmla="val 107144"/>
              <a:gd name="adj3" fmla="val 19356"/>
              <a:gd name="adj4" fmla="val 197472"/>
              <a:gd name="adj5" fmla="val -83333"/>
              <a:gd name="adj6" fmla="val 29151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method</a:t>
            </a:r>
          </a:p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space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2CCF6557-35D7-9F49-7C4D-1ACA49B5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08250"/>
            <a:ext cx="1600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{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67C21A3F-6729-EF92-5A4A-8C994484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057525"/>
            <a:ext cx="1600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{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 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47473AE4-17AA-158A-ECBF-0F7533FBF321}"/>
              </a:ext>
            </a:extLst>
          </p:cNvPr>
          <p:cNvSpPr>
            <a:spLocks/>
          </p:cNvSpPr>
          <p:nvPr/>
        </p:nvSpPr>
        <p:spPr bwMode="auto">
          <a:xfrm>
            <a:off x="6843713" y="1143000"/>
            <a:ext cx="2300287" cy="590550"/>
          </a:xfrm>
          <a:prstGeom prst="accentCallout2">
            <a:avLst>
              <a:gd name="adj1" fmla="val 19356"/>
              <a:gd name="adj2" fmla="val -3315"/>
              <a:gd name="adj3" fmla="val 19356"/>
              <a:gd name="adj4" fmla="val -50449"/>
              <a:gd name="adj5" fmla="val 275269"/>
              <a:gd name="adj6" fmla="val -9951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instance functions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methods execute here</a:t>
            </a:r>
            <a:endParaRPr lang="en-US" sz="16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244A98FF-D585-C4A2-F53D-A390EBC17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295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4D77896-ACFA-9E37-84D8-851E76A8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1771"/>
            <a:ext cx="88011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 dirty="0">
              <a:solidFill>
                <a:srgbClr val="000090"/>
              </a:solidFill>
            </a:endParaRPr>
          </a:p>
          <a:p>
            <a:r>
              <a:rPr lang="en-US" altLang="en-US" b="1" dirty="0">
                <a:solidFill>
                  <a:srgbClr val="000090"/>
                </a:solidFill>
              </a:rPr>
              <a:t>What actually happens when I write compile and run a program? </a:t>
            </a:r>
          </a:p>
          <a:p>
            <a:r>
              <a:rPr lang="en-US" altLang="en-US" b="1" dirty="0">
                <a:solidFill>
                  <a:srgbClr val="000090"/>
                </a:solidFill>
              </a:rPr>
              <a:t>Answer: Magic.</a:t>
            </a:r>
            <a:endParaRPr lang="en-US" altLang="en-US" sz="1800" b="1" dirty="0">
              <a:solidFill>
                <a:srgbClr val="000090"/>
              </a:solidFill>
            </a:endParaRPr>
          </a:p>
          <a:p>
            <a:r>
              <a:rPr lang="en-US" altLang="en-US" sz="2000" b="1" dirty="0">
                <a:latin typeface="Comic Sans MS" panose="030F0902030302020204" pitchFamily="66" charset="0"/>
              </a:rPr>
              <a:t>To this day, every time I write a program that successfully compiles and runs, I find magical.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In the beginning:</a:t>
            </a:r>
            <a:r>
              <a:rPr lang="en-US" altLang="en-US" sz="2000" b="1" dirty="0">
                <a:latin typeface="Comic Sans MS" panose="030F0902030302020204" pitchFamily="66" charset="0"/>
              </a:rPr>
              <a:t> I was mystified by the magic.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Now</a:t>
            </a:r>
            <a:r>
              <a:rPr lang="en-US" altLang="en-US" sz="2000" b="1" dirty="0">
                <a:latin typeface="Comic Sans MS" panose="030F0902030302020204" pitchFamily="66" charset="0"/>
              </a:rPr>
              <a:t>: I'm a magician.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You all</a:t>
            </a:r>
            <a:r>
              <a:rPr lang="en-US" altLang="en-US" sz="2000" b="1" dirty="0">
                <a:latin typeface="Comic Sans MS" panose="030F0902030302020204" pitchFamily="66" charset="0"/>
              </a:rPr>
              <a:t>: Are apprentices and need this course and one other to become a magician.</a:t>
            </a:r>
          </a:p>
          <a:p>
            <a:r>
              <a:rPr lang="en-US" altLang="en-US" sz="2000" b="1" dirty="0">
                <a:solidFill>
                  <a:srgbClr val="7030A0"/>
                </a:solidFill>
                <a:latin typeface="Comic Sans MS" panose="030F0902030302020204" pitchFamily="66" charset="0"/>
              </a:rPr>
              <a:t>Here's what's going on …</a:t>
            </a:r>
          </a:p>
          <a:p>
            <a:endParaRPr lang="en-US" altLang="en-US" sz="2000" b="1" dirty="0">
              <a:latin typeface="Comic Sans MS" panose="030F0902030302020204" pitchFamily="66" charset="0"/>
            </a:endParaRPr>
          </a:p>
          <a:p>
            <a:endParaRPr lang="en-US" altLang="en-US" sz="2000" b="1" dirty="0">
              <a:latin typeface="Comic Sans MS" panose="030F0902030302020204" pitchFamily="66" charset="0"/>
            </a:endParaRPr>
          </a:p>
          <a:p>
            <a:endParaRPr lang="en-US" altLang="en-US" sz="2000" b="1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4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A431CAE8-E902-2B55-90BE-AF35DBD1F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05000"/>
            <a:ext cx="25146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public class Student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{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private string id ;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private char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FtPt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 ;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private double balance ;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   public void input () {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          // some code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    }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public void output () {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            // some code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     }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 </a:t>
            </a:r>
            <a:br>
              <a:rPr lang="en-US" sz="1600" b="1" dirty="0">
                <a:latin typeface="Times New Roman" charset="0"/>
                <a:ea typeface="ＭＳ Ｐゴシック" charset="0"/>
              </a:rPr>
            </a:br>
            <a:r>
              <a:rPr lang="en-US" sz="1600" b="1" dirty="0">
                <a:latin typeface="Times New Roman" charset="0"/>
                <a:ea typeface="ＭＳ Ｐゴシック" charset="0"/>
              </a:rPr>
              <a:t>} 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E6DC9602-F5AD-6195-E062-0610AC81E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400" b="1" i="1">
                <a:latin typeface="Times New Roman" charset="0"/>
                <a:ea typeface="ＭＳ Ｐゴシック" charset="0"/>
                <a:cs typeface="ＭＳ Ｐゴシック" charset="0"/>
              </a:rPr>
              <a:t>class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is a definition or a description of what ALL objects of the class will look like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FE7A0219-109C-B370-0D94-539D3EC1FCB2}"/>
              </a:ext>
            </a:extLst>
          </p:cNvPr>
          <p:cNvSpPr>
            <a:spLocks/>
          </p:cNvSpPr>
          <p:nvPr/>
        </p:nvSpPr>
        <p:spPr bwMode="auto">
          <a:xfrm>
            <a:off x="6172200" y="1063625"/>
            <a:ext cx="914400" cy="590550"/>
          </a:xfrm>
          <a:prstGeom prst="accentCallout2">
            <a:avLst>
              <a:gd name="adj1" fmla="val 19356"/>
              <a:gd name="adj2" fmla="val -8333"/>
              <a:gd name="adj3" fmla="val 19356"/>
              <a:gd name="adj4" fmla="val -116667"/>
              <a:gd name="adj5" fmla="val 159139"/>
              <a:gd name="adj6" fmla="val -2291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class name.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FD0D977E-A58B-B6A8-0594-E6D3A05F2ABB}"/>
              </a:ext>
            </a:extLst>
          </p:cNvPr>
          <p:cNvSpPr>
            <a:spLocks/>
          </p:cNvSpPr>
          <p:nvPr/>
        </p:nvSpPr>
        <p:spPr bwMode="auto">
          <a:xfrm>
            <a:off x="1857375" y="2241550"/>
            <a:ext cx="809625" cy="3397250"/>
          </a:xfrm>
          <a:prstGeom prst="leftBrace">
            <a:avLst>
              <a:gd name="adj1" fmla="val 343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1C9230CF-88DA-9DA2-9B53-D72FC18A6721}"/>
              </a:ext>
            </a:extLst>
          </p:cNvPr>
          <p:cNvSpPr>
            <a:spLocks/>
          </p:cNvSpPr>
          <p:nvPr/>
        </p:nvSpPr>
        <p:spPr bwMode="auto">
          <a:xfrm>
            <a:off x="277813" y="2995613"/>
            <a:ext cx="1046162" cy="835025"/>
          </a:xfrm>
          <a:prstGeom prst="accentCallout2">
            <a:avLst>
              <a:gd name="adj1" fmla="val 13690"/>
              <a:gd name="adj2" fmla="val 107282"/>
              <a:gd name="adj3" fmla="val 13690"/>
              <a:gd name="adj4" fmla="val 135204"/>
              <a:gd name="adj5" fmla="val 45435"/>
              <a:gd name="adj6" fmla="val 16449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>
                <a:latin typeface="Times New Roman" charset="0"/>
                <a:ea typeface="ＭＳ Ｐゴシック" charset="0"/>
                <a:cs typeface="ＭＳ Ｐゴシック" charset="0"/>
              </a:rPr>
              <a:t>class definition block</a:t>
            </a: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1" name="AutoShape 7">
            <a:extLst>
              <a:ext uri="{FF2B5EF4-FFF2-40B4-BE49-F238E27FC236}">
                <a16:creationId xmlns:a16="http://schemas.microsoft.com/office/drawing/2014/main" id="{08E6DEC2-C2E4-73AE-630D-AF13CF3DCDDC}"/>
              </a:ext>
            </a:extLst>
          </p:cNvPr>
          <p:cNvSpPr>
            <a:spLocks/>
          </p:cNvSpPr>
          <p:nvPr/>
        </p:nvSpPr>
        <p:spPr bwMode="auto">
          <a:xfrm>
            <a:off x="7391400" y="3390900"/>
            <a:ext cx="1219200" cy="584775"/>
          </a:xfrm>
          <a:prstGeom prst="accentCallout2">
            <a:avLst>
              <a:gd name="adj1" fmla="val 13690"/>
              <a:gd name="adj2" fmla="val -6250"/>
              <a:gd name="adj3" fmla="val 13690"/>
              <a:gd name="adj4" fmla="val -87241"/>
              <a:gd name="adj5" fmla="val -84694"/>
              <a:gd name="adj6" fmla="val -14737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slots or 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data instances.</a:t>
            </a:r>
          </a:p>
        </p:txBody>
      </p:sp>
      <p:sp>
        <p:nvSpPr>
          <p:cNvPr id="21512" name="AutoShape 8">
            <a:extLst>
              <a:ext uri="{FF2B5EF4-FFF2-40B4-BE49-F238E27FC236}">
                <a16:creationId xmlns:a16="http://schemas.microsoft.com/office/drawing/2014/main" id="{486B3E0E-E264-68FA-2979-3F405B8494E8}"/>
              </a:ext>
            </a:extLst>
          </p:cNvPr>
          <p:cNvSpPr>
            <a:spLocks/>
          </p:cNvSpPr>
          <p:nvPr/>
        </p:nvSpPr>
        <p:spPr bwMode="auto">
          <a:xfrm>
            <a:off x="5029200" y="3581400"/>
            <a:ext cx="381000" cy="18288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402E2963-7819-2EDA-3A3E-B454D74A6471}"/>
              </a:ext>
            </a:extLst>
          </p:cNvPr>
          <p:cNvSpPr>
            <a:spLocks/>
          </p:cNvSpPr>
          <p:nvPr/>
        </p:nvSpPr>
        <p:spPr bwMode="auto">
          <a:xfrm>
            <a:off x="5105400" y="2438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52A5F1C-B0A2-B996-8B46-971BB44FE7EF}"/>
              </a:ext>
            </a:extLst>
          </p:cNvPr>
          <p:cNvSpPr>
            <a:spLocks/>
          </p:cNvSpPr>
          <p:nvPr/>
        </p:nvSpPr>
        <p:spPr bwMode="auto">
          <a:xfrm>
            <a:off x="7391400" y="4468299"/>
            <a:ext cx="1219200" cy="584775"/>
          </a:xfrm>
          <a:prstGeom prst="accentCallout2">
            <a:avLst>
              <a:gd name="adj1" fmla="val 13690"/>
              <a:gd name="adj2" fmla="val -6250"/>
              <a:gd name="adj3" fmla="val 13690"/>
              <a:gd name="adj4" fmla="val -87241"/>
              <a:gd name="adj5" fmla="val 8382"/>
              <a:gd name="adj6" fmla="val -16434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Instance methods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0F325E4A-C58A-A153-4675-98B15453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82296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Let</a:t>
            </a:r>
            <a:r>
              <a:rPr lang="ja-JP" altLang="en-US" sz="1800" b="1">
                <a:latin typeface="Arial" panose="020B0604020202020204" pitchFamily="34" charset="0"/>
              </a:rPr>
              <a:t>’</a:t>
            </a:r>
            <a:r>
              <a:rPr lang="en-US" altLang="ja-JP" sz="1800" b="1"/>
              <a:t>s design a program that can deal with grades.  In our example, grades have three basic </a:t>
            </a:r>
            <a:r>
              <a:rPr lang="en-US" altLang="ja-JP" sz="1800" b="1" i="1"/>
              <a:t>attributes.</a:t>
            </a:r>
            <a:r>
              <a:rPr lang="en-US" altLang="ja-JP" sz="1800"/>
              <a:t> </a:t>
            </a:r>
          </a:p>
          <a:p>
            <a:r>
              <a:rPr lang="en-US" altLang="en-US" sz="1800"/>
              <a:t>1) the name or ID of the exam the grade represents ("midterm", "final", "quiz1", etc.)</a:t>
            </a:r>
            <a:br>
              <a:rPr lang="en-US" altLang="en-US" sz="1800"/>
            </a:br>
            <a:r>
              <a:rPr lang="en-US" altLang="en-US" sz="1800"/>
              <a:t>2) the grade a student attains </a:t>
            </a:r>
            <a:br>
              <a:rPr lang="en-US" altLang="en-US" sz="1800"/>
            </a:br>
            <a:r>
              <a:rPr lang="en-US" altLang="en-US" sz="1800"/>
              <a:t>3) the percentage weight the grade receives in computing an average (60%, 30%, etc)</a:t>
            </a:r>
            <a:br>
              <a:rPr lang="en-US" altLang="en-US" sz="1800"/>
            </a:br>
            <a:endParaRPr lang="en-US" altLang="en-US" sz="1800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3445C2F-AE69-46B5-4614-53DB479E0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731520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/>
              <a:t>Here</a:t>
            </a:r>
            <a:r>
              <a:rPr lang="ja-JP" altLang="en-US" sz="1800" b="1">
                <a:latin typeface="Arial" panose="020B0604020202020204" pitchFamily="34" charset="0"/>
              </a:rPr>
              <a:t>’</a:t>
            </a:r>
            <a:r>
              <a:rPr lang="en-US" altLang="ja-JP" sz="1800" b="1" dirty="0"/>
              <a:t>s a definition or </a:t>
            </a:r>
            <a:r>
              <a:rPr lang="en-US" altLang="ja-JP" sz="1800" b="1" i="1" dirty="0"/>
              <a:t>specification </a:t>
            </a:r>
            <a:r>
              <a:rPr lang="en-US" altLang="ja-JP" sz="1800" b="1" dirty="0"/>
              <a:t>for a Grade class: </a:t>
            </a:r>
          </a:p>
          <a:p>
            <a:r>
              <a:rPr lang="en-US" altLang="en-US" sz="1800" b="1" dirty="0"/>
              <a:t>DATA </a:t>
            </a:r>
            <a:r>
              <a:rPr lang="en-US" altLang="en-US" sz="1800" b="1" dirty="0" err="1"/>
              <a:t>instanceS</a:t>
            </a:r>
            <a:r>
              <a:rPr lang="en-US" altLang="en-US" sz="1800" b="1" dirty="0"/>
              <a:t>:</a:t>
            </a:r>
          </a:p>
          <a:p>
            <a:r>
              <a:rPr lang="en-US" altLang="en-US" sz="1800" b="1" dirty="0"/>
              <a:t>1) ID		- string data type </a:t>
            </a:r>
            <a:r>
              <a:rPr lang="en-US" altLang="en-US" sz="1800" dirty="0"/>
              <a:t>(For example: </a:t>
            </a:r>
            <a:r>
              <a:rPr lang="ja-JP" altLang="en-US" sz="1800" b="1">
                <a:latin typeface="Arial" panose="020B0604020202020204" pitchFamily="34" charset="0"/>
              </a:rPr>
              <a:t>“</a:t>
            </a:r>
            <a:r>
              <a:rPr lang="en-US" altLang="ja-JP" sz="1800" b="1" dirty="0"/>
              <a:t>quiz1</a:t>
            </a:r>
            <a:r>
              <a:rPr lang="ja-JP" altLang="en-US" sz="1800" b="1">
                <a:latin typeface="Arial" panose="020B0604020202020204" pitchFamily="34" charset="0"/>
              </a:rPr>
              <a:t>”</a:t>
            </a:r>
            <a:r>
              <a:rPr lang="en-US" altLang="ja-JP" sz="1800" dirty="0"/>
              <a:t>)</a:t>
            </a:r>
            <a:br>
              <a:rPr lang="en-US" altLang="ja-JP" sz="1800" dirty="0"/>
            </a:br>
            <a:r>
              <a:rPr lang="en-US" altLang="ja-JP" sz="1800" b="1" dirty="0"/>
              <a:t>2) score		- double data type</a:t>
            </a:r>
            <a:br>
              <a:rPr lang="en-US" altLang="ja-JP" sz="1800" b="1" dirty="0"/>
            </a:br>
            <a:r>
              <a:rPr lang="en-US" altLang="ja-JP" sz="1800" b="1" dirty="0"/>
              <a:t>3) weight 	- double data type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METHODS or instance FUNCTIONS:</a:t>
            </a:r>
          </a:p>
          <a:p>
            <a:r>
              <a:rPr lang="en-US" altLang="en-US" sz="1800" b="1" dirty="0"/>
              <a:t>1)  </a:t>
            </a:r>
            <a:r>
              <a:rPr lang="en-US" altLang="en-US" sz="1800" b="1" dirty="0" err="1"/>
              <a:t>enterID</a:t>
            </a:r>
            <a:endParaRPr lang="en-US" altLang="en-US" sz="1800" b="1" dirty="0"/>
          </a:p>
          <a:p>
            <a:r>
              <a:rPr lang="en-US" altLang="en-US" sz="1800" b="1" dirty="0"/>
              <a:t>2)  </a:t>
            </a:r>
            <a:r>
              <a:rPr lang="en-US" altLang="en-US" sz="1800" b="1" dirty="0" err="1"/>
              <a:t>showID</a:t>
            </a:r>
            <a:endParaRPr lang="en-US" altLang="en-US" sz="1800" b="1" dirty="0"/>
          </a:p>
          <a:p>
            <a:r>
              <a:rPr lang="en-US" altLang="en-US" sz="1800" b="1" dirty="0"/>
              <a:t>3)  </a:t>
            </a:r>
            <a:r>
              <a:rPr lang="en-US" altLang="en-US" sz="1800" b="1" dirty="0" err="1"/>
              <a:t>showScore</a:t>
            </a:r>
            <a:endParaRPr lang="en-US" altLang="en-US" sz="1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6052417-65DD-3B19-D186-2A821496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myGrade: a Grade </a:t>
            </a:r>
            <a:r>
              <a:rPr lang="en-US" sz="2400" b="1" i="1">
                <a:latin typeface="Times New Roman" charset="0"/>
                <a:ea typeface="ＭＳ Ｐゴシック" charset="0"/>
                <a:cs typeface="ＭＳ Ｐゴシック" charset="0"/>
              </a:rPr>
              <a:t>object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in RAM</a:t>
            </a: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BCEFF03-7504-AE18-4A7E-941BF425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19200"/>
            <a:ext cx="990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33199F4-E219-DA10-F976-BA341B8D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1200150"/>
            <a:ext cx="88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ID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FE28B974-7BCA-CD42-293D-BDB61F94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24038"/>
            <a:ext cx="1147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weight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F7E1EFA5-4CA0-F035-1775-C515D580F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838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myGrade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5" name="AutoShape 7">
            <a:extLst>
              <a:ext uri="{FF2B5EF4-FFF2-40B4-BE49-F238E27FC236}">
                <a16:creationId xmlns:a16="http://schemas.microsoft.com/office/drawing/2014/main" id="{A08140CB-838F-DB0D-DDA9-6F270E331A83}"/>
              </a:ext>
            </a:extLst>
          </p:cNvPr>
          <p:cNvSpPr>
            <a:spLocks/>
          </p:cNvSpPr>
          <p:nvPr/>
        </p:nvSpPr>
        <p:spPr bwMode="auto">
          <a:xfrm>
            <a:off x="304800" y="1077913"/>
            <a:ext cx="1223963" cy="2546350"/>
          </a:xfrm>
          <a:prstGeom prst="accentCallout2">
            <a:avLst>
              <a:gd name="adj1" fmla="val 4491"/>
              <a:gd name="adj2" fmla="val 106227"/>
              <a:gd name="adj3" fmla="val 4491"/>
              <a:gd name="adj4" fmla="val 135537"/>
              <a:gd name="adj5" fmla="val 16583"/>
              <a:gd name="adj6" fmla="val 202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slots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 or</a:t>
            </a:r>
          </a:p>
          <a:p>
            <a:pPr>
              <a:spcBef>
                <a:spcPct val="0"/>
              </a:spcBef>
              <a:defRPr/>
            </a:pPr>
            <a:endParaRPr lang="en-US" sz="1600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data instances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 or</a:t>
            </a:r>
          </a:p>
          <a:p>
            <a:pPr>
              <a:spcBef>
                <a:spcPct val="0"/>
              </a:spcBef>
              <a:defRPr/>
            </a:pPr>
            <a:endParaRPr lang="en-US" sz="1600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instance variables</a:t>
            </a:r>
          </a:p>
          <a:p>
            <a:pPr>
              <a:spcBef>
                <a:spcPct val="0"/>
              </a:spcBef>
              <a:defRPr/>
            </a:pPr>
            <a:endParaRPr lang="en-US" sz="1600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attributes</a:t>
            </a:r>
            <a:endParaRPr lang="en-US" sz="16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defRPr/>
            </a:pPr>
            <a:endParaRPr lang="en-US" sz="16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6" name="Freeform 8">
            <a:extLst>
              <a:ext uri="{FF2B5EF4-FFF2-40B4-BE49-F238E27FC236}">
                <a16:creationId xmlns:a16="http://schemas.microsoft.com/office/drawing/2014/main" id="{840A2B68-B844-FF4E-A608-531AE9DEB7A4}"/>
              </a:ext>
            </a:extLst>
          </p:cNvPr>
          <p:cNvSpPr>
            <a:spLocks/>
          </p:cNvSpPr>
          <p:nvPr/>
        </p:nvSpPr>
        <p:spPr bwMode="auto">
          <a:xfrm>
            <a:off x="3138488" y="1852613"/>
            <a:ext cx="3933825" cy="2713037"/>
          </a:xfrm>
          <a:custGeom>
            <a:avLst/>
            <a:gdLst>
              <a:gd name="T0" fmla="*/ 498475 w 2478"/>
              <a:gd name="T1" fmla="*/ 366712 h 1709"/>
              <a:gd name="T2" fmla="*/ 327025 w 2478"/>
              <a:gd name="T3" fmla="*/ 457200 h 1709"/>
              <a:gd name="T4" fmla="*/ 184150 w 2478"/>
              <a:gd name="T5" fmla="*/ 523875 h 1709"/>
              <a:gd name="T6" fmla="*/ 103188 w 2478"/>
              <a:gd name="T7" fmla="*/ 631825 h 1709"/>
              <a:gd name="T8" fmla="*/ 23813 w 2478"/>
              <a:gd name="T9" fmla="*/ 819150 h 1709"/>
              <a:gd name="T10" fmla="*/ 23813 w 2478"/>
              <a:gd name="T11" fmla="*/ 1008062 h 1709"/>
              <a:gd name="T12" fmla="*/ 233363 w 2478"/>
              <a:gd name="T13" fmla="*/ 1262062 h 1709"/>
              <a:gd name="T14" fmla="*/ 311150 w 2478"/>
              <a:gd name="T15" fmla="*/ 1400175 h 1709"/>
              <a:gd name="T16" fmla="*/ 311150 w 2478"/>
              <a:gd name="T17" fmla="*/ 1652587 h 1709"/>
              <a:gd name="T18" fmla="*/ 285750 w 2478"/>
              <a:gd name="T19" fmla="*/ 1728787 h 1709"/>
              <a:gd name="T20" fmla="*/ 323850 w 2478"/>
              <a:gd name="T21" fmla="*/ 2019300 h 1709"/>
              <a:gd name="T22" fmla="*/ 598488 w 2478"/>
              <a:gd name="T23" fmla="*/ 2232025 h 1709"/>
              <a:gd name="T24" fmla="*/ 768350 w 2478"/>
              <a:gd name="T25" fmla="*/ 2320925 h 1709"/>
              <a:gd name="T26" fmla="*/ 885825 w 2478"/>
              <a:gd name="T27" fmla="*/ 2371725 h 1709"/>
              <a:gd name="T28" fmla="*/ 1028700 w 2478"/>
              <a:gd name="T29" fmla="*/ 2422525 h 1709"/>
              <a:gd name="T30" fmla="*/ 1368425 w 2478"/>
              <a:gd name="T31" fmla="*/ 2509837 h 1709"/>
              <a:gd name="T32" fmla="*/ 1628775 w 2478"/>
              <a:gd name="T33" fmla="*/ 2611437 h 1709"/>
              <a:gd name="T34" fmla="*/ 2008188 w 2478"/>
              <a:gd name="T35" fmla="*/ 2713037 h 1709"/>
              <a:gd name="T36" fmla="*/ 2803525 w 2478"/>
              <a:gd name="T37" fmla="*/ 2698750 h 1709"/>
              <a:gd name="T38" fmla="*/ 2933700 w 2478"/>
              <a:gd name="T39" fmla="*/ 2662237 h 1709"/>
              <a:gd name="T40" fmla="*/ 3468688 w 2478"/>
              <a:gd name="T41" fmla="*/ 2408237 h 1709"/>
              <a:gd name="T42" fmla="*/ 3690938 w 2478"/>
              <a:gd name="T43" fmla="*/ 2157412 h 1709"/>
              <a:gd name="T44" fmla="*/ 3743325 w 2478"/>
              <a:gd name="T45" fmla="*/ 2081212 h 1709"/>
              <a:gd name="T46" fmla="*/ 3768725 w 2478"/>
              <a:gd name="T47" fmla="*/ 2005012 h 1709"/>
              <a:gd name="T48" fmla="*/ 3795713 w 2478"/>
              <a:gd name="T49" fmla="*/ 1968500 h 1709"/>
              <a:gd name="T50" fmla="*/ 3860800 w 2478"/>
              <a:gd name="T51" fmla="*/ 1765300 h 1709"/>
              <a:gd name="T52" fmla="*/ 3846513 w 2478"/>
              <a:gd name="T53" fmla="*/ 1196975 h 1709"/>
              <a:gd name="T54" fmla="*/ 3781425 w 2478"/>
              <a:gd name="T55" fmla="*/ 1122362 h 1709"/>
              <a:gd name="T56" fmla="*/ 3533775 w 2478"/>
              <a:gd name="T57" fmla="*/ 869950 h 1709"/>
              <a:gd name="T58" fmla="*/ 3286125 w 2478"/>
              <a:gd name="T59" fmla="*/ 693737 h 1709"/>
              <a:gd name="T60" fmla="*/ 2933700 w 2478"/>
              <a:gd name="T61" fmla="*/ 428625 h 1709"/>
              <a:gd name="T62" fmla="*/ 2568575 w 2478"/>
              <a:gd name="T63" fmla="*/ 290512 h 1709"/>
              <a:gd name="T64" fmla="*/ 2216150 w 2478"/>
              <a:gd name="T65" fmla="*/ 188912 h 1709"/>
              <a:gd name="T66" fmla="*/ 1731963 w 2478"/>
              <a:gd name="T67" fmla="*/ 149225 h 1709"/>
              <a:gd name="T68" fmla="*/ 1698625 w 2478"/>
              <a:gd name="T69" fmla="*/ 252412 h 1709"/>
              <a:gd name="T70" fmla="*/ 1579563 w 2478"/>
              <a:gd name="T71" fmla="*/ 309562 h 1709"/>
              <a:gd name="T72" fmla="*/ 1489075 w 2478"/>
              <a:gd name="T73" fmla="*/ 352425 h 1709"/>
              <a:gd name="T74" fmla="*/ 1489075 w 2478"/>
              <a:gd name="T75" fmla="*/ 361950 h 17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478" h="1709">
                <a:moveTo>
                  <a:pt x="314" y="231"/>
                </a:moveTo>
                <a:cubicBezTo>
                  <a:pt x="273" y="242"/>
                  <a:pt x="243" y="272"/>
                  <a:pt x="206" y="288"/>
                </a:cubicBezTo>
                <a:cubicBezTo>
                  <a:pt x="177" y="301"/>
                  <a:pt x="147" y="320"/>
                  <a:pt x="116" y="330"/>
                </a:cubicBezTo>
                <a:cubicBezTo>
                  <a:pt x="61" y="366"/>
                  <a:pt x="94" y="368"/>
                  <a:pt x="65" y="398"/>
                </a:cubicBezTo>
                <a:cubicBezTo>
                  <a:pt x="49" y="437"/>
                  <a:pt x="35" y="479"/>
                  <a:pt x="15" y="516"/>
                </a:cubicBezTo>
                <a:cubicBezTo>
                  <a:pt x="4" y="569"/>
                  <a:pt x="0" y="570"/>
                  <a:pt x="15" y="635"/>
                </a:cubicBezTo>
                <a:cubicBezTo>
                  <a:pt x="31" y="708"/>
                  <a:pt x="109" y="740"/>
                  <a:pt x="147" y="795"/>
                </a:cubicBezTo>
                <a:cubicBezTo>
                  <a:pt x="166" y="822"/>
                  <a:pt x="196" y="882"/>
                  <a:pt x="196" y="882"/>
                </a:cubicBezTo>
                <a:cubicBezTo>
                  <a:pt x="208" y="953"/>
                  <a:pt x="210" y="945"/>
                  <a:pt x="196" y="1041"/>
                </a:cubicBezTo>
                <a:cubicBezTo>
                  <a:pt x="193" y="1057"/>
                  <a:pt x="180" y="1089"/>
                  <a:pt x="180" y="1089"/>
                </a:cubicBezTo>
                <a:cubicBezTo>
                  <a:pt x="183" y="1127"/>
                  <a:pt x="180" y="1226"/>
                  <a:pt x="204" y="1272"/>
                </a:cubicBezTo>
                <a:cubicBezTo>
                  <a:pt x="231" y="1322"/>
                  <a:pt x="320" y="1389"/>
                  <a:pt x="377" y="1406"/>
                </a:cubicBezTo>
                <a:cubicBezTo>
                  <a:pt x="406" y="1436"/>
                  <a:pt x="446" y="1444"/>
                  <a:pt x="484" y="1462"/>
                </a:cubicBezTo>
                <a:cubicBezTo>
                  <a:pt x="556" y="1497"/>
                  <a:pt x="494" y="1480"/>
                  <a:pt x="558" y="1494"/>
                </a:cubicBezTo>
                <a:cubicBezTo>
                  <a:pt x="587" y="1513"/>
                  <a:pt x="615" y="1517"/>
                  <a:pt x="648" y="1526"/>
                </a:cubicBezTo>
                <a:cubicBezTo>
                  <a:pt x="699" y="1558"/>
                  <a:pt x="800" y="1570"/>
                  <a:pt x="862" y="1581"/>
                </a:cubicBezTo>
                <a:cubicBezTo>
                  <a:pt x="909" y="1612"/>
                  <a:pt x="971" y="1635"/>
                  <a:pt x="1026" y="1645"/>
                </a:cubicBezTo>
                <a:cubicBezTo>
                  <a:pt x="1099" y="1679"/>
                  <a:pt x="1186" y="1689"/>
                  <a:pt x="1265" y="1709"/>
                </a:cubicBezTo>
                <a:cubicBezTo>
                  <a:pt x="1432" y="1706"/>
                  <a:pt x="1599" y="1705"/>
                  <a:pt x="1766" y="1700"/>
                </a:cubicBezTo>
                <a:cubicBezTo>
                  <a:pt x="1782" y="1699"/>
                  <a:pt x="1840" y="1679"/>
                  <a:pt x="1848" y="1677"/>
                </a:cubicBezTo>
                <a:cubicBezTo>
                  <a:pt x="1969" y="1649"/>
                  <a:pt x="2091" y="1599"/>
                  <a:pt x="2185" y="1517"/>
                </a:cubicBezTo>
                <a:cubicBezTo>
                  <a:pt x="2241" y="1469"/>
                  <a:pt x="2273" y="1409"/>
                  <a:pt x="2325" y="1359"/>
                </a:cubicBezTo>
                <a:cubicBezTo>
                  <a:pt x="2352" y="1279"/>
                  <a:pt x="2307" y="1401"/>
                  <a:pt x="2358" y="1311"/>
                </a:cubicBezTo>
                <a:cubicBezTo>
                  <a:pt x="2366" y="1297"/>
                  <a:pt x="2364" y="1277"/>
                  <a:pt x="2374" y="1263"/>
                </a:cubicBezTo>
                <a:cubicBezTo>
                  <a:pt x="2380" y="1255"/>
                  <a:pt x="2385" y="1248"/>
                  <a:pt x="2391" y="1240"/>
                </a:cubicBezTo>
                <a:cubicBezTo>
                  <a:pt x="2405" y="1197"/>
                  <a:pt x="2422" y="1156"/>
                  <a:pt x="2432" y="1112"/>
                </a:cubicBezTo>
                <a:cubicBezTo>
                  <a:pt x="2445" y="997"/>
                  <a:pt x="2478" y="860"/>
                  <a:pt x="2423" y="754"/>
                </a:cubicBezTo>
                <a:cubicBezTo>
                  <a:pt x="2403" y="716"/>
                  <a:pt x="2411" y="745"/>
                  <a:pt x="2382" y="707"/>
                </a:cubicBezTo>
                <a:cubicBezTo>
                  <a:pt x="2337" y="648"/>
                  <a:pt x="2285" y="596"/>
                  <a:pt x="2226" y="548"/>
                </a:cubicBezTo>
                <a:cubicBezTo>
                  <a:pt x="2176" y="509"/>
                  <a:pt x="2118" y="479"/>
                  <a:pt x="2070" y="437"/>
                </a:cubicBezTo>
                <a:cubicBezTo>
                  <a:pt x="2009" y="385"/>
                  <a:pt x="1924" y="293"/>
                  <a:pt x="1848" y="270"/>
                </a:cubicBezTo>
                <a:cubicBezTo>
                  <a:pt x="1779" y="225"/>
                  <a:pt x="1699" y="202"/>
                  <a:pt x="1618" y="183"/>
                </a:cubicBezTo>
                <a:cubicBezTo>
                  <a:pt x="1564" y="147"/>
                  <a:pt x="1463" y="130"/>
                  <a:pt x="1396" y="119"/>
                </a:cubicBezTo>
                <a:cubicBezTo>
                  <a:pt x="1297" y="122"/>
                  <a:pt x="1188" y="0"/>
                  <a:pt x="1091" y="94"/>
                </a:cubicBezTo>
                <a:cubicBezTo>
                  <a:pt x="1069" y="159"/>
                  <a:pt x="1103" y="105"/>
                  <a:pt x="1070" y="159"/>
                </a:cubicBezTo>
                <a:cubicBezTo>
                  <a:pt x="1066" y="166"/>
                  <a:pt x="1000" y="188"/>
                  <a:pt x="995" y="195"/>
                </a:cubicBezTo>
                <a:cubicBezTo>
                  <a:pt x="976" y="207"/>
                  <a:pt x="947" y="217"/>
                  <a:pt x="938" y="222"/>
                </a:cubicBezTo>
                <a:cubicBezTo>
                  <a:pt x="929" y="227"/>
                  <a:pt x="938" y="227"/>
                  <a:pt x="93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AutoShape 9">
            <a:extLst>
              <a:ext uri="{FF2B5EF4-FFF2-40B4-BE49-F238E27FC236}">
                <a16:creationId xmlns:a16="http://schemas.microsoft.com/office/drawing/2014/main" id="{875DDFFF-F98A-EC54-BA4A-0FF1942FC4C5}"/>
              </a:ext>
            </a:extLst>
          </p:cNvPr>
          <p:cNvSpPr>
            <a:spLocks/>
          </p:cNvSpPr>
          <p:nvPr/>
        </p:nvSpPr>
        <p:spPr bwMode="auto">
          <a:xfrm>
            <a:off x="1066800" y="4876800"/>
            <a:ext cx="1066800" cy="584775"/>
          </a:xfrm>
          <a:prstGeom prst="accentCallout2">
            <a:avLst>
              <a:gd name="adj1" fmla="val 19356"/>
              <a:gd name="adj2" fmla="val 107144"/>
              <a:gd name="adj3" fmla="val 19356"/>
              <a:gd name="adj4" fmla="val 197472"/>
              <a:gd name="adj5" fmla="val -83333"/>
              <a:gd name="adj6" fmla="val 29151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method space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8730BDA0-AC10-35FB-AE2D-97BBB9C1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08250"/>
            <a:ext cx="1600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{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918FAE4E-201C-3297-16CF-098295B6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057525"/>
            <a:ext cx="1600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{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   blah; 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  <a:b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6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0" name="AutoShape 12">
            <a:extLst>
              <a:ext uri="{FF2B5EF4-FFF2-40B4-BE49-F238E27FC236}">
                <a16:creationId xmlns:a16="http://schemas.microsoft.com/office/drawing/2014/main" id="{676BE13E-8CB2-23FF-007C-6A4F6028DD25}"/>
              </a:ext>
            </a:extLst>
          </p:cNvPr>
          <p:cNvSpPr>
            <a:spLocks/>
          </p:cNvSpPr>
          <p:nvPr/>
        </p:nvSpPr>
        <p:spPr bwMode="auto">
          <a:xfrm>
            <a:off x="6843713" y="1143000"/>
            <a:ext cx="2300287" cy="590550"/>
          </a:xfrm>
          <a:prstGeom prst="accentCallout2">
            <a:avLst>
              <a:gd name="adj1" fmla="val 19356"/>
              <a:gd name="adj2" fmla="val -3315"/>
              <a:gd name="adj3" fmla="val 19356"/>
              <a:gd name="adj4" fmla="val -50449"/>
              <a:gd name="adj5" fmla="val 275269"/>
              <a:gd name="adj6" fmla="val -9951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instance functions</a:t>
            </a:r>
            <a:r>
              <a:rPr lang="en-US" sz="1600" dirty="0">
                <a:latin typeface="Times New Roman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methods execute here</a:t>
            </a:r>
            <a:endParaRPr lang="en-US" sz="16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0C710AF5-B8D1-4676-5E93-6BF05A8AA0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295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4EC90FF1-5FCD-56F9-34EE-822A0829E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C8517E00-127E-5193-0C6D-82E8BBA2F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1520825"/>
            <a:ext cx="88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score</a:t>
            </a: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6E915390-A9E6-373E-0FB4-0A2977206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>
            <a:extLst>
              <a:ext uri="{FF2B5EF4-FFF2-40B4-BE49-F238E27FC236}">
                <a16:creationId xmlns:a16="http://schemas.microsoft.com/office/drawing/2014/main" id="{3735B651-C2D0-46FE-7C7E-C4EC9864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80157"/>
            <a:ext cx="4572000" cy="600164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class Grade {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private String ID;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private double score;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private double weight;</a:t>
            </a:r>
          </a:p>
          <a:p>
            <a:pPr>
              <a:spcBef>
                <a:spcPts val="0"/>
              </a:spcBef>
              <a:defRPr/>
            </a:pPr>
            <a:endParaRPr lang="en-US" sz="1600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public  Grade (String id, double s, double w){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ID = id;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score = s;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weight = w 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public void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enterInfo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 ){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Scanner input = new Scanner(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System.in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ID =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input.nextLine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score =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input.nextDouble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input.nextLine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weight =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input.nextDouble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input.nextLine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public void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showInfo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 ){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600" b="1" dirty="0" err="1">
                <a:latin typeface="Times New Roman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("ID: "+ ID +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                                 " Score: " + score +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                                   " Weight: " + weight);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AC8E8-43C9-DAF6-18F4-79587A76AFE9}"/>
              </a:ext>
            </a:extLst>
          </p:cNvPr>
          <p:cNvSpPr txBox="1"/>
          <p:nvPr/>
        </p:nvSpPr>
        <p:spPr>
          <a:xfrm>
            <a:off x="1232965" y="224135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Grade.java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B374A-8D45-7A4F-4189-F762C0C8C9B2}"/>
              </a:ext>
            </a:extLst>
          </p:cNvPr>
          <p:cNvSpPr txBox="1"/>
          <p:nvPr/>
        </p:nvSpPr>
        <p:spPr>
          <a:xfrm>
            <a:off x="5117565" y="780157"/>
            <a:ext cx="3797835" cy="25545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class Main {</a:t>
            </a:r>
          </a:p>
          <a:p>
            <a:pPr>
              <a:spcBef>
                <a:spcPts val="0"/>
              </a:spcBef>
              <a:defRPr/>
            </a:pPr>
            <a:endParaRPr lang="en-US" sz="1600" b="1" dirty="0">
              <a:latin typeface="Times New Roman" charset="0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public static void main(String[]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args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Grade g = new Grade("3456",95,0.10);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g.showInfo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( 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g.enterInfo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( 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g.showInfo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( );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}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16CCD-0F7C-5EA2-6AE1-AB9BF3FDBC9A}"/>
              </a:ext>
            </a:extLst>
          </p:cNvPr>
          <p:cNvSpPr txBox="1"/>
          <p:nvPr/>
        </p:nvSpPr>
        <p:spPr>
          <a:xfrm>
            <a:off x="6185965" y="22860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Main.java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7944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E04CEBAE-672B-C566-3E0A-A1F4F3FD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534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7030A0"/>
                </a:solidFill>
              </a:rPr>
              <a:t>A big difference between data instances and objects is that: </a:t>
            </a:r>
          </a:p>
          <a:p>
            <a:pPr algn="ctr"/>
            <a:endParaRPr lang="en-US" altLang="en-US" sz="1800" b="1" dirty="0"/>
          </a:p>
          <a:p>
            <a:pPr algn="ctr"/>
            <a:r>
              <a:rPr lang="en-US" altLang="en-US" sz="1800" b="1" dirty="0"/>
              <a:t>Data instances that are defined in a class definition block</a:t>
            </a:r>
            <a:br>
              <a:rPr lang="en-US" altLang="en-US" sz="1800" b="1" dirty="0"/>
            </a:br>
            <a:r>
              <a:rPr lang="en-US" altLang="en-US" sz="1800" b="1" dirty="0"/>
              <a:t>are </a:t>
            </a:r>
            <a:r>
              <a:rPr lang="en-US" altLang="en-US" b="1" dirty="0"/>
              <a:t>global</a:t>
            </a:r>
            <a:r>
              <a:rPr lang="en-US" altLang="en-US" sz="1800" b="1" dirty="0"/>
              <a:t> to </a:t>
            </a:r>
            <a:r>
              <a:rPr lang="en-US" altLang="en-US" sz="1800" b="1" i="1" dirty="0"/>
              <a:t>all instance functions of the class.</a:t>
            </a:r>
          </a:p>
          <a:p>
            <a:endParaRPr lang="en-US" altLang="en-US" sz="1800" dirty="0"/>
          </a:p>
          <a:p>
            <a:r>
              <a:rPr lang="en-US" altLang="en-US" dirty="0">
                <a:solidFill>
                  <a:srgbClr val="7030A0"/>
                </a:solidFill>
              </a:rPr>
              <a:t>It turns out that a class data instance (or </a:t>
            </a:r>
            <a:r>
              <a:rPr lang="ja-JP" altLang="en-US">
                <a:solidFill>
                  <a:srgbClr val="7030A0"/>
                </a:solidFill>
                <a:latin typeface="Arial" panose="020B0604020202020204" pitchFamily="34" charset="0"/>
              </a:rPr>
              <a:t>“</a:t>
            </a:r>
            <a:r>
              <a:rPr lang="en-US" altLang="ja-JP" dirty="0">
                <a:solidFill>
                  <a:srgbClr val="7030A0"/>
                </a:solidFill>
              </a:rPr>
              <a:t>instance variable</a:t>
            </a:r>
            <a:r>
              <a:rPr lang="ja-JP" altLang="en-US">
                <a:solidFill>
                  <a:srgbClr val="7030A0"/>
                </a:solidFill>
                <a:latin typeface="Arial" panose="020B0604020202020204" pitchFamily="34" charset="0"/>
              </a:rPr>
              <a:t>”</a:t>
            </a:r>
            <a:r>
              <a:rPr lang="en-US" altLang="ja-JP" dirty="0">
                <a:solidFill>
                  <a:srgbClr val="7030A0"/>
                </a:solidFill>
              </a:rPr>
              <a:t>) is </a:t>
            </a:r>
            <a:r>
              <a:rPr lang="ja-JP" altLang="en-US">
                <a:solidFill>
                  <a:srgbClr val="7030A0"/>
                </a:solidFill>
                <a:latin typeface="Arial" panose="020B0604020202020204" pitchFamily="34" charset="0"/>
              </a:rPr>
              <a:t>“</a:t>
            </a:r>
            <a:r>
              <a:rPr lang="en-US" altLang="ja-JP" b="1" dirty="0">
                <a:solidFill>
                  <a:srgbClr val="7030A0"/>
                </a:solidFill>
              </a:rPr>
              <a:t>defined</a:t>
            </a:r>
            <a:r>
              <a:rPr lang="ja-JP" altLang="en-US">
                <a:solidFill>
                  <a:srgbClr val="7030A0"/>
                </a:solidFill>
                <a:latin typeface="Arial" panose="020B0604020202020204" pitchFamily="34" charset="0"/>
              </a:rPr>
              <a:t>”</a:t>
            </a:r>
            <a:r>
              <a:rPr lang="en-US" altLang="ja-JP" dirty="0">
                <a:solidFill>
                  <a:srgbClr val="7030A0"/>
                </a:solidFill>
              </a:rPr>
              <a:t> not </a:t>
            </a:r>
            <a:r>
              <a:rPr lang="ja-JP" altLang="en-US">
                <a:solidFill>
                  <a:srgbClr val="7030A0"/>
                </a:solidFill>
                <a:latin typeface="Arial" panose="020B0604020202020204" pitchFamily="34" charset="0"/>
              </a:rPr>
              <a:t>“</a:t>
            </a:r>
            <a:r>
              <a:rPr lang="en-US" altLang="ja-JP" b="1" dirty="0">
                <a:solidFill>
                  <a:srgbClr val="7030A0"/>
                </a:solidFill>
              </a:rPr>
              <a:t>declared</a:t>
            </a:r>
            <a:r>
              <a:rPr lang="ja-JP" altLang="en-US">
                <a:solidFill>
                  <a:srgbClr val="7030A0"/>
                </a:solidFill>
                <a:latin typeface="Arial" panose="020B0604020202020204" pitchFamily="34" charset="0"/>
              </a:rPr>
              <a:t>”</a:t>
            </a:r>
            <a:endParaRPr lang="en-US" altLang="ja-JP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en-US" sz="1800" dirty="0"/>
              <a:t>A class </a:t>
            </a:r>
            <a:r>
              <a:rPr lang="en-US" altLang="en-US" sz="1800" b="1" dirty="0"/>
              <a:t>definition</a:t>
            </a:r>
            <a:r>
              <a:rPr lang="en-US" altLang="en-US" sz="1800" dirty="0"/>
              <a:t> just says how to structure memory </a:t>
            </a:r>
            <a:r>
              <a:rPr lang="en-US" altLang="en-US" sz="1800" b="1" dirty="0"/>
              <a:t>when (</a:t>
            </a:r>
            <a:r>
              <a:rPr lang="en-US" altLang="en-US" sz="1800" dirty="0"/>
              <a:t>and </a:t>
            </a:r>
            <a:r>
              <a:rPr lang="en-US" altLang="en-US" sz="1800" b="1" dirty="0"/>
              <a:t>if) </a:t>
            </a:r>
            <a:r>
              <a:rPr lang="en-US" altLang="en-US" sz="1800" dirty="0"/>
              <a:t>an object is created but the definition </a:t>
            </a:r>
            <a:r>
              <a:rPr lang="en-US" altLang="en-US" sz="1800" b="1" dirty="0" err="1"/>
              <a:t>doesn</a:t>
            </a:r>
            <a:r>
              <a:rPr lang="ja-JP" altLang="en-US" sz="1800" b="1">
                <a:latin typeface="Arial" panose="020B0604020202020204" pitchFamily="34" charset="0"/>
              </a:rPr>
              <a:t>’</a:t>
            </a:r>
            <a:r>
              <a:rPr lang="en-US" altLang="ja-JP" sz="1800" b="1" dirty="0"/>
              <a:t>t </a:t>
            </a:r>
            <a:r>
              <a:rPr lang="en-US" altLang="ja-JP" sz="1800" dirty="0"/>
              <a:t> create it. 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D872B1A7-C79A-951D-88C5-F47AE162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447800"/>
            <a:ext cx="1524000" cy="3505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en-US" altLang="en-US" sz="2400"/>
              <a:t>RAM</a:t>
            </a:r>
            <a:br>
              <a:rPr lang="en-US" altLang="en-US" sz="2400"/>
            </a:br>
            <a:r>
              <a:rPr lang="en-US" altLang="en-US"/>
              <a:t>(main memory)</a:t>
            </a:r>
            <a:endParaRPr lang="en-US" altLang="en-US" sz="24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FC904B61-9BB6-61EC-0852-BDEB253D5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523875"/>
            <a:ext cx="914400" cy="46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CPU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7B1629A6-CCD4-BEC5-341C-38FCC7C1D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86000"/>
            <a:ext cx="1066800" cy="46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Output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E17543E7-5799-3B31-F86D-9AECBBB6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" y="2743200"/>
            <a:ext cx="914400" cy="46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Input</a:t>
            </a:r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816DAB0B-638B-1410-DDC2-E25DC420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5257800"/>
            <a:ext cx="2514600" cy="10668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9F21600C-C0F2-038B-D6C1-CA3E270A4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009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Disk</a:t>
            </a:r>
            <a:br>
              <a:rPr lang="en-US" altLang="en-US" sz="2400" dirty="0"/>
            </a:br>
            <a:r>
              <a:rPr lang="en-US" altLang="en-US" dirty="0"/>
              <a:t>(secondary memory)</a:t>
            </a:r>
          </a:p>
        </p:txBody>
      </p:sp>
      <p:sp>
        <p:nvSpPr>
          <p:cNvPr id="2058" name="Line 10">
            <a:extLst>
              <a:ext uri="{FF2B5EF4-FFF2-40B4-BE49-F238E27FC236}">
                <a16:creationId xmlns:a16="http://schemas.microsoft.com/office/drawing/2014/main" id="{206BB882-0B9F-6B82-273B-1D05229E4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65676"/>
            <a:ext cx="914400" cy="0"/>
          </a:xfrm>
          <a:prstGeom prst="line">
            <a:avLst/>
          </a:prstGeom>
          <a:noFill/>
          <a:ln w="25400" cmpd="thinThick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A381134D-E13A-1BFC-E896-6716D5D5F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514600"/>
            <a:ext cx="685800" cy="0"/>
          </a:xfrm>
          <a:prstGeom prst="line">
            <a:avLst/>
          </a:prstGeom>
          <a:noFill/>
          <a:ln w="25400" cmpd="thinThick">
            <a:solidFill>
              <a:schemeClr val="tx1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>
            <a:extLst>
              <a:ext uri="{FF2B5EF4-FFF2-40B4-BE49-F238E27FC236}">
                <a16:creationId xmlns:a16="http://schemas.microsoft.com/office/drawing/2014/main" id="{EF0B6E98-EA1F-599C-DD35-AD77C72E0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990600"/>
            <a:ext cx="0" cy="381000"/>
          </a:xfrm>
          <a:prstGeom prst="line">
            <a:avLst/>
          </a:prstGeom>
          <a:noFill/>
          <a:ln w="25400" cmpd="thinThick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F40649B3-2601-C7AC-F2AC-31A724A0A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990600"/>
            <a:ext cx="0" cy="381000"/>
          </a:xfrm>
          <a:prstGeom prst="line">
            <a:avLst/>
          </a:prstGeom>
          <a:noFill/>
          <a:ln w="25400" cmpd="thinThick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2" name="Group 34">
            <a:extLst>
              <a:ext uri="{FF2B5EF4-FFF2-40B4-BE49-F238E27FC236}">
                <a16:creationId xmlns:a16="http://schemas.microsoft.com/office/drawing/2014/main" id="{399C368B-6EC2-518E-68B6-FD480ECA7F09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3776663"/>
            <a:ext cx="3709988" cy="1895476"/>
            <a:chOff x="2973" y="2379"/>
            <a:chExt cx="2337" cy="1194"/>
          </a:xfrm>
        </p:grpSpPr>
        <p:sp>
          <p:nvSpPr>
            <p:cNvPr id="2069" name="Text Box 21">
              <a:extLst>
                <a:ext uri="{FF2B5EF4-FFF2-40B4-BE49-F238E27FC236}">
                  <a16:creationId xmlns:a16="http://schemas.microsoft.com/office/drawing/2014/main" id="{B1AFC182-17E0-A086-B385-C2883F8FD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" y="2526"/>
              <a:ext cx="1046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solidFill>
                    <a:schemeClr val="accent2"/>
                  </a:solidFill>
                </a:rPr>
                <a:t>Java variables or objects</a:t>
              </a:r>
              <a:br>
                <a:rPr lang="en-US" altLang="en-US" sz="1800" b="1" dirty="0">
                  <a:solidFill>
                    <a:schemeClr val="accent2"/>
                  </a:solidFill>
                </a:rPr>
              </a:br>
              <a:r>
                <a:rPr lang="en-US" altLang="en-US" sz="1800" b="1" dirty="0">
                  <a:solidFill>
                    <a:schemeClr val="accent2"/>
                  </a:solidFill>
                </a:rPr>
                <a:t>“</a:t>
              </a:r>
              <a:r>
                <a:rPr lang="en-US" altLang="en-US" b="1" dirty="0">
                  <a:solidFill>
                    <a:schemeClr val="accent2"/>
                  </a:solidFill>
                </a:rPr>
                <a:t>Chunks of memory with a name” </a:t>
              </a:r>
              <a:br>
                <a:rPr lang="en-US" altLang="en-US" b="1" dirty="0">
                  <a:solidFill>
                    <a:schemeClr val="accent2"/>
                  </a:solidFill>
                </a:rPr>
              </a:br>
              <a:endParaRPr lang="en-US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071" name="Line 23">
              <a:extLst>
                <a:ext uri="{FF2B5EF4-FFF2-40B4-BE49-F238E27FC236}">
                  <a16:creationId xmlns:a16="http://schemas.microsoft.com/office/drawing/2014/main" id="{B58E095F-DD48-4237-3193-25FE45B7A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3" y="2379"/>
              <a:ext cx="1246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>
              <a:extLst>
                <a:ext uri="{FF2B5EF4-FFF2-40B4-BE49-F238E27FC236}">
                  <a16:creationId xmlns:a16="http://schemas.microsoft.com/office/drawing/2014/main" id="{4B1BB473-BC2E-F9EB-C605-C7A6168F3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655"/>
              <a:ext cx="124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7" name="Rectangle 29">
            <a:extLst>
              <a:ext uri="{FF2B5EF4-FFF2-40B4-BE49-F238E27FC236}">
                <a16:creationId xmlns:a16="http://schemas.microsoft.com/office/drawing/2014/main" id="{B814DD50-036E-8D1F-70E4-A81A1051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"/>
            <a:ext cx="3124200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4" name="Group 36">
            <a:extLst>
              <a:ext uri="{FF2B5EF4-FFF2-40B4-BE49-F238E27FC236}">
                <a16:creationId xmlns:a16="http://schemas.microsoft.com/office/drawing/2014/main" id="{EE350204-EAD6-11BD-163C-018D8E5F3E2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57200"/>
            <a:ext cx="3581400" cy="2123081"/>
            <a:chOff x="2880" y="288"/>
            <a:chExt cx="2352" cy="1551"/>
          </a:xfrm>
        </p:grpSpPr>
        <p:sp>
          <p:nvSpPr>
            <p:cNvPr id="2080" name="Text Box 32">
              <a:extLst>
                <a:ext uri="{FF2B5EF4-FFF2-40B4-BE49-F238E27FC236}">
                  <a16:creationId xmlns:a16="http://schemas.microsoft.com/office/drawing/2014/main" id="{46C25DF0-4793-988A-92E2-630406224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88"/>
              <a:ext cx="1488" cy="1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solidFill>
                    <a:srgbClr val="996600"/>
                  </a:solidFill>
                </a:rPr>
                <a:t>Machine Language Program</a:t>
              </a:r>
              <a:br>
                <a:rPr lang="en-US" altLang="en-US" b="1" dirty="0">
                  <a:solidFill>
                    <a:srgbClr val="996600"/>
                  </a:solidFill>
                </a:rPr>
              </a:br>
              <a:r>
                <a:rPr lang="en-US" altLang="en-US" b="1" dirty="0">
                  <a:solidFill>
                    <a:srgbClr val="996600"/>
                  </a:solidFill>
                </a:rPr>
                <a:t>1001001011110</a:t>
              </a:r>
              <a:br>
                <a:rPr lang="en-US" altLang="en-US" b="1" dirty="0">
                  <a:solidFill>
                    <a:srgbClr val="996600"/>
                  </a:solidFill>
                </a:rPr>
              </a:br>
              <a:r>
                <a:rPr lang="en-US" altLang="en-US" b="1" dirty="0">
                  <a:solidFill>
                    <a:srgbClr val="996600"/>
                  </a:solidFill>
                </a:rPr>
                <a:t>1101001010101</a:t>
              </a:r>
              <a:br>
                <a:rPr lang="en-US" altLang="en-US" b="1" dirty="0">
                  <a:solidFill>
                    <a:srgbClr val="996600"/>
                  </a:solidFill>
                </a:rPr>
              </a:br>
              <a:r>
                <a:rPr lang="en-US" altLang="en-US" dirty="0">
                  <a:solidFill>
                    <a:srgbClr val="996600"/>
                  </a:solidFill>
                </a:rPr>
                <a:t>Built-in, hardwired, electronic.</a:t>
              </a:r>
              <a:br>
                <a:rPr lang="en-US" altLang="en-US" dirty="0">
                  <a:solidFill>
                    <a:srgbClr val="996600"/>
                  </a:solidFill>
                </a:rPr>
              </a:br>
              <a:endParaRPr lang="en-US" altLang="en-US" sz="2400" dirty="0"/>
            </a:p>
          </p:txBody>
        </p:sp>
        <p:sp>
          <p:nvSpPr>
            <p:cNvPr id="2081" name="Line 33">
              <a:extLst>
                <a:ext uri="{FF2B5EF4-FFF2-40B4-BE49-F238E27FC236}">
                  <a16:creationId xmlns:a16="http://schemas.microsoft.com/office/drawing/2014/main" id="{E5F7F042-5A93-D4BF-3170-A4110A94D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480"/>
              <a:ext cx="864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3" name="Group 35">
            <a:extLst>
              <a:ext uri="{FF2B5EF4-FFF2-40B4-BE49-F238E27FC236}">
                <a16:creationId xmlns:a16="http://schemas.microsoft.com/office/drawing/2014/main" id="{9A4E1DDD-05EE-A62C-0A15-39A031E38BD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260725"/>
            <a:ext cx="1219200" cy="1539875"/>
            <a:chOff x="2160" y="2054"/>
            <a:chExt cx="768" cy="970"/>
          </a:xfrm>
        </p:grpSpPr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4DEA202C-D65A-8F17-F1AF-8F13522D8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768" cy="33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Rectangle 16">
              <a:extLst>
                <a:ext uri="{FF2B5EF4-FFF2-40B4-BE49-F238E27FC236}">
                  <a16:creationId xmlns:a16="http://schemas.microsoft.com/office/drawing/2014/main" id="{973AD09E-3F41-88C5-39E2-D531DE29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08"/>
              <a:ext cx="384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Text Box 17">
              <a:extLst>
                <a:ext uri="{FF2B5EF4-FFF2-40B4-BE49-F238E27FC236}">
                  <a16:creationId xmlns:a16="http://schemas.microsoft.com/office/drawing/2014/main" id="{398E2EA8-1EBB-C71A-3E03-CB52C7678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054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dog</a:t>
              </a:r>
              <a:endParaRPr lang="en-US" altLang="en-US" sz="2400"/>
            </a:p>
          </p:txBody>
        </p:sp>
        <p:sp>
          <p:nvSpPr>
            <p:cNvPr id="2067" name="Text Box 19">
              <a:extLst>
                <a:ext uri="{FF2B5EF4-FFF2-40B4-BE49-F238E27FC236}">
                  <a16:creationId xmlns:a16="http://schemas.microsoft.com/office/drawing/2014/main" id="{460F26E1-49ED-692F-43B3-B15F6DCDC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544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owl</a:t>
              </a:r>
              <a:endParaRPr lang="en-US" altLang="en-US" sz="2400"/>
            </a:p>
          </p:txBody>
        </p:sp>
      </p:grpSp>
      <p:grpSp>
        <p:nvGrpSpPr>
          <p:cNvPr id="2106" name="Group 58">
            <a:extLst>
              <a:ext uri="{FF2B5EF4-FFF2-40B4-BE49-F238E27FC236}">
                <a16:creationId xmlns:a16="http://schemas.microsoft.com/office/drawing/2014/main" id="{4691BFF4-9A60-C3C8-3C0C-19C96E197FD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09800"/>
            <a:ext cx="3810000" cy="2590800"/>
            <a:chOff x="576" y="1392"/>
            <a:chExt cx="2400" cy="1632"/>
          </a:xfrm>
        </p:grpSpPr>
        <p:grpSp>
          <p:nvGrpSpPr>
            <p:cNvPr id="2098" name="Group 50">
              <a:extLst>
                <a:ext uri="{FF2B5EF4-FFF2-40B4-BE49-F238E27FC236}">
                  <a16:creationId xmlns:a16="http://schemas.microsoft.com/office/drawing/2014/main" id="{3071BCED-D18A-F4C5-714D-67D022219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392"/>
              <a:ext cx="768" cy="1632"/>
              <a:chOff x="384" y="1872"/>
              <a:chExt cx="768" cy="1632"/>
            </a:xfrm>
          </p:grpSpPr>
          <p:sp>
            <p:nvSpPr>
              <p:cNvPr id="2086" name="Line 38">
                <a:extLst>
                  <a:ext uri="{FF2B5EF4-FFF2-40B4-BE49-F238E27FC236}">
                    <a16:creationId xmlns:a16="http://schemas.microsoft.com/office/drawing/2014/main" id="{65A1EADD-ECCD-2D67-27C8-B6CE0E3F1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44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Line 39">
                <a:extLst>
                  <a:ext uri="{FF2B5EF4-FFF2-40B4-BE49-F238E27FC236}">
                    <a16:creationId xmlns:a16="http://schemas.microsoft.com/office/drawing/2014/main" id="{DD980314-8F23-13AA-A4DB-43DCD87C1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Line 41">
                <a:extLst>
                  <a:ext uri="{FF2B5EF4-FFF2-40B4-BE49-F238E27FC236}">
                    <a16:creationId xmlns:a16="http://schemas.microsoft.com/office/drawing/2014/main" id="{73DDBD41-CA02-829A-3E64-2D3C7DC47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0" name="Line 42">
                <a:extLst>
                  <a:ext uri="{FF2B5EF4-FFF2-40B4-BE49-F238E27FC236}">
                    <a16:creationId xmlns:a16="http://schemas.microsoft.com/office/drawing/2014/main" id="{F0ED0C62-D8F2-52D1-D5BD-3CF1AB350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59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1" name="Line 43">
                <a:extLst>
                  <a:ext uri="{FF2B5EF4-FFF2-40B4-BE49-F238E27FC236}">
                    <a16:creationId xmlns:a16="http://schemas.microsoft.com/office/drawing/2014/main" id="{2CCBBFBA-EA8D-3F37-5A38-0B15E2A11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73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Line 48">
                <a:extLst>
                  <a:ext uri="{FF2B5EF4-FFF2-40B4-BE49-F238E27FC236}">
                    <a16:creationId xmlns:a16="http://schemas.microsoft.com/office/drawing/2014/main" id="{FCF9E844-9F66-1262-1E14-53679666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88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Line 49">
                <a:extLst>
                  <a:ext uri="{FF2B5EF4-FFF2-40B4-BE49-F238E27FC236}">
                    <a16:creationId xmlns:a16="http://schemas.microsoft.com/office/drawing/2014/main" id="{85AD862A-1E41-E45C-09D0-36FF9B127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02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3" name="AutoShape 45">
                <a:extLst>
                  <a:ext uri="{FF2B5EF4-FFF2-40B4-BE49-F238E27FC236}">
                    <a16:creationId xmlns:a16="http://schemas.microsoft.com/office/drawing/2014/main" id="{3CE09FAA-1C14-2D2A-077C-EF581580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768" cy="1632"/>
              </a:xfrm>
              <a:prstGeom prst="flowChartDocumen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" name="Line 53">
              <a:extLst>
                <a:ext uri="{FF2B5EF4-FFF2-40B4-BE49-F238E27FC236}">
                  <a16:creationId xmlns:a16="http://schemas.microsoft.com/office/drawing/2014/main" id="{25E4B2FE-1213-97A5-8496-7C5C529E0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3" y="2208"/>
              <a:ext cx="1195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Line 54">
              <a:extLst>
                <a:ext uri="{FF2B5EF4-FFF2-40B4-BE49-F238E27FC236}">
                  <a16:creationId xmlns:a16="http://schemas.microsoft.com/office/drawing/2014/main" id="{E258FD7D-E88E-0E06-05B5-6B5C7BB7F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" y="2458"/>
              <a:ext cx="1189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4" name="Text Box 56">
              <a:extLst>
                <a:ext uri="{FF2B5EF4-FFF2-40B4-BE49-F238E27FC236}">
                  <a16:creationId xmlns:a16="http://schemas.microsoft.com/office/drawing/2014/main" id="{CDD66331-EFFA-E874-5D47-9646DDD65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89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996600"/>
                  </a:solidFill>
                </a:rPr>
                <a:t>Bytes</a:t>
              </a:r>
              <a:endParaRPr lang="en-US" altLang="en-US" sz="2400"/>
            </a:p>
          </p:txBody>
        </p:sp>
      </p:grpSp>
      <p:sp>
        <p:nvSpPr>
          <p:cNvPr id="2108" name="Text Box 60">
            <a:extLst>
              <a:ext uri="{FF2B5EF4-FFF2-40B4-BE49-F238E27FC236}">
                <a16:creationId xmlns:a16="http://schemas.microsoft.com/office/drawing/2014/main" id="{F51DD333-4E57-71FC-9C5E-DDC91D0A9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55562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111" name="Text Box 63">
            <a:extLst>
              <a:ext uri="{FF2B5EF4-FFF2-40B4-BE49-F238E27FC236}">
                <a16:creationId xmlns:a16="http://schemas.microsoft.com/office/drawing/2014/main" id="{BB77F365-9661-2359-3B7E-A643FDBC3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797" y="300386"/>
            <a:ext cx="25378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Von Neumann</a:t>
            </a:r>
            <a:br>
              <a:rPr lang="en-US" altLang="en-US" sz="3200" dirty="0"/>
            </a:br>
            <a:r>
              <a:rPr lang="en-US" altLang="en-US" sz="3200" dirty="0"/>
              <a:t>Architecture</a:t>
            </a:r>
            <a:endParaRPr lang="en-US" altLang="en-US" sz="2400" dirty="0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06267A06-8F4A-B7DA-655A-A4C5B150C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Vertical Scroll 2">
            <a:extLst>
              <a:ext uri="{FF2B5EF4-FFF2-40B4-BE49-F238E27FC236}">
                <a16:creationId xmlns:a16="http://schemas.microsoft.com/office/drawing/2014/main" id="{85CB115E-149E-A49F-38EE-63EA8E89C9D4}"/>
              </a:ext>
            </a:extLst>
          </p:cNvPr>
          <p:cNvSpPr/>
          <p:nvPr/>
        </p:nvSpPr>
        <p:spPr bwMode="auto">
          <a:xfrm>
            <a:off x="3733800" y="2286000"/>
            <a:ext cx="914400" cy="762000"/>
          </a:xfrm>
          <a:prstGeom prst="verticalScroll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7" name="Line 42">
            <a:extLst>
              <a:ext uri="{FF2B5EF4-FFF2-40B4-BE49-F238E27FC236}">
                <a16:creationId xmlns:a16="http://schemas.microsoft.com/office/drawing/2014/main" id="{C40D0E01-1D1D-0E7D-FA8A-700186F90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1524000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2BB9B7B0-24B2-82CF-C77C-C2DBFA3F4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2156154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Code</a:t>
            </a:r>
          </a:p>
        </p:txBody>
      </p:sp>
      <p:sp>
        <p:nvSpPr>
          <p:cNvPr id="59" name="Text Box 6">
            <a:extLst>
              <a:ext uri="{FF2B5EF4-FFF2-40B4-BE49-F238E27FC236}">
                <a16:creationId xmlns:a16="http://schemas.microsoft.com/office/drawing/2014/main" id="{86274FC8-70D3-401E-5BD7-EFF201403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26468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Data</a:t>
            </a:r>
          </a:p>
        </p:txBody>
      </p:sp>
      <p:sp>
        <p:nvSpPr>
          <p:cNvPr id="60" name="Line 33">
            <a:extLst>
              <a:ext uri="{FF2B5EF4-FFF2-40B4-BE49-F238E27FC236}">
                <a16:creationId xmlns:a16="http://schemas.microsoft.com/office/drawing/2014/main" id="{C63A1827-CDAD-6810-102D-CA596654E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1688" y="1253419"/>
            <a:ext cx="1523999" cy="1383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>
            <a:extLst>
              <a:ext uri="{FF2B5EF4-FFF2-40B4-BE49-F238E27FC236}">
                <a16:creationId xmlns:a16="http://schemas.microsoft.com/office/drawing/2014/main" id="{C909DBC3-5856-DB47-9C5E-684EBC6E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36525"/>
            <a:ext cx="3238500" cy="2133600"/>
          </a:xfrm>
          <a:prstGeom prst="flowChartPunchedTape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FBB3E7E0-BDB4-C604-E7EE-9A602786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727513"/>
            <a:ext cx="337271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 b="1" dirty="0">
                <a:solidFill>
                  <a:schemeClr val="accent2"/>
                </a:solidFill>
              </a:rPr>
              <a:t>public class HelloWorld { 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r>
              <a:rPr lang="en-US" altLang="en-US" sz="1400" b="1" dirty="0">
                <a:solidFill>
                  <a:schemeClr val="accent2"/>
                </a:solidFill>
              </a:rPr>
              <a:t>    public static void main(String[] </a:t>
            </a:r>
            <a:r>
              <a:rPr lang="en-US" altLang="en-US" sz="1400" b="1" dirty="0" err="1">
                <a:solidFill>
                  <a:schemeClr val="accent2"/>
                </a:solidFill>
              </a:rPr>
              <a:t>args</a:t>
            </a:r>
            <a:r>
              <a:rPr lang="en-US" altLang="en-US" sz="1400" b="1" dirty="0">
                <a:solidFill>
                  <a:schemeClr val="accent2"/>
                </a:solidFill>
              </a:rPr>
              <a:t>) { 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r>
              <a:rPr lang="en-US" altLang="en-US" sz="1400" b="1" dirty="0">
                <a:solidFill>
                  <a:schemeClr val="accent2"/>
                </a:solidFill>
              </a:rPr>
              <a:t>        </a:t>
            </a:r>
            <a:r>
              <a:rPr lang="en-US" altLang="en-US" sz="1400" b="1" dirty="0" err="1">
                <a:solidFill>
                  <a:schemeClr val="accent2"/>
                </a:solidFill>
              </a:rPr>
              <a:t>System.out.println</a:t>
            </a:r>
            <a:r>
              <a:rPr lang="en-US" altLang="en-US" sz="1400" b="1" dirty="0">
                <a:solidFill>
                  <a:schemeClr val="accent2"/>
                </a:solidFill>
              </a:rPr>
              <a:t>("Hello, World"); 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r>
              <a:rPr lang="en-US" altLang="en-US" sz="1400" b="1" dirty="0">
                <a:solidFill>
                  <a:schemeClr val="accent2"/>
                </a:solidFill>
              </a:rPr>
              <a:t>    } 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r>
              <a:rPr lang="en-US" altLang="en-US" sz="1400" b="1" dirty="0">
                <a:solidFill>
                  <a:schemeClr val="accent2"/>
                </a:solidFill>
              </a:rPr>
              <a:t>}</a:t>
            </a:r>
            <a:endParaRPr lang="en-US" altLang="en-US" sz="1400" dirty="0"/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433DE0CC-4B07-24D1-0C27-D9F21F5D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400" y="1980198"/>
            <a:ext cx="2363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</a:rPr>
              <a:t>Java program source file</a:t>
            </a:r>
          </a:p>
        </p:txBody>
      </p:sp>
      <p:grpSp>
        <p:nvGrpSpPr>
          <p:cNvPr id="4117" name="Group 21">
            <a:extLst>
              <a:ext uri="{FF2B5EF4-FFF2-40B4-BE49-F238E27FC236}">
                <a16:creationId xmlns:a16="http://schemas.microsoft.com/office/drawing/2014/main" id="{ABA8DA60-D191-96D5-6CE8-A3564254A1EB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3962400"/>
            <a:ext cx="2679700" cy="2362200"/>
            <a:chOff x="664" y="2496"/>
            <a:chExt cx="1688" cy="1488"/>
          </a:xfrm>
        </p:grpSpPr>
        <p:sp>
          <p:nvSpPr>
            <p:cNvPr id="4098" name="AutoShape 2">
              <a:extLst>
                <a:ext uri="{FF2B5EF4-FFF2-40B4-BE49-F238E27FC236}">
                  <a16:creationId xmlns:a16="http://schemas.microsoft.com/office/drawing/2014/main" id="{EC9ACADB-ED0A-E5FB-7454-D2B6D0FE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1124" cy="750"/>
            </a:xfrm>
            <a:prstGeom prst="flowChartPunchedTape">
              <a:avLst/>
            </a:prstGeom>
            <a:noFill/>
            <a:ln w="952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099" name="Text Box 3">
              <a:extLst>
                <a:ext uri="{FF2B5EF4-FFF2-40B4-BE49-F238E27FC236}">
                  <a16:creationId xmlns:a16="http://schemas.microsoft.com/office/drawing/2014/main" id="{FFF32BA1-F807-D3EC-B94F-A667F5878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168"/>
              <a:ext cx="75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</a:rPr>
                <a:t>1001101001</a:t>
              </a:r>
              <a:br>
                <a:rPr lang="en-US" altLang="en-US">
                  <a:solidFill>
                    <a:schemeClr val="accent2"/>
                  </a:solidFill>
                </a:rPr>
              </a:br>
              <a:r>
                <a:rPr lang="en-US" altLang="en-US">
                  <a:solidFill>
                    <a:schemeClr val="accent2"/>
                  </a:solidFill>
                </a:rPr>
                <a:t>1001001010</a:t>
              </a:r>
              <a:br>
                <a:rPr lang="en-US" altLang="en-US">
                  <a:solidFill>
                    <a:schemeClr val="accent2"/>
                  </a:solidFill>
                </a:rPr>
              </a:b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5" name="Text Box 9">
              <a:extLst>
                <a:ext uri="{FF2B5EF4-FFF2-40B4-BE49-F238E27FC236}">
                  <a16:creationId xmlns:a16="http://schemas.microsoft.com/office/drawing/2014/main" id="{DD07F6FD-701D-D292-626D-2E17E377A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3772"/>
              <a:ext cx="1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chemeClr val="accent2"/>
                  </a:solidFill>
                </a:rPr>
                <a:t>Machine Language Program</a:t>
              </a:r>
            </a:p>
          </p:txBody>
        </p:sp>
        <p:sp>
          <p:nvSpPr>
            <p:cNvPr id="4107" name="Line 11">
              <a:extLst>
                <a:ext uri="{FF2B5EF4-FFF2-40B4-BE49-F238E27FC236}">
                  <a16:creationId xmlns:a16="http://schemas.microsoft.com/office/drawing/2014/main" id="{F59F4A43-6ABF-5E8C-10E4-F2E39FB1C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0" cy="384"/>
            </a:xfrm>
            <a:prstGeom prst="line">
              <a:avLst/>
            </a:prstGeom>
            <a:noFill/>
            <a:ln w="38100" cmpd="thinThick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6" name="Group 20">
            <a:extLst>
              <a:ext uri="{FF2B5EF4-FFF2-40B4-BE49-F238E27FC236}">
                <a16:creationId xmlns:a16="http://schemas.microsoft.com/office/drawing/2014/main" id="{B54470ED-7E98-5255-8915-5416FAABC4A5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286001"/>
            <a:ext cx="2276477" cy="1668463"/>
            <a:chOff x="810" y="1440"/>
            <a:chExt cx="1434" cy="1051"/>
          </a:xfrm>
        </p:grpSpPr>
        <p:sp>
          <p:nvSpPr>
            <p:cNvPr id="4104" name="Text Box 8">
              <a:extLst>
                <a:ext uri="{FF2B5EF4-FFF2-40B4-BE49-F238E27FC236}">
                  <a16:creationId xmlns:a16="http://schemas.microsoft.com/office/drawing/2014/main" id="{ECA572A6-1537-3309-26D9-5D2F59F08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968"/>
              <a:ext cx="1434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/>
                <a:t>Java Compiler – </a:t>
              </a:r>
              <a:br>
                <a:rPr lang="en-US" altLang="en-US" sz="2400" dirty="0"/>
              </a:br>
              <a:r>
                <a:rPr lang="en-US" altLang="en-US" sz="2400" dirty="0" err="1"/>
                <a:t>javac</a:t>
              </a:r>
              <a:endParaRPr lang="en-US" altLang="en-US" dirty="0"/>
            </a:p>
          </p:txBody>
        </p:sp>
        <p:sp>
          <p:nvSpPr>
            <p:cNvPr id="4108" name="Line 12">
              <a:extLst>
                <a:ext uri="{FF2B5EF4-FFF2-40B4-BE49-F238E27FC236}">
                  <a16:creationId xmlns:a16="http://schemas.microsoft.com/office/drawing/2014/main" id="{BD5CFBF2-112B-C1BA-ED3F-002D3ACC3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40"/>
              <a:ext cx="0" cy="528"/>
            </a:xfrm>
            <a:prstGeom prst="line">
              <a:avLst/>
            </a:prstGeom>
            <a:noFill/>
            <a:ln w="38100" cmpd="thinThick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9" name="Group 23">
            <a:extLst>
              <a:ext uri="{FF2B5EF4-FFF2-40B4-BE49-F238E27FC236}">
                <a16:creationId xmlns:a16="http://schemas.microsoft.com/office/drawing/2014/main" id="{627D8E6D-C214-BD4C-A05A-466AAC3AA07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44813"/>
            <a:ext cx="2733675" cy="2084387"/>
            <a:chOff x="2256" y="1855"/>
            <a:chExt cx="1722" cy="1313"/>
          </a:xfrm>
        </p:grpSpPr>
        <p:sp>
          <p:nvSpPr>
            <p:cNvPr id="4112" name="Text Box 16">
              <a:extLst>
                <a:ext uri="{FF2B5EF4-FFF2-40B4-BE49-F238E27FC236}">
                  <a16:creationId xmlns:a16="http://schemas.microsoft.com/office/drawing/2014/main" id="{15124412-A361-8AD9-1D49-1E0BE51D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872"/>
              <a:ext cx="93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Operating </a:t>
              </a:r>
              <a:br>
                <a:rPr lang="en-US" altLang="en-US" sz="2400"/>
              </a:br>
              <a:r>
                <a:rPr lang="en-US" altLang="en-US" sz="2400"/>
                <a:t>System</a:t>
              </a:r>
              <a:endParaRPr lang="en-US" altLang="en-US"/>
            </a:p>
          </p:txBody>
        </p:sp>
        <p:sp>
          <p:nvSpPr>
            <p:cNvPr id="4109" name="AutoShape 13">
              <a:extLst>
                <a:ext uri="{FF2B5EF4-FFF2-40B4-BE49-F238E27FC236}">
                  <a16:creationId xmlns:a16="http://schemas.microsoft.com/office/drawing/2014/main" id="{4270FCD4-9237-1A14-87B5-6CFA199B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1855"/>
              <a:ext cx="960" cy="624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17">
              <a:extLst>
                <a:ext uri="{FF2B5EF4-FFF2-40B4-BE49-F238E27FC236}">
                  <a16:creationId xmlns:a16="http://schemas.microsoft.com/office/drawing/2014/main" id="{64E4FA17-B60E-CD45-E42D-1EA628752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544"/>
              <a:ext cx="672" cy="624"/>
            </a:xfrm>
            <a:prstGeom prst="line">
              <a:avLst/>
            </a:prstGeom>
            <a:noFill/>
            <a:ln w="38100" cmpd="thinThick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2" name="Group 26">
            <a:extLst>
              <a:ext uri="{FF2B5EF4-FFF2-40B4-BE49-F238E27FC236}">
                <a16:creationId xmlns:a16="http://schemas.microsoft.com/office/drawing/2014/main" id="{38A312F7-EABD-4FA2-5544-457EC6600AFB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3124200"/>
            <a:ext cx="2865438" cy="3089275"/>
            <a:chOff x="3894" y="1968"/>
            <a:chExt cx="1805" cy="1946"/>
          </a:xfrm>
        </p:grpSpPr>
        <p:sp>
          <p:nvSpPr>
            <p:cNvPr id="4110" name="Line 14">
              <a:extLst>
                <a:ext uri="{FF2B5EF4-FFF2-40B4-BE49-F238E27FC236}">
                  <a16:creationId xmlns:a16="http://schemas.microsoft.com/office/drawing/2014/main" id="{3D07A6BC-9265-C916-A25E-96C97E7BD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115"/>
              <a:ext cx="505" cy="0"/>
            </a:xfrm>
            <a:prstGeom prst="line">
              <a:avLst/>
            </a:prstGeom>
            <a:noFill/>
            <a:ln w="38100" cmpd="thinThick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Text Box 15">
              <a:extLst>
                <a:ext uri="{FF2B5EF4-FFF2-40B4-BE49-F238E27FC236}">
                  <a16:creationId xmlns:a16="http://schemas.microsoft.com/office/drawing/2014/main" id="{2B00F747-BEA8-EE4A-E1A8-203498150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1968"/>
              <a:ext cx="576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CPU</a:t>
              </a:r>
            </a:p>
          </p:txBody>
        </p:sp>
        <p:sp>
          <p:nvSpPr>
            <p:cNvPr id="4114" name="Text Box 18">
              <a:extLst>
                <a:ext uri="{FF2B5EF4-FFF2-40B4-BE49-F238E27FC236}">
                  <a16:creationId xmlns:a16="http://schemas.microsoft.com/office/drawing/2014/main" id="{22E77FEA-18E7-D341-58E9-24CA74B68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540"/>
              <a:ext cx="1805" cy="1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>
                  <a:solidFill>
                    <a:srgbClr val="996600"/>
                  </a:solidFill>
                </a:rPr>
                <a:t>CPU “</a:t>
              </a:r>
              <a:r>
                <a:rPr lang="en-US" altLang="en-US" sz="2000" b="1" i="1">
                  <a:solidFill>
                    <a:srgbClr val="996600"/>
                  </a:solidFill>
                </a:rPr>
                <a:t>runs</a:t>
              </a:r>
              <a:r>
                <a:rPr lang="en-US" altLang="en-US" sz="1800" b="1">
                  <a:solidFill>
                    <a:srgbClr val="996600"/>
                  </a:solidFill>
                </a:rPr>
                <a:t>” or “</a:t>
              </a:r>
              <a:r>
                <a:rPr lang="en-US" altLang="en-US" sz="2000" b="1" i="1">
                  <a:solidFill>
                    <a:srgbClr val="996600"/>
                  </a:solidFill>
                </a:rPr>
                <a:t>executes</a:t>
              </a:r>
              <a:r>
                <a:rPr lang="en-US" altLang="en-US" sz="1800" b="1">
                  <a:solidFill>
                    <a:srgbClr val="996600"/>
                  </a:solidFill>
                </a:rPr>
                <a:t>”</a:t>
              </a:r>
              <a:br>
                <a:rPr lang="en-US" altLang="en-US" sz="1800" b="1">
                  <a:solidFill>
                    <a:srgbClr val="996600"/>
                  </a:solidFill>
                </a:rPr>
              </a:br>
              <a:r>
                <a:rPr lang="en-US" altLang="en-US" sz="1800" b="1">
                  <a:solidFill>
                    <a:srgbClr val="996600"/>
                  </a:solidFill>
                </a:rPr>
                <a:t>the program.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 b="1">
                  <a:solidFill>
                    <a:srgbClr val="996600"/>
                  </a:solidFill>
                </a:rPr>
                <a:t>chug ; </a:t>
              </a:r>
              <a:br>
                <a:rPr lang="en-US" altLang="en-US" sz="1800" b="1">
                  <a:solidFill>
                    <a:srgbClr val="996600"/>
                  </a:solidFill>
                </a:rPr>
              </a:br>
              <a:r>
                <a:rPr lang="en-US" altLang="en-US" sz="1800" b="1">
                  <a:solidFill>
                    <a:srgbClr val="996600"/>
                  </a:solidFill>
                </a:rPr>
                <a:t>chug ;</a:t>
              </a:r>
              <a:br>
                <a:rPr lang="en-US" altLang="en-US" sz="1800" b="1">
                  <a:solidFill>
                    <a:srgbClr val="996600"/>
                  </a:solidFill>
                </a:rPr>
              </a:br>
              <a:r>
                <a:rPr lang="en-US" altLang="en-US" sz="1800" b="1">
                  <a:solidFill>
                    <a:srgbClr val="996600"/>
                  </a:solidFill>
                </a:rPr>
                <a:t>chug 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rgbClr val="996600"/>
                  </a:solidFill>
                </a:rPr>
                <a:t>Run time.</a:t>
              </a:r>
            </a:p>
          </p:txBody>
        </p:sp>
      </p:grpSp>
      <p:sp>
        <p:nvSpPr>
          <p:cNvPr id="4121" name="Text Box 25">
            <a:extLst>
              <a:ext uri="{FF2B5EF4-FFF2-40B4-BE49-F238E27FC236}">
                <a16:creationId xmlns:a16="http://schemas.microsoft.com/office/drawing/2014/main" id="{1AE65805-F0B3-E6BF-29E6-27C033DD7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7536"/>
            <a:ext cx="428700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A </a:t>
            </a:r>
            <a:r>
              <a:rPr lang="en-US" altLang="en-US" sz="2000" b="1" dirty="0"/>
              <a:t>compiler</a:t>
            </a:r>
            <a:r>
              <a:rPr lang="en-US" altLang="en-US" sz="2000" dirty="0"/>
              <a:t> converts a high-level (Java)</a:t>
            </a:r>
            <a:br>
              <a:rPr lang="en-US" altLang="en-US" sz="2000" dirty="0"/>
            </a:br>
            <a:r>
              <a:rPr lang="en-US" altLang="en-US" sz="2000" dirty="0"/>
              <a:t>program into machine language.</a:t>
            </a:r>
          </a:p>
          <a:p>
            <a:pPr algn="l">
              <a:spcBef>
                <a:spcPct val="50000"/>
              </a:spcBef>
            </a:pPr>
            <a:br>
              <a:rPr lang="en-US" altLang="en-US" sz="2400" b="1" dirty="0">
                <a:solidFill>
                  <a:srgbClr val="996600"/>
                </a:solidFill>
              </a:rPr>
            </a:br>
            <a:endParaRPr lang="en-US" altLang="en-US" sz="2400" b="1" dirty="0">
              <a:solidFill>
                <a:srgbClr val="996600"/>
              </a:solidFill>
            </a:endParaRP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D475D5FD-14D6-BEED-C527-76630050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996600"/>
                </a:solidFill>
              </a:rPr>
              <a:t>Compile</a:t>
            </a:r>
            <a:br>
              <a:rPr lang="en-US" altLang="en-US" sz="2400" b="1">
                <a:solidFill>
                  <a:srgbClr val="996600"/>
                </a:solidFill>
              </a:rPr>
            </a:br>
            <a:r>
              <a:rPr lang="en-US" altLang="en-US" sz="2400" b="1">
                <a:solidFill>
                  <a:srgbClr val="996600"/>
                </a:solidFill>
              </a:rPr>
              <a:t>time.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6DAEDADA-9449-5E69-11C8-10AC8DCA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407" y="4653807"/>
            <a:ext cx="1449435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Java run –</a:t>
            </a:r>
            <a:br>
              <a:rPr lang="en-US" altLang="en-US" sz="2400" dirty="0"/>
            </a:br>
            <a:r>
              <a:rPr lang="en-US" altLang="en-US" sz="2400" dirty="0"/>
              <a:t>java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4D77896-ACFA-9E37-84D8-851E76A8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1771"/>
            <a:ext cx="86106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0090"/>
                </a:solidFill>
              </a:rPr>
              <a:t>An object is a chunk of memory (RAM) that exists at runtime</a:t>
            </a:r>
            <a:endParaRPr lang="en-US" altLang="en-US" sz="1800" b="1" dirty="0">
              <a:solidFill>
                <a:srgbClr val="000090"/>
              </a:solidFill>
            </a:endParaRPr>
          </a:p>
          <a:p>
            <a:endParaRPr lang="en-US" altLang="en-US" sz="1600" b="1" dirty="0">
              <a:latin typeface="Courier New" panose="02070309020205020404" pitchFamily="49" charset="0"/>
            </a:endParaRP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class Main {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 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fName</a:t>
            </a:r>
            <a:r>
              <a:rPr lang="en-US" altLang="en-US" sz="1600" b="1" dirty="0">
                <a:latin typeface="Courier New" panose="02070309020205020404" pitchFamily="49" charset="0"/>
              </a:rPr>
              <a:t> = new String("William");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 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lName</a:t>
            </a:r>
            <a:r>
              <a:rPr lang="en-US" altLang="en-US" sz="1600" b="1" dirty="0">
                <a:latin typeface="Courier New" panose="02070309020205020404" pitchFamily="49" charset="0"/>
              </a:rPr>
              <a:t> = new String("Sakas");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 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mName</a:t>
            </a:r>
            <a:r>
              <a:rPr lang="en-US" altLang="en-US" sz="1600" b="1" dirty="0">
                <a:latin typeface="Courier New" panose="02070309020205020404" pitchFamily="49" charset="0"/>
              </a:rPr>
              <a:t> = new String("Gregory");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/>
              <a:t>So, for us</a:t>
            </a:r>
            <a:r>
              <a:rPr lang="en-US" altLang="en-US" sz="1600" dirty="0"/>
              <a:t>: An object  ==  A chunk of memory</a:t>
            </a:r>
          </a:p>
          <a:p>
            <a:r>
              <a:rPr lang="en-US" altLang="en-US" sz="1600" dirty="0"/>
              <a:t>     Hence a String that exists in memory at runtime is an object.   </a:t>
            </a:r>
          </a:p>
          <a:p>
            <a:r>
              <a:rPr lang="en-US" altLang="en-US" sz="1600" b="1" dirty="0">
                <a:solidFill>
                  <a:srgbClr val="000000"/>
                </a:solidFill>
              </a:rPr>
              <a:t>Disclaimer: </a:t>
            </a:r>
            <a:r>
              <a:rPr lang="en-US" altLang="en-US" sz="1600" dirty="0">
                <a:solidFill>
                  <a:srgbClr val="000000"/>
                </a:solidFill>
              </a:rPr>
              <a:t>Other built-in types, like </a:t>
            </a:r>
            <a:r>
              <a:rPr lang="en-US" altLang="en-US" sz="1600" dirty="0" err="1">
                <a:solidFill>
                  <a:srgbClr val="000000"/>
                </a:solidFill>
              </a:rPr>
              <a:t>ints</a:t>
            </a:r>
            <a:r>
              <a:rPr lang="en-US" altLang="en-US" sz="1600" dirty="0">
                <a:solidFill>
                  <a:srgbClr val="000000"/>
                </a:solidFill>
              </a:rPr>
              <a:t>, which are also chunks of memory that exist at runtime are not consider objects in Java, but rather  declarations of "primitive types." </a:t>
            </a:r>
          </a:p>
          <a:p>
            <a:r>
              <a:rPr lang="en-US" altLang="en-US" sz="1600" dirty="0">
                <a:solidFill>
                  <a:srgbClr val="000000"/>
                </a:solidFill>
              </a:rPr>
              <a:t>Java forces this distinction, by requiring the programmer to capitalize data types that create objects, vs. data types that declare primitive chunks of memory. </a:t>
            </a:r>
          </a:p>
          <a:p>
            <a:r>
              <a:rPr lang="en-US" altLang="en-US" sz="1600" dirty="0">
                <a:solidFill>
                  <a:srgbClr val="000000"/>
                </a:solidFill>
              </a:rPr>
              <a:t>int x;</a:t>
            </a:r>
          </a:p>
          <a:p>
            <a:r>
              <a:rPr lang="en-US" altLang="en-US" sz="1600" dirty="0">
                <a:solidFill>
                  <a:srgbClr val="000000"/>
                </a:solidFill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</a:rPr>
              <a:t>aString</a:t>
            </a:r>
            <a:r>
              <a:rPr lang="en-US" alt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altLang="en-US" sz="1600" dirty="0">
                <a:solidFill>
                  <a:srgbClr val="000000"/>
                </a:solidFill>
              </a:rPr>
              <a:t>I find this more distracting than useful (at least IMHO) and will often use "object" to mean any declared variable that is will be created at runtime.</a:t>
            </a:r>
            <a:endParaRPr lang="en-US" altLang="en-US" sz="2000" b="1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FC4BAB6-8A05-D062-DBAF-5C47B2CEFF7A}"/>
              </a:ext>
            </a:extLst>
          </p:cNvPr>
          <p:cNvSpPr>
            <a:spLocks/>
          </p:cNvSpPr>
          <p:nvPr/>
        </p:nvSpPr>
        <p:spPr bwMode="auto">
          <a:xfrm>
            <a:off x="5181600" y="685800"/>
            <a:ext cx="3733800" cy="2277547"/>
          </a:xfrm>
          <a:prstGeom prst="accentCallout2">
            <a:avLst>
              <a:gd name="adj1" fmla="val 15449"/>
              <a:gd name="adj2" fmla="val -2042"/>
              <a:gd name="adj3" fmla="val 5416"/>
              <a:gd name="adj4" fmla="val -18474"/>
              <a:gd name="adj5" fmla="val 13063"/>
              <a:gd name="adj6" fmla="val -305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This code creates three objects, three chunks of memory, </a:t>
            </a:r>
            <a:r>
              <a:rPr lang="en-US" altLang="en-US" sz="1600" b="1" dirty="0"/>
              <a:t>structured</a:t>
            </a:r>
            <a:r>
              <a:rPr lang="en-US" altLang="en-US" sz="1400" dirty="0"/>
              <a:t> in such a way to hold  a string.</a:t>
            </a:r>
          </a:p>
          <a:p>
            <a:br>
              <a:rPr lang="en-US" altLang="en-US" sz="1400" dirty="0"/>
            </a:br>
            <a:r>
              <a:rPr lang="en-US" altLang="en-US" sz="1400" dirty="0"/>
              <a:t>Java provides the </a:t>
            </a:r>
            <a:r>
              <a:rPr lang="en-US" altLang="en-US" sz="1400" b="1" dirty="0"/>
              <a:t>structure</a:t>
            </a:r>
            <a:r>
              <a:rPr lang="en-US" altLang="en-US" sz="1400" dirty="0"/>
              <a:t> for Strings, soon we'll see how the human programmer provides the </a:t>
            </a:r>
            <a:r>
              <a:rPr lang="en-US" altLang="en-US" sz="1400" b="1" dirty="0"/>
              <a:t>structure </a:t>
            </a:r>
            <a:r>
              <a:rPr lang="en-US" altLang="en-US" sz="1400" dirty="0"/>
              <a:t>for a Money object using Java </a:t>
            </a:r>
            <a:r>
              <a:rPr lang="en-US" altLang="en-US" sz="1400" b="1" dirty="0"/>
              <a:t>classes</a:t>
            </a:r>
            <a:r>
              <a:rPr lang="en-US" altLang="en-US" sz="1400" dirty="0"/>
              <a:t>.</a:t>
            </a:r>
            <a:endParaRPr lang="en-US" altLang="en-US" sz="1400" b="1" dirty="0"/>
          </a:p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4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1849A483-EB45-7EAE-4566-FC3C8A232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9372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/>
              <a:t>In </a:t>
            </a:r>
            <a:r>
              <a:rPr lang="en-US" b="1" dirty="0">
                <a:solidFill>
                  <a:srgbClr val="000090"/>
                </a:solidFill>
              </a:rPr>
              <a:t>object-oriented languages </a:t>
            </a:r>
            <a:r>
              <a:rPr lang="en-US" sz="2000" b="1" dirty="0"/>
              <a:t>like Java, objects consist of </a:t>
            </a:r>
            <a:r>
              <a:rPr lang="en-US" sz="2000" b="1" i="1" dirty="0"/>
              <a:t>two</a:t>
            </a:r>
            <a:r>
              <a:rPr lang="en-US" sz="2000" b="1" dirty="0"/>
              <a:t> parts:</a:t>
            </a:r>
          </a:p>
          <a:p>
            <a:pPr marL="285750" indent="-285750">
              <a:spcBef>
                <a:spcPct val="50000"/>
              </a:spcBef>
              <a:buFont typeface="Arial"/>
              <a:buChar char="•"/>
              <a:defRPr/>
            </a:pPr>
            <a:r>
              <a:rPr lang="en-US" sz="1800" dirty="0"/>
              <a:t>	</a:t>
            </a:r>
            <a:r>
              <a:rPr lang="en-US" dirty="0"/>
              <a:t>the </a:t>
            </a:r>
            <a:r>
              <a:rPr lang="en-US" b="1" i="1" dirty="0">
                <a:solidFill>
                  <a:srgbClr val="000090"/>
                </a:solidFill>
              </a:rPr>
              <a:t>structure</a:t>
            </a:r>
            <a:r>
              <a:rPr lang="en-US" dirty="0"/>
              <a:t> of data </a:t>
            </a:r>
            <a:r>
              <a:rPr lang="en-US" sz="1800" dirty="0"/>
              <a:t>			(e.g., Strings are containers of characters.), and</a:t>
            </a:r>
          </a:p>
          <a:p>
            <a:pPr marL="285750" indent="-285750">
              <a:spcBef>
                <a:spcPct val="50000"/>
              </a:spcBef>
              <a:buFont typeface="Arial"/>
              <a:buChar char="•"/>
              <a:defRPr/>
            </a:pPr>
            <a:r>
              <a:rPr lang="en-US" sz="1800" dirty="0"/>
              <a:t>	</a:t>
            </a:r>
            <a:r>
              <a:rPr lang="en-US" dirty="0"/>
              <a:t>the </a:t>
            </a:r>
            <a:r>
              <a:rPr lang="en-US" b="1" i="1" dirty="0">
                <a:solidFill>
                  <a:srgbClr val="000090"/>
                </a:solidFill>
              </a:rPr>
              <a:t>functionality</a:t>
            </a:r>
            <a:r>
              <a:rPr lang="en-US" i="1" dirty="0"/>
              <a:t> </a:t>
            </a:r>
            <a:r>
              <a:rPr lang="en-US" dirty="0"/>
              <a:t>of data </a:t>
            </a:r>
            <a:r>
              <a:rPr lang="en-US" sz="1800" dirty="0"/>
              <a:t>	(e.g.</a:t>
            </a:r>
            <a:r>
              <a:rPr lang="en-US" sz="3200" dirty="0"/>
              <a:t> </a:t>
            </a:r>
            <a:r>
              <a:rPr lang="en-US" sz="3200" b="1" dirty="0"/>
              <a:t>.</a:t>
            </a:r>
            <a:r>
              <a:rPr lang="en-US" sz="1800" dirty="0"/>
              <a:t>length(),   </a:t>
            </a:r>
            <a:r>
              <a:rPr lang="en-US" sz="3200" b="1" dirty="0"/>
              <a:t>.</a:t>
            </a:r>
            <a:r>
              <a:rPr lang="en-US" sz="1800" dirty="0" err="1"/>
              <a:t>charAt</a:t>
            </a:r>
            <a:r>
              <a:rPr lang="en-US" sz="1800" dirty="0"/>
              <a:t>( ),  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CDFF99CB-B6F0-FC92-37F3-BA207F91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" y="1905000"/>
            <a:ext cx="261257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For example, consider the object </a:t>
            </a:r>
            <a:r>
              <a:rPr lang="en-US" i="1" dirty="0">
                <a:latin typeface="Times New Roman" charset="0"/>
                <a:ea typeface="ＭＳ Ｐゴシック" charset="0"/>
              </a:rPr>
              <a:t>declaration</a:t>
            </a:r>
            <a:r>
              <a:rPr lang="en-US" dirty="0">
                <a:latin typeface="Times New Roman" charset="0"/>
                <a:ea typeface="ＭＳ Ｐゴシック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String </a:t>
            </a:r>
            <a:r>
              <a:rPr lang="en-US" dirty="0" err="1">
                <a:latin typeface="Times New Roman" charset="0"/>
                <a:ea typeface="ＭＳ Ｐゴシック" charset="0"/>
              </a:rPr>
              <a:t>lName</a:t>
            </a:r>
            <a:r>
              <a:rPr lang="en-US" dirty="0">
                <a:latin typeface="Times New Roman" charset="0"/>
                <a:ea typeface="ＭＳ Ｐゴシック" charset="0"/>
              </a:rPr>
              <a:t>  = "Sakas" ;</a:t>
            </a:r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9D6C67E6-CF10-BA2D-9C94-224DE8333ACA}"/>
              </a:ext>
            </a:extLst>
          </p:cNvPr>
          <p:cNvSpPr>
            <a:spLocks/>
          </p:cNvSpPr>
          <p:nvPr/>
        </p:nvSpPr>
        <p:spPr bwMode="auto">
          <a:xfrm>
            <a:off x="4800600" y="2080417"/>
            <a:ext cx="3733800" cy="553998"/>
          </a:xfrm>
          <a:prstGeom prst="accentCallout2">
            <a:avLst>
              <a:gd name="adj1" fmla="val 15449"/>
              <a:gd name="adj2" fmla="val -2042"/>
              <a:gd name="adj3" fmla="val 15449"/>
              <a:gd name="adj4" fmla="val -28315"/>
              <a:gd name="adj5" fmla="val 75324"/>
              <a:gd name="adj6" fmla="val -55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Times New Roman" charset="0"/>
                <a:ea typeface="ＭＳ Ｐゴシック" charset="0"/>
              </a:rPr>
              <a:t>creates a chunk of memory, 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structured</a:t>
            </a:r>
            <a:r>
              <a:rPr lang="en-US" sz="1400" dirty="0">
                <a:latin typeface="Times New Roman" charset="0"/>
                <a:ea typeface="ＭＳ Ｐゴシック" charset="0"/>
              </a:rPr>
              <a:t> in such a way to hold the characters: </a:t>
            </a:r>
            <a:r>
              <a:rPr lang="en-US" sz="1400" i="1" dirty="0">
                <a:latin typeface="Times New Roman" charset="0"/>
                <a:ea typeface="ＭＳ Ｐゴシック" charset="0"/>
              </a:rPr>
              <a:t>Sakas</a:t>
            </a:r>
            <a:r>
              <a:rPr lang="en-US" sz="1400" dirty="0"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764112BD-474F-63C5-4897-EFF79447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4" y="4153692"/>
            <a:ext cx="33432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lName.charAt</a:t>
            </a:r>
            <a:r>
              <a:rPr lang="en-US" dirty="0">
                <a:latin typeface="Times New Roman" charset="0"/>
                <a:ea typeface="ＭＳ Ｐゴシック" charset="0"/>
              </a:rPr>
              <a:t>(3)  ; 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if (</a:t>
            </a:r>
            <a:r>
              <a:rPr lang="en-US" dirty="0" err="1">
                <a:latin typeface="Times New Roman" charset="0"/>
                <a:ea typeface="ＭＳ Ｐゴシック" charset="0"/>
              </a:rPr>
              <a:t>lName.equals</a:t>
            </a:r>
            <a:r>
              <a:rPr lang="en-US" dirty="0">
                <a:latin typeface="Times New Roman" charset="0"/>
                <a:ea typeface="ＭＳ Ｐゴシック" charset="0"/>
              </a:rPr>
              <a:t>("Smith") )  </a:t>
            </a: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	.</a:t>
            </a:r>
            <a:br>
              <a:rPr lang="en-US" b="1" dirty="0">
                <a:latin typeface="Times New Roman" charset="0"/>
                <a:ea typeface="ＭＳ Ｐゴシック" charset="0"/>
              </a:rPr>
            </a:br>
            <a:r>
              <a:rPr lang="en-US" b="1" dirty="0">
                <a:latin typeface="Times New Roman" charset="0"/>
                <a:ea typeface="ＭＳ Ｐゴシック" charset="0"/>
              </a:rPr>
              <a:t>	.</a:t>
            </a:r>
            <a:br>
              <a:rPr lang="en-US" b="1" dirty="0">
                <a:latin typeface="Times New Roman" charset="0"/>
                <a:ea typeface="ＭＳ Ｐゴシック" charset="0"/>
              </a:rPr>
            </a:br>
            <a:r>
              <a:rPr lang="en-US" b="1" dirty="0">
                <a:latin typeface="Times New Roman" charset="0"/>
                <a:ea typeface="ＭＳ Ｐゴシック" charset="0"/>
              </a:rPr>
              <a:t>	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CC17940D-2CE4-C281-E411-6A5595990716}"/>
              </a:ext>
            </a:extLst>
          </p:cNvPr>
          <p:cNvSpPr>
            <a:spLocks/>
          </p:cNvSpPr>
          <p:nvPr/>
        </p:nvSpPr>
        <p:spPr bwMode="auto">
          <a:xfrm>
            <a:off x="4267200" y="4153692"/>
            <a:ext cx="3886203" cy="307777"/>
          </a:xfrm>
          <a:prstGeom prst="accentCallout2">
            <a:avLst>
              <a:gd name="adj1" fmla="val 36366"/>
              <a:gd name="adj2" fmla="val -4546"/>
              <a:gd name="adj3" fmla="val 4534"/>
              <a:gd name="adj4" fmla="val -12946"/>
              <a:gd name="adj5" fmla="val 61116"/>
              <a:gd name="adj6" fmla="val -4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Times New Roman" charset="0"/>
                <a:ea typeface="ＭＳ Ｐゴシック" charset="0"/>
              </a:rPr>
              <a:t>read "in position access " </a:t>
            </a:r>
            <a:r>
              <a:rPr lang="en-US" sz="1400" b="1" dirty="0">
                <a:latin typeface="Times New Roman" charset="0"/>
                <a:ea typeface="ＭＳ Ｐゴシック" charset="0"/>
              </a:rPr>
              <a:t>functionality</a:t>
            </a:r>
          </a:p>
        </p:txBody>
      </p:sp>
      <p:sp>
        <p:nvSpPr>
          <p:cNvPr id="6155" name="AutoShape 11">
            <a:extLst>
              <a:ext uri="{FF2B5EF4-FFF2-40B4-BE49-F238E27FC236}">
                <a16:creationId xmlns:a16="http://schemas.microsoft.com/office/drawing/2014/main" id="{EBB4FC10-72ED-0156-0C56-BB9D7B844830}"/>
              </a:ext>
            </a:extLst>
          </p:cNvPr>
          <p:cNvSpPr>
            <a:spLocks/>
          </p:cNvSpPr>
          <p:nvPr/>
        </p:nvSpPr>
        <p:spPr bwMode="auto">
          <a:xfrm>
            <a:off x="4849586" y="5132935"/>
            <a:ext cx="3048000" cy="314325"/>
          </a:xfrm>
          <a:prstGeom prst="accentCallout2">
            <a:avLst>
              <a:gd name="adj1" fmla="val 36366"/>
              <a:gd name="adj2" fmla="val -2500"/>
              <a:gd name="adj3" fmla="val 36366"/>
              <a:gd name="adj4" fmla="val -43648"/>
              <a:gd name="adj5" fmla="val 14718"/>
              <a:gd name="adj6" fmla="val -544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Times New Roman" charset="0"/>
                <a:ea typeface="ＭＳ Ｐゴシック" charset="0"/>
              </a:rPr>
              <a:t>comparison </a:t>
            </a:r>
            <a:r>
              <a:rPr lang="en-US" sz="1400" b="1" dirty="0">
                <a:latin typeface="Times New Roman" charset="0"/>
                <a:ea typeface="ＭＳ Ｐゴシック" charset="0"/>
              </a:rPr>
              <a:t>functionality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9E2C2522-D9E9-12DD-BC75-9C87F2DA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375817"/>
            <a:ext cx="8191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lName</a:t>
            </a:r>
            <a:r>
              <a:rPr lang="en-US" dirty="0">
                <a:latin typeface="Times New Roman" charset="0"/>
                <a:ea typeface="ＭＳ Ｐゴシック" charset="0"/>
              </a:rPr>
              <a:t> is a String,  and as we know, String objects come with with some </a:t>
            </a:r>
            <a:r>
              <a:rPr lang="en-US" b="1" dirty="0">
                <a:latin typeface="Times New Roman" charset="0"/>
                <a:ea typeface="ＭＳ Ｐゴシック" charset="0"/>
              </a:rPr>
              <a:t>functionality</a:t>
            </a:r>
            <a:r>
              <a:rPr lang="en-US" dirty="0">
                <a:latin typeface="Times New Roman" charset="0"/>
                <a:ea typeface="ＭＳ Ｐゴシック" charset="0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10B4DC76-80B8-6EB0-516D-B104F298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9713"/>
            <a:ext cx="876300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We say String is a </a:t>
            </a:r>
            <a:r>
              <a:rPr lang="en-US" sz="2400" b="1" i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class</a:t>
            </a:r>
            <a:r>
              <a:rPr lang="en-US" b="1" i="1" dirty="0"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latin typeface="Times New Roman" charset="0"/>
                <a:ea typeface="ＭＳ Ｐゴシック" charset="0"/>
              </a:rPr>
              <a:t>because </a:t>
            </a:r>
            <a:r>
              <a:rPr lang="en-US" dirty="0">
                <a:latin typeface="Times New Roman" charset="0"/>
                <a:ea typeface="ＭＳ Ｐゴシック" charset="0"/>
              </a:rPr>
              <a:t>string objects have both: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</a:rPr>
              <a:t> 	</a:t>
            </a:r>
            <a:r>
              <a:rPr lang="en-US" b="1" i="1" dirty="0">
                <a:latin typeface="Times New Roman" charset="0"/>
                <a:ea typeface="ＭＳ Ｐゴシック" charset="0"/>
              </a:rPr>
              <a:t>structure</a:t>
            </a:r>
            <a:r>
              <a:rPr lang="en-US" b="1" dirty="0">
                <a:latin typeface="Times New Roman" charset="0"/>
                <a:ea typeface="ＭＳ Ｐゴシック" charset="0"/>
              </a:rPr>
              <a:t> and </a:t>
            </a:r>
            <a:r>
              <a:rPr lang="en-US" b="1" i="1" dirty="0">
                <a:latin typeface="Times New Roman" charset="0"/>
                <a:ea typeface="ＭＳ Ｐゴシック" charset="0"/>
              </a:rPr>
              <a:t>functionality</a:t>
            </a:r>
            <a:r>
              <a:rPr lang="en-US" i="1" dirty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defRPr/>
            </a:pPr>
            <a:endParaRPr lang="en-US" i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BBE47D6B-2FCC-9D29-6B63-2249DC5B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61378"/>
            <a:ext cx="464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class                                data value</a:t>
            </a: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7AEE0102-6923-3DE2-0035-ADCA69F4F8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299142"/>
            <a:ext cx="107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A0A59A31-486C-F64F-2567-59ADBB540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5952" y="2139093"/>
            <a:ext cx="642248" cy="416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F587A833-44FA-03CF-1B89-BA819AB5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61371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String  message =  new String("Today is a good day") ;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EC5348A8-FA89-1C97-A180-2157082A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71812"/>
            <a:ext cx="838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Since classes provide both structure and functionality</a:t>
            </a:r>
            <a:r>
              <a:rPr lang="en-US" sz="2000" dirty="0">
                <a:latin typeface="Times New Roman" charset="0"/>
                <a:ea typeface="ＭＳ Ｐゴシック" charset="0"/>
              </a:rPr>
              <a:t>, it is good to think of an object declaration in Java as creating 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two</a:t>
            </a:r>
            <a:r>
              <a:rPr lang="en-US" sz="2000" b="1" i="1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>
                <a:latin typeface="Times New Roman" charset="0"/>
                <a:ea typeface="ＭＳ Ｐゴシック" charset="0"/>
              </a:rPr>
              <a:t>places in main memory (RAM) for each object:</a:t>
            </a:r>
          </a:p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	</a:t>
            </a:r>
            <a:r>
              <a:rPr lang="en-US" sz="20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One place where the data values are </a:t>
            </a:r>
            <a:r>
              <a:rPr lang="en-US" sz="20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"structured"</a:t>
            </a:r>
            <a:r>
              <a:rPr lang="en-US" sz="20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 and  stored and</a:t>
            </a:r>
          </a:p>
          <a:p>
            <a:pPr>
              <a:defRPr/>
            </a:pPr>
            <a:r>
              <a:rPr lang="en-US" sz="20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	another place where </a:t>
            </a:r>
            <a:r>
              <a:rPr lang="en-US" sz="20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"functionality"</a:t>
            </a:r>
            <a:r>
              <a:rPr lang="en-US" sz="2000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 executes. </a:t>
            </a:r>
          </a:p>
          <a:p>
            <a:pPr>
              <a:defRPr/>
            </a:pPr>
            <a:endParaRPr lang="en-US" sz="2000" dirty="0">
              <a:solidFill>
                <a:srgbClr val="00009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Technically (most) all modern computer languages work like this —</a:t>
            </a: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Von Neumann Architecture.  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F7F534F3-3C5C-C5F2-411E-5F75C8410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948627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object</a:t>
            </a: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1D76ACC-F653-BE83-345F-E2A32E6820F2}"/>
              </a:ext>
            </a:extLst>
          </p:cNvPr>
          <p:cNvSpPr/>
          <p:nvPr/>
        </p:nvSpPr>
        <p:spPr bwMode="auto">
          <a:xfrm rot="5400000">
            <a:off x="5842760" y="-50897"/>
            <a:ext cx="517366" cy="318951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ECC67143-EEE4-03F1-7975-8837F2B9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90600"/>
            <a:ext cx="4038600" cy="457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ED756B0C-35E3-1077-AE88-6DFC0931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6" y="928688"/>
            <a:ext cx="30861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latin typeface="Times New Roman" charset="0"/>
                <a:ea typeface="ＭＳ Ｐゴシック" charset="0"/>
              </a:rPr>
              <a:t>lName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 = new String("Sakas");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char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ch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 =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lName.atChar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(2);</a:t>
            </a: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int size – </a:t>
            </a:r>
            <a:r>
              <a:rPr lang="en-US" sz="1600" b="1" dirty="0" err="1">
                <a:latin typeface="Times New Roman" charset="0"/>
                <a:ea typeface="ＭＳ Ｐゴシック" charset="0"/>
              </a:rPr>
              <a:t>lName.length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();</a:t>
            </a:r>
          </a:p>
          <a:p>
            <a:pPr>
              <a:defRPr/>
            </a:pPr>
            <a:endParaRPr lang="en-US" sz="16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E609B6E5-F49D-5872-38F9-169E7CF52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61975"/>
            <a:ext cx="225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600">
              <a:latin typeface="Times New Roman" charset="0"/>
              <a:ea typeface="ＭＳ Ｐゴシック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Main Memory (RAM)</a:t>
            </a:r>
          </a:p>
          <a:p>
            <a:pPr>
              <a:spcBef>
                <a:spcPct val="0"/>
              </a:spcBef>
              <a:defRPr/>
            </a:pPr>
            <a:endParaRPr lang="en-US" sz="1200">
              <a:latin typeface="Times New Roman" charset="0"/>
              <a:ea typeface="ＭＳ Ｐゴシック" charset="0"/>
            </a:endParaRPr>
          </a:p>
        </p:txBody>
      </p:sp>
      <p:grpSp>
        <p:nvGrpSpPr>
          <p:cNvPr id="5162" name="Group 42">
            <a:extLst>
              <a:ext uri="{FF2B5EF4-FFF2-40B4-BE49-F238E27FC236}">
                <a16:creationId xmlns:a16="http://schemas.microsoft.com/office/drawing/2014/main" id="{131B28FC-C3F0-6DEC-8735-60291E1527A2}"/>
              </a:ext>
            </a:extLst>
          </p:cNvPr>
          <p:cNvGrpSpPr>
            <a:grpSpLocks/>
          </p:cNvGrpSpPr>
          <p:nvPr/>
        </p:nvGrpSpPr>
        <p:grpSpPr bwMode="auto">
          <a:xfrm>
            <a:off x="5732463" y="1470025"/>
            <a:ext cx="1830387" cy="2343150"/>
            <a:chOff x="3611" y="926"/>
            <a:chExt cx="1153" cy="1476"/>
          </a:xfrm>
        </p:grpSpPr>
        <p:grpSp>
          <p:nvGrpSpPr>
            <p:cNvPr id="17425" name="Group 30">
              <a:extLst>
                <a:ext uri="{FF2B5EF4-FFF2-40B4-BE49-F238E27FC236}">
                  <a16:creationId xmlns:a16="http://schemas.microsoft.com/office/drawing/2014/main" id="{F94B311C-F388-B451-46A4-01EE5FD02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926"/>
              <a:ext cx="528" cy="450"/>
              <a:chOff x="2136" y="1221"/>
              <a:chExt cx="528" cy="450"/>
            </a:xfrm>
          </p:grpSpPr>
          <p:sp>
            <p:nvSpPr>
              <p:cNvPr id="17427" name="Rectangle 6">
                <a:extLst>
                  <a:ext uri="{FF2B5EF4-FFF2-40B4-BE49-F238E27FC236}">
                    <a16:creationId xmlns:a16="http://schemas.microsoft.com/office/drawing/2014/main" id="{D39EF8C0-35EA-C9FC-920F-20A12591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50"/>
                <a:ext cx="375" cy="2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128" name="Text Box 8">
                <a:extLst>
                  <a:ext uri="{FF2B5EF4-FFF2-40B4-BE49-F238E27FC236}">
                    <a16:creationId xmlns:a16="http://schemas.microsoft.com/office/drawing/2014/main" id="{9CDC69FD-44BF-B77E-C2F7-D6FC460A4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" y="1221"/>
                <a:ext cx="528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b="1" dirty="0" err="1">
                    <a:latin typeface="Times New Roman" charset="0"/>
                    <a:ea typeface="ＭＳ Ｐゴシック" charset="0"/>
                  </a:rPr>
                  <a:t>lName</a:t>
                </a:r>
                <a:endParaRPr lang="en-US" b="1" dirty="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5149" name="Text Box 29">
                <a:extLst>
                  <a:ext uri="{FF2B5EF4-FFF2-40B4-BE49-F238E27FC236}">
                    <a16:creationId xmlns:a16="http://schemas.microsoft.com/office/drawing/2014/main" id="{AB6E9C6A-E8F4-7BE2-B92D-7AA14C441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3" y="1478"/>
                <a:ext cx="375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1200" b="1" dirty="0">
                    <a:latin typeface="Times New Roman" charset="0"/>
                    <a:ea typeface="ＭＳ Ｐゴシック" charset="0"/>
                  </a:rPr>
                  <a:t>Sakas</a:t>
                </a:r>
              </a:p>
            </p:txBody>
          </p:sp>
        </p:grpSp>
        <p:sp>
          <p:nvSpPr>
            <p:cNvPr id="5153" name="Freeform 33">
              <a:extLst>
                <a:ext uri="{FF2B5EF4-FFF2-40B4-BE49-F238E27FC236}">
                  <a16:creationId xmlns:a16="http://schemas.microsoft.com/office/drawing/2014/main" id="{1C3F5013-1256-6F89-9EEF-FD02550F1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1374"/>
              <a:ext cx="1153" cy="1028"/>
            </a:xfrm>
            <a:custGeom>
              <a:avLst/>
              <a:gdLst>
                <a:gd name="T0" fmla="*/ 61 w 1153"/>
                <a:gd name="T1" fmla="*/ 0 h 1028"/>
                <a:gd name="T2" fmla="*/ 85 w 1153"/>
                <a:gd name="T3" fmla="*/ 132 h 1028"/>
                <a:gd name="T4" fmla="*/ 67 w 1153"/>
                <a:gd name="T5" fmla="*/ 240 h 1028"/>
                <a:gd name="T6" fmla="*/ 25 w 1153"/>
                <a:gd name="T7" fmla="*/ 390 h 1028"/>
                <a:gd name="T8" fmla="*/ 7 w 1153"/>
                <a:gd name="T9" fmla="*/ 552 h 1028"/>
                <a:gd name="T10" fmla="*/ 67 w 1153"/>
                <a:gd name="T11" fmla="*/ 750 h 1028"/>
                <a:gd name="T12" fmla="*/ 241 w 1153"/>
                <a:gd name="T13" fmla="*/ 954 h 1028"/>
                <a:gd name="T14" fmla="*/ 541 w 1153"/>
                <a:gd name="T15" fmla="*/ 1026 h 1028"/>
                <a:gd name="T16" fmla="*/ 871 w 1153"/>
                <a:gd name="T17" fmla="*/ 966 h 1028"/>
                <a:gd name="T18" fmla="*/ 1087 w 1153"/>
                <a:gd name="T19" fmla="*/ 822 h 1028"/>
                <a:gd name="T20" fmla="*/ 1147 w 1153"/>
                <a:gd name="T21" fmla="*/ 570 h 1028"/>
                <a:gd name="T22" fmla="*/ 1051 w 1153"/>
                <a:gd name="T23" fmla="*/ 396 h 1028"/>
                <a:gd name="T24" fmla="*/ 871 w 1153"/>
                <a:gd name="T25" fmla="*/ 288 h 1028"/>
                <a:gd name="T26" fmla="*/ 613 w 1153"/>
                <a:gd name="T27" fmla="*/ 252 h 1028"/>
                <a:gd name="T28" fmla="*/ 433 w 1153"/>
                <a:gd name="T29" fmla="*/ 120 h 1028"/>
                <a:gd name="T30" fmla="*/ 351 w 1153"/>
                <a:gd name="T31" fmla="*/ 0 h 10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53" h="1028">
                  <a:moveTo>
                    <a:pt x="61" y="0"/>
                  </a:moveTo>
                  <a:cubicBezTo>
                    <a:pt x="65" y="22"/>
                    <a:pt x="84" y="92"/>
                    <a:pt x="85" y="132"/>
                  </a:cubicBezTo>
                  <a:cubicBezTo>
                    <a:pt x="86" y="172"/>
                    <a:pt x="77" y="197"/>
                    <a:pt x="67" y="240"/>
                  </a:cubicBezTo>
                  <a:cubicBezTo>
                    <a:pt x="57" y="283"/>
                    <a:pt x="35" y="338"/>
                    <a:pt x="25" y="390"/>
                  </a:cubicBezTo>
                  <a:cubicBezTo>
                    <a:pt x="15" y="442"/>
                    <a:pt x="0" y="492"/>
                    <a:pt x="7" y="552"/>
                  </a:cubicBezTo>
                  <a:cubicBezTo>
                    <a:pt x="14" y="612"/>
                    <a:pt x="28" y="683"/>
                    <a:pt x="67" y="750"/>
                  </a:cubicBezTo>
                  <a:cubicBezTo>
                    <a:pt x="106" y="817"/>
                    <a:pt x="162" y="908"/>
                    <a:pt x="241" y="954"/>
                  </a:cubicBezTo>
                  <a:cubicBezTo>
                    <a:pt x="320" y="1000"/>
                    <a:pt x="436" y="1024"/>
                    <a:pt x="541" y="1026"/>
                  </a:cubicBezTo>
                  <a:cubicBezTo>
                    <a:pt x="646" y="1028"/>
                    <a:pt x="780" y="1000"/>
                    <a:pt x="871" y="966"/>
                  </a:cubicBezTo>
                  <a:cubicBezTo>
                    <a:pt x="962" y="932"/>
                    <a:pt x="1041" y="888"/>
                    <a:pt x="1087" y="822"/>
                  </a:cubicBezTo>
                  <a:cubicBezTo>
                    <a:pt x="1133" y="756"/>
                    <a:pt x="1153" y="641"/>
                    <a:pt x="1147" y="570"/>
                  </a:cubicBezTo>
                  <a:cubicBezTo>
                    <a:pt x="1141" y="499"/>
                    <a:pt x="1097" y="443"/>
                    <a:pt x="1051" y="396"/>
                  </a:cubicBezTo>
                  <a:cubicBezTo>
                    <a:pt x="1005" y="349"/>
                    <a:pt x="944" y="312"/>
                    <a:pt x="871" y="288"/>
                  </a:cubicBezTo>
                  <a:cubicBezTo>
                    <a:pt x="798" y="264"/>
                    <a:pt x="686" y="280"/>
                    <a:pt x="613" y="252"/>
                  </a:cubicBezTo>
                  <a:cubicBezTo>
                    <a:pt x="540" y="224"/>
                    <a:pt x="477" y="162"/>
                    <a:pt x="433" y="120"/>
                  </a:cubicBezTo>
                  <a:cubicBezTo>
                    <a:pt x="389" y="78"/>
                    <a:pt x="368" y="25"/>
                    <a:pt x="351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63" name="Group 43">
            <a:extLst>
              <a:ext uri="{FF2B5EF4-FFF2-40B4-BE49-F238E27FC236}">
                <a16:creationId xmlns:a16="http://schemas.microsoft.com/office/drawing/2014/main" id="{1C4F26DF-3E79-B650-F7CF-D5FB45D5E09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429000"/>
            <a:ext cx="4267200" cy="1905000"/>
            <a:chOff x="816" y="2160"/>
            <a:chExt cx="2688" cy="1200"/>
          </a:xfrm>
        </p:grpSpPr>
        <p:sp>
          <p:nvSpPr>
            <p:cNvPr id="5132" name="Text Box 12">
              <a:extLst>
                <a:ext uri="{FF2B5EF4-FFF2-40B4-BE49-F238E27FC236}">
                  <a16:creationId xmlns:a16="http://schemas.microsoft.com/office/drawing/2014/main" id="{CEFD8AB9-F700-E70C-B0D5-C182822EC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04"/>
              <a:ext cx="206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r>
                <a:rPr lang="en-US" sz="2400" b="1" i="1" dirty="0">
                  <a:latin typeface="Times New Roman" charset="0"/>
                  <a:ea typeface="ＭＳ Ｐゴシック" charset="0"/>
                </a:rPr>
                <a:t>Method Space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for an object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dirty="0">
                  <a:latin typeface="Times New Roman" charset="0"/>
                  <a:ea typeface="ＭＳ Ｐゴシック" charset="0"/>
                </a:rPr>
                <a:t>This is where the "functionality" executes. For example, </a:t>
              </a:r>
              <a:r>
                <a:rPr lang="en-US" dirty="0" err="1">
                  <a:latin typeface="Times New Roman" charset="0"/>
                  <a:ea typeface="ＭＳ Ｐゴシック" charset="0"/>
                </a:rPr>
                <a:t>charAt</a:t>
              </a:r>
              <a:r>
                <a:rPr lang="en-US" dirty="0">
                  <a:latin typeface="Times New Roman" charset="0"/>
                  <a:ea typeface="ＭＳ Ｐゴシック" charset="0"/>
                </a:rPr>
                <a:t>(), length(), etc. </a:t>
              </a:r>
            </a:p>
          </p:txBody>
        </p:sp>
        <p:sp>
          <p:nvSpPr>
            <p:cNvPr id="5154" name="Line 34">
              <a:extLst>
                <a:ext uri="{FF2B5EF4-FFF2-40B4-BE49-F238E27FC236}">
                  <a16:creationId xmlns:a16="http://schemas.microsoft.com/office/drawing/2014/main" id="{9553FB46-4DED-1F6D-B841-B278FAC27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160"/>
              <a:ext cx="12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5156" name="Text Box 36">
            <a:extLst>
              <a:ext uri="{FF2B5EF4-FFF2-40B4-BE49-F238E27FC236}">
                <a16:creationId xmlns:a16="http://schemas.microsoft.com/office/drawing/2014/main" id="{44EED53A-6687-30C8-CC13-FE45069D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length()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157" name="Text Box 37">
            <a:extLst>
              <a:ext uri="{FF2B5EF4-FFF2-40B4-BE49-F238E27FC236}">
                <a16:creationId xmlns:a16="http://schemas.microsoft.com/office/drawing/2014/main" id="{29515BF5-2C45-AD15-5E0D-C1A0C705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288268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latin typeface="Times New Roman" charset="0"/>
                <a:ea typeface="ＭＳ Ｐゴシック" charset="0"/>
              </a:rPr>
              <a:t>charAt</a:t>
            </a:r>
            <a:r>
              <a:rPr lang="en-US" b="1" dirty="0">
                <a:latin typeface="Times New Roman" charset="0"/>
                <a:ea typeface="ＭＳ Ｐゴシック" charset="0"/>
              </a:rPr>
              <a:t>()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164" name="Text Box 44">
            <a:extLst>
              <a:ext uri="{FF2B5EF4-FFF2-40B4-BE49-F238E27FC236}">
                <a16:creationId xmlns:a16="http://schemas.microsoft.com/office/drawing/2014/main" id="{E4F5BB3B-D209-97DE-E717-7D5059E47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An example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14D96BA3-043F-ED70-770E-C9B37D42A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286" y="153194"/>
            <a:ext cx="38862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400" b="1" i="1" dirty="0">
                <a:latin typeface="Times New Roman" charset="0"/>
                <a:ea typeface="ＭＳ Ｐゴシック" charset="0"/>
              </a:rPr>
              <a:t>A String object in memory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6" grpId="0" autoUpdateAnimBg="0"/>
      <p:bldP spid="5156" grpId="0" autoUpdateAnimBg="0"/>
      <p:bldP spid="515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2BC558A8-62EB-7B30-3732-F6D8170CB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74676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"Elbow room" for functionality - always a good thing!</a:t>
            </a:r>
            <a:br>
              <a:rPr lang="en-US" sz="24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</a:br>
            <a:br>
              <a:rPr lang="en-US" sz="2400" dirty="0">
                <a:latin typeface="Times New Roman" charset="0"/>
                <a:ea typeface="ＭＳ Ｐゴシック" charset="0"/>
              </a:rPr>
            </a:br>
            <a:r>
              <a:rPr lang="en-US" sz="2400" dirty="0">
                <a:latin typeface="Times New Roman" charset="0"/>
                <a:ea typeface="ＭＳ Ｐゴシック" charset="0"/>
              </a:rPr>
              <a:t>When an object is declared, an </a:t>
            </a:r>
            <a:r>
              <a:rPr lang="en-US" sz="2400" b="1" dirty="0">
                <a:latin typeface="Times New Roman" charset="0"/>
                <a:ea typeface="ＭＳ Ｐゴシック" charset="0"/>
              </a:rPr>
              <a:t>"method space"</a:t>
            </a:r>
            <a:r>
              <a:rPr lang="en-US" sz="2400" dirty="0">
                <a:latin typeface="Times New Roman" charset="0"/>
                <a:ea typeface="ＭＳ Ｐゴシック" charset="0"/>
              </a:rPr>
              <a:t> for the object is allocated in main memory.  Functions and operators that are associated with the object execute in the object's method space.*  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4F777347-319F-96A7-6E3C-1E012626A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83820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*	"</a:t>
            </a:r>
            <a:r>
              <a:rPr lang="en-US" b="1" i="1" dirty="0">
                <a:latin typeface="Times New Roman" charset="0"/>
                <a:ea typeface="ＭＳ Ｐゴシック" charset="0"/>
              </a:rPr>
              <a:t>method space</a:t>
            </a:r>
            <a:r>
              <a:rPr lang="en-US" dirty="0">
                <a:latin typeface="Times New Roman" charset="0"/>
                <a:ea typeface="ＭＳ Ｐゴシック" charset="0"/>
              </a:rPr>
              <a:t>" is my term, you won't find it online or in a textbook. 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</a:rPr>
              <a:t>This is an abstract and informative way of looking at objects in Java.  However, it is important to realize that </a:t>
            </a:r>
            <a:r>
              <a:rPr lang="en-US" b="1" dirty="0">
                <a:latin typeface="Times New Roman" charset="0"/>
                <a:ea typeface="ＭＳ Ｐゴシック" charset="0"/>
              </a:rPr>
              <a:t>exactly</a:t>
            </a:r>
            <a:r>
              <a:rPr lang="en-US" dirty="0">
                <a:latin typeface="Times New Roman" charset="0"/>
                <a:ea typeface="ＭＳ Ｐゴシック" charset="0"/>
              </a:rPr>
              <a:t> where in memory an operator executes is up to the compiler implementation and depends on the OS and computer hardware.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8630</TotalTime>
  <Words>2387</Words>
  <Application>Microsoft Macintosh PowerPoint</Application>
  <PresentationFormat>On-screen Show (4:3)</PresentationFormat>
  <Paragraphs>299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ＭＳ Ｐゴシック</vt:lpstr>
      <vt:lpstr>Arial</vt:lpstr>
      <vt:lpstr>Courier New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</dc:creator>
  <cp:lastModifiedBy>William Sakas</cp:lastModifiedBy>
  <cp:revision>180</cp:revision>
  <dcterms:created xsi:type="dcterms:W3CDTF">1999-03-04T18:37:45Z</dcterms:created>
  <dcterms:modified xsi:type="dcterms:W3CDTF">2022-07-07T15:26:47Z</dcterms:modified>
</cp:coreProperties>
</file>