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Black Han Sans"/>
      <p:regular r:id="rId39"/>
    </p:embeddedFont>
    <p:embeddedFont>
      <p:font typeface="Arial Black"/>
      <p:regular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BlackHanSans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280fb9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280fb9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280fb95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280fb95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280fb95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280fb9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280fb95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280fb95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280fb95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280fb9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9c3449486f40a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a9c3449486f40a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280fb95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280fb9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280fb9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280fb9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280fb95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7280fb95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280fb95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7280fb95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280fb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280fb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557931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6557931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280fb95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7280fb9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280fb95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280fb95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a9c3449486f40a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a9c3449486f40a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280fb95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7280fb95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280fb95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280fb95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7280fb9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7280fb9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6557931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6557931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557931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557931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557931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557931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280fb9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280fb9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280fb9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280fb9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280fb95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280fb9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280fb95a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280fb95a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280fb9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280fb9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280fb9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280fb9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280fb9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280fb9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p5js.org/" TargetMode="External"/><Relationship Id="rId5" Type="http://schemas.openxmlformats.org/officeDocument/2006/relationships/hyperlink" Target="https://p5js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p5js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5js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feGdJFh02YQ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5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p5js.org/" TargetMode="External"/><Relationship Id="rId5" Type="http://schemas.openxmlformats.org/officeDocument/2006/relationships/hyperlink" Target="https://p5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Intro to</a:t>
            </a:r>
            <a:r>
              <a:rPr lang="en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</a:t>
            </a:r>
            <a:r>
              <a:rPr lang="en" sz="7144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lang="en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.js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Jerusha, Patti and Saranii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850" y="778438"/>
            <a:ext cx="6195149" cy="40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565725" y="1826600"/>
            <a:ext cx="2157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Learn </a:t>
            </a:r>
            <a:endParaRPr b="1" sz="3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the </a:t>
            </a:r>
            <a:r>
              <a:rPr b="1" lang="en" sz="3400">
                <a:solidFill>
                  <a:srgbClr val="FC276E"/>
                </a:solidFill>
              </a:rPr>
              <a:t>p5.js</a:t>
            </a:r>
            <a:r>
              <a:rPr b="1" lang="en" sz="3100">
                <a:solidFill>
                  <a:schemeClr val="dk2"/>
                </a:solidFill>
              </a:rPr>
              <a:t> interface</a:t>
            </a:r>
            <a:r>
              <a:rPr b="1" lang="en" sz="3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2 </a:t>
            </a:r>
            <a:endParaRPr b="1" sz="37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https://www.youtube.com/watch?v=feGdJFh02YQ&amp;t=63s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25" y="1015252"/>
            <a:ext cx="5564024" cy="36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574325" y="1340300"/>
            <a:ext cx="2161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TOOLBAR</a:t>
            </a:r>
            <a:r>
              <a:rPr b="1" lang="en" sz="3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662800" y="2041375"/>
            <a:ext cx="186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Char char="●"/>
            </a:pPr>
            <a:r>
              <a:rPr b="1" lang="en" sz="3100">
                <a:solidFill>
                  <a:schemeClr val="dk2"/>
                </a:solidFill>
              </a:rPr>
              <a:t>File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87900" y="2642863"/>
            <a:ext cx="186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100"/>
              <a:buChar char="●"/>
            </a:pPr>
            <a:r>
              <a:rPr b="1" lang="en" sz="3100">
                <a:solidFill>
                  <a:schemeClr val="dk2"/>
                </a:solidFill>
              </a:rPr>
              <a:t>Edit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85150" y="3230525"/>
            <a:ext cx="2161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FC4985"/>
              </a:buClr>
              <a:buSzPts val="3100"/>
              <a:buChar char="●"/>
            </a:pPr>
            <a:r>
              <a:rPr b="1" lang="en" sz="3100">
                <a:solidFill>
                  <a:schemeClr val="dk2"/>
                </a:solidFill>
              </a:rPr>
              <a:t>Sketch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714625" y="3869250"/>
            <a:ext cx="186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100"/>
              <a:buChar char="●"/>
            </a:pPr>
            <a:r>
              <a:rPr b="1" lang="en" sz="3100">
                <a:solidFill>
                  <a:schemeClr val="dk2"/>
                </a:solidFill>
              </a:rPr>
              <a:t>Help</a:t>
            </a:r>
            <a:endParaRPr b="1"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75" y="1320038"/>
            <a:ext cx="4769174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98125" y="1340300"/>
            <a:ext cx="18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69138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ICONS</a:t>
            </a:r>
            <a:endParaRPr b="1" sz="3200">
              <a:solidFill>
                <a:srgbClr val="E69138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74325" y="2111025"/>
            <a:ext cx="1146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Play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17175" y="2849013"/>
            <a:ext cx="186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Stop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88325" y="3599825"/>
            <a:ext cx="235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File Tree</a:t>
            </a:r>
            <a:endParaRPr b="1" sz="3100">
              <a:solidFill>
                <a:schemeClr val="dk2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71275" l="1619" r="90029" t="21835"/>
          <a:stretch/>
        </p:blipFill>
        <p:spPr>
          <a:xfrm>
            <a:off x="2483800" y="3697600"/>
            <a:ext cx="865751" cy="46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77378" l="8380" r="82017" t="7370"/>
          <a:stretch/>
        </p:blipFill>
        <p:spPr>
          <a:xfrm>
            <a:off x="1576256" y="2802825"/>
            <a:ext cx="727418" cy="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78496" l="1655" r="90399" t="9897"/>
          <a:stretch/>
        </p:blipFill>
        <p:spPr>
          <a:xfrm>
            <a:off x="1561335" y="2168700"/>
            <a:ext cx="693990" cy="6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75" y="1015238"/>
            <a:ext cx="4769174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498125" y="1340300"/>
            <a:ext cx="329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WORKSPACES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488725" y="2187225"/>
            <a:ext cx="26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Code Space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164975" y="1884850"/>
            <a:ext cx="3733800" cy="1715100"/>
          </a:xfrm>
          <a:prstGeom prst="rect">
            <a:avLst/>
          </a:prstGeom>
          <a:solidFill>
            <a:srgbClr val="42F5E6">
              <a:alpha val="173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478800" y="2244900"/>
            <a:ext cx="885900" cy="429300"/>
          </a:xfrm>
          <a:prstGeom prst="rect">
            <a:avLst/>
          </a:prstGeom>
          <a:solidFill>
            <a:srgbClr val="42F5E6">
              <a:alpha val="173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889275" y="2917000"/>
            <a:ext cx="315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Preview Space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8089275" y="1796700"/>
            <a:ext cx="720900" cy="1803300"/>
          </a:xfrm>
          <a:prstGeom prst="rect">
            <a:avLst/>
          </a:prstGeom>
          <a:solidFill>
            <a:srgbClr val="EAD1DC">
              <a:alpha val="66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98125" y="2876100"/>
            <a:ext cx="351300" cy="661800"/>
          </a:xfrm>
          <a:prstGeom prst="rect">
            <a:avLst/>
          </a:prstGeom>
          <a:solidFill>
            <a:srgbClr val="EAD1DC">
              <a:alpha val="66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4164975" y="3494625"/>
            <a:ext cx="4645200" cy="754200"/>
          </a:xfrm>
          <a:prstGeom prst="rect">
            <a:avLst/>
          </a:prstGeom>
          <a:solidFill>
            <a:srgbClr val="FFF2CC">
              <a:alpha val="57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87875" y="3739800"/>
            <a:ext cx="1231200" cy="429300"/>
          </a:xfrm>
          <a:prstGeom prst="rect">
            <a:avLst/>
          </a:prstGeom>
          <a:solidFill>
            <a:srgbClr val="FFF2CC">
              <a:alpha val="57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1713475" y="3646775"/>
            <a:ext cx="235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Console</a:t>
            </a:r>
            <a:endParaRPr b="1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75" y="1015238"/>
            <a:ext cx="4769174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498125" y="1340300"/>
            <a:ext cx="329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WORKSPACES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488725" y="2187225"/>
            <a:ext cx="266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Code Space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164975" y="1884850"/>
            <a:ext cx="3733800" cy="1715100"/>
          </a:xfrm>
          <a:prstGeom prst="rect">
            <a:avLst/>
          </a:prstGeom>
          <a:solidFill>
            <a:srgbClr val="42F5E6">
              <a:alpha val="173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478800" y="2244900"/>
            <a:ext cx="885900" cy="429300"/>
          </a:xfrm>
          <a:prstGeom prst="rect">
            <a:avLst/>
          </a:prstGeom>
          <a:solidFill>
            <a:srgbClr val="42F5E6">
              <a:alpha val="173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96150" y="2917000"/>
            <a:ext cx="2888700" cy="1898100"/>
          </a:xfrm>
          <a:prstGeom prst="cloudCallout">
            <a:avLst>
              <a:gd fmla="val 73786" name="adj1"/>
              <a:gd fmla="val -28334" name="adj2"/>
            </a:avLst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Where I will </a:t>
            </a: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type,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build/develop </a:t>
            </a:r>
            <a:r>
              <a:rPr lang="en">
                <a:solidFill>
                  <a:srgbClr val="434343"/>
                </a:solidFill>
              </a:rPr>
              <a:t>and </a:t>
            </a: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debug</a:t>
            </a:r>
            <a:r>
              <a:rPr lang="en">
                <a:solidFill>
                  <a:srgbClr val="434343"/>
                </a:solidFill>
              </a:rPr>
              <a:t> my (</a:t>
            </a:r>
            <a:r>
              <a:rPr b="1" lang="en" sz="1800">
                <a:solidFill>
                  <a:srgbClr val="FC276E"/>
                </a:solidFill>
              </a:rPr>
              <a:t>p5.js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lang="en">
                <a:solidFill>
                  <a:srgbClr val="434343"/>
                </a:solidFill>
              </a:rPr>
              <a:t>HTML and or CSS) </a:t>
            </a:r>
            <a:r>
              <a:rPr b="1" lang="en">
                <a:solidFill>
                  <a:srgbClr val="4A86E8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</a:t>
            </a:r>
            <a:r>
              <a:rPr lang="en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75" y="1015238"/>
            <a:ext cx="4769174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498125" y="1340300"/>
            <a:ext cx="329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WORKSPACES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126775" y="2391825"/>
            <a:ext cx="315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Preview Space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8089275" y="1796700"/>
            <a:ext cx="720900" cy="1803300"/>
          </a:xfrm>
          <a:prstGeom prst="rect">
            <a:avLst/>
          </a:prstGeom>
          <a:solidFill>
            <a:srgbClr val="EAD1DC">
              <a:alpha val="66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631200" y="2315625"/>
            <a:ext cx="339900" cy="754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249300" y="3003200"/>
            <a:ext cx="3647400" cy="1846500"/>
          </a:xfrm>
          <a:prstGeom prst="cloudCallout">
            <a:avLst>
              <a:gd fmla="val 73662" name="adj1"/>
              <a:gd fmla="val -3702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Where I will </a:t>
            </a: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see </a:t>
            </a:r>
            <a:r>
              <a:rPr lang="en">
                <a:solidFill>
                  <a:srgbClr val="434343"/>
                </a:solidFill>
              </a:rPr>
              <a:t>the outcome of  my (</a:t>
            </a:r>
            <a:r>
              <a:rPr b="1" lang="en" sz="1800">
                <a:solidFill>
                  <a:srgbClr val="FC276E"/>
                </a:solidFill>
              </a:rPr>
              <a:t>p5.js</a:t>
            </a:r>
            <a:r>
              <a:rPr lang="en">
                <a:solidFill>
                  <a:srgbClr val="434343"/>
                </a:solidFill>
              </a:rPr>
              <a:t>, HTML and or CSS) </a:t>
            </a:r>
            <a:r>
              <a:rPr b="1" lang="en">
                <a:solidFill>
                  <a:srgbClr val="4A86E8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</a:t>
            </a:r>
            <a:r>
              <a:rPr lang="en">
                <a:solidFill>
                  <a:srgbClr val="434343"/>
                </a:solidFill>
              </a:rPr>
              <a:t> that I built in the code space after I select the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button. 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78496" l="1655" r="90399" t="9897"/>
          <a:stretch/>
        </p:blipFill>
        <p:spPr>
          <a:xfrm>
            <a:off x="5663050" y="3980795"/>
            <a:ext cx="339900" cy="32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75" y="1015238"/>
            <a:ext cx="4769174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98125" y="1340300"/>
            <a:ext cx="329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2"/>
                </a:solidFill>
              </a:rPr>
              <a:t>WORKSPACES</a:t>
            </a:r>
            <a:endParaRPr b="1" sz="3100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TERMS</a:t>
            </a:r>
            <a:endParaRPr b="1" sz="37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1683975" y="2110100"/>
            <a:ext cx="235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Console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164975" y="3494625"/>
            <a:ext cx="4645200" cy="754200"/>
          </a:xfrm>
          <a:prstGeom prst="rect">
            <a:avLst/>
          </a:prstGeom>
          <a:solidFill>
            <a:srgbClr val="FFF2CC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228975" y="2724150"/>
            <a:ext cx="3232800" cy="2113800"/>
          </a:xfrm>
          <a:prstGeom prst="cloudCallout">
            <a:avLst>
              <a:gd fmla="val 67432" name="adj1"/>
              <a:gd fmla="val 9456" name="adj2"/>
            </a:avLst>
          </a:prstGeom>
          <a:solidFill>
            <a:srgbClr val="FFFFFF"/>
          </a:solidFill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Where I will </a:t>
            </a: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see </a:t>
            </a:r>
            <a:r>
              <a:rPr b="1" lang="en">
                <a:solidFill>
                  <a:srgbClr val="CC412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error messages</a:t>
            </a:r>
            <a:r>
              <a:rPr lang="en">
                <a:solidFill>
                  <a:srgbClr val="434343"/>
                </a:solidFill>
              </a:rPr>
              <a:t> to guide debugging efforts in my (</a:t>
            </a:r>
            <a:r>
              <a:rPr b="1" lang="en" sz="1800">
                <a:solidFill>
                  <a:srgbClr val="FC276E"/>
                </a:solidFill>
              </a:rPr>
              <a:t>p5.js</a:t>
            </a:r>
            <a:r>
              <a:rPr lang="en">
                <a:solidFill>
                  <a:srgbClr val="434343"/>
                </a:solidFill>
              </a:rPr>
              <a:t>, HTML and or CSS) </a:t>
            </a:r>
            <a:r>
              <a:rPr b="1" lang="en">
                <a:solidFill>
                  <a:srgbClr val="4A86E8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</a:t>
            </a:r>
            <a:r>
              <a:rPr lang="en">
                <a:solidFill>
                  <a:srgbClr val="434343"/>
                </a:solidFill>
              </a:rPr>
              <a:t> after I select the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button.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78496" l="1655" r="90399" t="9897"/>
          <a:stretch/>
        </p:blipFill>
        <p:spPr>
          <a:xfrm>
            <a:off x="2538850" y="3904595"/>
            <a:ext cx="339900" cy="324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668875" y="2244900"/>
            <a:ext cx="902700" cy="324000"/>
          </a:xfrm>
          <a:prstGeom prst="rect">
            <a:avLst/>
          </a:prstGeom>
          <a:solidFill>
            <a:srgbClr val="FFF2CC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387875" y="1937625"/>
            <a:ext cx="84018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   </a:t>
            </a:r>
            <a:r>
              <a:rPr b="1" lang="en" sz="5100"/>
              <a:t>Let’s get coding with </a:t>
            </a:r>
            <a:r>
              <a:rPr lang="en" sz="51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 </a:t>
            </a:r>
            <a:endParaRPr b="1"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C27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1C232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3 </a:t>
            </a:r>
            <a:endParaRPr b="1" sz="37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3581250" y="355325"/>
            <a:ext cx="1819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endParaRPr b="1" sz="11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613675" y="14413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b="1" lang="en" sz="3000"/>
              <a:t>   </a:t>
            </a:r>
            <a:endParaRPr b="1" sz="3000"/>
          </a:p>
        </p:txBody>
      </p:sp>
      <p:sp>
        <p:nvSpPr>
          <p:cNvPr id="199" name="Google Shape;199;p30"/>
          <p:cNvSpPr txBox="1"/>
          <p:nvPr/>
        </p:nvSpPr>
        <p:spPr>
          <a:xfrm>
            <a:off x="914650" y="1441350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Open </a:t>
            </a: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Parenthesis</a:t>
            </a:r>
            <a:endParaRPr sz="3000"/>
          </a:p>
        </p:txBody>
      </p:sp>
      <p:sp>
        <p:nvSpPr>
          <p:cNvPr id="200" name="Google Shape;200;p30"/>
          <p:cNvSpPr txBox="1"/>
          <p:nvPr/>
        </p:nvSpPr>
        <p:spPr>
          <a:xfrm>
            <a:off x="1281075" y="2162238"/>
            <a:ext cx="4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Closed</a:t>
            </a: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Parenthesis</a:t>
            </a:r>
            <a:endParaRPr sz="3000"/>
          </a:p>
        </p:txBody>
      </p:sp>
      <p:sp>
        <p:nvSpPr>
          <p:cNvPr id="201" name="Google Shape;201;p30"/>
          <p:cNvSpPr txBox="1"/>
          <p:nvPr/>
        </p:nvSpPr>
        <p:spPr>
          <a:xfrm>
            <a:off x="4712725" y="42701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64D79"/>
                </a:solidFill>
                <a:latin typeface="Arial Black"/>
                <a:ea typeface="Arial Black"/>
                <a:cs typeface="Arial Black"/>
                <a:sym typeface="Arial Black"/>
              </a:rPr>
              <a:t>Closed Curly Brace</a:t>
            </a:r>
            <a:endParaRPr sz="2800">
              <a:solidFill>
                <a:srgbClr val="A64D79"/>
              </a:solidFill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331725" y="3680800"/>
            <a:ext cx="3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A64D79"/>
                </a:solidFill>
                <a:latin typeface="Arial Black"/>
                <a:ea typeface="Arial Black"/>
                <a:cs typeface="Arial Black"/>
                <a:sym typeface="Arial Black"/>
              </a:rPr>
              <a:t>Open</a:t>
            </a:r>
            <a:r>
              <a:rPr b="1" lang="en" sz="2800">
                <a:solidFill>
                  <a:srgbClr val="A64D79"/>
                </a:solidFill>
                <a:latin typeface="Arial Black"/>
                <a:ea typeface="Arial Black"/>
                <a:cs typeface="Arial Black"/>
                <a:sym typeface="Arial Black"/>
              </a:rPr>
              <a:t> Curly Brace</a:t>
            </a:r>
            <a:endParaRPr sz="2800">
              <a:solidFill>
                <a:srgbClr val="A64D79"/>
              </a:solidFill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741675" y="1841550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Arial Black"/>
                <a:ea typeface="Arial Black"/>
                <a:cs typeface="Arial Black"/>
                <a:sym typeface="Arial Black"/>
              </a:rPr>
              <a:t>Comma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925000" y="4041550"/>
            <a:ext cx="25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Semicolon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991625" y="2080975"/>
            <a:ext cx="401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b="1" sz="3000"/>
          </a:p>
        </p:txBody>
      </p:sp>
      <p:sp>
        <p:nvSpPr>
          <p:cNvPr id="206" name="Google Shape;206;p30"/>
          <p:cNvSpPr txBox="1"/>
          <p:nvPr/>
        </p:nvSpPr>
        <p:spPr>
          <a:xfrm>
            <a:off x="3933025" y="3635275"/>
            <a:ext cx="401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4D79"/>
                </a:solidFill>
                <a:latin typeface="Arial Black"/>
                <a:ea typeface="Arial Black"/>
                <a:cs typeface="Arial Black"/>
                <a:sym typeface="Arial Black"/>
              </a:rPr>
              <a:t>{</a:t>
            </a:r>
            <a:endParaRPr b="1" sz="3000">
              <a:solidFill>
                <a:srgbClr val="A64D79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393325" y="1761150"/>
            <a:ext cx="401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D"/>
                </a:solidFill>
                <a:latin typeface="Arial Black"/>
                <a:ea typeface="Arial Black"/>
                <a:cs typeface="Arial Black"/>
                <a:sym typeface="Arial Black"/>
              </a:rPr>
              <a:t>,</a:t>
            </a:r>
            <a:endParaRPr b="1" sz="3600">
              <a:solidFill>
                <a:srgbClr val="38761D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592375" y="3948400"/>
            <a:ext cx="401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1" sz="3000">
              <a:solidFill>
                <a:srgbClr val="1C458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4419600" y="4233400"/>
            <a:ext cx="40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4D7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1" sz="3000">
              <a:solidFill>
                <a:srgbClr val="A64D79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031675" y="2905000"/>
            <a:ext cx="328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Arial Black"/>
                <a:ea typeface="Arial Black"/>
                <a:cs typeface="Arial Black"/>
                <a:sym typeface="Arial Black"/>
              </a:rPr>
              <a:t>Forward</a:t>
            </a:r>
            <a:r>
              <a:rPr b="1" lang="en" sz="3000">
                <a:solidFill>
                  <a:srgbClr val="FF9900"/>
                </a:solidFill>
                <a:latin typeface="Arial Black"/>
                <a:ea typeface="Arial Black"/>
                <a:cs typeface="Arial Black"/>
                <a:sym typeface="Arial Black"/>
              </a:rPr>
              <a:t> slash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709175" y="2925575"/>
            <a:ext cx="401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Alfa Slab One"/>
                <a:ea typeface="Alfa Slab One"/>
                <a:cs typeface="Alfa Slab One"/>
                <a:sym typeface="Alfa Slab One"/>
              </a:rPr>
              <a:t>/</a:t>
            </a:r>
            <a:endParaRPr b="1" sz="3000">
              <a:solidFill>
                <a:srgbClr val="FF99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914650" y="1168325"/>
            <a:ext cx="7338300" cy="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1560000" y="215850"/>
            <a:ext cx="602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b="1" lang="en" sz="2500">
                <a:solidFill>
                  <a:schemeClr val="dk2"/>
                </a:solidFill>
              </a:rPr>
              <a:t>: CREATING A </a:t>
            </a:r>
            <a:r>
              <a:rPr b="1" lang="en" sz="3400">
                <a:solidFill>
                  <a:schemeClr val="accent5"/>
                </a:solidFill>
              </a:rPr>
              <a:t>CANVAS </a:t>
            </a:r>
            <a:endParaRPr b="1" sz="20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97850" y="1611225"/>
            <a:ext cx="3773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function setup() {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createCanvas(</a:t>
            </a:r>
            <a:r>
              <a:rPr b="1" lang="en"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400,</a:t>
            </a: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" sz="1700">
                <a:latin typeface="Arial Black"/>
                <a:ea typeface="Arial Black"/>
                <a:cs typeface="Arial Black"/>
                <a:sym typeface="Arial Black"/>
              </a:rPr>
              <a:t>400</a:t>
            </a: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);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t/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function draw() {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background(</a:t>
            </a:r>
            <a:r>
              <a:rPr b="1" lang="en" sz="17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220</a:t>
            </a: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);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1" sz="17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950" y="1611225"/>
            <a:ext cx="4320602" cy="232858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/>
          <p:nvPr/>
        </p:nvSpPr>
        <p:spPr>
          <a:xfrm>
            <a:off x="7268850" y="1062450"/>
            <a:ext cx="371400" cy="9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650250" y="4279275"/>
            <a:ext cx="5037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Arial Black"/>
                <a:ea typeface="Arial Black"/>
                <a:cs typeface="Arial Black"/>
                <a:sym typeface="Arial Black"/>
              </a:rPr>
              <a:t>QUESTION</a:t>
            </a:r>
            <a:r>
              <a:rPr b="1" lang="en" sz="2300">
                <a:solidFill>
                  <a:schemeClr val="dk2"/>
                </a:solidFill>
              </a:rPr>
              <a:t>: What do you notice?</a:t>
            </a:r>
            <a:endParaRPr b="1" sz="23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861025"/>
            <a:ext cx="8520600" cy="12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What is</a:t>
            </a:r>
            <a:r>
              <a:rPr lang="en" sz="538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" sz="538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</a:t>
            </a:r>
            <a:r>
              <a:rPr lang="en" sz="713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lang="en" sz="538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.js</a:t>
            </a:r>
            <a:r>
              <a:rPr lang="en" sz="658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sz="658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3078975" y="3345950"/>
            <a:ext cx="263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23300" y="1778300"/>
            <a:ext cx="89001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4"/>
                </a:solidFill>
              </a:rPr>
              <a:t>Two forward slashes </a:t>
            </a:r>
            <a:r>
              <a:rPr lang="en" sz="3300">
                <a:solidFill>
                  <a:schemeClr val="accent5"/>
                </a:solidFill>
              </a:rPr>
              <a:t>Include your </a:t>
            </a:r>
            <a:r>
              <a:rPr b="1" lang="en" sz="3300">
                <a:solidFill>
                  <a:schemeClr val="accent5"/>
                </a:solidFill>
              </a:rPr>
              <a:t>comment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EXAMPLES_____________________________________________________</a:t>
            </a:r>
            <a:endParaRPr sz="19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9900"/>
                </a:solidFill>
                <a:latin typeface="Arial Black"/>
                <a:ea typeface="Arial Black"/>
                <a:cs typeface="Arial Black"/>
                <a:sym typeface="Arial Black"/>
              </a:rPr>
              <a:t>    //</a:t>
            </a:r>
            <a:r>
              <a:rPr lang="en" sz="3300">
                <a:solidFill>
                  <a:srgbClr val="666666"/>
                </a:solidFill>
              </a:rPr>
              <a:t> </a:t>
            </a:r>
            <a:r>
              <a:rPr lang="en" sz="2700">
                <a:solidFill>
                  <a:schemeClr val="accent5"/>
                </a:solidFill>
              </a:rPr>
              <a:t>I created a comment to help keep track/define</a:t>
            </a:r>
            <a:endParaRPr sz="27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lang="en" sz="4000">
                <a:solidFill>
                  <a:srgbClr val="FF9900"/>
                </a:solidFill>
                <a:latin typeface="Arial Black"/>
                <a:ea typeface="Arial Black"/>
                <a:cs typeface="Arial Black"/>
                <a:sym typeface="Arial Black"/>
              </a:rPr>
              <a:t>//</a:t>
            </a:r>
            <a:r>
              <a:rPr lang="en" sz="3900">
                <a:solidFill>
                  <a:srgbClr val="FF9900"/>
                </a:solidFill>
              </a:rPr>
              <a:t> </a:t>
            </a:r>
            <a:r>
              <a:rPr lang="en" sz="2700">
                <a:solidFill>
                  <a:schemeClr val="accent5"/>
                </a:solidFill>
              </a:rPr>
              <a:t>or add notes about the code to help in debugging</a:t>
            </a:r>
            <a:endParaRPr b="1" sz="3200">
              <a:solidFill>
                <a:schemeClr val="accent5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303500" y="596850"/>
            <a:ext cx="6605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b="1" lang="en" sz="2500">
                <a:solidFill>
                  <a:schemeClr val="dk2"/>
                </a:solidFill>
              </a:rPr>
              <a:t>: CREATING  </a:t>
            </a:r>
            <a:r>
              <a:rPr b="1" lang="en" sz="3400">
                <a:solidFill>
                  <a:schemeClr val="accent5"/>
                </a:solidFill>
              </a:rPr>
              <a:t>COMMENTS </a:t>
            </a:r>
            <a:endParaRPr b="1" sz="2000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87875" y="96425"/>
            <a:ext cx="8168100" cy="4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TIPS</a:t>
            </a:r>
            <a:r>
              <a:rPr b="1" lang="en" sz="3800">
                <a:solidFill>
                  <a:schemeClr val="dk2"/>
                </a:solidFill>
              </a:rPr>
              <a:t>: </a:t>
            </a:r>
            <a:endParaRPr b="1"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b="1" lang="en" sz="3300">
                <a:solidFill>
                  <a:schemeClr val="dk2"/>
                </a:solidFill>
              </a:rPr>
              <a:t>Auto Save </a:t>
            </a:r>
            <a:endParaRPr b="1"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Char char="●"/>
            </a:pPr>
            <a:r>
              <a:rPr lang="en" sz="3300">
                <a:solidFill>
                  <a:srgbClr val="666666"/>
                </a:solidFill>
              </a:rPr>
              <a:t>Comment your code</a:t>
            </a:r>
            <a:endParaRPr sz="3300">
              <a:solidFill>
                <a:srgbClr val="666666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b="1" lang="en" sz="3300">
                <a:solidFill>
                  <a:schemeClr val="dk2"/>
                </a:solidFill>
              </a:rPr>
              <a:t>Debug</a:t>
            </a:r>
            <a:endParaRPr b="1"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lang="en" sz="3300">
                <a:solidFill>
                  <a:schemeClr val="dk2"/>
                </a:solidFill>
              </a:rPr>
              <a:t>Duplicate</a:t>
            </a:r>
            <a:endParaRPr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b="1" lang="en" sz="3300">
                <a:solidFill>
                  <a:schemeClr val="dk2"/>
                </a:solidFill>
              </a:rPr>
              <a:t>Take an (i) break</a:t>
            </a:r>
            <a:endParaRPr b="1"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lang="en" sz="3300">
                <a:solidFill>
                  <a:schemeClr val="dk2"/>
                </a:solidFill>
              </a:rPr>
              <a:t>Get a second look aka collaborate!</a:t>
            </a:r>
            <a:endParaRPr sz="3300">
              <a:solidFill>
                <a:schemeClr val="dk2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Char char="●"/>
            </a:pPr>
            <a:r>
              <a:rPr b="1" lang="en" sz="3300">
                <a:solidFill>
                  <a:schemeClr val="dk2"/>
                </a:solidFill>
              </a:rPr>
              <a:t>Have fun superstar!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1714950" y="1784375"/>
            <a:ext cx="641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PROJECT 1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3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2"/>
                </a:solidFill>
              </a:rPr>
              <a:t>Creating shapes</a:t>
            </a:r>
            <a:endParaRPr b="1" sz="37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2548175" y="343325"/>
            <a:ext cx="394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PROJECT 1 </a:t>
            </a:r>
            <a:r>
              <a:rPr b="1" lang="en" sz="290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TERMS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303500" y="1691025"/>
            <a:ext cx="24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886900" y="2440900"/>
            <a:ext cx="408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90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704F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26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6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1" lang="en" sz="26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6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A1D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862750" y="1340800"/>
            <a:ext cx="4744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905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704F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2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8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1" lang="en" sz="2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A1D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872000" y="1732338"/>
            <a:ext cx="519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90500" rtl="0" algn="l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createCanvas</a:t>
            </a:r>
            <a:r>
              <a:rPr b="1" lang="en" sz="29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(__,__)</a:t>
            </a:r>
            <a:endParaRPr b="1" sz="4600">
              <a:solidFill>
                <a:srgbClr val="00A1D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890825" y="2861275"/>
            <a:ext cx="408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90500" rtl="0" algn="l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b="1" lang="en" sz="26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26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600">
                <a:solidFill>
                  <a:srgbClr val="DC37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</a:t>
            </a:r>
            <a:r>
              <a:rPr b="1" lang="en" sz="26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6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1873550" y="3764200"/>
            <a:ext cx="5490900" cy="69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ellipse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___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,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___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,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___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,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___)  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7186800" y="3681475"/>
            <a:ext cx="334800" cy="102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681475" y="434475"/>
            <a:ext cx="575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PROJECT 1 </a:t>
            </a:r>
            <a:r>
              <a:rPr b="1" lang="en" sz="2900">
                <a:solidFill>
                  <a:srgbClr val="F1C23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 SNIPPET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045925" y="2408275"/>
            <a:ext cx="685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ellipse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300">
                <a:solidFill>
                  <a:srgbClr val="DC37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90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3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900"/>
          </a:p>
        </p:txBody>
      </p:sp>
      <p:sp>
        <p:nvSpPr>
          <p:cNvPr id="256" name="Google Shape;256;p36"/>
          <p:cNvSpPr txBox="1"/>
          <p:nvPr/>
        </p:nvSpPr>
        <p:spPr>
          <a:xfrm>
            <a:off x="605275" y="3382800"/>
            <a:ext cx="721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Black Han Sans"/>
                <a:ea typeface="Black Han Sans"/>
                <a:cs typeface="Black Han Sans"/>
                <a:sym typeface="Black Han Sans"/>
              </a:rPr>
              <a:t>EXPLANATION:</a:t>
            </a:r>
            <a:endParaRPr b="1" sz="1800">
              <a:solidFill>
                <a:schemeClr val="dk2"/>
              </a:solidFill>
              <a:highlight>
                <a:srgbClr val="FFFFFF"/>
              </a:highlight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highlight>
                <a:srgbClr val="FFFFFF"/>
              </a:highlight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This line of code creates an ellipse, with its center 100 pixels over from the left and 100 pixels down from the top, with a width and height of 50 pixels.</a:t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3086100" y="1353575"/>
            <a:ext cx="1657500" cy="980700"/>
          </a:xfrm>
          <a:prstGeom prst="wedgeRoundRectCallout">
            <a:avLst>
              <a:gd fmla="val 6728" name="adj1"/>
              <a:gd fmla="val 862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FC27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276E"/>
                </a:solidFill>
              </a:rPr>
              <a:t>LOCATION</a:t>
            </a:r>
            <a:r>
              <a:rPr b="1" lang="en"/>
              <a:t>     of the SHAPE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 the CANVAS </a:t>
            </a:r>
            <a:endParaRPr b="1"/>
          </a:p>
        </p:txBody>
      </p:sp>
      <p:sp>
        <p:nvSpPr>
          <p:cNvPr id="258" name="Google Shape;258;p36"/>
          <p:cNvSpPr/>
          <p:nvPr/>
        </p:nvSpPr>
        <p:spPr>
          <a:xfrm>
            <a:off x="5010150" y="1327775"/>
            <a:ext cx="2370300" cy="879900"/>
          </a:xfrm>
          <a:prstGeom prst="wedgeRoundRectCallout">
            <a:avLst>
              <a:gd fmla="val -14236" name="adj1"/>
              <a:gd fmla="val 918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</a:t>
            </a:r>
            <a:r>
              <a:rPr b="1" lang="en" sz="1800">
                <a:solidFill>
                  <a:srgbClr val="9900FF"/>
                </a:solidFill>
              </a:rPr>
              <a:t>WIDTH &amp; HEIGHT</a:t>
            </a:r>
            <a:r>
              <a:rPr b="1" lang="en" sz="1800"/>
              <a:t>)</a:t>
            </a:r>
            <a:r>
              <a:rPr b="1" lang="en"/>
              <a:t> </a:t>
            </a:r>
            <a:r>
              <a:rPr b="1" lang="en"/>
              <a:t>Of SHAPE CREATED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387875" y="343300"/>
            <a:ext cx="816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74EA7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SAMPLE</a:t>
            </a: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PROJECT 1 </a:t>
            </a:r>
            <a:r>
              <a:rPr b="1" lang="en" sz="2900">
                <a:solidFill>
                  <a:srgbClr val="F1C23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488125" y="2129325"/>
            <a:ext cx="2620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</a:t>
            </a:r>
            <a:r>
              <a:rPr lang="en" sz="1300"/>
              <a:t>function setup()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300"/>
              <a:t> </a:t>
            </a:r>
            <a:r>
              <a:rPr lang="en" sz="1300">
                <a:latin typeface="Arial Black"/>
                <a:ea typeface="Arial Black"/>
                <a:cs typeface="Arial Black"/>
                <a:sym typeface="Arial Black"/>
              </a:rPr>
              <a:t>createCanvas</a:t>
            </a:r>
            <a:r>
              <a:rPr lang="en" sz="1300"/>
              <a:t>(400, 400);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lang="en" sz="1300"/>
              <a:t>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5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lang="en" sz="1300"/>
              <a:t>function draw()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6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300"/>
              <a:t> </a:t>
            </a:r>
            <a:r>
              <a:rPr lang="en" sz="1300">
                <a:latin typeface="Arial Black"/>
                <a:ea typeface="Arial Black"/>
                <a:cs typeface="Arial Black"/>
                <a:sym typeface="Arial Black"/>
              </a:rPr>
              <a:t>background</a:t>
            </a:r>
            <a:r>
              <a:rPr lang="en" sz="1300"/>
              <a:t>(5);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7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300">
                <a:solidFill>
                  <a:srgbClr val="00A1D3"/>
                </a:solidFill>
                <a:latin typeface="Arial Black"/>
                <a:ea typeface="Arial Black"/>
                <a:cs typeface="Arial Black"/>
                <a:sym typeface="Arial Black"/>
              </a:rPr>
              <a:t> ellipse</a:t>
            </a:r>
            <a:r>
              <a:rPr lang="en" sz="1300"/>
              <a:t>(150,150,</a:t>
            </a:r>
            <a:r>
              <a:rPr b="1" lang="en" sz="1300"/>
              <a:t>170</a:t>
            </a:r>
            <a:r>
              <a:rPr lang="en" sz="1300"/>
              <a:t>,</a:t>
            </a:r>
            <a:r>
              <a:rPr b="1" lang="en" sz="1300"/>
              <a:t>80</a:t>
            </a:r>
            <a:r>
              <a:rPr lang="en" sz="1300"/>
              <a:t>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8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lang="en" sz="1300"/>
              <a:t>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925" y="1188400"/>
            <a:ext cx="5724792" cy="38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87875" y="343300"/>
            <a:ext cx="854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AA84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DEBUGGING </a:t>
            </a:r>
            <a:r>
              <a:rPr b="1" lang="en" sz="2900">
                <a:solidFill>
                  <a:srgbClr val="93C47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TIPS/CHALLENGE</a:t>
            </a: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PROJECT 1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88125" y="2129325"/>
            <a:ext cx="2946900" cy="27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function setup() {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</a:t>
            </a:r>
            <a:r>
              <a:rPr lang="en" sz="1600"/>
              <a:t> </a:t>
            </a:r>
            <a:r>
              <a:rPr lang="en" sz="1600">
                <a:latin typeface="Arial Black"/>
                <a:ea typeface="Arial Black"/>
                <a:cs typeface="Arial Black"/>
                <a:sym typeface="Arial Black"/>
              </a:rPr>
              <a:t>createCanvas</a:t>
            </a:r>
            <a:r>
              <a:rPr lang="en" sz="1600"/>
              <a:t>(400, 400);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3. </a:t>
            </a: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5. </a:t>
            </a:r>
            <a:r>
              <a:rPr lang="en" sz="1600"/>
              <a:t>function draw() {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</a:t>
            </a:r>
            <a:r>
              <a:rPr lang="en" sz="1600"/>
              <a:t> </a:t>
            </a:r>
            <a:r>
              <a:rPr lang="en" sz="1600">
                <a:latin typeface="Arial Black"/>
                <a:ea typeface="Arial Black"/>
                <a:cs typeface="Arial Black"/>
                <a:sym typeface="Arial Black"/>
              </a:rPr>
              <a:t>background</a:t>
            </a:r>
            <a:r>
              <a:rPr lang="en" sz="1600"/>
              <a:t>(70);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7.</a:t>
            </a:r>
            <a:r>
              <a:rPr lang="en" sz="1600">
                <a:solidFill>
                  <a:srgbClr val="00A1D3"/>
                </a:solidFill>
                <a:latin typeface="Arial Black"/>
                <a:ea typeface="Arial Black"/>
                <a:cs typeface="Arial Black"/>
                <a:sym typeface="Arial Black"/>
              </a:rPr>
              <a:t> ellipse</a:t>
            </a:r>
            <a:r>
              <a:rPr lang="en" sz="1600"/>
              <a:t>(150,150,</a:t>
            </a:r>
            <a:r>
              <a:rPr b="1" lang="en" sz="1600"/>
              <a:t>170</a:t>
            </a:r>
            <a:r>
              <a:rPr lang="en" sz="1600"/>
              <a:t>,</a:t>
            </a:r>
            <a:r>
              <a:rPr b="1" lang="en" sz="1600"/>
              <a:t>80</a:t>
            </a:r>
            <a:r>
              <a:rPr lang="en" sz="1600"/>
              <a:t>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lang="en" sz="1600"/>
              <a:t>}</a:t>
            </a:r>
            <a:endParaRPr sz="1600"/>
          </a:p>
        </p:txBody>
      </p:sp>
      <p:sp>
        <p:nvSpPr>
          <p:cNvPr id="272" name="Google Shape;272;p38"/>
          <p:cNvSpPr txBox="1"/>
          <p:nvPr/>
        </p:nvSpPr>
        <p:spPr>
          <a:xfrm>
            <a:off x="284750" y="1196350"/>
            <a:ext cx="885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C276E"/>
                </a:solidFill>
              </a:rPr>
              <a:t>QUESTION</a:t>
            </a:r>
            <a:r>
              <a:rPr b="1" lang="en">
                <a:solidFill>
                  <a:srgbClr val="FC276E"/>
                </a:solidFill>
              </a:rPr>
              <a:t>: </a:t>
            </a:r>
            <a:endParaRPr b="1">
              <a:solidFill>
                <a:srgbClr val="FC27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the following snippet of code be debugged to create the following </a:t>
            </a:r>
            <a:r>
              <a:rPr b="1" lang="en"/>
              <a:t>image in</a:t>
            </a:r>
            <a:r>
              <a:rPr b="1" lang="en"/>
              <a:t> the preview </a:t>
            </a:r>
            <a:r>
              <a:rPr b="1" lang="en"/>
              <a:t>workspace</a:t>
            </a:r>
            <a:r>
              <a:rPr b="1" lang="en"/>
              <a:t>?</a:t>
            </a:r>
            <a:endParaRPr b="1"/>
          </a:p>
        </p:txBody>
      </p:sp>
      <p:sp>
        <p:nvSpPr>
          <p:cNvPr id="273" name="Google Shape;273;p38"/>
          <p:cNvSpPr/>
          <p:nvPr/>
        </p:nvSpPr>
        <p:spPr>
          <a:xfrm>
            <a:off x="3657600" y="3330225"/>
            <a:ext cx="19842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325" y="2048500"/>
            <a:ext cx="2682257" cy="2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387875" y="343300"/>
            <a:ext cx="856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6AA84F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DEBUGGING </a:t>
            </a:r>
            <a:r>
              <a:rPr b="1" lang="en" sz="2300">
                <a:solidFill>
                  <a:srgbClr val="93C47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TIPS/CHALLENGE</a:t>
            </a:r>
            <a:r>
              <a:rPr b="1" lang="en" sz="23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PROJECT 1 </a:t>
            </a:r>
            <a:r>
              <a:rPr b="1" lang="en" sz="2300">
                <a:solidFill>
                  <a:srgbClr val="F68EB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</a:t>
            </a:r>
            <a:r>
              <a:rPr b="1" lang="en" sz="2300">
                <a:solidFill>
                  <a:srgbClr val="F68EB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OLUTION</a:t>
            </a:r>
            <a:r>
              <a:rPr b="1" lang="en" sz="2700">
                <a:solidFill>
                  <a:schemeClr val="dk2"/>
                </a:solidFill>
              </a:rPr>
              <a:t>: </a:t>
            </a:r>
            <a:endParaRPr b="1" sz="13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25" y="1138375"/>
            <a:ext cx="6123325" cy="40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1508650" y="2499450"/>
            <a:ext cx="52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square(</a:t>
            </a:r>
            <a:r>
              <a:rPr b="1" lang="en" sz="3300">
                <a:solidFill>
                  <a:srgbClr val="FC276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150,250</a:t>
            </a: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3900">
                <a:solidFill>
                  <a:srgbClr val="99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3300">
                <a:solidFill>
                  <a:srgbClr val="00A1D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900"/>
          </a:p>
        </p:txBody>
      </p:sp>
      <p:sp>
        <p:nvSpPr>
          <p:cNvPr id="286" name="Google Shape;286;p40"/>
          <p:cNvSpPr txBox="1"/>
          <p:nvPr/>
        </p:nvSpPr>
        <p:spPr>
          <a:xfrm>
            <a:off x="387875" y="3763800"/>
            <a:ext cx="836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Black Han Sans"/>
                <a:ea typeface="Black Han Sans"/>
                <a:cs typeface="Black Han Sans"/>
                <a:sym typeface="Black Han Sans"/>
              </a:rPr>
              <a:t>EXPLANATION:</a:t>
            </a:r>
            <a:endParaRPr b="1" sz="1900">
              <a:solidFill>
                <a:srgbClr val="66666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0" marR="1905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900">
                <a:solidFill>
                  <a:srgbClr val="666666"/>
                </a:solidFill>
                <a:highlight>
                  <a:srgbClr val="FFFFFF"/>
                </a:highlight>
              </a:rPr>
              <a:t>A square at location (150, 25) with a side size of 100.</a:t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3086100" y="1353575"/>
            <a:ext cx="1657500" cy="980700"/>
          </a:xfrm>
          <a:prstGeom prst="wedgeRoundRectCallout">
            <a:avLst>
              <a:gd fmla="val 6728" name="adj1"/>
              <a:gd fmla="val 862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FC27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276E"/>
                </a:solidFill>
              </a:rPr>
              <a:t>LOCATION</a:t>
            </a:r>
            <a:r>
              <a:rPr b="1" lang="en"/>
              <a:t>     of the SHAPE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 the CANVAS </a:t>
            </a:r>
            <a:endParaRPr b="1"/>
          </a:p>
        </p:txBody>
      </p:sp>
      <p:sp>
        <p:nvSpPr>
          <p:cNvPr id="288" name="Google Shape;288;p40"/>
          <p:cNvSpPr/>
          <p:nvPr/>
        </p:nvSpPr>
        <p:spPr>
          <a:xfrm>
            <a:off x="5010150" y="1327775"/>
            <a:ext cx="2370300" cy="879900"/>
          </a:xfrm>
          <a:prstGeom prst="wedgeRoundRectCallout">
            <a:avLst>
              <a:gd fmla="val -14236" name="adj1"/>
              <a:gd fmla="val 9180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</a:t>
            </a:r>
            <a:r>
              <a:rPr b="1" lang="en" sz="1800">
                <a:solidFill>
                  <a:srgbClr val="9900FF"/>
                </a:solidFill>
              </a:rPr>
              <a:t>WIDTH &amp; HEIGHT</a:t>
            </a:r>
            <a:r>
              <a:rPr b="1" lang="en" sz="1800"/>
              <a:t>)</a:t>
            </a:r>
            <a:r>
              <a:rPr b="1" lang="en"/>
              <a:t> Of SHAPE CREATED</a:t>
            </a:r>
            <a:endParaRPr b="1"/>
          </a:p>
        </p:txBody>
      </p:sp>
      <p:sp>
        <p:nvSpPr>
          <p:cNvPr id="289" name="Google Shape;289;p40"/>
          <p:cNvSpPr txBox="1"/>
          <p:nvPr/>
        </p:nvSpPr>
        <p:spPr>
          <a:xfrm>
            <a:off x="681475" y="434475"/>
            <a:ext cx="575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PROJECT 1 </a:t>
            </a:r>
            <a:r>
              <a:rPr b="1" lang="en" sz="2900">
                <a:solidFill>
                  <a:srgbClr val="F1C23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 SNIPPET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87875" y="343300"/>
            <a:ext cx="816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74EA7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SAMPLE</a:t>
            </a:r>
            <a:r>
              <a:rPr b="1" lang="en" sz="2900">
                <a:solidFill>
                  <a:srgbClr val="FC276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PROJECT 1 </a:t>
            </a:r>
            <a:r>
              <a:rPr b="1" lang="en" sz="2900">
                <a:solidFill>
                  <a:srgbClr val="F1C23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CODE</a:t>
            </a:r>
            <a:r>
              <a:rPr b="1" lang="en" sz="3300">
                <a:solidFill>
                  <a:schemeClr val="dk2"/>
                </a:solidFill>
              </a:rPr>
              <a:t>: </a:t>
            </a:r>
            <a:endParaRPr b="1" sz="1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488125" y="1487000"/>
            <a:ext cx="30408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 function setup() {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r>
              <a:rPr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/>
              <a:t> </a:t>
            </a:r>
            <a:r>
              <a:rPr b="1" lang="en" sz="1700"/>
              <a:t>createCanvas</a:t>
            </a:r>
            <a:r>
              <a:rPr lang="en" sz="1700"/>
              <a:t>(400, 400);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3. 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/>
              <a:t>}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4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5 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/>
              <a:t>function draw() {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6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/>
              <a:t> background(70);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7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/>
              <a:t>  </a:t>
            </a:r>
            <a:r>
              <a:rPr lang="en" sz="1700">
                <a:solidFill>
                  <a:srgbClr val="00A1D3"/>
                </a:solidFill>
              </a:rPr>
              <a:t>s</a:t>
            </a:r>
            <a:r>
              <a:rPr b="1" lang="en" sz="1700">
                <a:solidFill>
                  <a:srgbClr val="00A1D3"/>
                </a:solidFill>
              </a:rPr>
              <a:t>quare(</a:t>
            </a:r>
            <a:r>
              <a:rPr lang="en" sz="1700"/>
              <a:t>150, 250, 100);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8. }</a:t>
            </a:r>
            <a:endParaRPr sz="1700"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25" y="1188400"/>
            <a:ext cx="5310276" cy="346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222850" y="1292100"/>
            <a:ext cx="65664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lang="en" sz="46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38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is </a:t>
            </a:r>
            <a:r>
              <a:rPr b="1" lang="en" sz="38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b="1" lang="en" sz="3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" sz="4100">
                <a:solidFill>
                  <a:srgbClr val="F1C232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r>
              <a:rPr b="1" lang="en" sz="3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" sz="3800">
                <a:solidFill>
                  <a:srgbClr val="8E7CC3"/>
                </a:solidFill>
                <a:latin typeface="Arial Black"/>
                <a:ea typeface="Arial Black"/>
                <a:cs typeface="Arial Black"/>
                <a:sym typeface="Arial Black"/>
              </a:rPr>
              <a:t>library</a:t>
            </a:r>
            <a:r>
              <a:rPr b="1" lang="en" sz="38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for developing creative coding projects. </a:t>
            </a:r>
            <a:endParaRPr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288800" y="1292100"/>
            <a:ext cx="65664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b="1" lang="en" sz="3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" sz="4200">
                <a:solidFill>
                  <a:srgbClr val="F1C232"/>
                </a:solidFill>
                <a:latin typeface="Arial Black"/>
                <a:ea typeface="Arial Black"/>
                <a:cs typeface="Arial Black"/>
                <a:sym typeface="Arial Black"/>
              </a:rPr>
              <a:t>JavaScript </a:t>
            </a:r>
            <a:r>
              <a:rPr b="1" lang="en" sz="3800">
                <a:solidFill>
                  <a:srgbClr val="8E7CC3"/>
                </a:solidFill>
                <a:latin typeface="Arial Black"/>
                <a:ea typeface="Arial Black"/>
                <a:cs typeface="Arial Black"/>
                <a:sym typeface="Arial Black"/>
              </a:rPr>
              <a:t>library</a:t>
            </a:r>
            <a:r>
              <a:rPr b="1" lang="en" sz="38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is a collection of prewritten code snippets that can be used and reused in developing coding projects.</a:t>
            </a:r>
            <a:endParaRPr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436050" y="808525"/>
            <a:ext cx="81438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oding projects using </a:t>
            </a:r>
            <a:r>
              <a:rPr lang="en" sz="40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lang="en" sz="17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can be</a:t>
            </a:r>
            <a:endParaRPr sz="30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FA8DC"/>
                </a:solidFill>
                <a:latin typeface="Arial Black"/>
                <a:ea typeface="Arial Black"/>
                <a:cs typeface="Arial Black"/>
                <a:sym typeface="Arial Black"/>
              </a:rPr>
              <a:t>Art projects</a:t>
            </a:r>
            <a:endParaRPr sz="3000">
              <a:solidFill>
                <a:srgbClr val="6FA8D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Arial Black"/>
                <a:ea typeface="Arial Black"/>
                <a:cs typeface="Arial Black"/>
                <a:sym typeface="Arial Black"/>
              </a:rPr>
              <a:t>Animation Projects</a:t>
            </a:r>
            <a:endParaRPr sz="3000">
              <a:solidFill>
                <a:srgbClr val="F1C23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7B7B7"/>
                </a:solidFill>
                <a:latin typeface="Arial Black"/>
                <a:ea typeface="Arial Black"/>
                <a:cs typeface="Arial Black"/>
                <a:sym typeface="Arial Black"/>
              </a:rPr>
              <a:t>Digital Story Projects</a:t>
            </a:r>
            <a:endParaRPr sz="3000">
              <a:solidFill>
                <a:srgbClr val="B7B7B7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6A5AF"/>
                </a:solidFill>
                <a:latin typeface="Arial Black"/>
                <a:ea typeface="Arial Black"/>
                <a:cs typeface="Arial Black"/>
                <a:sym typeface="Arial Black"/>
              </a:rPr>
              <a:t>Game Projects</a:t>
            </a:r>
            <a:endParaRPr sz="3000">
              <a:solidFill>
                <a:srgbClr val="76A5A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C4985"/>
                </a:solidFill>
                <a:latin typeface="Arial Black"/>
                <a:ea typeface="Arial Black"/>
                <a:cs typeface="Arial Black"/>
                <a:sym typeface="Arial Black"/>
              </a:rPr>
              <a:t>&amp;</a:t>
            </a:r>
            <a:r>
              <a:rPr lang="en" sz="3000">
                <a:solidFill>
                  <a:srgbClr val="FC4985"/>
                </a:solidFill>
                <a:latin typeface="Arial Black"/>
                <a:ea typeface="Arial Black"/>
                <a:cs typeface="Arial Black"/>
                <a:sym typeface="Arial Black"/>
              </a:rPr>
              <a:t> many others</a:t>
            </a:r>
            <a:endParaRPr sz="3000">
              <a:solidFill>
                <a:srgbClr val="FC498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340800" y="189400"/>
            <a:ext cx="8143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Coding with </a:t>
            </a:r>
            <a:r>
              <a:rPr lang="en" sz="40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lang="en" sz="17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video…</a:t>
            </a:r>
            <a:endParaRPr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A little video introducing P5.js before we jump in!&#10;&#10;https://www.p5js.org&#10;https://editor.p5js.org" id="82" name="Google Shape;82;p18" title="Hello P5.J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150" y="1185775"/>
            <a:ext cx="4943500" cy="3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500100" y="1473000"/>
            <a:ext cx="8143800" cy="24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Let’s get started with </a:t>
            </a:r>
            <a:r>
              <a:rPr lang="en" sz="65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</a:t>
            </a:r>
            <a:r>
              <a:rPr lang="en" sz="42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55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!</a:t>
            </a:r>
            <a:endParaRPr sz="55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3800">
              <a:solidFill>
                <a:srgbClr val="66666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29250" y="2010550"/>
            <a:ext cx="7885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   </a:t>
            </a:r>
            <a:r>
              <a:rPr b="1" lang="en" sz="5100"/>
              <a:t>Open your </a:t>
            </a:r>
            <a:r>
              <a:rPr lang="en" sz="5100">
                <a:solidFill>
                  <a:srgbClr val="FC276E"/>
                </a:solidFill>
                <a:latin typeface="Arial Black"/>
                <a:ea typeface="Arial Black"/>
                <a:cs typeface="Arial Black"/>
                <a:sym typeface="Arial Black"/>
              </a:rPr>
              <a:t>p5.js </a:t>
            </a:r>
            <a:r>
              <a:rPr b="1" lang="en" sz="5100"/>
              <a:t>editor</a:t>
            </a:r>
            <a:endParaRPr b="1"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C27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1C232"/>
              </a:solidFill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387875" y="343300"/>
            <a:ext cx="22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accent5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1</a:t>
            </a:r>
            <a:endParaRPr b="1" sz="37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30381"/>
          <a:stretch/>
        </p:blipFill>
        <p:spPr>
          <a:xfrm>
            <a:off x="4036936" y="2113525"/>
            <a:ext cx="5114839" cy="30180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237500" y="604650"/>
            <a:ext cx="538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</a:rPr>
              <a:t>Go to </a:t>
            </a:r>
            <a:r>
              <a:rPr b="1" lang="en" sz="3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https://p5js.org/</a:t>
            </a:r>
            <a:endParaRPr b="1" sz="3500"/>
          </a:p>
        </p:txBody>
      </p:sp>
      <p:sp>
        <p:nvSpPr>
          <p:cNvPr id="100" name="Google Shape;100;p21"/>
          <p:cNvSpPr txBox="1"/>
          <p:nvPr/>
        </p:nvSpPr>
        <p:spPr>
          <a:xfrm>
            <a:off x="258725" y="2098525"/>
            <a:ext cx="286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2"/>
                </a:solidFill>
              </a:rPr>
              <a:t>s</a:t>
            </a:r>
            <a:r>
              <a:rPr b="1" lang="en" sz="3200">
                <a:solidFill>
                  <a:schemeClr val="dk2"/>
                </a:solidFill>
              </a:rPr>
              <a:t>elect </a:t>
            </a:r>
            <a:r>
              <a:rPr b="1" lang="en" sz="3200">
                <a:solidFill>
                  <a:srgbClr val="FC276E"/>
                </a:solidFill>
              </a:rPr>
              <a:t>Editor</a:t>
            </a:r>
            <a:endParaRPr sz="2100"/>
          </a:p>
        </p:txBody>
      </p:sp>
      <p:sp>
        <p:nvSpPr>
          <p:cNvPr id="101" name="Google Shape;101;p21"/>
          <p:cNvSpPr/>
          <p:nvPr/>
        </p:nvSpPr>
        <p:spPr>
          <a:xfrm rot="5400000">
            <a:off x="3504625" y="1778375"/>
            <a:ext cx="409800" cy="1481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75941" l="0" r="64275" t="0"/>
          <a:stretch/>
        </p:blipFill>
        <p:spPr>
          <a:xfrm>
            <a:off x="4221777" y="1419150"/>
            <a:ext cx="1056735" cy="60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323225" y="1419138"/>
            <a:ext cx="140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1C23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then</a:t>
            </a:r>
            <a:endParaRPr b="1" sz="31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